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theme/themeOverride8.xml" ContentType="application/vnd.openxmlformats-officedocument.themeOverride+xml"/>
  <Override PartName="/ppt/charts/chart22.xml" ContentType="application/vnd.openxmlformats-officedocument.drawingml.chart+xml"/>
  <Override PartName="/ppt/theme/themeOverride9.xml" ContentType="application/vnd.openxmlformats-officedocument.themeOverride+xml"/>
  <Override PartName="/ppt/charts/chart23.xml" ContentType="application/vnd.openxmlformats-officedocument.drawingml.chart+xml"/>
  <Override PartName="/ppt/theme/themeOverride10.xml" ContentType="application/vnd.openxmlformats-officedocument.themeOverride+xml"/>
  <Override PartName="/ppt/charts/chart24.xml" ContentType="application/vnd.openxmlformats-officedocument.drawingml.chart+xml"/>
  <Override PartName="/ppt/drawings/drawing4.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drawings/drawing5.xml" ContentType="application/vnd.openxmlformats-officedocument.drawingml.chartshapes+xml"/>
  <Override PartName="/ppt/charts/chart27.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charts/chart28.xml" ContentType="application/vnd.openxmlformats-officedocument.drawingml.chart+xml"/>
  <Override PartName="/ppt/theme/themeOverride12.xml" ContentType="application/vnd.openxmlformats-officedocument.themeOverride+xml"/>
  <Override PartName="/ppt/drawings/drawing7.xml" ContentType="application/vnd.openxmlformats-officedocument.drawingml.chartshapes+xml"/>
  <Override PartName="/ppt/charts/chart29.xml" ContentType="application/vnd.openxmlformats-officedocument.drawingml.chart+xml"/>
  <Override PartName="/ppt/theme/themeOverride13.xml" ContentType="application/vnd.openxmlformats-officedocument.themeOverride+xml"/>
  <Override PartName="/ppt/drawings/drawing8.xml" ContentType="application/vnd.openxmlformats-officedocument.drawingml.chartshapes+xml"/>
  <Override PartName="/ppt/charts/chart30.xml" ContentType="application/vnd.openxmlformats-officedocument.drawingml.chart+xml"/>
  <Override PartName="/ppt/theme/themeOverride14.xml" ContentType="application/vnd.openxmlformats-officedocument.themeOverride+xml"/>
  <Override PartName="/ppt/charts/chart31.xml" ContentType="application/vnd.openxmlformats-officedocument.drawingml.chart+xml"/>
  <Override PartName="/ppt/theme/themeOverride15.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theme/themeOverride16.xml" ContentType="application/vnd.openxmlformats-officedocument.themeOverride+xml"/>
  <Override PartName="/ppt/charts/chart34.xml" ContentType="application/vnd.openxmlformats-officedocument.drawingml.chart+xml"/>
  <Override PartName="/ppt/theme/themeOverride17.xml" ContentType="application/vnd.openxmlformats-officedocument.themeOverride+xml"/>
  <Override PartName="/ppt/charts/chart35.xml" ContentType="application/vnd.openxmlformats-officedocument.drawingml.chart+xml"/>
  <Override PartName="/ppt/theme/themeOverride18.xml" ContentType="application/vnd.openxmlformats-officedocument.themeOverride+xml"/>
  <Override PartName="/ppt/charts/chart36.xml" ContentType="application/vnd.openxmlformats-officedocument.drawingml.chart+xml"/>
  <Override PartName="/ppt/drawings/drawing9.xml" ContentType="application/vnd.openxmlformats-officedocument.drawingml.chartshapes+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heme/themeOverride19.xml" ContentType="application/vnd.openxmlformats-officedocument.themeOverride+xml"/>
  <Override PartName="/ppt/drawings/drawing10.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drawings/drawing11.xml" ContentType="application/vnd.openxmlformats-officedocument.drawingml.chartshapes+xml"/>
  <Override PartName="/ppt/charts/chart46.xml" ContentType="application/vnd.openxmlformats-officedocument.drawingml.chart+xml"/>
  <Override PartName="/ppt/charts/style1.xml" ContentType="application/vnd.ms-office.chartstyle+xml"/>
  <Override PartName="/ppt/charts/colors1.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theme/themeOverride20.xml" ContentType="application/vnd.openxmlformats-officedocument.themeOverride+xml"/>
  <Override PartName="/ppt/charts/chart60.xml" ContentType="application/vnd.openxmlformats-officedocument.drawingml.chart+xml"/>
  <Override PartName="/ppt/charts/chart61.xml" ContentType="application/vnd.openxmlformats-officedocument.drawingml.chart+xml"/>
  <Override PartName="/ppt/theme/themeOverride21.xml" ContentType="application/vnd.openxmlformats-officedocument.themeOverride+xml"/>
  <Override PartName="/ppt/drawings/drawing12.xml" ContentType="application/vnd.openxmlformats-officedocument.drawingml.chartshapes+xml"/>
  <Override PartName="/ppt/charts/chart62.xml" ContentType="application/vnd.openxmlformats-officedocument.drawingml.chart+xml"/>
  <Override PartName="/ppt/theme/themeOverride22.xml" ContentType="application/vnd.openxmlformats-officedocument.themeOverride+xml"/>
  <Override PartName="/ppt/drawings/drawing13.xml" ContentType="application/vnd.openxmlformats-officedocument.drawingml.chartshapes+xml"/>
  <Override PartName="/ppt/charts/chart63.xml" ContentType="application/vnd.openxmlformats-officedocument.drawingml.chart+xml"/>
  <Override PartName="/ppt/theme/themeOverride23.xml" ContentType="application/vnd.openxmlformats-officedocument.themeOverride+xml"/>
  <Override PartName="/ppt/drawings/drawing14.xml" ContentType="application/vnd.openxmlformats-officedocument.drawingml.chartshapes+xml"/>
  <Override PartName="/ppt/charts/chart64.xml" ContentType="application/vnd.openxmlformats-officedocument.drawingml.chart+xml"/>
  <Override PartName="/ppt/theme/themeOverride24.xml" ContentType="application/vnd.openxmlformats-officedocument.themeOverride+xml"/>
  <Override PartName="/ppt/drawings/drawing15.xml" ContentType="application/vnd.openxmlformats-officedocument.drawingml.chartshapes+xml"/>
  <Override PartName="/ppt/charts/chart65.xml" ContentType="application/vnd.openxmlformats-officedocument.drawingml.chart+xml"/>
  <Override PartName="/ppt/theme/themeOverride25.xml" ContentType="application/vnd.openxmlformats-officedocument.themeOverride+xml"/>
  <Override PartName="/ppt/drawings/drawing16.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7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86" r:id="rId5"/>
    <p:sldMasterId id="2147483701" r:id="rId6"/>
  </p:sldMasterIdLst>
  <p:notesMasterIdLst>
    <p:notesMasterId r:id="rId157"/>
  </p:notesMasterIdLst>
  <p:sldIdLst>
    <p:sldId id="554" r:id="rId7"/>
    <p:sldId id="258" r:id="rId8"/>
    <p:sldId id="265" r:id="rId9"/>
    <p:sldId id="260" r:id="rId10"/>
    <p:sldId id="261" r:id="rId11"/>
    <p:sldId id="264" r:id="rId12"/>
    <p:sldId id="284" r:id="rId13"/>
    <p:sldId id="266" r:id="rId14"/>
    <p:sldId id="269" r:id="rId15"/>
    <p:sldId id="280" r:id="rId16"/>
    <p:sldId id="282" r:id="rId17"/>
    <p:sldId id="278" r:id="rId18"/>
    <p:sldId id="285" r:id="rId19"/>
    <p:sldId id="286" r:id="rId20"/>
    <p:sldId id="277" r:id="rId21"/>
    <p:sldId id="287" r:id="rId22"/>
    <p:sldId id="288" r:id="rId23"/>
    <p:sldId id="272" r:id="rId24"/>
    <p:sldId id="276" r:id="rId25"/>
    <p:sldId id="275" r:id="rId26"/>
    <p:sldId id="274" r:id="rId27"/>
    <p:sldId id="289" r:id="rId28"/>
    <p:sldId id="291" r:id="rId29"/>
    <p:sldId id="292" r:id="rId30"/>
    <p:sldId id="262" r:id="rId31"/>
    <p:sldId id="296" r:id="rId32"/>
    <p:sldId id="297" r:id="rId33"/>
    <p:sldId id="267" r:id="rId34"/>
    <p:sldId id="268" r:id="rId35"/>
    <p:sldId id="303" r:id="rId36"/>
    <p:sldId id="305" r:id="rId37"/>
    <p:sldId id="306" r:id="rId38"/>
    <p:sldId id="307" r:id="rId39"/>
    <p:sldId id="273" r:id="rId40"/>
    <p:sldId id="271" r:id="rId41"/>
    <p:sldId id="343" r:id="rId42"/>
    <p:sldId id="344" r:id="rId43"/>
    <p:sldId id="345" r:id="rId44"/>
    <p:sldId id="346" r:id="rId45"/>
    <p:sldId id="348" r:id="rId46"/>
    <p:sldId id="349" r:id="rId47"/>
    <p:sldId id="350" r:id="rId48"/>
    <p:sldId id="351" r:id="rId49"/>
    <p:sldId id="352" r:id="rId50"/>
    <p:sldId id="354" r:id="rId51"/>
    <p:sldId id="355" r:id="rId52"/>
    <p:sldId id="359" r:id="rId53"/>
    <p:sldId id="360" r:id="rId54"/>
    <p:sldId id="361" r:id="rId55"/>
    <p:sldId id="362" r:id="rId56"/>
    <p:sldId id="363" r:id="rId57"/>
    <p:sldId id="364" r:id="rId58"/>
    <p:sldId id="365" r:id="rId59"/>
    <p:sldId id="366"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26" r:id="rId78"/>
    <p:sldId id="327"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87" r:id="rId92"/>
    <p:sldId id="388" r:id="rId93"/>
    <p:sldId id="395" r:id="rId94"/>
    <p:sldId id="396" r:id="rId95"/>
    <p:sldId id="397" r:id="rId96"/>
    <p:sldId id="405" r:id="rId97"/>
    <p:sldId id="410" r:id="rId98"/>
    <p:sldId id="411" r:id="rId99"/>
    <p:sldId id="309" r:id="rId100"/>
    <p:sldId id="311" r:id="rId101"/>
    <p:sldId id="312" r:id="rId102"/>
    <p:sldId id="313" r:id="rId103"/>
    <p:sldId id="317" r:id="rId104"/>
    <p:sldId id="318" r:id="rId105"/>
    <p:sldId id="319" r:id="rId106"/>
    <p:sldId id="321" r:id="rId107"/>
    <p:sldId id="322" r:id="rId108"/>
    <p:sldId id="323" r:id="rId109"/>
    <p:sldId id="283" r:id="rId110"/>
    <p:sldId id="413" r:id="rId111"/>
    <p:sldId id="539" r:id="rId112"/>
    <p:sldId id="514" r:id="rId113"/>
    <p:sldId id="515" r:id="rId114"/>
    <p:sldId id="536" r:id="rId115"/>
    <p:sldId id="523" r:id="rId116"/>
    <p:sldId id="525" r:id="rId117"/>
    <p:sldId id="511" r:id="rId118"/>
    <p:sldId id="527" r:id="rId119"/>
    <p:sldId id="540" r:id="rId120"/>
    <p:sldId id="528" r:id="rId121"/>
    <p:sldId id="529" r:id="rId122"/>
    <p:sldId id="531" r:id="rId123"/>
    <p:sldId id="541" r:id="rId124"/>
    <p:sldId id="535" r:id="rId125"/>
    <p:sldId id="537" r:id="rId126"/>
    <p:sldId id="538" r:id="rId127"/>
    <p:sldId id="483" r:id="rId128"/>
    <p:sldId id="512" r:id="rId129"/>
    <p:sldId id="489" r:id="rId130"/>
    <p:sldId id="486" r:id="rId131"/>
    <p:sldId id="543" r:id="rId132"/>
    <p:sldId id="488" r:id="rId133"/>
    <p:sldId id="484" r:id="rId134"/>
    <p:sldId id="490" r:id="rId135"/>
    <p:sldId id="491" r:id="rId136"/>
    <p:sldId id="498" r:id="rId137"/>
    <p:sldId id="487" r:id="rId138"/>
    <p:sldId id="496" r:id="rId139"/>
    <p:sldId id="497" r:id="rId140"/>
    <p:sldId id="504" r:id="rId141"/>
    <p:sldId id="506" r:id="rId142"/>
    <p:sldId id="513" r:id="rId143"/>
    <p:sldId id="508" r:id="rId144"/>
    <p:sldId id="509" r:id="rId145"/>
    <p:sldId id="510" r:id="rId146"/>
    <p:sldId id="544" r:id="rId147"/>
    <p:sldId id="545" r:id="rId148"/>
    <p:sldId id="259" r:id="rId149"/>
    <p:sldId id="547" r:id="rId150"/>
    <p:sldId id="548" r:id="rId151"/>
    <p:sldId id="549" r:id="rId152"/>
    <p:sldId id="550" r:id="rId153"/>
    <p:sldId id="551" r:id="rId154"/>
    <p:sldId id="552" r:id="rId155"/>
    <p:sldId id="553"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of Treatment Approaches" id="{95734204-EBD8-440A-8F86-D135B63AB0F7}">
          <p14:sldIdLst>
            <p14:sldId id="554"/>
            <p14:sldId id="258"/>
            <p14:sldId id="265"/>
            <p14:sldId id="260"/>
            <p14:sldId id="261"/>
            <p14:sldId id="264"/>
            <p14:sldId id="284"/>
            <p14:sldId id="266"/>
            <p14:sldId id="269"/>
            <p14:sldId id="280"/>
            <p14:sldId id="282"/>
            <p14:sldId id="278"/>
            <p14:sldId id="285"/>
            <p14:sldId id="286"/>
            <p14:sldId id="277"/>
            <p14:sldId id="287"/>
            <p14:sldId id="288"/>
            <p14:sldId id="272"/>
            <p14:sldId id="276"/>
            <p14:sldId id="275"/>
            <p14:sldId id="274"/>
            <p14:sldId id="289"/>
          </p14:sldIdLst>
        </p14:section>
        <p14:section name="Treating to Target" id="{1AFDA375-2CE8-44DB-B5E3-C5D867995D0F}">
          <p14:sldIdLst>
            <p14:sldId id="291"/>
            <p14:sldId id="292"/>
            <p14:sldId id="262"/>
            <p14:sldId id="296"/>
            <p14:sldId id="297"/>
            <p14:sldId id="267"/>
            <p14:sldId id="268"/>
            <p14:sldId id="303"/>
            <p14:sldId id="305"/>
            <p14:sldId id="306"/>
            <p14:sldId id="307"/>
            <p14:sldId id="273"/>
            <p14:sldId id="271"/>
          </p14:sldIdLst>
        </p14:section>
        <p14:section name="Blue-Treatment Options" id="{D9103C9A-4B90-4912-B1C4-A13223EBE666}">
          <p14:sldIdLst>
            <p14:sldId id="343"/>
            <p14:sldId id="344"/>
            <p14:sldId id="345"/>
            <p14:sldId id="346"/>
            <p14:sldId id="348"/>
            <p14:sldId id="349"/>
            <p14:sldId id="350"/>
            <p14:sldId id="351"/>
            <p14:sldId id="352"/>
            <p14:sldId id="354"/>
            <p14:sldId id="355"/>
            <p14:sldId id="359"/>
            <p14:sldId id="360"/>
            <p14:sldId id="361"/>
            <p14:sldId id="362"/>
            <p14:sldId id="363"/>
            <p14:sldId id="364"/>
            <p14:sldId id="365"/>
            <p14:sldId id="366"/>
            <p14:sldId id="368"/>
            <p14:sldId id="369"/>
            <p14:sldId id="370"/>
            <p14:sldId id="371"/>
            <p14:sldId id="372"/>
            <p14:sldId id="373"/>
            <p14:sldId id="374"/>
            <p14:sldId id="375"/>
            <p14:sldId id="376"/>
            <p14:sldId id="377"/>
            <p14:sldId id="378"/>
            <p14:sldId id="379"/>
            <p14:sldId id="380"/>
            <p14:sldId id="381"/>
            <p14:sldId id="382"/>
            <p14:sldId id="383"/>
            <p14:sldId id="384"/>
            <p14:sldId id="326"/>
            <p14:sldId id="327"/>
            <p14:sldId id="329"/>
            <p14:sldId id="330"/>
            <p14:sldId id="331"/>
            <p14:sldId id="332"/>
            <p14:sldId id="333"/>
            <p14:sldId id="334"/>
            <p14:sldId id="335"/>
            <p14:sldId id="336"/>
            <p14:sldId id="337"/>
            <p14:sldId id="338"/>
            <p14:sldId id="339"/>
            <p14:sldId id="340"/>
          </p14:sldIdLst>
        </p14:section>
        <p14:section name="Treating to Target-Case Studies" id="{CF516265-F4C4-478B-AE2C-A1453ED1071D}">
          <p14:sldIdLst>
            <p14:sldId id="387"/>
            <p14:sldId id="388"/>
            <p14:sldId id="395"/>
            <p14:sldId id="396"/>
            <p14:sldId id="397"/>
            <p14:sldId id="405"/>
            <p14:sldId id="410"/>
            <p14:sldId id="411"/>
          </p14:sldIdLst>
        </p14:section>
        <p14:section name="Managing Treatment Challenges-Case Studies" id="{490C2563-A2CD-4F0C-9954-4B620BF948D1}">
          <p14:sldIdLst>
            <p14:sldId id="309"/>
            <p14:sldId id="311"/>
            <p14:sldId id="312"/>
            <p14:sldId id="313"/>
            <p14:sldId id="317"/>
            <p14:sldId id="318"/>
            <p14:sldId id="319"/>
            <p14:sldId id="321"/>
            <p14:sldId id="322"/>
            <p14:sldId id="323"/>
            <p14:sldId id="283"/>
          </p14:sldIdLst>
        </p14:section>
        <p14:section name="Diagnosis of Psoriatic Arthritis – CASPAR Criteria" id="{7631DFF7-AEB7-4C62-A212-D95C97AFA432}">
          <p14:sldIdLst>
            <p14:sldId id="413"/>
            <p14:sldId id="539"/>
            <p14:sldId id="514"/>
            <p14:sldId id="515"/>
            <p14:sldId id="536"/>
            <p14:sldId id="523"/>
            <p14:sldId id="525"/>
            <p14:sldId id="511"/>
            <p14:sldId id="527"/>
            <p14:sldId id="540"/>
            <p14:sldId id="528"/>
            <p14:sldId id="529"/>
            <p14:sldId id="531"/>
            <p14:sldId id="541"/>
            <p14:sldId id="535"/>
            <p14:sldId id="537"/>
            <p14:sldId id="538"/>
            <p14:sldId id="483"/>
          </p14:sldIdLst>
        </p14:section>
        <p14:section name="PsA Comorbidities – An Overview" id="{A21E552A-A1F6-464A-BAEB-A638D4541D8B}">
          <p14:sldIdLst>
            <p14:sldId id="512"/>
            <p14:sldId id="489"/>
            <p14:sldId id="486"/>
            <p14:sldId id="543"/>
            <p14:sldId id="488"/>
            <p14:sldId id="484"/>
            <p14:sldId id="490"/>
            <p14:sldId id="491"/>
            <p14:sldId id="498"/>
            <p14:sldId id="487"/>
            <p14:sldId id="496"/>
            <p14:sldId id="497"/>
            <p14:sldId id="504"/>
            <p14:sldId id="506"/>
            <p14:sldId id="513"/>
            <p14:sldId id="508"/>
            <p14:sldId id="509"/>
            <p14:sldId id="510"/>
            <p14:sldId id="544"/>
            <p14:sldId id="545"/>
          </p14:sldIdLst>
        </p14:section>
        <p14:section name="Case Studies" id="{47099BD5-3B1E-461B-B390-49CE68BD1614}">
          <p14:sldIdLst>
            <p14:sldId id="259"/>
            <p14:sldId id="547"/>
            <p14:sldId id="548"/>
            <p14:sldId id="549"/>
            <p14:sldId id="550"/>
            <p14:sldId id="551"/>
            <p14:sldId id="552"/>
            <p14:sldId id="553"/>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Joukovsky" initials="JJ" lastIdx="8" clrIdx="0">
    <p:extLst>
      <p:ext uri="{19B8F6BF-5375-455C-9EA6-DF929625EA0E}">
        <p15:presenceInfo xmlns:p15="http://schemas.microsoft.com/office/powerpoint/2012/main" userId="Jane Joukov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CBCBCB"/>
    <a:srgbClr val="D0D6EA"/>
    <a:srgbClr val="E9EBF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92474" autoAdjust="0"/>
  </p:normalViewPr>
  <p:slideViewPr>
    <p:cSldViewPr snapToGrid="0" snapToObjects="1">
      <p:cViewPr varScale="1">
        <p:scale>
          <a:sx n="102" d="100"/>
          <a:sy n="102" d="100"/>
        </p:scale>
        <p:origin x="384" y="96"/>
      </p:cViewPr>
      <p:guideLst>
        <p:guide orient="horz" pos="2136"/>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slide" Target="slides/slide147.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8.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6.xlsx"/><Relationship Id="rId1" Type="http://schemas.openxmlformats.org/officeDocument/2006/relationships/themeOverride" Target="../theme/themeOverride11.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7.xlsx"/><Relationship Id="rId1" Type="http://schemas.openxmlformats.org/officeDocument/2006/relationships/themeOverride" Target="../theme/themeOverride12.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8.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4.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8.xm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embeddings/oleObject1.bin"/></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7.xlsx"/><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xml"/><Relationship Id="rId1" Type="http://schemas.microsoft.com/office/2011/relationships/chartStyle" Target="style1.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0.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21.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22.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23.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24.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25.xml"/></Relationships>
</file>

<file path=ppt/charts/_rels/chart6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39309772421358E-2"/>
          <c:y val="4.7419598930275711E-2"/>
          <c:w val="0.9415606902275786"/>
          <c:h val="0.61310786750319379"/>
        </c:manualLayout>
      </c:layout>
      <c:barChart>
        <c:barDir val="col"/>
        <c:grouping val="clustered"/>
        <c:varyColors val="0"/>
        <c:ser>
          <c:idx val="0"/>
          <c:order val="0"/>
          <c:tx>
            <c:strRef>
              <c:f>Sheet1!$B$1</c:f>
              <c:strCache>
                <c:ptCount val="1"/>
                <c:pt idx="0">
                  <c:v>Series 1</c:v>
                </c:pt>
              </c:strCache>
            </c:strRef>
          </c:tx>
          <c:invertIfNegative val="0"/>
          <c:cat>
            <c:strRef>
              <c:f>Sheet1!$A$2:$A$7</c:f>
              <c:strCache>
                <c:ptCount val="6"/>
                <c:pt idx="0">
                  <c:v>Erosions </c:v>
                </c:pt>
                <c:pt idx="1">
                  <c:v>Number of deformed joints (score)</c:v>
                </c:pt>
                <c:pt idx="2">
                  <c:v>Sacroiliitis</c:v>
                </c:pt>
                <c:pt idx="3">
                  <c:v>Arthritis mutilans</c:v>
                </c:pt>
                <c:pt idx="4">
                  <c:v>Functional disability
(HAQ score)</c:v>
                </c:pt>
                <c:pt idx="5">
                  <c:v>DMARD/anti-TNF 
free</c:v>
                </c:pt>
              </c:strCache>
            </c:strRef>
          </c:cat>
          <c:val>
            <c:numRef>
              <c:f>Sheet1!$B$2:$B$7</c:f>
              <c:numCache>
                <c:formatCode>General</c:formatCode>
                <c:ptCount val="6"/>
                <c:pt idx="0">
                  <c:v>4.58</c:v>
                </c:pt>
                <c:pt idx="1">
                  <c:v>1.06</c:v>
                </c:pt>
                <c:pt idx="2">
                  <c:v>2.2799999999999998</c:v>
                </c:pt>
                <c:pt idx="3">
                  <c:v>10.6</c:v>
                </c:pt>
                <c:pt idx="4">
                  <c:v>2.17</c:v>
                </c:pt>
                <c:pt idx="5">
                  <c:v>0.42</c:v>
                </c:pt>
              </c:numCache>
            </c:numRef>
          </c:val>
          <c:extLst>
            <c:ext xmlns:c16="http://schemas.microsoft.com/office/drawing/2014/chart" uri="{C3380CC4-5D6E-409C-BE32-E72D297353CC}">
              <c16:uniqueId val="{00000000-1AF9-9848-9FE1-370D8B1A8DC3}"/>
            </c:ext>
          </c:extLst>
        </c:ser>
        <c:dLbls>
          <c:showLegendKey val="0"/>
          <c:showVal val="0"/>
          <c:showCatName val="0"/>
          <c:showSerName val="0"/>
          <c:showPercent val="0"/>
          <c:showBubbleSize val="0"/>
        </c:dLbls>
        <c:gapWidth val="150"/>
        <c:axId val="456742400"/>
        <c:axId val="420074560"/>
      </c:barChart>
      <c:catAx>
        <c:axId val="456742400"/>
        <c:scaling>
          <c:orientation val="minMax"/>
        </c:scaling>
        <c:delete val="0"/>
        <c:axPos val="b"/>
        <c:numFmt formatCode="General" sourceLinked="0"/>
        <c:majorTickMark val="out"/>
        <c:minorTickMark val="none"/>
        <c:tickLblPos val="nextTo"/>
        <c:txPr>
          <a:bodyPr/>
          <a:lstStyle/>
          <a:p>
            <a:pPr>
              <a:defRPr sz="1200" b="1">
                <a:latin typeface="Calibri" panose="020F0502020204030204" pitchFamily="34" charset="0"/>
                <a:cs typeface="Calibri" panose="020F0502020204030204" pitchFamily="34" charset="0"/>
              </a:defRPr>
            </a:pPr>
            <a:endParaRPr lang="en-US"/>
          </a:p>
        </c:txPr>
        <c:crossAx val="420074560"/>
        <c:crosses val="autoZero"/>
        <c:auto val="1"/>
        <c:lblAlgn val="ctr"/>
        <c:lblOffset val="100"/>
        <c:noMultiLvlLbl val="0"/>
      </c:catAx>
      <c:valAx>
        <c:axId val="420074560"/>
        <c:scaling>
          <c:orientation val="minMax"/>
          <c:max val="11"/>
        </c:scaling>
        <c:delete val="0"/>
        <c:axPos val="l"/>
        <c:majorGridlines>
          <c:spPr>
            <a:ln>
              <a:noFill/>
            </a:ln>
          </c:spPr>
        </c:majorGridlines>
        <c:numFmt formatCode="General" sourceLinked="1"/>
        <c:majorTickMark val="out"/>
        <c:minorTickMark val="none"/>
        <c:tickLblPos val="nextTo"/>
        <c:txPr>
          <a:bodyPr/>
          <a:lstStyle/>
          <a:p>
            <a:pPr>
              <a:defRPr sz="1400" b="1">
                <a:latin typeface="Calibri" panose="020F0502020204030204" pitchFamily="34" charset="0"/>
                <a:cs typeface="Calibri" panose="020F0502020204030204" pitchFamily="34" charset="0"/>
              </a:defRPr>
            </a:pPr>
            <a:endParaRPr lang="en-US"/>
          </a:p>
        </c:txPr>
        <c:crossAx val="45674240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7"/>
          <c:y val="6.108441297837966E-2"/>
          <c:w val="0.85051186552275337"/>
          <c:h val="0.77198443851050336"/>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DA5E-CD46-8C0C-4E7050F05039}"/>
            </c:ext>
          </c:extLst>
        </c:ser>
        <c:dLbls>
          <c:showLegendKey val="0"/>
          <c:showVal val="0"/>
          <c:showCatName val="0"/>
          <c:showSerName val="0"/>
          <c:showPercent val="0"/>
          <c:showBubbleSize val="0"/>
        </c:dLbls>
        <c:axId val="182352064"/>
        <c:axId val="182352640"/>
      </c:scatterChart>
      <c:valAx>
        <c:axId val="182352064"/>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352640"/>
        <c:crosses val="autoZero"/>
        <c:crossBetween val="midCat"/>
        <c:majorUnit val="12"/>
      </c:valAx>
      <c:valAx>
        <c:axId val="182352640"/>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352064"/>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81675994786476"/>
          <c:y val="0.10618047076620614"/>
          <c:w val="0.76026562500000017"/>
          <c:h val="0.69224177875901172"/>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Sheet1!$B$2:$B$3</c:f>
              <c:numCache>
                <c:formatCode>General</c:formatCode>
                <c:ptCount val="2"/>
                <c:pt idx="0">
                  <c:v>66.3</c:v>
                </c:pt>
                <c:pt idx="1">
                  <c:v>67.099999999999994</c:v>
                </c:pt>
              </c:numCache>
            </c:numRef>
          </c:val>
          <c:extLst>
            <c:ext xmlns:c16="http://schemas.microsoft.com/office/drawing/2014/chart" uri="{C3380CC4-5D6E-409C-BE32-E72D297353CC}">
              <c16:uniqueId val="{00000000-D56C-A542-A831-CA9366692E01}"/>
            </c:ext>
          </c:extLst>
        </c:ser>
        <c:ser>
          <c:idx val="1"/>
          <c:order val="1"/>
          <c:tx>
            <c:strRef>
              <c:f>Sheet1!$C$1</c:f>
              <c:strCache>
                <c:ptCount val="1"/>
                <c:pt idx="0">
                  <c:v>ETN-Mono</c:v>
                </c:pt>
              </c:strCache>
            </c:strRef>
          </c:tx>
          <c:spPr>
            <a:solidFill>
              <a:srgbClr val="00CC99"/>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Sheet1!$C$2:$C$3</c:f>
              <c:numCache>
                <c:formatCode>General</c:formatCode>
                <c:ptCount val="2"/>
                <c:pt idx="0">
                  <c:v>72.3</c:v>
                </c:pt>
                <c:pt idx="1">
                  <c:v>77.099999999999994</c:v>
                </c:pt>
              </c:numCache>
            </c:numRef>
          </c:val>
          <c:extLst>
            <c:ext xmlns:c16="http://schemas.microsoft.com/office/drawing/2014/chart" uri="{C3380CC4-5D6E-409C-BE32-E72D297353CC}">
              <c16:uniqueId val="{00000001-D56C-A542-A831-CA9366692E01}"/>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Sheet1!$D$2:$D$3</c:f>
              <c:numCache>
                <c:formatCode>General</c:formatCode>
                <c:ptCount val="2"/>
                <c:pt idx="0">
                  <c:v>77.599999999999994</c:v>
                </c:pt>
                <c:pt idx="1">
                  <c:v>80.400000000000006</c:v>
                </c:pt>
              </c:numCache>
            </c:numRef>
          </c:val>
          <c:extLst>
            <c:ext xmlns:c16="http://schemas.microsoft.com/office/drawing/2014/chart" uri="{C3380CC4-5D6E-409C-BE32-E72D297353CC}">
              <c16:uniqueId val="{00000002-D56C-A542-A831-CA9366692E01}"/>
            </c:ext>
          </c:extLst>
        </c:ser>
        <c:dLbls>
          <c:showLegendKey val="0"/>
          <c:showVal val="0"/>
          <c:showCatName val="0"/>
          <c:showSerName val="0"/>
          <c:showPercent val="0"/>
          <c:showBubbleSize val="0"/>
        </c:dLbls>
        <c:gapWidth val="150"/>
        <c:axId val="184601600"/>
        <c:axId val="182696704"/>
      </c:barChart>
      <c:catAx>
        <c:axId val="184601600"/>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b="1">
                <a:latin typeface="Calibri" panose="020F0502020204030204" pitchFamily="34" charset="0"/>
                <a:cs typeface="Calibri" panose="020F0502020204030204" pitchFamily="34" charset="0"/>
              </a:defRPr>
            </a:pPr>
            <a:endParaRPr lang="en-US"/>
          </a:p>
        </c:txPr>
        <c:crossAx val="182696704"/>
        <c:crosses val="autoZero"/>
        <c:auto val="1"/>
        <c:lblAlgn val="ctr"/>
        <c:lblOffset val="200"/>
        <c:noMultiLvlLbl val="0"/>
      </c:catAx>
      <c:valAx>
        <c:axId val="182696704"/>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184601600"/>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59942615071755"/>
          <c:y val="0.14414676735677115"/>
          <c:w val="0.76026562500000017"/>
          <c:h val="0.67343559048994561"/>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Sheet1!$B$2:$B$3</c:f>
              <c:numCache>
                <c:formatCode>General</c:formatCode>
                <c:ptCount val="2"/>
                <c:pt idx="0">
                  <c:v>66.099999999999994</c:v>
                </c:pt>
                <c:pt idx="1">
                  <c:v>70.7</c:v>
                </c:pt>
              </c:numCache>
            </c:numRef>
          </c:val>
          <c:extLst>
            <c:ext xmlns:c16="http://schemas.microsoft.com/office/drawing/2014/chart" uri="{C3380CC4-5D6E-409C-BE32-E72D297353CC}">
              <c16:uniqueId val="{00000000-4E2B-0A4F-A67B-D69268C66BCB}"/>
            </c:ext>
          </c:extLst>
        </c:ser>
        <c:ser>
          <c:idx val="1"/>
          <c:order val="1"/>
          <c:tx>
            <c:strRef>
              <c:f>Sheet1!$C$1</c:f>
              <c:strCache>
                <c:ptCount val="1"/>
                <c:pt idx="0">
                  <c:v>ETN-Mono</c:v>
                </c:pt>
              </c:strCache>
            </c:strRef>
          </c:tx>
          <c:spPr>
            <a:solidFill>
              <a:srgbClr val="00CC99"/>
            </a:solidFill>
            <a:ln>
              <a:solidFill>
                <a:schemeClr val="tx1"/>
              </a:solidFill>
            </a:ln>
          </c:spPr>
          <c:invertIfNegative val="0"/>
          <c:dLbls>
            <c:numFmt formatCode="#,##0.0" sourceLinked="0"/>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Sheet1!$C$2:$C$3</c:f>
              <c:numCache>
                <c:formatCode>General</c:formatCode>
                <c:ptCount val="2"/>
                <c:pt idx="0">
                  <c:v>69.8</c:v>
                </c:pt>
                <c:pt idx="1">
                  <c:v>79</c:v>
                </c:pt>
              </c:numCache>
            </c:numRef>
          </c:val>
          <c:extLst>
            <c:ext xmlns:c16="http://schemas.microsoft.com/office/drawing/2014/chart" uri="{C3380CC4-5D6E-409C-BE32-E72D297353CC}">
              <c16:uniqueId val="{00000001-4E2B-0A4F-A67B-D69268C66BCB}"/>
            </c:ext>
          </c:extLst>
        </c:ser>
        <c:ser>
          <c:idx val="2"/>
          <c:order val="2"/>
          <c:tx>
            <c:strRef>
              <c:f>Sheet1!$D$1</c:f>
              <c:strCache>
                <c:ptCount val="1"/>
                <c:pt idx="0">
                  <c:v>Combo</c:v>
                </c:pt>
              </c:strCache>
            </c:strRef>
          </c:tx>
          <c:spPr>
            <a:solidFill>
              <a:srgbClr val="00906A"/>
            </a:solidFill>
            <a:ln>
              <a:solidFill>
                <a:schemeClr val="tx1"/>
              </a:solidFill>
            </a:ln>
          </c:spPr>
          <c:invertIfNegative val="0"/>
          <c:dLbls>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Week 24</c:v>
                </c:pt>
                <c:pt idx="1">
                  <c:v>Week 48</c:v>
                </c:pt>
              </c:strCache>
            </c:strRef>
          </c:cat>
          <c:val>
            <c:numRef>
              <c:f>Sheet1!$D$2:$D$3</c:f>
              <c:numCache>
                <c:formatCode>General</c:formatCode>
                <c:ptCount val="2"/>
                <c:pt idx="0">
                  <c:v>75.5</c:v>
                </c:pt>
                <c:pt idx="1">
                  <c:v>75.400000000000006</c:v>
                </c:pt>
              </c:numCache>
            </c:numRef>
          </c:val>
          <c:extLst>
            <c:ext xmlns:c16="http://schemas.microsoft.com/office/drawing/2014/chart" uri="{C3380CC4-5D6E-409C-BE32-E72D297353CC}">
              <c16:uniqueId val="{00000002-4E2B-0A4F-A67B-D69268C66BCB}"/>
            </c:ext>
          </c:extLst>
        </c:ser>
        <c:dLbls>
          <c:showLegendKey val="0"/>
          <c:showVal val="0"/>
          <c:showCatName val="0"/>
          <c:showSerName val="0"/>
          <c:showPercent val="0"/>
          <c:showBubbleSize val="0"/>
        </c:dLbls>
        <c:gapWidth val="150"/>
        <c:axId val="184598528"/>
        <c:axId val="182694976"/>
      </c:barChart>
      <c:catAx>
        <c:axId val="184598528"/>
        <c:scaling>
          <c:orientation val="minMax"/>
        </c:scaling>
        <c:delete val="0"/>
        <c:axPos val="b"/>
        <c:numFmt formatCode="General" sourceLinked="0"/>
        <c:majorTickMark val="out"/>
        <c:minorTickMark val="none"/>
        <c:tickLblPos val="none"/>
        <c:spPr>
          <a:ln>
            <a:solidFill>
              <a:schemeClr val="tx1"/>
            </a:solidFill>
          </a:ln>
        </c:spPr>
        <c:txPr>
          <a:bodyPr/>
          <a:lstStyle/>
          <a:p>
            <a:pPr>
              <a:defRPr sz="1400"/>
            </a:pPr>
            <a:endParaRPr lang="en-US"/>
          </a:p>
        </c:txPr>
        <c:crossAx val="182694976"/>
        <c:crosses val="autoZero"/>
        <c:auto val="1"/>
        <c:lblAlgn val="ctr"/>
        <c:lblOffset val="100"/>
        <c:noMultiLvlLbl val="0"/>
      </c:catAx>
      <c:valAx>
        <c:axId val="182694976"/>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184598528"/>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0709376257261"/>
          <c:y val="9.2272239254010929E-2"/>
          <c:w val="0.73772448601683349"/>
          <c:h val="0.6662591807125716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6EEF-794E-B99E-4D9D936F06DE}"/>
            </c:ext>
          </c:extLst>
        </c:ser>
        <c:dLbls>
          <c:showLegendKey val="0"/>
          <c:showVal val="0"/>
          <c:showCatName val="0"/>
          <c:showSerName val="0"/>
          <c:showPercent val="0"/>
          <c:showBubbleSize val="0"/>
        </c:dLbls>
        <c:axId val="182693248"/>
        <c:axId val="182346880"/>
      </c:scatterChart>
      <c:valAx>
        <c:axId val="182693248"/>
        <c:scaling>
          <c:orientation val="minMax"/>
          <c:max val="100"/>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j-lt"/>
                <a:ea typeface="+mn-ea"/>
                <a:cs typeface="+mn-cs"/>
              </a:defRPr>
            </a:pPr>
            <a:endParaRPr lang="en-US"/>
          </a:p>
        </c:txPr>
        <c:crossAx val="182346880"/>
        <c:crossesAt val="-4.5"/>
        <c:crossBetween val="midCat"/>
        <c:majorUnit val="20"/>
      </c:valAx>
      <c:valAx>
        <c:axId val="182346880"/>
        <c:scaling>
          <c:orientation val="minMax"/>
          <c:max val="6"/>
          <c:min val="-4"/>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j-lt"/>
                <a:ea typeface="+mn-ea"/>
                <a:cs typeface="+mn-cs"/>
              </a:defRPr>
            </a:pPr>
            <a:endParaRPr lang="en-US"/>
          </a:p>
        </c:txPr>
        <c:crossAx val="182693248"/>
        <c:crosses val="autoZero"/>
        <c:crossBetween val="midCat"/>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34002913440162"/>
          <c:y val="5.4327770873261148E-2"/>
          <c:w val="0.58137126588528332"/>
          <c:h val="0.79944073415285832"/>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0.08</c:v>
                </c:pt>
              </c:numCache>
            </c:numRef>
          </c:val>
          <c:extLst>
            <c:ext xmlns:c16="http://schemas.microsoft.com/office/drawing/2014/chart" uri="{C3380CC4-5D6E-409C-BE32-E72D297353CC}">
              <c16:uniqueId val="{00000000-EAE2-DD41-B75A-4283243C9054}"/>
            </c:ext>
          </c:extLst>
        </c:ser>
        <c:ser>
          <c:idx val="1"/>
          <c:order val="1"/>
          <c:tx>
            <c:strRef>
              <c:f>Sheet1!$C$1</c:f>
              <c:strCache>
                <c:ptCount val="1"/>
                <c:pt idx="0">
                  <c:v>ETN-Mono</c:v>
                </c:pt>
              </c:strCache>
            </c:strRef>
          </c:tx>
          <c:spPr>
            <a:solidFill>
              <a:srgbClr val="00CC99"/>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2E9-4CC7-919F-CD7DE363DF8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-0.04</c:v>
                </c:pt>
              </c:numCache>
            </c:numRef>
          </c:val>
          <c:extLst>
            <c:ext xmlns:c16="http://schemas.microsoft.com/office/drawing/2014/chart" uri="{C3380CC4-5D6E-409C-BE32-E72D297353CC}">
              <c16:uniqueId val="{00000001-EAE2-DD41-B75A-4283243C9054}"/>
            </c:ext>
          </c:extLst>
        </c:ser>
        <c:ser>
          <c:idx val="2"/>
          <c:order val="2"/>
          <c:tx>
            <c:strRef>
              <c:f>Sheet1!$D$1</c:f>
              <c:strCache>
                <c:ptCount val="1"/>
                <c:pt idx="0">
                  <c:v>Combo</c:v>
                </c:pt>
              </c:strCache>
            </c:strRef>
          </c:tx>
          <c:spPr>
            <a:solidFill>
              <a:srgbClr val="00906A"/>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2E9-4CC7-919F-CD7DE363DF8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-0.01</c:v>
                </c:pt>
              </c:numCache>
            </c:numRef>
          </c:val>
          <c:extLst>
            <c:ext xmlns:c16="http://schemas.microsoft.com/office/drawing/2014/chart" uri="{C3380CC4-5D6E-409C-BE32-E72D297353CC}">
              <c16:uniqueId val="{00000002-EAE2-DD41-B75A-4283243C9054}"/>
            </c:ext>
          </c:extLst>
        </c:ser>
        <c:dLbls>
          <c:showLegendKey val="0"/>
          <c:showVal val="0"/>
          <c:showCatName val="0"/>
          <c:showSerName val="0"/>
          <c:showPercent val="0"/>
          <c:showBubbleSize val="0"/>
        </c:dLbls>
        <c:gapWidth val="150"/>
        <c:axId val="185066496"/>
        <c:axId val="185298880"/>
      </c:barChart>
      <c:catAx>
        <c:axId val="185066496"/>
        <c:scaling>
          <c:orientation val="minMax"/>
        </c:scaling>
        <c:delete val="0"/>
        <c:axPos val="b"/>
        <c:numFmt formatCode="General" sourceLinked="0"/>
        <c:majorTickMark val="out"/>
        <c:minorTickMark val="none"/>
        <c:tickLblPos val="nextTo"/>
        <c:spPr>
          <a:ln>
            <a:solidFill>
              <a:schemeClr val="tx1"/>
            </a:solidFill>
          </a:ln>
        </c:spPr>
        <c:txPr>
          <a:bodyPr/>
          <a:lstStyle/>
          <a:p>
            <a:pPr>
              <a:defRPr sz="1400"/>
            </a:pPr>
            <a:endParaRPr lang="en-US"/>
          </a:p>
        </c:txPr>
        <c:crossAx val="185298880"/>
        <c:crosses val="autoZero"/>
        <c:auto val="1"/>
        <c:lblAlgn val="ctr"/>
        <c:lblOffset val="100"/>
        <c:noMultiLvlLbl val="0"/>
      </c:catAx>
      <c:valAx>
        <c:axId val="185298880"/>
        <c:scaling>
          <c:orientation val="minMax"/>
          <c:max val="0.4"/>
          <c:min val="-0.4"/>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185066496"/>
        <c:crosses val="autoZero"/>
        <c:crossBetween val="between"/>
        <c:majorUnit val="0.2"/>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50413797361889"/>
          <c:y val="0.11337593996937805"/>
          <c:w val="0.76026562500000017"/>
          <c:h val="0.77150543117378168"/>
        </c:manualLayout>
      </c:layout>
      <c:barChart>
        <c:barDir val="col"/>
        <c:grouping val="clustered"/>
        <c:varyColors val="0"/>
        <c:ser>
          <c:idx val="0"/>
          <c:order val="0"/>
          <c:tx>
            <c:strRef>
              <c:f>Sheet1!$B$1</c:f>
              <c:strCache>
                <c:ptCount val="1"/>
                <c:pt idx="0">
                  <c:v>MTX-Mono</c:v>
                </c:pt>
              </c:strCache>
            </c:strRef>
          </c:tx>
          <c:spPr>
            <a:solidFill>
              <a:srgbClr val="00B0F0"/>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136-48BB-9EB8-A6D9663A9B4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89.4</c:v>
                </c:pt>
              </c:numCache>
            </c:numRef>
          </c:val>
          <c:extLst>
            <c:ext xmlns:c16="http://schemas.microsoft.com/office/drawing/2014/chart" uri="{C3380CC4-5D6E-409C-BE32-E72D297353CC}">
              <c16:uniqueId val="{00000000-A403-B045-BB2F-BFEF29550E26}"/>
            </c:ext>
          </c:extLst>
        </c:ser>
        <c:ser>
          <c:idx val="1"/>
          <c:order val="1"/>
          <c:tx>
            <c:strRef>
              <c:f>Sheet1!$C$1</c:f>
              <c:strCache>
                <c:ptCount val="1"/>
                <c:pt idx="0">
                  <c:v>ETN-Mono</c:v>
                </c:pt>
              </c:strCache>
            </c:strRef>
          </c:tx>
          <c:spPr>
            <a:solidFill>
              <a:srgbClr val="00CC99"/>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136-48BB-9EB8-A6D9663A9B4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94.7</c:v>
                </c:pt>
              </c:numCache>
            </c:numRef>
          </c:val>
          <c:extLst>
            <c:ext xmlns:c16="http://schemas.microsoft.com/office/drawing/2014/chart" uri="{C3380CC4-5D6E-409C-BE32-E72D297353CC}">
              <c16:uniqueId val="{00000001-A403-B045-BB2F-BFEF29550E26}"/>
            </c:ext>
          </c:extLst>
        </c:ser>
        <c:ser>
          <c:idx val="2"/>
          <c:order val="2"/>
          <c:tx>
            <c:strRef>
              <c:f>Sheet1!$D$1</c:f>
              <c:strCache>
                <c:ptCount val="1"/>
                <c:pt idx="0">
                  <c:v>Combo</c:v>
                </c:pt>
              </c:strCache>
            </c:strRef>
          </c:tx>
          <c:spPr>
            <a:solidFill>
              <a:srgbClr val="00906A"/>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136-48BB-9EB8-A6D9663A9B4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94.7</c:v>
                </c:pt>
              </c:numCache>
            </c:numRef>
          </c:val>
          <c:extLst>
            <c:ext xmlns:c16="http://schemas.microsoft.com/office/drawing/2014/chart" uri="{C3380CC4-5D6E-409C-BE32-E72D297353CC}">
              <c16:uniqueId val="{00000002-A403-B045-BB2F-BFEF29550E26}"/>
            </c:ext>
          </c:extLst>
        </c:ser>
        <c:dLbls>
          <c:showLegendKey val="0"/>
          <c:showVal val="0"/>
          <c:showCatName val="0"/>
          <c:showSerName val="0"/>
          <c:showPercent val="0"/>
          <c:showBubbleSize val="0"/>
        </c:dLbls>
        <c:gapWidth val="150"/>
        <c:axId val="185430016"/>
        <c:axId val="185300608"/>
      </c:barChart>
      <c:catAx>
        <c:axId val="185430016"/>
        <c:scaling>
          <c:orientation val="minMax"/>
        </c:scaling>
        <c:delete val="0"/>
        <c:axPos val="b"/>
        <c:numFmt formatCode="General" sourceLinked="0"/>
        <c:majorTickMark val="out"/>
        <c:minorTickMark val="none"/>
        <c:tickLblPos val="nextTo"/>
        <c:spPr>
          <a:ln>
            <a:solidFill>
              <a:schemeClr val="tx1"/>
            </a:solidFill>
          </a:ln>
        </c:spPr>
        <c:txPr>
          <a:bodyPr/>
          <a:lstStyle/>
          <a:p>
            <a:pPr>
              <a:defRPr sz="1400"/>
            </a:pPr>
            <a:endParaRPr lang="en-US"/>
          </a:p>
        </c:txPr>
        <c:crossAx val="185300608"/>
        <c:crosses val="autoZero"/>
        <c:auto val="1"/>
        <c:lblAlgn val="ctr"/>
        <c:lblOffset val="100"/>
        <c:noMultiLvlLbl val="0"/>
      </c:catAx>
      <c:valAx>
        <c:axId val="185300608"/>
        <c:scaling>
          <c:orientation val="minMax"/>
          <c:max val="100"/>
          <c:min val="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185430016"/>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71045788649968"/>
          <c:y val="0.12134203612981578"/>
          <c:w val="0.83404047231915035"/>
          <c:h val="0.71377441702395272"/>
        </c:manualLayout>
      </c:layout>
      <c:scatterChart>
        <c:scatterStyle val="lineMarker"/>
        <c:varyColors val="0"/>
        <c:ser>
          <c:idx val="0"/>
          <c:order val="0"/>
          <c:tx>
            <c:strRef>
              <c:f>Sheet1!$B$1</c:f>
              <c:strCache>
                <c:ptCount val="1"/>
                <c:pt idx="0">
                  <c:v>300</c:v>
                </c:pt>
              </c:strCache>
            </c:strRef>
          </c:tx>
          <c:spPr>
            <a:ln w="25400">
              <a:solidFill>
                <a:srgbClr val="009900"/>
              </a:solidFill>
              <a:prstDash val="solid"/>
            </a:ln>
          </c:spPr>
          <c:marker>
            <c:symbol val="square"/>
            <c:size val="7"/>
            <c:spPr>
              <a:solidFill>
                <a:srgbClr val="009900"/>
              </a:solidFill>
              <a:ln>
                <a:solidFill>
                  <a:srgbClr val="009900"/>
                </a:solidFill>
                <a:prstDash val="solid"/>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Sheet1!$B$2:$B$11</c:f>
              <c:numCache>
                <c:formatCode>General</c:formatCode>
                <c:ptCount val="10"/>
                <c:pt idx="0">
                  <c:v>0</c:v>
                </c:pt>
                <c:pt idx="1">
                  <c:v>16.7</c:v>
                </c:pt>
                <c:pt idx="2">
                  <c:v>31.1</c:v>
                </c:pt>
                <c:pt idx="3">
                  <c:v>44.1</c:v>
                </c:pt>
                <c:pt idx="4">
                  <c:v>47.7</c:v>
                </c:pt>
                <c:pt idx="5">
                  <c:v>59.9</c:v>
                </c:pt>
                <c:pt idx="6">
                  <c:v>58.6</c:v>
                </c:pt>
                <c:pt idx="7">
                  <c:v>62.6</c:v>
                </c:pt>
                <c:pt idx="8">
                  <c:v>63.1</c:v>
                </c:pt>
                <c:pt idx="9">
                  <c:v>63.5</c:v>
                </c:pt>
              </c:numCache>
            </c:numRef>
          </c:yVal>
          <c:smooth val="0"/>
          <c:extLst>
            <c:ext xmlns:c16="http://schemas.microsoft.com/office/drawing/2014/chart" uri="{C3380CC4-5D6E-409C-BE32-E72D297353CC}">
              <c16:uniqueId val="{00000000-3C67-894F-AA16-19BBE9346EC2}"/>
            </c:ext>
          </c:extLst>
        </c:ser>
        <c:ser>
          <c:idx val="1"/>
          <c:order val="1"/>
          <c:tx>
            <c:strRef>
              <c:f>Sheet1!$C$1</c:f>
              <c:strCache>
                <c:ptCount val="1"/>
                <c:pt idx="0">
                  <c:v>150</c:v>
                </c:pt>
              </c:strCache>
            </c:strRef>
          </c:tx>
          <c:spPr>
            <a:ln w="25400">
              <a:solidFill>
                <a:srgbClr val="4F8AFF"/>
              </a:solidFill>
            </a:ln>
          </c:spPr>
          <c:marker>
            <c:symbol val="diamond"/>
            <c:size val="9"/>
            <c:spPr>
              <a:solidFill>
                <a:srgbClr val="4F8AFF"/>
              </a:solidFill>
              <a:ln>
                <a:no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Sheet1!$C$2:$C$11</c:f>
              <c:numCache>
                <c:formatCode>General</c:formatCode>
                <c:ptCount val="10"/>
                <c:pt idx="0">
                  <c:v>0</c:v>
                </c:pt>
                <c:pt idx="1">
                  <c:v>11.4</c:v>
                </c:pt>
                <c:pt idx="2">
                  <c:v>26.4</c:v>
                </c:pt>
                <c:pt idx="3">
                  <c:v>35</c:v>
                </c:pt>
                <c:pt idx="4">
                  <c:v>42.7</c:v>
                </c:pt>
                <c:pt idx="5">
                  <c:v>52.3</c:v>
                </c:pt>
                <c:pt idx="6">
                  <c:v>52.3</c:v>
                </c:pt>
                <c:pt idx="7">
                  <c:v>55.5</c:v>
                </c:pt>
                <c:pt idx="8">
                  <c:v>54.1</c:v>
                </c:pt>
                <c:pt idx="9">
                  <c:v>53.2</c:v>
                </c:pt>
              </c:numCache>
            </c:numRef>
          </c:yVal>
          <c:smooth val="0"/>
          <c:extLst>
            <c:ext xmlns:c16="http://schemas.microsoft.com/office/drawing/2014/chart" uri="{C3380CC4-5D6E-409C-BE32-E72D297353CC}">
              <c16:uniqueId val="{00000001-3C67-894F-AA16-19BBE9346EC2}"/>
            </c:ext>
          </c:extLst>
        </c:ser>
        <c:ser>
          <c:idx val="2"/>
          <c:order val="2"/>
          <c:tx>
            <c:strRef>
              <c:f>Sheet1!$D$1</c:f>
              <c:strCache>
                <c:ptCount val="1"/>
                <c:pt idx="0">
                  <c:v>150 No Load</c:v>
                </c:pt>
              </c:strCache>
            </c:strRef>
          </c:tx>
          <c:spPr>
            <a:ln w="25400">
              <a:solidFill>
                <a:srgbClr val="0000FF"/>
              </a:solidFill>
            </a:ln>
          </c:spPr>
          <c:marker>
            <c:symbol val="triangle"/>
            <c:size val="7"/>
            <c:spPr>
              <a:solidFill>
                <a:srgbClr val="0000FF"/>
              </a:solidFill>
              <a:ln>
                <a:solidFill>
                  <a:srgbClr val="0000FF"/>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Sheet1!$D$2:$D$11</c:f>
              <c:numCache>
                <c:formatCode>General</c:formatCode>
                <c:ptCount val="10"/>
                <c:pt idx="0">
                  <c:v>0</c:v>
                </c:pt>
                <c:pt idx="1">
                  <c:v>11.3</c:v>
                </c:pt>
                <c:pt idx="2">
                  <c:v>25.2</c:v>
                </c:pt>
                <c:pt idx="3">
                  <c:v>31.1</c:v>
                </c:pt>
                <c:pt idx="4">
                  <c:v>40.1</c:v>
                </c:pt>
                <c:pt idx="5">
                  <c:v>45</c:v>
                </c:pt>
                <c:pt idx="6">
                  <c:v>54.1</c:v>
                </c:pt>
                <c:pt idx="7">
                  <c:v>59.5</c:v>
                </c:pt>
                <c:pt idx="8">
                  <c:v>54.5</c:v>
                </c:pt>
                <c:pt idx="9">
                  <c:v>53.2</c:v>
                </c:pt>
              </c:numCache>
            </c:numRef>
          </c:yVal>
          <c:smooth val="0"/>
          <c:extLst>
            <c:ext xmlns:c16="http://schemas.microsoft.com/office/drawing/2014/chart" uri="{C3380CC4-5D6E-409C-BE32-E72D297353CC}">
              <c16:uniqueId val="{00000002-3C67-894F-AA16-19BBE9346EC2}"/>
            </c:ext>
          </c:extLst>
        </c:ser>
        <c:ser>
          <c:idx val="3"/>
          <c:order val="3"/>
          <c:tx>
            <c:strRef>
              <c:f>Sheet1!$E$1</c:f>
              <c:strCache>
                <c:ptCount val="1"/>
                <c:pt idx="0">
                  <c:v>Placebo</c:v>
                </c:pt>
              </c:strCache>
            </c:strRef>
          </c:tx>
          <c:spPr>
            <a:ln w="25400">
              <a:solidFill>
                <a:sysClr val="window" lastClr="FFFFFF">
                  <a:lumMod val="65000"/>
                </a:sysClr>
              </a:solidFill>
            </a:ln>
          </c:spPr>
          <c:marker>
            <c:symbol val="x"/>
            <c:size val="7"/>
            <c:spPr>
              <a:noFill/>
              <a:ln w="12700">
                <a:solidFill>
                  <a:sysClr val="window" lastClr="FFFFFF">
                    <a:lumMod val="65000"/>
                  </a:sysClr>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Sheet1!$E$2:$E$11</c:f>
              <c:numCache>
                <c:formatCode>General</c:formatCode>
                <c:ptCount val="10"/>
                <c:pt idx="0">
                  <c:v>0</c:v>
                </c:pt>
                <c:pt idx="1">
                  <c:v>6.9</c:v>
                </c:pt>
                <c:pt idx="2">
                  <c:v>14.5</c:v>
                </c:pt>
                <c:pt idx="3">
                  <c:v>19.3</c:v>
                </c:pt>
                <c:pt idx="4">
                  <c:v>20.8</c:v>
                </c:pt>
                <c:pt idx="5">
                  <c:v>24.1</c:v>
                </c:pt>
                <c:pt idx="6">
                  <c:v>27.1</c:v>
                </c:pt>
                <c:pt idx="7">
                  <c:v>27.4</c:v>
                </c:pt>
                <c:pt idx="8">
                  <c:v>26.2</c:v>
                </c:pt>
                <c:pt idx="9">
                  <c:v>23.5</c:v>
                </c:pt>
              </c:numCache>
            </c:numRef>
          </c:yVal>
          <c:smooth val="0"/>
          <c:extLst>
            <c:ext xmlns:c16="http://schemas.microsoft.com/office/drawing/2014/chart" uri="{C3380CC4-5D6E-409C-BE32-E72D297353CC}">
              <c16:uniqueId val="{00000003-3C67-894F-AA16-19BBE9346EC2}"/>
            </c:ext>
          </c:extLst>
        </c:ser>
        <c:dLbls>
          <c:showLegendKey val="0"/>
          <c:showVal val="0"/>
          <c:showCatName val="0"/>
          <c:showSerName val="0"/>
          <c:showPercent val="0"/>
          <c:showBubbleSize val="0"/>
        </c:dLbls>
        <c:axId val="187631872"/>
        <c:axId val="187632448"/>
      </c:scatterChart>
      <c:valAx>
        <c:axId val="187631872"/>
        <c:scaling>
          <c:orientation val="minMax"/>
          <c:max val="24"/>
          <c:min val="0"/>
        </c:scaling>
        <c:delete val="1"/>
        <c:axPos val="b"/>
        <c:numFmt formatCode="General" sourceLinked="1"/>
        <c:majorTickMark val="out"/>
        <c:minorTickMark val="none"/>
        <c:tickLblPos val="nextTo"/>
        <c:crossAx val="187632448"/>
        <c:crosses val="autoZero"/>
        <c:crossBetween val="midCat"/>
        <c:majorUnit val="4"/>
      </c:valAx>
      <c:valAx>
        <c:axId val="187632448"/>
        <c:scaling>
          <c:orientation val="minMax"/>
          <c:max val="80"/>
        </c:scaling>
        <c:delete val="0"/>
        <c:axPos val="l"/>
        <c:majorGridlines>
          <c:spPr>
            <a:ln>
              <a:noFill/>
            </a:ln>
          </c:spPr>
        </c:majorGridlines>
        <c:numFmt formatCode="General" sourceLinked="1"/>
        <c:majorTickMark val="out"/>
        <c:minorTickMark val="none"/>
        <c:tickLblPos val="nextTo"/>
        <c:spPr>
          <a:ln w="12700">
            <a:solidFill>
              <a:sysClr val="windowText" lastClr="000000"/>
            </a:solidFill>
          </a:ln>
        </c:spPr>
        <c:txPr>
          <a:bodyPr/>
          <a:lstStyle/>
          <a:p>
            <a:pPr>
              <a:defRPr sz="1200" b="0">
                <a:latin typeface="+mj-lt"/>
              </a:defRPr>
            </a:pPr>
            <a:endParaRPr lang="en-US"/>
          </a:p>
        </c:txPr>
        <c:crossAx val="187631872"/>
        <c:crosses val="autoZero"/>
        <c:crossBetween val="midCat"/>
        <c:majorUnit val="2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66574753746426E-2"/>
          <c:y val="7.043428786819915E-2"/>
          <c:w val="0.87961410866681666"/>
          <c:h val="0.78271799842624379"/>
        </c:manualLayout>
      </c:layout>
      <c:scatterChart>
        <c:scatterStyle val="lineMarker"/>
        <c:varyColors val="0"/>
        <c:ser>
          <c:idx val="0"/>
          <c:order val="0"/>
          <c:tx>
            <c:strRef>
              <c:f>Sheet1!$B$1</c:f>
              <c:strCache>
                <c:ptCount val="1"/>
                <c:pt idx="0">
                  <c:v>300mg</c:v>
                </c:pt>
              </c:strCache>
            </c:strRef>
          </c:tx>
          <c:spPr>
            <a:ln w="25400">
              <a:solidFill>
                <a:srgbClr val="009900"/>
              </a:solidFill>
              <a:prstDash val="solid"/>
            </a:ln>
          </c:spPr>
          <c:marker>
            <c:symbol val="square"/>
            <c:size val="7"/>
            <c:spPr>
              <a:solidFill>
                <a:srgbClr val="009900"/>
              </a:solidFill>
              <a:ln>
                <a:solidFill>
                  <a:srgbClr val="009900"/>
                </a:solidFill>
                <a:prstDash val="solid"/>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Sheet1!$B$2:$B$11</c:f>
              <c:numCache>
                <c:formatCode>General</c:formatCode>
                <c:ptCount val="10"/>
                <c:pt idx="0">
                  <c:v>0</c:v>
                </c:pt>
                <c:pt idx="1">
                  <c:v>0</c:v>
                </c:pt>
                <c:pt idx="2">
                  <c:v>2.2999999999999998</c:v>
                </c:pt>
                <c:pt idx="3">
                  <c:v>3.6</c:v>
                </c:pt>
                <c:pt idx="4">
                  <c:v>6.3</c:v>
                </c:pt>
                <c:pt idx="5">
                  <c:v>14.4</c:v>
                </c:pt>
                <c:pt idx="6">
                  <c:v>18.899999999999999</c:v>
                </c:pt>
                <c:pt idx="7">
                  <c:v>20.3</c:v>
                </c:pt>
                <c:pt idx="8">
                  <c:v>26.1</c:v>
                </c:pt>
                <c:pt idx="9">
                  <c:v>25.7</c:v>
                </c:pt>
              </c:numCache>
            </c:numRef>
          </c:yVal>
          <c:smooth val="0"/>
          <c:extLst>
            <c:ext xmlns:c16="http://schemas.microsoft.com/office/drawing/2014/chart" uri="{C3380CC4-5D6E-409C-BE32-E72D297353CC}">
              <c16:uniqueId val="{00000000-5277-7645-AFA5-D3B2CBF6419E}"/>
            </c:ext>
          </c:extLst>
        </c:ser>
        <c:ser>
          <c:idx val="1"/>
          <c:order val="1"/>
          <c:tx>
            <c:strRef>
              <c:f>Sheet1!$C$1</c:f>
              <c:strCache>
                <c:ptCount val="1"/>
                <c:pt idx="0">
                  <c:v>150mg</c:v>
                </c:pt>
              </c:strCache>
            </c:strRef>
          </c:tx>
          <c:spPr>
            <a:ln w="25400">
              <a:solidFill>
                <a:srgbClr val="4F8AFF"/>
              </a:solidFill>
            </a:ln>
          </c:spPr>
          <c:marker>
            <c:symbol val="diamond"/>
            <c:size val="9"/>
            <c:spPr>
              <a:solidFill>
                <a:srgbClr val="4F8AFF"/>
              </a:solidFill>
              <a:ln>
                <a:no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Sheet1!$C$2:$C$11</c:f>
              <c:numCache>
                <c:formatCode>General</c:formatCode>
                <c:ptCount val="10"/>
                <c:pt idx="0">
                  <c:v>0</c:v>
                </c:pt>
                <c:pt idx="1">
                  <c:v>0</c:v>
                </c:pt>
                <c:pt idx="2">
                  <c:v>0.5</c:v>
                </c:pt>
                <c:pt idx="3">
                  <c:v>1.8</c:v>
                </c:pt>
                <c:pt idx="4">
                  <c:v>5</c:v>
                </c:pt>
                <c:pt idx="5">
                  <c:v>11.4</c:v>
                </c:pt>
                <c:pt idx="6">
                  <c:v>15</c:v>
                </c:pt>
                <c:pt idx="7">
                  <c:v>18.2</c:v>
                </c:pt>
                <c:pt idx="8">
                  <c:v>18.600000000000001</c:v>
                </c:pt>
                <c:pt idx="9">
                  <c:v>24.1</c:v>
                </c:pt>
              </c:numCache>
            </c:numRef>
          </c:yVal>
          <c:smooth val="0"/>
          <c:extLst>
            <c:ext xmlns:c16="http://schemas.microsoft.com/office/drawing/2014/chart" uri="{C3380CC4-5D6E-409C-BE32-E72D297353CC}">
              <c16:uniqueId val="{00000001-5277-7645-AFA5-D3B2CBF6419E}"/>
            </c:ext>
          </c:extLst>
        </c:ser>
        <c:ser>
          <c:idx val="2"/>
          <c:order val="2"/>
          <c:tx>
            <c:strRef>
              <c:f>Sheet1!$D$1</c:f>
              <c:strCache>
                <c:ptCount val="1"/>
                <c:pt idx="0">
                  <c:v>150mg no load</c:v>
                </c:pt>
              </c:strCache>
            </c:strRef>
          </c:tx>
          <c:spPr>
            <a:ln w="25400">
              <a:solidFill>
                <a:srgbClr val="0000FF"/>
              </a:solidFill>
            </a:ln>
          </c:spPr>
          <c:marker>
            <c:symbol val="triangle"/>
            <c:size val="8"/>
            <c:spPr>
              <a:solidFill>
                <a:srgbClr val="0000FF"/>
              </a:solidFill>
              <a:ln>
                <a:solidFill>
                  <a:srgbClr val="0000FF"/>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Sheet1!$D$2:$D$11</c:f>
              <c:numCache>
                <c:formatCode>General</c:formatCode>
                <c:ptCount val="10"/>
                <c:pt idx="0">
                  <c:v>0</c:v>
                </c:pt>
                <c:pt idx="1">
                  <c:v>0.5</c:v>
                </c:pt>
                <c:pt idx="2">
                  <c:v>0</c:v>
                </c:pt>
                <c:pt idx="3">
                  <c:v>0.5</c:v>
                </c:pt>
                <c:pt idx="4">
                  <c:v>2.7</c:v>
                </c:pt>
                <c:pt idx="5">
                  <c:v>5.4</c:v>
                </c:pt>
                <c:pt idx="6">
                  <c:v>11.7</c:v>
                </c:pt>
                <c:pt idx="7">
                  <c:v>14.9</c:v>
                </c:pt>
                <c:pt idx="8">
                  <c:v>18</c:v>
                </c:pt>
                <c:pt idx="9">
                  <c:v>18.5</c:v>
                </c:pt>
              </c:numCache>
            </c:numRef>
          </c:yVal>
          <c:smooth val="0"/>
          <c:extLst>
            <c:ext xmlns:c16="http://schemas.microsoft.com/office/drawing/2014/chart" uri="{C3380CC4-5D6E-409C-BE32-E72D297353CC}">
              <c16:uniqueId val="{00000002-5277-7645-AFA5-D3B2CBF6419E}"/>
            </c:ext>
          </c:extLst>
        </c:ser>
        <c:ser>
          <c:idx val="3"/>
          <c:order val="3"/>
          <c:tx>
            <c:strRef>
              <c:f>Sheet1!$E$1</c:f>
              <c:strCache>
                <c:ptCount val="1"/>
                <c:pt idx="0">
                  <c:v>Placebo</c:v>
                </c:pt>
              </c:strCache>
            </c:strRef>
          </c:tx>
          <c:spPr>
            <a:ln w="25400">
              <a:solidFill>
                <a:schemeClr val="bg1">
                  <a:lumMod val="50000"/>
                </a:schemeClr>
              </a:solidFill>
            </a:ln>
          </c:spPr>
          <c:marker>
            <c:symbol val="x"/>
            <c:size val="7"/>
            <c:spPr>
              <a:noFill/>
              <a:ln>
                <a:solidFill>
                  <a:schemeClr val="tx2"/>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Sheet1!$E$2:$E$11</c:f>
              <c:numCache>
                <c:formatCode>General</c:formatCode>
                <c:ptCount val="10"/>
                <c:pt idx="0">
                  <c:v>0</c:v>
                </c:pt>
                <c:pt idx="1">
                  <c:v>0</c:v>
                </c:pt>
                <c:pt idx="2">
                  <c:v>0</c:v>
                </c:pt>
                <c:pt idx="3">
                  <c:v>0.6</c:v>
                </c:pt>
                <c:pt idx="4">
                  <c:v>1.5</c:v>
                </c:pt>
                <c:pt idx="5">
                  <c:v>1.8</c:v>
                </c:pt>
                <c:pt idx="6">
                  <c:v>2.7</c:v>
                </c:pt>
                <c:pt idx="7">
                  <c:v>4.2</c:v>
                </c:pt>
                <c:pt idx="8">
                  <c:v>3.6</c:v>
                </c:pt>
                <c:pt idx="9">
                  <c:v>3.9</c:v>
                </c:pt>
              </c:numCache>
            </c:numRef>
          </c:yVal>
          <c:smooth val="0"/>
          <c:extLst>
            <c:ext xmlns:c16="http://schemas.microsoft.com/office/drawing/2014/chart" uri="{C3380CC4-5D6E-409C-BE32-E72D297353CC}">
              <c16:uniqueId val="{00000003-5277-7645-AFA5-D3B2CBF6419E}"/>
            </c:ext>
          </c:extLst>
        </c:ser>
        <c:dLbls>
          <c:showLegendKey val="0"/>
          <c:showVal val="0"/>
          <c:showCatName val="0"/>
          <c:showSerName val="0"/>
          <c:showPercent val="0"/>
          <c:showBubbleSize val="0"/>
        </c:dLbls>
        <c:axId val="185614336"/>
        <c:axId val="185614912"/>
      </c:scatterChart>
      <c:valAx>
        <c:axId val="185614336"/>
        <c:scaling>
          <c:orientation val="minMax"/>
          <c:max val="24"/>
          <c:min val="0"/>
        </c:scaling>
        <c:delete val="0"/>
        <c:axPos val="b"/>
        <c:numFmt formatCode="General" sourceLinked="1"/>
        <c:majorTickMark val="out"/>
        <c:minorTickMark val="none"/>
        <c:tickLblPos val="nextTo"/>
        <c:spPr>
          <a:ln w="12700">
            <a:solidFill>
              <a:schemeClr val="tx1"/>
            </a:solidFill>
          </a:ln>
        </c:spPr>
        <c:txPr>
          <a:bodyPr/>
          <a:lstStyle/>
          <a:p>
            <a:pPr>
              <a:defRPr sz="1200" b="0" i="0">
                <a:latin typeface="+mj-lt"/>
              </a:defRPr>
            </a:pPr>
            <a:endParaRPr lang="en-US"/>
          </a:p>
        </c:txPr>
        <c:crossAx val="185614912"/>
        <c:crosses val="autoZero"/>
        <c:crossBetween val="midCat"/>
        <c:majorUnit val="4"/>
      </c:valAx>
      <c:valAx>
        <c:axId val="185614912"/>
        <c:scaling>
          <c:orientation val="minMax"/>
          <c:max val="80"/>
        </c:scaling>
        <c:delete val="0"/>
        <c:axPos val="l"/>
        <c:majorGridlines>
          <c:spPr>
            <a:ln>
              <a:noFill/>
            </a:ln>
          </c:spPr>
        </c:majorGridlines>
        <c:numFmt formatCode="General" sourceLinked="1"/>
        <c:majorTickMark val="out"/>
        <c:minorTickMark val="none"/>
        <c:tickLblPos val="nextTo"/>
        <c:spPr>
          <a:ln w="12700">
            <a:solidFill>
              <a:schemeClr val="tx1"/>
            </a:solidFill>
          </a:ln>
        </c:spPr>
        <c:txPr>
          <a:bodyPr/>
          <a:lstStyle/>
          <a:p>
            <a:pPr>
              <a:defRPr sz="1200" b="0">
                <a:latin typeface="+mj-lt"/>
              </a:defRPr>
            </a:pPr>
            <a:endParaRPr lang="en-US"/>
          </a:p>
        </c:txPr>
        <c:crossAx val="18561433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72006097148495E-2"/>
          <c:y val="8.9333905658132914E-2"/>
          <c:w val="0.86399675892786132"/>
          <c:h val="0.79625010211554748"/>
        </c:manualLayout>
      </c:layout>
      <c:scatterChart>
        <c:scatterStyle val="lineMarker"/>
        <c:varyColors val="0"/>
        <c:ser>
          <c:idx val="0"/>
          <c:order val="0"/>
          <c:tx>
            <c:strRef>
              <c:f>Sheet1!$B$1</c:f>
              <c:strCache>
                <c:ptCount val="1"/>
                <c:pt idx="0">
                  <c:v>300mg</c:v>
                </c:pt>
              </c:strCache>
            </c:strRef>
          </c:tx>
          <c:spPr>
            <a:ln w="25400">
              <a:solidFill>
                <a:srgbClr val="009900"/>
              </a:solidFill>
              <a:prstDash val="solid"/>
            </a:ln>
          </c:spPr>
          <c:marker>
            <c:symbol val="square"/>
            <c:size val="7"/>
            <c:spPr>
              <a:solidFill>
                <a:srgbClr val="009900"/>
              </a:solidFill>
              <a:ln>
                <a:solidFill>
                  <a:srgbClr val="009900"/>
                </a:solidFill>
                <a:prstDash val="solid"/>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Sheet1!$B$2:$B$11</c:f>
              <c:numCache>
                <c:formatCode>General</c:formatCode>
                <c:ptCount val="10"/>
                <c:pt idx="1">
                  <c:v>2.2999999999999998</c:v>
                </c:pt>
                <c:pt idx="2">
                  <c:v>7.7</c:v>
                </c:pt>
                <c:pt idx="3">
                  <c:v>18.5</c:v>
                </c:pt>
                <c:pt idx="4">
                  <c:v>21.2</c:v>
                </c:pt>
                <c:pt idx="5">
                  <c:v>31.1</c:v>
                </c:pt>
                <c:pt idx="6">
                  <c:v>36</c:v>
                </c:pt>
                <c:pt idx="7">
                  <c:v>39.6</c:v>
                </c:pt>
                <c:pt idx="8">
                  <c:v>42.3</c:v>
                </c:pt>
                <c:pt idx="9">
                  <c:v>43.7</c:v>
                </c:pt>
              </c:numCache>
            </c:numRef>
          </c:yVal>
          <c:smooth val="0"/>
          <c:extLst>
            <c:ext xmlns:c16="http://schemas.microsoft.com/office/drawing/2014/chart" uri="{C3380CC4-5D6E-409C-BE32-E72D297353CC}">
              <c16:uniqueId val="{00000000-0968-D942-82FA-162B1A4952DF}"/>
            </c:ext>
          </c:extLst>
        </c:ser>
        <c:ser>
          <c:idx val="1"/>
          <c:order val="1"/>
          <c:tx>
            <c:strRef>
              <c:f>Sheet1!$C$1</c:f>
              <c:strCache>
                <c:ptCount val="1"/>
                <c:pt idx="0">
                  <c:v>150mg</c:v>
                </c:pt>
              </c:strCache>
            </c:strRef>
          </c:tx>
          <c:spPr>
            <a:ln w="25400">
              <a:solidFill>
                <a:srgbClr val="4F8AFF"/>
              </a:solidFill>
            </a:ln>
          </c:spPr>
          <c:marker>
            <c:symbol val="diamond"/>
            <c:size val="9"/>
            <c:spPr>
              <a:solidFill>
                <a:srgbClr val="4F8AFF"/>
              </a:solidFill>
              <a:ln>
                <a:no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Sheet1!$C$2:$C$11</c:f>
              <c:numCache>
                <c:formatCode>General</c:formatCode>
                <c:ptCount val="10"/>
                <c:pt idx="1">
                  <c:v>0.5</c:v>
                </c:pt>
                <c:pt idx="2">
                  <c:v>4.5</c:v>
                </c:pt>
                <c:pt idx="3">
                  <c:v>11.4</c:v>
                </c:pt>
                <c:pt idx="4">
                  <c:v>22.3</c:v>
                </c:pt>
                <c:pt idx="5">
                  <c:v>29.5</c:v>
                </c:pt>
                <c:pt idx="6">
                  <c:v>30.9</c:v>
                </c:pt>
                <c:pt idx="7">
                  <c:v>35.9</c:v>
                </c:pt>
                <c:pt idx="8">
                  <c:v>38.6</c:v>
                </c:pt>
                <c:pt idx="9">
                  <c:v>39.1</c:v>
                </c:pt>
              </c:numCache>
            </c:numRef>
          </c:yVal>
          <c:smooth val="0"/>
          <c:extLst>
            <c:ext xmlns:c16="http://schemas.microsoft.com/office/drawing/2014/chart" uri="{C3380CC4-5D6E-409C-BE32-E72D297353CC}">
              <c16:uniqueId val="{00000001-0968-D942-82FA-162B1A4952DF}"/>
            </c:ext>
          </c:extLst>
        </c:ser>
        <c:ser>
          <c:idx val="2"/>
          <c:order val="2"/>
          <c:tx>
            <c:strRef>
              <c:f>Sheet1!$D$1</c:f>
              <c:strCache>
                <c:ptCount val="1"/>
                <c:pt idx="0">
                  <c:v>150mg no load</c:v>
                </c:pt>
              </c:strCache>
            </c:strRef>
          </c:tx>
          <c:spPr>
            <a:ln w="25400">
              <a:solidFill>
                <a:srgbClr val="0000FF"/>
              </a:solidFill>
            </a:ln>
          </c:spPr>
          <c:marker>
            <c:symbol val="triangle"/>
            <c:size val="8"/>
            <c:spPr>
              <a:solidFill>
                <a:srgbClr val="0000FF"/>
              </a:solidFill>
              <a:ln>
                <a:solidFill>
                  <a:srgbClr val="0000FF"/>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Sheet1!$D$2:$D$11</c:f>
              <c:numCache>
                <c:formatCode>General</c:formatCode>
                <c:ptCount val="10"/>
                <c:pt idx="1">
                  <c:v>1.4</c:v>
                </c:pt>
                <c:pt idx="2">
                  <c:v>1.4</c:v>
                </c:pt>
                <c:pt idx="3">
                  <c:v>6.8</c:v>
                </c:pt>
                <c:pt idx="4">
                  <c:v>11.3</c:v>
                </c:pt>
                <c:pt idx="5">
                  <c:v>19.399999999999999</c:v>
                </c:pt>
                <c:pt idx="6">
                  <c:v>24.8</c:v>
                </c:pt>
                <c:pt idx="7">
                  <c:v>32</c:v>
                </c:pt>
                <c:pt idx="8">
                  <c:v>33.299999999999997</c:v>
                </c:pt>
                <c:pt idx="9">
                  <c:v>36</c:v>
                </c:pt>
              </c:numCache>
            </c:numRef>
          </c:yVal>
          <c:smooth val="0"/>
          <c:extLst>
            <c:ext xmlns:c16="http://schemas.microsoft.com/office/drawing/2014/chart" uri="{C3380CC4-5D6E-409C-BE32-E72D297353CC}">
              <c16:uniqueId val="{00000002-0968-D942-82FA-162B1A4952DF}"/>
            </c:ext>
          </c:extLst>
        </c:ser>
        <c:ser>
          <c:idx val="3"/>
          <c:order val="3"/>
          <c:tx>
            <c:strRef>
              <c:f>Sheet1!$E$1</c:f>
              <c:strCache>
                <c:ptCount val="1"/>
                <c:pt idx="0">
                  <c:v>Placebo</c:v>
                </c:pt>
              </c:strCache>
            </c:strRef>
          </c:tx>
          <c:spPr>
            <a:ln w="25400">
              <a:solidFill>
                <a:schemeClr val="bg1">
                  <a:lumMod val="50000"/>
                </a:schemeClr>
              </a:solidFill>
            </a:ln>
          </c:spPr>
          <c:marker>
            <c:symbol val="x"/>
            <c:size val="7"/>
            <c:spPr>
              <a:noFill/>
              <a:ln>
                <a:solidFill>
                  <a:schemeClr val="bg1">
                    <a:lumMod val="50000"/>
                  </a:schemeClr>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Sheet1!$E$2:$E$11</c:f>
              <c:numCache>
                <c:formatCode>General</c:formatCode>
                <c:ptCount val="10"/>
                <c:pt idx="1">
                  <c:v>0.6</c:v>
                </c:pt>
                <c:pt idx="2">
                  <c:v>1.2</c:v>
                </c:pt>
                <c:pt idx="3">
                  <c:v>3.9</c:v>
                </c:pt>
                <c:pt idx="4">
                  <c:v>5.4</c:v>
                </c:pt>
                <c:pt idx="5">
                  <c:v>7.2</c:v>
                </c:pt>
                <c:pt idx="6">
                  <c:v>7.2</c:v>
                </c:pt>
                <c:pt idx="7">
                  <c:v>8.1</c:v>
                </c:pt>
                <c:pt idx="8">
                  <c:v>9.6</c:v>
                </c:pt>
                <c:pt idx="9">
                  <c:v>8.6999999999999993</c:v>
                </c:pt>
              </c:numCache>
            </c:numRef>
          </c:yVal>
          <c:smooth val="0"/>
          <c:extLst>
            <c:ext xmlns:c16="http://schemas.microsoft.com/office/drawing/2014/chart" uri="{C3380CC4-5D6E-409C-BE32-E72D297353CC}">
              <c16:uniqueId val="{00000003-0968-D942-82FA-162B1A4952DF}"/>
            </c:ext>
          </c:extLst>
        </c:ser>
        <c:dLbls>
          <c:showLegendKey val="0"/>
          <c:showVal val="0"/>
          <c:showCatName val="0"/>
          <c:showSerName val="0"/>
          <c:showPercent val="0"/>
          <c:showBubbleSize val="0"/>
        </c:dLbls>
        <c:axId val="187635328"/>
        <c:axId val="187635904"/>
      </c:scatterChart>
      <c:valAx>
        <c:axId val="187635328"/>
        <c:scaling>
          <c:orientation val="minMax"/>
          <c:max val="24"/>
          <c:min val="0"/>
        </c:scaling>
        <c:delete val="0"/>
        <c:axPos val="b"/>
        <c:numFmt formatCode="General" sourceLinked="1"/>
        <c:majorTickMark val="out"/>
        <c:minorTickMark val="none"/>
        <c:tickLblPos val="nextTo"/>
        <c:spPr>
          <a:ln w="12700">
            <a:solidFill>
              <a:schemeClr val="tx1"/>
            </a:solidFill>
          </a:ln>
        </c:spPr>
        <c:txPr>
          <a:bodyPr/>
          <a:lstStyle/>
          <a:p>
            <a:pPr>
              <a:defRPr sz="1200" b="0">
                <a:solidFill>
                  <a:schemeClr val="tx1"/>
                </a:solidFill>
                <a:latin typeface="+mj-lt"/>
              </a:defRPr>
            </a:pPr>
            <a:endParaRPr lang="en-US"/>
          </a:p>
        </c:txPr>
        <c:crossAx val="187635904"/>
        <c:crosses val="autoZero"/>
        <c:crossBetween val="midCat"/>
        <c:majorUnit val="4"/>
      </c:valAx>
      <c:valAx>
        <c:axId val="187635904"/>
        <c:scaling>
          <c:orientation val="minMax"/>
          <c:max val="80"/>
        </c:scaling>
        <c:delete val="0"/>
        <c:axPos val="l"/>
        <c:majorGridlines>
          <c:spPr>
            <a:ln>
              <a:noFill/>
            </a:ln>
          </c:spPr>
        </c:majorGridlines>
        <c:numFmt formatCode="General" sourceLinked="1"/>
        <c:majorTickMark val="out"/>
        <c:minorTickMark val="none"/>
        <c:tickLblPos val="nextTo"/>
        <c:spPr>
          <a:ln w="12700">
            <a:solidFill>
              <a:schemeClr val="tx1"/>
            </a:solidFill>
          </a:ln>
        </c:spPr>
        <c:txPr>
          <a:bodyPr/>
          <a:lstStyle/>
          <a:p>
            <a:pPr>
              <a:defRPr sz="1200" b="0">
                <a:latin typeface="+mj-lt"/>
              </a:defRPr>
            </a:pPr>
            <a:endParaRPr lang="en-US"/>
          </a:p>
        </c:txPr>
        <c:crossAx val="187635328"/>
        <c:crosses val="autoZero"/>
        <c:crossBetween val="midCat"/>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11294381716773"/>
          <c:y val="0.12075259493724166"/>
          <c:w val="0.86251812523960869"/>
          <c:h val="0.73271767587907977"/>
        </c:manualLayout>
      </c:layout>
      <c:scatterChart>
        <c:scatterStyle val="lineMarker"/>
        <c:varyColors val="0"/>
        <c:ser>
          <c:idx val="0"/>
          <c:order val="0"/>
          <c:tx>
            <c:strRef>
              <c:f>Sheet1!$B$1</c:f>
              <c:strCache>
                <c:ptCount val="1"/>
                <c:pt idx="0">
                  <c:v>300mg</c:v>
                </c:pt>
              </c:strCache>
            </c:strRef>
          </c:tx>
          <c:spPr>
            <a:ln w="25400">
              <a:solidFill>
                <a:srgbClr val="009900"/>
              </a:solidFill>
              <a:prstDash val="solid"/>
            </a:ln>
          </c:spPr>
          <c:marker>
            <c:symbol val="square"/>
            <c:size val="7"/>
            <c:spPr>
              <a:solidFill>
                <a:srgbClr val="009900"/>
              </a:solidFill>
              <a:ln>
                <a:solidFill>
                  <a:srgbClr val="009900"/>
                </a:solidFill>
                <a:prstDash val="solid"/>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Sheet1!$B$2:$B$11</c:f>
              <c:numCache>
                <c:formatCode>General</c:formatCode>
                <c:ptCount val="10"/>
                <c:pt idx="0">
                  <c:v>0</c:v>
                </c:pt>
                <c:pt idx="1">
                  <c:v>18.8</c:v>
                </c:pt>
                <c:pt idx="2">
                  <c:v>32.5</c:v>
                </c:pt>
                <c:pt idx="3">
                  <c:v>48.1</c:v>
                </c:pt>
                <c:pt idx="4">
                  <c:v>50</c:v>
                </c:pt>
                <c:pt idx="5">
                  <c:v>62.3</c:v>
                </c:pt>
                <c:pt idx="6">
                  <c:v>61.7</c:v>
                </c:pt>
                <c:pt idx="7">
                  <c:v>67.5</c:v>
                </c:pt>
                <c:pt idx="8">
                  <c:v>67.5</c:v>
                </c:pt>
                <c:pt idx="9">
                  <c:v>68.2</c:v>
                </c:pt>
              </c:numCache>
            </c:numRef>
          </c:yVal>
          <c:smooth val="0"/>
          <c:extLst>
            <c:ext xmlns:c16="http://schemas.microsoft.com/office/drawing/2014/chart" uri="{C3380CC4-5D6E-409C-BE32-E72D297353CC}">
              <c16:uniqueId val="{00000000-030C-DB41-9F3E-92D0973704E4}"/>
            </c:ext>
          </c:extLst>
        </c:ser>
        <c:ser>
          <c:idx val="1"/>
          <c:order val="1"/>
          <c:tx>
            <c:strRef>
              <c:f>Sheet1!$C$1</c:f>
              <c:strCache>
                <c:ptCount val="1"/>
                <c:pt idx="0">
                  <c:v>150mg</c:v>
                </c:pt>
              </c:strCache>
            </c:strRef>
          </c:tx>
          <c:spPr>
            <a:ln w="25400">
              <a:solidFill>
                <a:srgbClr val="4F8AFF"/>
              </a:solidFill>
            </a:ln>
          </c:spPr>
          <c:marker>
            <c:symbol val="diamond"/>
            <c:size val="9"/>
            <c:spPr>
              <a:solidFill>
                <a:srgbClr val="4F8AFF"/>
              </a:solidFill>
              <a:ln>
                <a:no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Sheet1!$C$2:$C$11</c:f>
              <c:numCache>
                <c:formatCode>General</c:formatCode>
                <c:ptCount val="10"/>
                <c:pt idx="0">
                  <c:v>0</c:v>
                </c:pt>
                <c:pt idx="1">
                  <c:v>12.3</c:v>
                </c:pt>
                <c:pt idx="2">
                  <c:v>26.5</c:v>
                </c:pt>
                <c:pt idx="3">
                  <c:v>36.1</c:v>
                </c:pt>
                <c:pt idx="4">
                  <c:v>45.2</c:v>
                </c:pt>
                <c:pt idx="5">
                  <c:v>58.1</c:v>
                </c:pt>
                <c:pt idx="6">
                  <c:v>54.2</c:v>
                </c:pt>
                <c:pt idx="7">
                  <c:v>57.4</c:v>
                </c:pt>
                <c:pt idx="8">
                  <c:v>57.4</c:v>
                </c:pt>
                <c:pt idx="9">
                  <c:v>57.4</c:v>
                </c:pt>
              </c:numCache>
            </c:numRef>
          </c:yVal>
          <c:smooth val="0"/>
          <c:extLst>
            <c:ext xmlns:c16="http://schemas.microsoft.com/office/drawing/2014/chart" uri="{C3380CC4-5D6E-409C-BE32-E72D297353CC}">
              <c16:uniqueId val="{00000001-030C-DB41-9F3E-92D0973704E4}"/>
            </c:ext>
          </c:extLst>
        </c:ser>
        <c:ser>
          <c:idx val="2"/>
          <c:order val="2"/>
          <c:tx>
            <c:strRef>
              <c:f>Sheet1!$D$1</c:f>
              <c:strCache>
                <c:ptCount val="1"/>
                <c:pt idx="0">
                  <c:v>150mg no load</c:v>
                </c:pt>
              </c:strCache>
            </c:strRef>
          </c:tx>
          <c:spPr>
            <a:ln w="25400">
              <a:solidFill>
                <a:srgbClr val="0000FF"/>
              </a:solidFill>
            </a:ln>
          </c:spPr>
          <c:marker>
            <c:symbol val="triangle"/>
            <c:size val="8"/>
            <c:spPr>
              <a:solidFill>
                <a:srgbClr val="0000FF"/>
              </a:solidFill>
              <a:ln>
                <a:solidFill>
                  <a:srgbClr val="0000FF"/>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Sheet1!$D$2:$D$11</c:f>
              <c:numCache>
                <c:formatCode>General</c:formatCode>
                <c:ptCount val="10"/>
                <c:pt idx="0">
                  <c:v>0</c:v>
                </c:pt>
                <c:pt idx="1">
                  <c:v>12.7</c:v>
                </c:pt>
                <c:pt idx="2">
                  <c:v>26.6</c:v>
                </c:pt>
                <c:pt idx="3">
                  <c:v>33.5</c:v>
                </c:pt>
                <c:pt idx="4">
                  <c:v>44.3</c:v>
                </c:pt>
                <c:pt idx="5">
                  <c:v>48.7</c:v>
                </c:pt>
                <c:pt idx="6">
                  <c:v>61.4</c:v>
                </c:pt>
                <c:pt idx="7">
                  <c:v>67.7</c:v>
                </c:pt>
                <c:pt idx="8">
                  <c:v>62.7</c:v>
                </c:pt>
                <c:pt idx="9">
                  <c:v>62</c:v>
                </c:pt>
              </c:numCache>
            </c:numRef>
          </c:yVal>
          <c:smooth val="0"/>
          <c:extLst>
            <c:ext xmlns:c16="http://schemas.microsoft.com/office/drawing/2014/chart" uri="{C3380CC4-5D6E-409C-BE32-E72D297353CC}">
              <c16:uniqueId val="{00000002-030C-DB41-9F3E-92D0973704E4}"/>
            </c:ext>
          </c:extLst>
        </c:ser>
        <c:ser>
          <c:idx val="3"/>
          <c:order val="3"/>
          <c:tx>
            <c:strRef>
              <c:f>Sheet1!$E$1</c:f>
              <c:strCache>
                <c:ptCount val="1"/>
                <c:pt idx="0">
                  <c:v>Placebo</c:v>
                </c:pt>
              </c:strCache>
            </c:strRef>
          </c:tx>
          <c:spPr>
            <a:ln w="25400">
              <a:solidFill>
                <a:sysClr val="window" lastClr="FFFFFF">
                  <a:lumMod val="65000"/>
                </a:sysClr>
              </a:solidFill>
            </a:ln>
          </c:spPr>
          <c:marker>
            <c:symbol val="x"/>
            <c:size val="7"/>
            <c:spPr>
              <a:noFill/>
              <a:ln>
                <a:solidFill>
                  <a:sysClr val="window" lastClr="FFFFFF">
                    <a:lumMod val="65000"/>
                  </a:sysClr>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Sheet1!$E$2:$E$11</c:f>
              <c:numCache>
                <c:formatCode>General</c:formatCode>
                <c:ptCount val="10"/>
                <c:pt idx="0">
                  <c:v>0</c:v>
                </c:pt>
                <c:pt idx="1">
                  <c:v>8.1</c:v>
                </c:pt>
                <c:pt idx="2">
                  <c:v>15.4</c:v>
                </c:pt>
                <c:pt idx="3">
                  <c:v>21.4</c:v>
                </c:pt>
                <c:pt idx="4">
                  <c:v>24.8</c:v>
                </c:pt>
                <c:pt idx="5">
                  <c:v>27.8</c:v>
                </c:pt>
                <c:pt idx="6">
                  <c:v>30.3</c:v>
                </c:pt>
                <c:pt idx="7">
                  <c:v>31.2</c:v>
                </c:pt>
                <c:pt idx="8">
                  <c:v>31.2</c:v>
                </c:pt>
                <c:pt idx="9">
                  <c:v>25.6</c:v>
                </c:pt>
              </c:numCache>
            </c:numRef>
          </c:yVal>
          <c:smooth val="0"/>
          <c:extLst>
            <c:ext xmlns:c16="http://schemas.microsoft.com/office/drawing/2014/chart" uri="{C3380CC4-5D6E-409C-BE32-E72D297353CC}">
              <c16:uniqueId val="{00000003-030C-DB41-9F3E-92D0973704E4}"/>
            </c:ext>
          </c:extLst>
        </c:ser>
        <c:dLbls>
          <c:showLegendKey val="0"/>
          <c:showVal val="0"/>
          <c:showCatName val="0"/>
          <c:showSerName val="0"/>
          <c:showPercent val="0"/>
          <c:showBubbleSize val="0"/>
        </c:dLbls>
        <c:axId val="185621824"/>
        <c:axId val="188891136"/>
      </c:scatterChart>
      <c:valAx>
        <c:axId val="185621824"/>
        <c:scaling>
          <c:orientation val="minMax"/>
          <c:max val="24"/>
          <c:min val="0"/>
        </c:scaling>
        <c:delete val="0"/>
        <c:axPos val="b"/>
        <c:numFmt formatCode="General" sourceLinked="1"/>
        <c:majorTickMark val="out"/>
        <c:minorTickMark val="none"/>
        <c:tickLblPos val="nextTo"/>
        <c:spPr>
          <a:ln w="12700">
            <a:solidFill>
              <a:sysClr val="windowText" lastClr="000000"/>
            </a:solidFill>
          </a:ln>
        </c:spPr>
        <c:txPr>
          <a:bodyPr/>
          <a:lstStyle/>
          <a:p>
            <a:pPr>
              <a:defRPr>
                <a:solidFill>
                  <a:schemeClr val="tx1"/>
                </a:solidFill>
              </a:defRPr>
            </a:pPr>
            <a:endParaRPr lang="en-US"/>
          </a:p>
        </c:txPr>
        <c:crossAx val="188891136"/>
        <c:crosses val="autoZero"/>
        <c:crossBetween val="midCat"/>
        <c:majorUnit val="4"/>
      </c:valAx>
      <c:valAx>
        <c:axId val="188891136"/>
        <c:scaling>
          <c:orientation val="minMax"/>
        </c:scaling>
        <c:delete val="0"/>
        <c:axPos val="l"/>
        <c:majorGridlines>
          <c:spPr>
            <a:ln>
              <a:noFill/>
            </a:ln>
          </c:spPr>
        </c:majorGridlines>
        <c:numFmt formatCode="General" sourceLinked="1"/>
        <c:majorTickMark val="out"/>
        <c:minorTickMark val="none"/>
        <c:tickLblPos val="nextTo"/>
        <c:spPr>
          <a:ln w="12700">
            <a:solidFill>
              <a:sysClr val="windowText" lastClr="000000"/>
            </a:solidFill>
          </a:ln>
        </c:spPr>
        <c:txPr>
          <a:bodyPr/>
          <a:lstStyle/>
          <a:p>
            <a:pPr>
              <a:defRPr>
                <a:solidFill>
                  <a:schemeClr val="tx1"/>
                </a:solidFill>
              </a:defRPr>
            </a:pPr>
            <a:endParaRPr lang="en-US"/>
          </a:p>
        </c:txPr>
        <c:crossAx val="185621824"/>
        <c:crosses val="autoZero"/>
        <c:crossBetween val="midCat"/>
        <c:majorUnit val="20"/>
      </c:valAx>
      <c:spPr>
        <a:noFill/>
        <a:ln w="25400">
          <a:noFill/>
        </a:ln>
      </c:spPr>
    </c:plotArea>
    <c:plotVisOnly val="1"/>
    <c:dispBlanksAs val="gap"/>
    <c:showDLblsOverMax val="0"/>
  </c:chart>
  <c:txPr>
    <a:bodyPr/>
    <a:lstStyle/>
    <a:p>
      <a:pPr>
        <a:defRPr sz="11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26945498278313"/>
          <c:y val="0.25522344038058398"/>
          <c:w val="0.780332689114277"/>
          <c:h val="0.59882401762103343"/>
        </c:manualLayout>
      </c:layout>
      <c:barChart>
        <c:barDir val="col"/>
        <c:grouping val="clustered"/>
        <c:varyColors val="0"/>
        <c:ser>
          <c:idx val="0"/>
          <c:order val="0"/>
          <c:tx>
            <c:strRef>
              <c:f>Sheet1!$B$1</c:f>
              <c:strCache>
                <c:ptCount val="1"/>
                <c:pt idx="0">
                  <c:v>Tight control</c:v>
                </c:pt>
              </c:strCache>
            </c:strRef>
          </c:tx>
          <c:spPr>
            <a:solidFill>
              <a:schemeClr val="accent2"/>
            </a:solidFill>
          </c:spPr>
          <c:invertIfNegative val="0"/>
          <c:dLbls>
            <c:spPr>
              <a:noFill/>
              <a:ln>
                <a:noFill/>
              </a:ln>
              <a:effectLst/>
            </c:spPr>
            <c:txPr>
              <a:bodyPr/>
              <a:lstStyle/>
              <a:p>
                <a:pPr>
                  <a:defRPr sz="14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
(n=172)</c:v>
                </c:pt>
                <c:pt idx="1">
                  <c:v>ACR50
(n=170)</c:v>
                </c:pt>
                <c:pt idx="2">
                  <c:v>ACR70
(n=172)</c:v>
                </c:pt>
              </c:strCache>
            </c:strRef>
          </c:cat>
          <c:val>
            <c:numRef>
              <c:f>Sheet1!$B$2:$B$4</c:f>
              <c:numCache>
                <c:formatCode>General</c:formatCode>
                <c:ptCount val="3"/>
                <c:pt idx="0">
                  <c:v>62</c:v>
                </c:pt>
                <c:pt idx="1">
                  <c:v>51</c:v>
                </c:pt>
                <c:pt idx="2">
                  <c:v>38</c:v>
                </c:pt>
              </c:numCache>
            </c:numRef>
          </c:val>
          <c:extLst>
            <c:ext xmlns:c16="http://schemas.microsoft.com/office/drawing/2014/chart" uri="{C3380CC4-5D6E-409C-BE32-E72D297353CC}">
              <c16:uniqueId val="{00000000-6B5E-B445-BC0E-EF26529CE486}"/>
            </c:ext>
          </c:extLst>
        </c:ser>
        <c:ser>
          <c:idx val="1"/>
          <c:order val="1"/>
          <c:tx>
            <c:strRef>
              <c:f>Sheet1!$C$1</c:f>
              <c:strCache>
                <c:ptCount val="1"/>
                <c:pt idx="0">
                  <c:v>Standard care</c:v>
                </c:pt>
              </c:strCache>
            </c:strRef>
          </c:tx>
          <c:spPr>
            <a:solidFill>
              <a:schemeClr val="accent1"/>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
(n=172)</c:v>
                </c:pt>
                <c:pt idx="1">
                  <c:v>ACR50
(n=170)</c:v>
                </c:pt>
                <c:pt idx="2">
                  <c:v>ACR70
(n=172)</c:v>
                </c:pt>
              </c:strCache>
            </c:strRef>
          </c:cat>
          <c:val>
            <c:numRef>
              <c:f>Sheet1!$C$2:$C$4</c:f>
              <c:numCache>
                <c:formatCode>General</c:formatCode>
                <c:ptCount val="3"/>
                <c:pt idx="0">
                  <c:v>45</c:v>
                </c:pt>
                <c:pt idx="1">
                  <c:v>25</c:v>
                </c:pt>
                <c:pt idx="2">
                  <c:v>17</c:v>
                </c:pt>
              </c:numCache>
            </c:numRef>
          </c:val>
          <c:extLst>
            <c:ext xmlns:c16="http://schemas.microsoft.com/office/drawing/2014/chart" uri="{C3380CC4-5D6E-409C-BE32-E72D297353CC}">
              <c16:uniqueId val="{00000001-6B5E-B445-BC0E-EF26529CE486}"/>
            </c:ext>
          </c:extLst>
        </c:ser>
        <c:dLbls>
          <c:showLegendKey val="0"/>
          <c:showVal val="0"/>
          <c:showCatName val="0"/>
          <c:showSerName val="0"/>
          <c:showPercent val="0"/>
          <c:showBubbleSize val="0"/>
        </c:dLbls>
        <c:gapWidth val="110"/>
        <c:axId val="313369600"/>
        <c:axId val="384253952"/>
      </c:barChart>
      <c:catAx>
        <c:axId val="313369600"/>
        <c:scaling>
          <c:orientation val="minMax"/>
        </c:scaling>
        <c:delete val="0"/>
        <c:axPos val="b"/>
        <c:numFmt formatCode="General" sourceLinked="0"/>
        <c:majorTickMark val="out"/>
        <c:minorTickMark val="none"/>
        <c:tickLblPos val="nextTo"/>
        <c:spPr>
          <a:ln w="19050"/>
        </c:spPr>
        <c:txPr>
          <a:bodyPr/>
          <a:lstStyle/>
          <a:p>
            <a:pPr>
              <a:defRPr sz="1400" b="1"/>
            </a:pPr>
            <a:endParaRPr lang="en-US"/>
          </a:p>
        </c:txPr>
        <c:crossAx val="384253952"/>
        <c:crosses val="autoZero"/>
        <c:auto val="1"/>
        <c:lblAlgn val="ctr"/>
        <c:lblOffset val="100"/>
        <c:noMultiLvlLbl val="0"/>
      </c:catAx>
      <c:valAx>
        <c:axId val="384253952"/>
        <c:scaling>
          <c:orientation val="minMax"/>
          <c:max val="70"/>
        </c:scaling>
        <c:delete val="0"/>
        <c:axPos val="l"/>
        <c:numFmt formatCode="General" sourceLinked="1"/>
        <c:majorTickMark val="out"/>
        <c:minorTickMark val="none"/>
        <c:tickLblPos val="nextTo"/>
        <c:spPr>
          <a:ln w="19050"/>
        </c:spPr>
        <c:txPr>
          <a:bodyPr/>
          <a:lstStyle/>
          <a:p>
            <a:pPr>
              <a:defRPr sz="1400" b="1"/>
            </a:pPr>
            <a:endParaRPr lang="en-US"/>
          </a:p>
        </c:txPr>
        <c:crossAx val="31336960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146855186025849"/>
          <c:y val="0.11829155529870691"/>
          <c:w val="0.71005441697201244"/>
          <c:h val="0.71683016687134293"/>
        </c:manualLayout>
      </c:layout>
      <c:scatterChart>
        <c:scatterStyle val="lineMarker"/>
        <c:varyColors val="0"/>
        <c:ser>
          <c:idx val="0"/>
          <c:order val="0"/>
          <c:tx>
            <c:strRef>
              <c:f>Sheet1!$B$1</c:f>
              <c:strCache>
                <c:ptCount val="1"/>
                <c:pt idx="0">
                  <c:v>300mg</c:v>
                </c:pt>
              </c:strCache>
            </c:strRef>
          </c:tx>
          <c:spPr>
            <a:ln w="25400">
              <a:solidFill>
                <a:srgbClr val="009900"/>
              </a:solidFill>
              <a:prstDash val="solid"/>
            </a:ln>
          </c:spPr>
          <c:marker>
            <c:symbol val="square"/>
            <c:size val="7"/>
            <c:spPr>
              <a:solidFill>
                <a:srgbClr val="009900"/>
              </a:solidFill>
              <a:ln>
                <a:solidFill>
                  <a:srgbClr val="009900"/>
                </a:solidFill>
                <a:prstDash val="solid"/>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Sheet1!$B$2:$B$11</c:f>
              <c:numCache>
                <c:formatCode>General</c:formatCode>
                <c:ptCount val="10"/>
                <c:pt idx="0">
                  <c:v>0</c:v>
                </c:pt>
                <c:pt idx="1">
                  <c:v>11.8</c:v>
                </c:pt>
                <c:pt idx="2">
                  <c:v>27.9</c:v>
                </c:pt>
                <c:pt idx="3">
                  <c:v>35.299999999999997</c:v>
                </c:pt>
                <c:pt idx="4">
                  <c:v>42.6</c:v>
                </c:pt>
                <c:pt idx="5">
                  <c:v>54.4</c:v>
                </c:pt>
                <c:pt idx="6">
                  <c:v>51.5</c:v>
                </c:pt>
                <c:pt idx="7">
                  <c:v>51.5</c:v>
                </c:pt>
                <c:pt idx="8">
                  <c:v>52.9</c:v>
                </c:pt>
                <c:pt idx="9">
                  <c:v>52.9</c:v>
                </c:pt>
              </c:numCache>
            </c:numRef>
          </c:yVal>
          <c:smooth val="0"/>
          <c:extLst>
            <c:ext xmlns:c16="http://schemas.microsoft.com/office/drawing/2014/chart" uri="{C3380CC4-5D6E-409C-BE32-E72D297353CC}">
              <c16:uniqueId val="{00000000-638D-AE47-BAA9-8A6555B512FF}"/>
            </c:ext>
          </c:extLst>
        </c:ser>
        <c:ser>
          <c:idx val="1"/>
          <c:order val="1"/>
          <c:tx>
            <c:strRef>
              <c:f>Sheet1!$C$1</c:f>
              <c:strCache>
                <c:ptCount val="1"/>
                <c:pt idx="0">
                  <c:v>150mg</c:v>
                </c:pt>
              </c:strCache>
            </c:strRef>
          </c:tx>
          <c:spPr>
            <a:ln w="25400">
              <a:solidFill>
                <a:srgbClr val="4F8AFF"/>
              </a:solidFill>
            </a:ln>
          </c:spPr>
          <c:marker>
            <c:symbol val="diamond"/>
            <c:size val="9"/>
            <c:spPr>
              <a:solidFill>
                <a:srgbClr val="4F8AFF"/>
              </a:solidFill>
              <a:ln>
                <a:no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Sheet1!$C$2:$C$11</c:f>
              <c:numCache>
                <c:formatCode>General</c:formatCode>
                <c:ptCount val="10"/>
                <c:pt idx="0">
                  <c:v>0</c:v>
                </c:pt>
                <c:pt idx="1">
                  <c:v>9.1999999999999993</c:v>
                </c:pt>
                <c:pt idx="2">
                  <c:v>26.2</c:v>
                </c:pt>
                <c:pt idx="3">
                  <c:v>32.299999999999997</c:v>
                </c:pt>
                <c:pt idx="4">
                  <c:v>36.9</c:v>
                </c:pt>
                <c:pt idx="5">
                  <c:v>38.5</c:v>
                </c:pt>
                <c:pt idx="6">
                  <c:v>47.7</c:v>
                </c:pt>
                <c:pt idx="7">
                  <c:v>50.8</c:v>
                </c:pt>
                <c:pt idx="8">
                  <c:v>46.2</c:v>
                </c:pt>
                <c:pt idx="9">
                  <c:v>43.1</c:v>
                </c:pt>
              </c:numCache>
            </c:numRef>
          </c:yVal>
          <c:smooth val="0"/>
          <c:extLst>
            <c:ext xmlns:c16="http://schemas.microsoft.com/office/drawing/2014/chart" uri="{C3380CC4-5D6E-409C-BE32-E72D297353CC}">
              <c16:uniqueId val="{00000001-638D-AE47-BAA9-8A6555B512FF}"/>
            </c:ext>
          </c:extLst>
        </c:ser>
        <c:ser>
          <c:idx val="2"/>
          <c:order val="2"/>
          <c:tx>
            <c:strRef>
              <c:f>Sheet1!$D$1</c:f>
              <c:strCache>
                <c:ptCount val="1"/>
                <c:pt idx="0">
                  <c:v>150mg no load</c:v>
                </c:pt>
              </c:strCache>
            </c:strRef>
          </c:tx>
          <c:spPr>
            <a:ln w="25400">
              <a:solidFill>
                <a:srgbClr val="0000FF"/>
              </a:solidFill>
            </a:ln>
          </c:spPr>
          <c:marker>
            <c:symbol val="triangle"/>
            <c:size val="8"/>
            <c:spPr>
              <a:solidFill>
                <a:srgbClr val="0000FF"/>
              </a:solidFill>
              <a:ln>
                <a:solidFill>
                  <a:srgbClr val="0000FF"/>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Sheet1!$D$2:$D$11</c:f>
              <c:numCache>
                <c:formatCode>General</c:formatCode>
                <c:ptCount val="10"/>
                <c:pt idx="0">
                  <c:v>0</c:v>
                </c:pt>
                <c:pt idx="1">
                  <c:v>7.8</c:v>
                </c:pt>
                <c:pt idx="2">
                  <c:v>21.9</c:v>
                </c:pt>
                <c:pt idx="3">
                  <c:v>25</c:v>
                </c:pt>
                <c:pt idx="4">
                  <c:v>29.7</c:v>
                </c:pt>
                <c:pt idx="5">
                  <c:v>35.9</c:v>
                </c:pt>
                <c:pt idx="6">
                  <c:v>35.9</c:v>
                </c:pt>
                <c:pt idx="7">
                  <c:v>39.1</c:v>
                </c:pt>
                <c:pt idx="8">
                  <c:v>34.4</c:v>
                </c:pt>
                <c:pt idx="9">
                  <c:v>31.3</c:v>
                </c:pt>
              </c:numCache>
            </c:numRef>
          </c:yVal>
          <c:smooth val="0"/>
          <c:extLst>
            <c:ext xmlns:c16="http://schemas.microsoft.com/office/drawing/2014/chart" uri="{C3380CC4-5D6E-409C-BE32-E72D297353CC}">
              <c16:uniqueId val="{00000002-638D-AE47-BAA9-8A6555B512FF}"/>
            </c:ext>
          </c:extLst>
        </c:ser>
        <c:ser>
          <c:idx val="3"/>
          <c:order val="3"/>
          <c:tx>
            <c:strRef>
              <c:f>Sheet1!$E$1</c:f>
              <c:strCache>
                <c:ptCount val="1"/>
                <c:pt idx="0">
                  <c:v>Placebo</c:v>
                </c:pt>
              </c:strCache>
            </c:strRef>
          </c:tx>
          <c:spPr>
            <a:ln w="25400">
              <a:solidFill>
                <a:sysClr val="window" lastClr="FFFFFF">
                  <a:lumMod val="65000"/>
                </a:sysClr>
              </a:solidFill>
            </a:ln>
          </c:spPr>
          <c:marker>
            <c:symbol val="x"/>
            <c:size val="7"/>
            <c:spPr>
              <a:noFill/>
              <a:ln>
                <a:solidFill>
                  <a:sysClr val="window" lastClr="FFFFFF">
                    <a:lumMod val="65000"/>
                  </a:sysClr>
                </a:solidFill>
              </a:ln>
            </c:spPr>
          </c:marker>
          <c:xVal>
            <c:numRef>
              <c:f>Sheet1!$A$2:$A$11</c:f>
              <c:numCache>
                <c:formatCode>General</c:formatCode>
                <c:ptCount val="10"/>
                <c:pt idx="0">
                  <c:v>0</c:v>
                </c:pt>
                <c:pt idx="1">
                  <c:v>1</c:v>
                </c:pt>
                <c:pt idx="2">
                  <c:v>2</c:v>
                </c:pt>
                <c:pt idx="3">
                  <c:v>3</c:v>
                </c:pt>
                <c:pt idx="4">
                  <c:v>4</c:v>
                </c:pt>
                <c:pt idx="5">
                  <c:v>8</c:v>
                </c:pt>
                <c:pt idx="6">
                  <c:v>12</c:v>
                </c:pt>
                <c:pt idx="7">
                  <c:v>16</c:v>
                </c:pt>
                <c:pt idx="8">
                  <c:v>20</c:v>
                </c:pt>
                <c:pt idx="9">
                  <c:v>24</c:v>
                </c:pt>
              </c:numCache>
            </c:numRef>
          </c:xVal>
          <c:yVal>
            <c:numRef>
              <c:f>Sheet1!$E$2:$E$11</c:f>
              <c:numCache>
                <c:formatCode>General</c:formatCode>
                <c:ptCount val="10"/>
                <c:pt idx="0">
                  <c:v>0</c:v>
                </c:pt>
                <c:pt idx="1">
                  <c:v>4.0999999999999996</c:v>
                </c:pt>
                <c:pt idx="2">
                  <c:v>12.2</c:v>
                </c:pt>
                <c:pt idx="3">
                  <c:v>14.3</c:v>
                </c:pt>
                <c:pt idx="4">
                  <c:v>11.2</c:v>
                </c:pt>
                <c:pt idx="5">
                  <c:v>15.3</c:v>
                </c:pt>
                <c:pt idx="6">
                  <c:v>19.399999999999999</c:v>
                </c:pt>
                <c:pt idx="7">
                  <c:v>18.399999999999999</c:v>
                </c:pt>
                <c:pt idx="8">
                  <c:v>14.3</c:v>
                </c:pt>
                <c:pt idx="9">
                  <c:v>18.399999999999999</c:v>
                </c:pt>
              </c:numCache>
            </c:numRef>
          </c:yVal>
          <c:smooth val="0"/>
          <c:extLst>
            <c:ext xmlns:c16="http://schemas.microsoft.com/office/drawing/2014/chart" uri="{C3380CC4-5D6E-409C-BE32-E72D297353CC}">
              <c16:uniqueId val="{00000003-638D-AE47-BAA9-8A6555B512FF}"/>
            </c:ext>
          </c:extLst>
        </c:ser>
        <c:dLbls>
          <c:showLegendKey val="0"/>
          <c:showVal val="0"/>
          <c:showCatName val="0"/>
          <c:showSerName val="0"/>
          <c:showPercent val="0"/>
          <c:showBubbleSize val="0"/>
        </c:dLbls>
        <c:axId val="185618944"/>
        <c:axId val="185619520"/>
      </c:scatterChart>
      <c:valAx>
        <c:axId val="185618944"/>
        <c:scaling>
          <c:orientation val="minMax"/>
          <c:max val="24"/>
          <c:min val="0"/>
        </c:scaling>
        <c:delete val="0"/>
        <c:axPos val="b"/>
        <c:numFmt formatCode="General" sourceLinked="1"/>
        <c:majorTickMark val="out"/>
        <c:minorTickMark val="none"/>
        <c:tickLblPos val="nextTo"/>
        <c:spPr>
          <a:ln w="12700">
            <a:solidFill>
              <a:sysClr val="windowText" lastClr="000000"/>
            </a:solidFill>
          </a:ln>
        </c:spPr>
        <c:txPr>
          <a:bodyPr/>
          <a:lstStyle/>
          <a:p>
            <a:pPr>
              <a:defRPr sz="1200" b="0" i="0">
                <a:latin typeface="+mj-lt"/>
              </a:defRPr>
            </a:pPr>
            <a:endParaRPr lang="en-US"/>
          </a:p>
        </c:txPr>
        <c:crossAx val="185619520"/>
        <c:crosses val="autoZero"/>
        <c:crossBetween val="midCat"/>
        <c:majorUnit val="4"/>
      </c:valAx>
      <c:valAx>
        <c:axId val="185619520"/>
        <c:scaling>
          <c:orientation val="minMax"/>
          <c:max val="80"/>
        </c:scaling>
        <c:delete val="0"/>
        <c:axPos val="l"/>
        <c:majorGridlines>
          <c:spPr>
            <a:ln>
              <a:noFill/>
            </a:ln>
          </c:spPr>
        </c:majorGridlines>
        <c:numFmt formatCode="General" sourceLinked="1"/>
        <c:majorTickMark val="out"/>
        <c:minorTickMark val="none"/>
        <c:tickLblPos val="nextTo"/>
        <c:spPr>
          <a:ln w="12700">
            <a:solidFill>
              <a:sysClr val="windowText" lastClr="000000"/>
            </a:solidFill>
          </a:ln>
        </c:spPr>
        <c:txPr>
          <a:bodyPr/>
          <a:lstStyle/>
          <a:p>
            <a:pPr>
              <a:defRPr sz="1200" b="0">
                <a:latin typeface="+mj-lt"/>
              </a:defRPr>
            </a:pPr>
            <a:endParaRPr lang="en-US"/>
          </a:p>
        </c:txPr>
        <c:crossAx val="185618944"/>
        <c:crosses val="autoZero"/>
        <c:crossBetween val="midCat"/>
        <c:majorUnit val="20"/>
      </c:valAx>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17719484147151"/>
          <c:y val="9.6312499999999995E-2"/>
          <c:w val="0.82471432116207022"/>
          <c:h val="0.84070816929133851"/>
        </c:manualLayout>
      </c:layout>
      <c:barChart>
        <c:barDir val="col"/>
        <c:grouping val="clustered"/>
        <c:varyColors val="0"/>
        <c:ser>
          <c:idx val="0"/>
          <c:order val="0"/>
          <c:tx>
            <c:strRef>
              <c:f>Sheet1!$B$1</c:f>
              <c:strCache>
                <c:ptCount val="1"/>
                <c:pt idx="0">
                  <c:v>Series 1</c:v>
                </c:pt>
              </c:strCache>
            </c:strRef>
          </c:tx>
          <c:spPr>
            <a:solidFill>
              <a:srgbClr val="7030A0"/>
            </a:solidFill>
            <a:ln>
              <a:noFill/>
            </a:ln>
            <a:effectLst/>
          </c:spPr>
          <c:invertIfNegative val="0"/>
          <c:dPt>
            <c:idx val="0"/>
            <c:invertIfNegative val="0"/>
            <c:bubble3D val="0"/>
            <c:spPr>
              <a:solidFill>
                <a:srgbClr val="009900"/>
              </a:solidFill>
              <a:ln>
                <a:noFill/>
              </a:ln>
              <a:effectLst/>
            </c:spPr>
            <c:extLst>
              <c:ext xmlns:c16="http://schemas.microsoft.com/office/drawing/2014/chart" uri="{C3380CC4-5D6E-409C-BE32-E72D297353CC}">
                <c16:uniqueId val="{00000001-2D8B-ED43-8113-069F7BFBEB2A}"/>
              </c:ext>
            </c:extLst>
          </c:dPt>
          <c:dPt>
            <c:idx val="1"/>
            <c:invertIfNegative val="0"/>
            <c:bubble3D val="0"/>
            <c:spPr>
              <a:solidFill>
                <a:srgbClr val="4F8AFF"/>
              </a:solidFill>
              <a:ln>
                <a:noFill/>
              </a:ln>
              <a:effectLst/>
            </c:spPr>
            <c:extLst>
              <c:ext xmlns:c16="http://schemas.microsoft.com/office/drawing/2014/chart" uri="{C3380CC4-5D6E-409C-BE32-E72D297353CC}">
                <c16:uniqueId val="{00000003-2D8B-ED43-8113-069F7BFBEB2A}"/>
              </c:ext>
            </c:extLst>
          </c:dPt>
          <c:dPt>
            <c:idx val="2"/>
            <c:invertIfNegative val="0"/>
            <c:bubble3D val="0"/>
            <c:spPr>
              <a:solidFill>
                <a:srgbClr val="0000FF"/>
              </a:solidFill>
              <a:ln>
                <a:noFill/>
              </a:ln>
              <a:effectLst/>
            </c:spPr>
            <c:extLst>
              <c:ext xmlns:c16="http://schemas.microsoft.com/office/drawing/2014/chart" uri="{C3380CC4-5D6E-409C-BE32-E72D297353CC}">
                <c16:uniqueId val="{00000005-2D8B-ED43-8113-069F7BFBEB2A}"/>
              </c:ext>
            </c:extLst>
          </c:dPt>
          <c:dPt>
            <c:idx val="3"/>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7-2D8B-ED43-8113-069F7BFBEB2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99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D8B-ED43-8113-069F7BFBEB2A}"/>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F8AFF"/>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D8B-ED43-8113-069F7BFBEB2A}"/>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FF"/>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D8B-ED43-8113-069F7BFBEB2A}"/>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D8B-ED43-8113-069F7BFBEB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300 mg</c:v>
                </c:pt>
                <c:pt idx="1">
                  <c:v>150 mg</c:v>
                </c:pt>
                <c:pt idx="2">
                  <c:v>150 mg No Load</c:v>
                </c:pt>
                <c:pt idx="3">
                  <c:v>Placebo</c:v>
                </c:pt>
              </c:strCache>
            </c:strRef>
          </c:cat>
          <c:val>
            <c:numRef>
              <c:f>Sheet1!$B$2:$B$5</c:f>
              <c:numCache>
                <c:formatCode>General</c:formatCode>
                <c:ptCount val="4"/>
                <c:pt idx="0">
                  <c:v>0.08</c:v>
                </c:pt>
                <c:pt idx="1">
                  <c:v>0.17</c:v>
                </c:pt>
                <c:pt idx="2">
                  <c:v>-0.09</c:v>
                </c:pt>
                <c:pt idx="3">
                  <c:v>0.5</c:v>
                </c:pt>
              </c:numCache>
            </c:numRef>
          </c:val>
          <c:extLst>
            <c:ext xmlns:c16="http://schemas.microsoft.com/office/drawing/2014/chart" uri="{C3380CC4-5D6E-409C-BE32-E72D297353CC}">
              <c16:uniqueId val="{00000008-2D8B-ED43-8113-069F7BFBEB2A}"/>
            </c:ext>
          </c:extLst>
        </c:ser>
        <c:dLbls>
          <c:dLblPos val="outEnd"/>
          <c:showLegendKey val="0"/>
          <c:showVal val="1"/>
          <c:showCatName val="0"/>
          <c:showSerName val="0"/>
          <c:showPercent val="0"/>
          <c:showBubbleSize val="0"/>
        </c:dLbls>
        <c:gapWidth val="37"/>
        <c:overlap val="-30"/>
        <c:axId val="189234688"/>
        <c:axId val="185617792"/>
      </c:barChart>
      <c:catAx>
        <c:axId val="189234688"/>
        <c:scaling>
          <c:orientation val="minMax"/>
        </c:scaling>
        <c:delete val="0"/>
        <c:axPos val="b"/>
        <c:numFmt formatCode="General" sourceLinked="1"/>
        <c:majorTickMark val="none"/>
        <c:minorTickMark val="none"/>
        <c:tickLblPos val="none"/>
        <c:spPr>
          <a:noFill/>
          <a:ln w="12700"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5617792"/>
        <c:crosses val="autoZero"/>
        <c:auto val="1"/>
        <c:lblAlgn val="ctr"/>
        <c:lblOffset val="100"/>
        <c:noMultiLvlLbl val="0"/>
      </c:catAx>
      <c:valAx>
        <c:axId val="185617792"/>
        <c:scaling>
          <c:orientation val="minMax"/>
          <c:min val="-0.30000000000000004"/>
        </c:scaling>
        <c:delete val="0"/>
        <c:axPos val="l"/>
        <c:numFmt formatCode="General" sourceLinked="1"/>
        <c:majorTickMark val="out"/>
        <c:minorTickMark val="none"/>
        <c:tickLblPos val="nextTo"/>
        <c:spPr>
          <a:noFill/>
          <a:ln w="12700">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8923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04453502658819"/>
          <c:y val="9.1417800203566352E-2"/>
          <c:w val="0.82329811524783569"/>
          <c:h val="0.76627735444847744"/>
        </c:manualLayout>
      </c:layout>
      <c:lineChart>
        <c:grouping val="standard"/>
        <c:varyColors val="0"/>
        <c:ser>
          <c:idx val="0"/>
          <c:order val="0"/>
          <c:tx>
            <c:strRef>
              <c:f>Sheet1!$B$1</c:f>
              <c:strCache>
                <c:ptCount val="1"/>
                <c:pt idx="0">
                  <c:v>300mg </c:v>
                </c:pt>
              </c:strCache>
            </c:strRef>
          </c:tx>
          <c:spPr>
            <a:ln>
              <a:solidFill>
                <a:srgbClr val="009900"/>
              </a:solidFill>
            </a:ln>
            <a:effectLst/>
          </c:spPr>
          <c:marker>
            <c:symbol val="square"/>
            <c:size val="7"/>
            <c:spPr>
              <a:solidFill>
                <a:srgbClr val="009900"/>
              </a:solidFill>
              <a:ln w="15875">
                <a:solidFill>
                  <a:srgbClr val="009900"/>
                </a:solidFill>
              </a:ln>
            </c:spPr>
          </c:marker>
          <c:dPt>
            <c:idx val="0"/>
            <c:bubble3D val="0"/>
            <c:extLst>
              <c:ext xmlns:c16="http://schemas.microsoft.com/office/drawing/2014/chart" uri="{C3380CC4-5D6E-409C-BE32-E72D297353CC}">
                <c16:uniqueId val="{00000000-D208-3C42-A031-54884E0DD867}"/>
              </c:ext>
            </c:extLst>
          </c:dPt>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Sheet1!$B$2:$B$10</c:f>
              <c:numCache>
                <c:formatCode>General</c:formatCode>
                <c:ptCount val="9"/>
                <c:pt idx="0">
                  <c:v>0</c:v>
                </c:pt>
                <c:pt idx="1">
                  <c:v>16.400000000000006</c:v>
                </c:pt>
                <c:pt idx="2">
                  <c:v>17.099999999999994</c:v>
                </c:pt>
                <c:pt idx="3">
                  <c:v>28.599999999999994</c:v>
                </c:pt>
                <c:pt idx="4">
                  <c:v>36.4</c:v>
                </c:pt>
                <c:pt idx="5">
                  <c:v>46.4</c:v>
                </c:pt>
                <c:pt idx="6">
                  <c:v>54.3</c:v>
                </c:pt>
                <c:pt idx="7">
                  <c:v>55.7</c:v>
                </c:pt>
                <c:pt idx="8">
                  <c:v>61.4</c:v>
                </c:pt>
              </c:numCache>
            </c:numRef>
          </c:val>
          <c:smooth val="0"/>
          <c:extLst>
            <c:ext xmlns:c16="http://schemas.microsoft.com/office/drawing/2014/chart" uri="{C3380CC4-5D6E-409C-BE32-E72D297353CC}">
              <c16:uniqueId val="{00000001-D208-3C42-A031-54884E0DD867}"/>
            </c:ext>
          </c:extLst>
        </c:ser>
        <c:ser>
          <c:idx val="1"/>
          <c:order val="1"/>
          <c:tx>
            <c:strRef>
              <c:f>Sheet1!$C$1</c:f>
              <c:strCache>
                <c:ptCount val="1"/>
                <c:pt idx="0">
                  <c:v>150mg </c:v>
                </c:pt>
              </c:strCache>
            </c:strRef>
          </c:tx>
          <c:spPr>
            <a:ln>
              <a:solidFill>
                <a:srgbClr val="4F8AFF"/>
              </a:solidFill>
            </a:ln>
            <a:effectLst/>
          </c:spPr>
          <c:marker>
            <c:symbol val="diamond"/>
            <c:size val="8"/>
            <c:spPr>
              <a:solidFill>
                <a:srgbClr val="4F8AFF"/>
              </a:solidFill>
              <a:ln>
                <a:solidFill>
                  <a:srgbClr val="4F8AFF"/>
                </a:solidFill>
              </a:ln>
            </c:spPr>
          </c:marker>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Sheet1!$C$2:$C$10</c:f>
              <c:numCache>
                <c:formatCode>General</c:formatCode>
                <c:ptCount val="9"/>
                <c:pt idx="0">
                  <c:v>0</c:v>
                </c:pt>
                <c:pt idx="1">
                  <c:v>17</c:v>
                </c:pt>
                <c:pt idx="2">
                  <c:v>23.400000000000006</c:v>
                </c:pt>
                <c:pt idx="3">
                  <c:v>34.799999999999997</c:v>
                </c:pt>
                <c:pt idx="4">
                  <c:v>33.299999999999997</c:v>
                </c:pt>
                <c:pt idx="5">
                  <c:v>45.4</c:v>
                </c:pt>
                <c:pt idx="6">
                  <c:v>53.2</c:v>
                </c:pt>
                <c:pt idx="7">
                  <c:v>54.6</c:v>
                </c:pt>
                <c:pt idx="8">
                  <c:v>54.6</c:v>
                </c:pt>
              </c:numCache>
            </c:numRef>
          </c:val>
          <c:smooth val="0"/>
          <c:extLst>
            <c:ext xmlns:c16="http://schemas.microsoft.com/office/drawing/2014/chart" uri="{C3380CC4-5D6E-409C-BE32-E72D297353CC}">
              <c16:uniqueId val="{00000002-D208-3C42-A031-54884E0DD867}"/>
            </c:ext>
          </c:extLst>
        </c:ser>
        <c:ser>
          <c:idx val="2"/>
          <c:order val="2"/>
          <c:tx>
            <c:strRef>
              <c:f>Sheet1!$D$1</c:f>
              <c:strCache>
                <c:ptCount val="1"/>
                <c:pt idx="0">
                  <c:v>150 mg no load</c:v>
                </c:pt>
              </c:strCache>
            </c:strRef>
          </c:tx>
          <c:spPr>
            <a:ln>
              <a:solidFill>
                <a:srgbClr val="0000FF"/>
              </a:solidFill>
            </a:ln>
            <a:effectLst/>
          </c:spPr>
          <c:marker>
            <c:symbol val="triangle"/>
            <c:size val="8"/>
            <c:spPr>
              <a:solidFill>
                <a:srgbClr val="0000FF"/>
              </a:solidFill>
              <a:ln>
                <a:solidFill>
                  <a:srgbClr val="0000FF"/>
                </a:solidFill>
              </a:ln>
            </c:spPr>
          </c:marker>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Sheet1!$D$2:$D$10</c:f>
              <c:numCache>
                <c:formatCode>General</c:formatCode>
                <c:ptCount val="9"/>
                <c:pt idx="0">
                  <c:v>0</c:v>
                </c:pt>
                <c:pt idx="1">
                  <c:v>12.400000000000006</c:v>
                </c:pt>
                <c:pt idx="2">
                  <c:v>16.299999999999997</c:v>
                </c:pt>
                <c:pt idx="3">
                  <c:v>21.700000000000003</c:v>
                </c:pt>
                <c:pt idx="4">
                  <c:v>26.400000000000006</c:v>
                </c:pt>
                <c:pt idx="5">
                  <c:v>33.299999999999997</c:v>
                </c:pt>
                <c:pt idx="6">
                  <c:v>41.1</c:v>
                </c:pt>
                <c:pt idx="7">
                  <c:v>41.9</c:v>
                </c:pt>
                <c:pt idx="8">
                  <c:v>47.3</c:v>
                </c:pt>
              </c:numCache>
            </c:numRef>
          </c:val>
          <c:smooth val="0"/>
          <c:extLst>
            <c:ext xmlns:c16="http://schemas.microsoft.com/office/drawing/2014/chart" uri="{C3380CC4-5D6E-409C-BE32-E72D297353CC}">
              <c16:uniqueId val="{00000003-D208-3C42-A031-54884E0DD867}"/>
            </c:ext>
          </c:extLst>
        </c:ser>
        <c:ser>
          <c:idx val="3"/>
          <c:order val="3"/>
          <c:tx>
            <c:strRef>
              <c:f>Sheet1!$E$1</c:f>
              <c:strCache>
                <c:ptCount val="1"/>
                <c:pt idx="0">
                  <c:v>Placebo </c:v>
                </c:pt>
              </c:strCache>
            </c:strRef>
          </c:tx>
          <c:spPr>
            <a:ln w="25400">
              <a:solidFill>
                <a:sysClr val="window" lastClr="FFFFFF">
                  <a:lumMod val="50000"/>
                </a:sysClr>
              </a:solidFill>
            </a:ln>
          </c:spPr>
          <c:marker>
            <c:symbol val="x"/>
            <c:size val="7"/>
            <c:spPr>
              <a:noFill/>
              <a:ln>
                <a:solidFill>
                  <a:sysClr val="window" lastClr="FFFFFF">
                    <a:lumMod val="50000"/>
                  </a:sysClr>
                </a:solidFill>
              </a:ln>
            </c:spPr>
          </c:marker>
          <c:dPt>
            <c:idx val="0"/>
            <c:bubble3D val="0"/>
            <c:extLst>
              <c:ext xmlns:c16="http://schemas.microsoft.com/office/drawing/2014/chart" uri="{C3380CC4-5D6E-409C-BE32-E72D297353CC}">
                <c16:uniqueId val="{00000004-D208-3C42-A031-54884E0DD867}"/>
              </c:ext>
            </c:extLst>
          </c:dPt>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Sheet1!$E$2:$E$10</c:f>
              <c:numCache>
                <c:formatCode>General</c:formatCode>
                <c:ptCount val="9"/>
                <c:pt idx="0">
                  <c:v>0</c:v>
                </c:pt>
                <c:pt idx="1">
                  <c:v>11.5</c:v>
                </c:pt>
                <c:pt idx="2">
                  <c:v>17.700000000000003</c:v>
                </c:pt>
                <c:pt idx="3">
                  <c:v>19.799999999999997</c:v>
                </c:pt>
                <c:pt idx="4">
                  <c:v>24.5</c:v>
                </c:pt>
                <c:pt idx="5">
                  <c:v>28.099999999999994</c:v>
                </c:pt>
                <c:pt idx="6">
                  <c:v>30.700000000000003</c:v>
                </c:pt>
                <c:pt idx="7">
                  <c:v>35.400000000000006</c:v>
                </c:pt>
                <c:pt idx="8">
                  <c:v>34.400000000000006</c:v>
                </c:pt>
              </c:numCache>
            </c:numRef>
          </c:val>
          <c:smooth val="0"/>
          <c:extLst>
            <c:ext xmlns:c16="http://schemas.microsoft.com/office/drawing/2014/chart" uri="{C3380CC4-5D6E-409C-BE32-E72D297353CC}">
              <c16:uniqueId val="{00000005-D208-3C42-A031-54884E0DD867}"/>
            </c:ext>
          </c:extLst>
        </c:ser>
        <c:dLbls>
          <c:showLegendKey val="0"/>
          <c:showVal val="0"/>
          <c:showCatName val="0"/>
          <c:showSerName val="0"/>
          <c:showPercent val="0"/>
          <c:showBubbleSize val="0"/>
        </c:dLbls>
        <c:marker val="1"/>
        <c:smooth val="0"/>
        <c:axId val="189825024"/>
        <c:axId val="185621248"/>
      </c:lineChart>
      <c:dateAx>
        <c:axId val="189825024"/>
        <c:scaling>
          <c:orientation val="minMax"/>
        </c:scaling>
        <c:delete val="0"/>
        <c:axPos val="b"/>
        <c:numFmt formatCode="General" sourceLinked="1"/>
        <c:majorTickMark val="out"/>
        <c:minorTickMark val="none"/>
        <c:tickLblPos val="nextTo"/>
        <c:spPr>
          <a:ln w="12700">
            <a:solidFill>
              <a:sysClr val="windowText" lastClr="000000"/>
            </a:solidFill>
          </a:ln>
        </c:spPr>
        <c:txPr>
          <a:bodyPr/>
          <a:lstStyle/>
          <a:p>
            <a:pPr>
              <a:defRPr sz="1100" b="0">
                <a:latin typeface="+mj-lt"/>
              </a:defRPr>
            </a:pPr>
            <a:endParaRPr lang="en-US"/>
          </a:p>
        </c:txPr>
        <c:crossAx val="185621248"/>
        <c:crosses val="autoZero"/>
        <c:auto val="0"/>
        <c:lblOffset val="100"/>
        <c:baseTimeUnit val="days"/>
        <c:majorUnit val="4"/>
        <c:majorTimeUnit val="days"/>
      </c:dateAx>
      <c:valAx>
        <c:axId val="185621248"/>
        <c:scaling>
          <c:orientation val="minMax"/>
          <c:max val="100"/>
        </c:scaling>
        <c:delete val="0"/>
        <c:axPos val="l"/>
        <c:numFmt formatCode="General" sourceLinked="1"/>
        <c:majorTickMark val="out"/>
        <c:minorTickMark val="none"/>
        <c:tickLblPos val="nextTo"/>
        <c:spPr>
          <a:ln w="12700">
            <a:solidFill>
              <a:sysClr val="windowText" lastClr="000000"/>
            </a:solidFill>
          </a:ln>
        </c:spPr>
        <c:txPr>
          <a:bodyPr/>
          <a:lstStyle/>
          <a:p>
            <a:pPr>
              <a:defRPr sz="1100" b="0">
                <a:latin typeface="+mj-lt"/>
              </a:defRPr>
            </a:pPr>
            <a:endParaRPr lang="en-US"/>
          </a:p>
        </c:txPr>
        <c:crossAx val="189825024"/>
        <c:crosses val="autoZero"/>
        <c:crossBetween val="midCat"/>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90429141020231E-2"/>
          <c:y val="9.6274234181026805E-2"/>
          <c:w val="0.89893612180449756"/>
          <c:h val="0.76787374915382756"/>
        </c:manualLayout>
      </c:layout>
      <c:lineChart>
        <c:grouping val="standard"/>
        <c:varyColors val="0"/>
        <c:ser>
          <c:idx val="0"/>
          <c:order val="0"/>
          <c:tx>
            <c:strRef>
              <c:f>Sheet1!$B$1</c:f>
              <c:strCache>
                <c:ptCount val="1"/>
                <c:pt idx="0">
                  <c:v>300mg </c:v>
                </c:pt>
              </c:strCache>
            </c:strRef>
          </c:tx>
          <c:spPr>
            <a:ln>
              <a:solidFill>
                <a:srgbClr val="009900"/>
              </a:solidFill>
            </a:ln>
            <a:effectLst/>
          </c:spPr>
          <c:marker>
            <c:symbol val="square"/>
            <c:size val="7"/>
            <c:spPr>
              <a:solidFill>
                <a:srgbClr val="009900"/>
              </a:solidFill>
              <a:ln w="15875">
                <a:solidFill>
                  <a:srgbClr val="009900"/>
                </a:solidFill>
              </a:ln>
            </c:spPr>
          </c:marker>
          <c:dPt>
            <c:idx val="0"/>
            <c:bubble3D val="0"/>
            <c:extLst>
              <c:ext xmlns:c16="http://schemas.microsoft.com/office/drawing/2014/chart" uri="{C3380CC4-5D6E-409C-BE32-E72D297353CC}">
                <c16:uniqueId val="{00000000-4B61-5C4C-A5F9-D3178134100E}"/>
              </c:ext>
            </c:extLst>
          </c:dPt>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Sheet1!$B$2:$B$10</c:f>
              <c:numCache>
                <c:formatCode>General</c:formatCode>
                <c:ptCount val="9"/>
                <c:pt idx="0">
                  <c:v>0</c:v>
                </c:pt>
                <c:pt idx="1">
                  <c:v>14.599999999999994</c:v>
                </c:pt>
                <c:pt idx="2">
                  <c:v>18.299999999999997</c:v>
                </c:pt>
                <c:pt idx="3">
                  <c:v>28</c:v>
                </c:pt>
                <c:pt idx="4">
                  <c:v>32.900000000000006</c:v>
                </c:pt>
                <c:pt idx="5">
                  <c:v>50</c:v>
                </c:pt>
                <c:pt idx="6">
                  <c:v>58.5</c:v>
                </c:pt>
                <c:pt idx="7">
                  <c:v>65.900000000000006</c:v>
                </c:pt>
                <c:pt idx="8">
                  <c:v>63.4</c:v>
                </c:pt>
              </c:numCache>
            </c:numRef>
          </c:val>
          <c:smooth val="0"/>
          <c:extLst>
            <c:ext xmlns:c16="http://schemas.microsoft.com/office/drawing/2014/chart" uri="{C3380CC4-5D6E-409C-BE32-E72D297353CC}">
              <c16:uniqueId val="{00000001-4B61-5C4C-A5F9-D3178134100E}"/>
            </c:ext>
          </c:extLst>
        </c:ser>
        <c:ser>
          <c:idx val="1"/>
          <c:order val="1"/>
          <c:tx>
            <c:strRef>
              <c:f>Sheet1!$C$1</c:f>
              <c:strCache>
                <c:ptCount val="1"/>
                <c:pt idx="0">
                  <c:v>150mg </c:v>
                </c:pt>
              </c:strCache>
            </c:strRef>
          </c:tx>
          <c:spPr>
            <a:ln>
              <a:solidFill>
                <a:srgbClr val="4F8AFF"/>
              </a:solidFill>
            </a:ln>
            <a:effectLst/>
          </c:spPr>
          <c:marker>
            <c:symbol val="diamond"/>
            <c:size val="8"/>
            <c:spPr>
              <a:solidFill>
                <a:srgbClr val="4F8AFF"/>
              </a:solidFill>
              <a:ln>
                <a:solidFill>
                  <a:srgbClr val="4F8AFF"/>
                </a:solidFill>
              </a:ln>
            </c:spPr>
          </c:marker>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Sheet1!$C$2:$C$10</c:f>
              <c:numCache>
                <c:formatCode>General</c:formatCode>
                <c:ptCount val="9"/>
                <c:pt idx="0">
                  <c:v>0</c:v>
                </c:pt>
                <c:pt idx="1">
                  <c:v>6.2000000000000028</c:v>
                </c:pt>
                <c:pt idx="2">
                  <c:v>12.5</c:v>
                </c:pt>
                <c:pt idx="3">
                  <c:v>16.200000000000003</c:v>
                </c:pt>
                <c:pt idx="4">
                  <c:v>28.700000000000003</c:v>
                </c:pt>
                <c:pt idx="5">
                  <c:v>40</c:v>
                </c:pt>
                <c:pt idx="6">
                  <c:v>51.2</c:v>
                </c:pt>
                <c:pt idx="7">
                  <c:v>57.5</c:v>
                </c:pt>
                <c:pt idx="8">
                  <c:v>63.7</c:v>
                </c:pt>
              </c:numCache>
            </c:numRef>
          </c:val>
          <c:smooth val="0"/>
          <c:extLst>
            <c:ext xmlns:c16="http://schemas.microsoft.com/office/drawing/2014/chart" uri="{C3380CC4-5D6E-409C-BE32-E72D297353CC}">
              <c16:uniqueId val="{00000002-4B61-5C4C-A5F9-D3178134100E}"/>
            </c:ext>
          </c:extLst>
        </c:ser>
        <c:ser>
          <c:idx val="2"/>
          <c:order val="2"/>
          <c:tx>
            <c:strRef>
              <c:f>Sheet1!$D$1</c:f>
              <c:strCache>
                <c:ptCount val="1"/>
                <c:pt idx="0">
                  <c:v>150 mg no load</c:v>
                </c:pt>
              </c:strCache>
            </c:strRef>
          </c:tx>
          <c:spPr>
            <a:ln>
              <a:solidFill>
                <a:srgbClr val="0000FF"/>
              </a:solidFill>
            </a:ln>
            <a:effectLst/>
          </c:spPr>
          <c:marker>
            <c:symbol val="triangle"/>
            <c:size val="8"/>
            <c:spPr>
              <a:solidFill>
                <a:srgbClr val="0000FF"/>
              </a:solidFill>
              <a:ln>
                <a:solidFill>
                  <a:srgbClr val="0000FF"/>
                </a:solidFill>
              </a:ln>
            </c:spPr>
          </c:marker>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Sheet1!$D$2:$D$10</c:f>
              <c:numCache>
                <c:formatCode>General</c:formatCode>
                <c:ptCount val="9"/>
                <c:pt idx="0">
                  <c:v>0</c:v>
                </c:pt>
                <c:pt idx="1">
                  <c:v>6.7999999999999972</c:v>
                </c:pt>
                <c:pt idx="2">
                  <c:v>11.700000000000003</c:v>
                </c:pt>
                <c:pt idx="3">
                  <c:v>14.599999999999994</c:v>
                </c:pt>
                <c:pt idx="4">
                  <c:v>20.400000000000006</c:v>
                </c:pt>
                <c:pt idx="5">
                  <c:v>37.9</c:v>
                </c:pt>
                <c:pt idx="6">
                  <c:v>43.7</c:v>
                </c:pt>
                <c:pt idx="7">
                  <c:v>56.3</c:v>
                </c:pt>
                <c:pt idx="8">
                  <c:v>61.2</c:v>
                </c:pt>
              </c:numCache>
            </c:numRef>
          </c:val>
          <c:smooth val="0"/>
          <c:extLst>
            <c:ext xmlns:c16="http://schemas.microsoft.com/office/drawing/2014/chart" uri="{C3380CC4-5D6E-409C-BE32-E72D297353CC}">
              <c16:uniqueId val="{00000003-4B61-5C4C-A5F9-D3178134100E}"/>
            </c:ext>
          </c:extLst>
        </c:ser>
        <c:ser>
          <c:idx val="3"/>
          <c:order val="3"/>
          <c:tx>
            <c:strRef>
              <c:f>Sheet1!$E$1</c:f>
              <c:strCache>
                <c:ptCount val="1"/>
                <c:pt idx="0">
                  <c:v>Placebo </c:v>
                </c:pt>
              </c:strCache>
            </c:strRef>
          </c:tx>
          <c:marker>
            <c:symbol val="x"/>
            <c:size val="7"/>
            <c:spPr>
              <a:noFill/>
              <a:ln>
                <a:solidFill>
                  <a:sysClr val="window" lastClr="FFFFFF">
                    <a:lumMod val="50000"/>
                  </a:sysClr>
                </a:solidFill>
              </a:ln>
            </c:spPr>
          </c:marker>
          <c:dPt>
            <c:idx val="0"/>
            <c:bubble3D val="0"/>
            <c:extLst>
              <c:ext xmlns:c16="http://schemas.microsoft.com/office/drawing/2014/chart" uri="{C3380CC4-5D6E-409C-BE32-E72D297353CC}">
                <c16:uniqueId val="{00000004-4B61-5C4C-A5F9-D3178134100E}"/>
              </c:ext>
            </c:extLst>
          </c:dPt>
          <c:cat>
            <c:numRef>
              <c:f>Sheet1!$A$2:$A$10</c:f>
              <c:numCache>
                <c:formatCode>General</c:formatCode>
                <c:ptCount val="9"/>
                <c:pt idx="0">
                  <c:v>0</c:v>
                </c:pt>
                <c:pt idx="1">
                  <c:v>1</c:v>
                </c:pt>
                <c:pt idx="2">
                  <c:v>2</c:v>
                </c:pt>
                <c:pt idx="3">
                  <c:v>3</c:v>
                </c:pt>
                <c:pt idx="4">
                  <c:v>4</c:v>
                </c:pt>
                <c:pt idx="5">
                  <c:v>8</c:v>
                </c:pt>
                <c:pt idx="6">
                  <c:v>12</c:v>
                </c:pt>
                <c:pt idx="7">
                  <c:v>16</c:v>
                </c:pt>
                <c:pt idx="8">
                  <c:v>24</c:v>
                </c:pt>
              </c:numCache>
            </c:numRef>
          </c:cat>
          <c:val>
            <c:numRef>
              <c:f>Sheet1!$E$2:$E$10</c:f>
              <c:numCache>
                <c:formatCode>General</c:formatCode>
                <c:ptCount val="9"/>
                <c:pt idx="0">
                  <c:v>0</c:v>
                </c:pt>
                <c:pt idx="1">
                  <c:v>6.5</c:v>
                </c:pt>
                <c:pt idx="2">
                  <c:v>14.5</c:v>
                </c:pt>
                <c:pt idx="3">
                  <c:v>16.099999999999994</c:v>
                </c:pt>
                <c:pt idx="4">
                  <c:v>20.200000000000003</c:v>
                </c:pt>
                <c:pt idx="5">
                  <c:v>28.200000000000003</c:v>
                </c:pt>
                <c:pt idx="6">
                  <c:v>31.5</c:v>
                </c:pt>
                <c:pt idx="7">
                  <c:v>32.299999999999997</c:v>
                </c:pt>
                <c:pt idx="8">
                  <c:v>33.900000000000006</c:v>
                </c:pt>
              </c:numCache>
            </c:numRef>
          </c:val>
          <c:smooth val="0"/>
          <c:extLst>
            <c:ext xmlns:c16="http://schemas.microsoft.com/office/drawing/2014/chart" uri="{C3380CC4-5D6E-409C-BE32-E72D297353CC}">
              <c16:uniqueId val="{00000005-4B61-5C4C-A5F9-D3178134100E}"/>
            </c:ext>
          </c:extLst>
        </c:ser>
        <c:dLbls>
          <c:showLegendKey val="0"/>
          <c:showVal val="0"/>
          <c:showCatName val="0"/>
          <c:showSerName val="0"/>
          <c:showPercent val="0"/>
          <c:showBubbleSize val="0"/>
        </c:dLbls>
        <c:marker val="1"/>
        <c:smooth val="0"/>
        <c:axId val="189467648"/>
        <c:axId val="188894016"/>
      </c:lineChart>
      <c:dateAx>
        <c:axId val="189467648"/>
        <c:scaling>
          <c:orientation val="minMax"/>
        </c:scaling>
        <c:delete val="0"/>
        <c:axPos val="b"/>
        <c:numFmt formatCode="General" sourceLinked="1"/>
        <c:majorTickMark val="out"/>
        <c:minorTickMark val="none"/>
        <c:tickLblPos val="nextTo"/>
        <c:spPr>
          <a:ln w="12700">
            <a:solidFill>
              <a:sysClr val="windowText" lastClr="000000"/>
            </a:solidFill>
          </a:ln>
        </c:spPr>
        <c:txPr>
          <a:bodyPr/>
          <a:lstStyle/>
          <a:p>
            <a:pPr>
              <a:defRPr sz="1100" b="0">
                <a:latin typeface="+mj-lt"/>
              </a:defRPr>
            </a:pPr>
            <a:endParaRPr lang="en-US"/>
          </a:p>
        </c:txPr>
        <c:crossAx val="188894016"/>
        <c:crosses val="autoZero"/>
        <c:auto val="0"/>
        <c:lblOffset val="100"/>
        <c:baseTimeUnit val="days"/>
        <c:majorUnit val="4"/>
        <c:majorTimeUnit val="days"/>
      </c:dateAx>
      <c:valAx>
        <c:axId val="188894016"/>
        <c:scaling>
          <c:orientation val="minMax"/>
          <c:max val="100"/>
        </c:scaling>
        <c:delete val="0"/>
        <c:axPos val="l"/>
        <c:numFmt formatCode="General" sourceLinked="1"/>
        <c:majorTickMark val="out"/>
        <c:minorTickMark val="none"/>
        <c:tickLblPos val="nextTo"/>
        <c:spPr>
          <a:ln w="12700">
            <a:solidFill>
              <a:sysClr val="windowText" lastClr="000000"/>
            </a:solidFill>
          </a:ln>
        </c:spPr>
        <c:txPr>
          <a:bodyPr/>
          <a:lstStyle/>
          <a:p>
            <a:pPr>
              <a:defRPr sz="1100" b="0">
                <a:latin typeface="+mj-lt"/>
              </a:defRPr>
            </a:pPr>
            <a:endParaRPr lang="en-US"/>
          </a:p>
        </c:txPr>
        <c:crossAx val="189467648"/>
        <c:crosses val="autoZero"/>
        <c:crossBetween val="midCat"/>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8397312918008"/>
          <c:y val="9.8304260780243416E-2"/>
          <c:w val="0.82785443898720579"/>
          <c:h val="0.69505387107797623"/>
        </c:manualLayout>
      </c:layout>
      <c:scatterChart>
        <c:scatterStyle val="lineMarker"/>
        <c:varyColors val="0"/>
        <c:ser>
          <c:idx val="0"/>
          <c:order val="0"/>
          <c:tx>
            <c:strRef>
              <c:f>Sheet1!$B$1</c:f>
              <c:strCache>
                <c:ptCount val="1"/>
                <c:pt idx="0">
                  <c:v>PBO (N=106)</c:v>
                </c:pt>
              </c:strCache>
            </c:strRef>
          </c:tx>
          <c:spPr>
            <a:ln w="25400">
              <a:solidFill>
                <a:schemeClr val="bg1">
                  <a:lumMod val="50000"/>
                </a:schemeClr>
              </a:solidFill>
            </a:ln>
          </c:spPr>
          <c:marker>
            <c:symbol val="x"/>
            <c:size val="9"/>
            <c:spPr>
              <a:noFill/>
              <a:ln w="19050">
                <a:solidFill>
                  <a:schemeClr val="bg1">
                    <a:lumMod val="50000"/>
                  </a:schemeClr>
                </a:solidFill>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Sheet1!$B$2:$B$10</c:f>
              <c:numCache>
                <c:formatCode>General</c:formatCode>
                <c:ptCount val="9"/>
                <c:pt idx="0">
                  <c:v>0</c:v>
                </c:pt>
                <c:pt idx="1">
                  <c:v>6.6000000000000005</c:v>
                </c:pt>
                <c:pt idx="2">
                  <c:v>13.200000000000001</c:v>
                </c:pt>
                <c:pt idx="3">
                  <c:v>17</c:v>
                </c:pt>
                <c:pt idx="4">
                  <c:v>33</c:v>
                </c:pt>
                <c:pt idx="5">
                  <c:v>31.1</c:v>
                </c:pt>
                <c:pt idx="6">
                  <c:v>26.400000000000002</c:v>
                </c:pt>
                <c:pt idx="7">
                  <c:v>30.2</c:v>
                </c:pt>
                <c:pt idx="8">
                  <c:v>30.2</c:v>
                </c:pt>
              </c:numCache>
            </c:numRef>
          </c:yVal>
          <c:smooth val="0"/>
          <c:extLst>
            <c:ext xmlns:c16="http://schemas.microsoft.com/office/drawing/2014/chart" uri="{C3380CC4-5D6E-409C-BE32-E72D297353CC}">
              <c16:uniqueId val="{00000000-C01C-D544-8929-E6EEDDC431CB}"/>
            </c:ext>
          </c:extLst>
        </c:ser>
        <c:ser>
          <c:idx val="1"/>
          <c:order val="1"/>
          <c:tx>
            <c:strRef>
              <c:f>Sheet1!$C$1</c:f>
              <c:strCache>
                <c:ptCount val="1"/>
                <c:pt idx="0">
                  <c:v>ADA (N=101)</c:v>
                </c:pt>
              </c:strCache>
            </c:strRef>
          </c:tx>
          <c:spPr>
            <a:ln w="25400">
              <a:solidFill>
                <a:srgbClr val="59034E"/>
              </a:solidFill>
            </a:ln>
          </c:spPr>
          <c:marker>
            <c:symbol val="square"/>
            <c:size val="9"/>
            <c:spPr>
              <a:solidFill>
                <a:srgbClr val="59034E"/>
              </a:solidFill>
              <a:ln w="12700">
                <a:solidFill>
                  <a:srgbClr val="59034E"/>
                </a:solidFill>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Sheet1!$C$2:$C$10</c:f>
              <c:numCache>
                <c:formatCode>General</c:formatCode>
                <c:ptCount val="9"/>
                <c:pt idx="0">
                  <c:v>0</c:v>
                </c:pt>
                <c:pt idx="1">
                  <c:v>25.7</c:v>
                </c:pt>
                <c:pt idx="2">
                  <c:v>31.7</c:v>
                </c:pt>
                <c:pt idx="3">
                  <c:v>44.6</c:v>
                </c:pt>
                <c:pt idx="4">
                  <c:v>52.5</c:v>
                </c:pt>
                <c:pt idx="5">
                  <c:v>51.5</c:v>
                </c:pt>
                <c:pt idx="6">
                  <c:v>60.4</c:v>
                </c:pt>
                <c:pt idx="7">
                  <c:v>57.4</c:v>
                </c:pt>
                <c:pt idx="8">
                  <c:v>57.4</c:v>
                </c:pt>
              </c:numCache>
            </c:numRef>
          </c:yVal>
          <c:smooth val="0"/>
          <c:extLst>
            <c:ext xmlns:c16="http://schemas.microsoft.com/office/drawing/2014/chart" uri="{C3380CC4-5D6E-409C-BE32-E72D297353CC}">
              <c16:uniqueId val="{00000001-C01C-D544-8929-E6EEDDC431CB}"/>
            </c:ext>
          </c:extLst>
        </c:ser>
        <c:ser>
          <c:idx val="2"/>
          <c:order val="2"/>
          <c:tx>
            <c:strRef>
              <c:f>Sheet1!$D$1</c:f>
              <c:strCache>
                <c:ptCount val="1"/>
                <c:pt idx="0">
                  <c:v>IXE Q4W (N=107)</c:v>
                </c:pt>
              </c:strCache>
            </c:strRef>
          </c:tx>
          <c:spPr>
            <a:ln w="25400">
              <a:solidFill>
                <a:srgbClr val="FF6D22"/>
              </a:solidFill>
            </a:ln>
          </c:spPr>
          <c:marker>
            <c:symbol val="triangle"/>
            <c:size val="9"/>
            <c:spPr>
              <a:solidFill>
                <a:srgbClr val="FF6D22"/>
              </a:solidFill>
              <a:ln w="12700">
                <a:solidFill>
                  <a:srgbClr val="FF6D22"/>
                </a:solidFill>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Sheet1!$D$2:$D$10</c:f>
              <c:numCache>
                <c:formatCode>General</c:formatCode>
                <c:ptCount val="9"/>
                <c:pt idx="0">
                  <c:v>0</c:v>
                </c:pt>
                <c:pt idx="1">
                  <c:v>20.599999999999998</c:v>
                </c:pt>
                <c:pt idx="2">
                  <c:v>39.300000000000004</c:v>
                </c:pt>
                <c:pt idx="3">
                  <c:v>42.1</c:v>
                </c:pt>
                <c:pt idx="4">
                  <c:v>56.999999999999993</c:v>
                </c:pt>
                <c:pt idx="5">
                  <c:v>56.999999999999993</c:v>
                </c:pt>
                <c:pt idx="6">
                  <c:v>56.100000000000009</c:v>
                </c:pt>
                <c:pt idx="7">
                  <c:v>56.999999999999993</c:v>
                </c:pt>
                <c:pt idx="8">
                  <c:v>57.9</c:v>
                </c:pt>
              </c:numCache>
            </c:numRef>
          </c:yVal>
          <c:smooth val="0"/>
          <c:extLst>
            <c:ext xmlns:c16="http://schemas.microsoft.com/office/drawing/2014/chart" uri="{C3380CC4-5D6E-409C-BE32-E72D297353CC}">
              <c16:uniqueId val="{00000002-C01C-D544-8929-E6EEDDC431CB}"/>
            </c:ext>
          </c:extLst>
        </c:ser>
        <c:ser>
          <c:idx val="3"/>
          <c:order val="3"/>
          <c:tx>
            <c:strRef>
              <c:f>Sheet1!$E$1</c:f>
              <c:strCache>
                <c:ptCount val="1"/>
                <c:pt idx="0">
                  <c:v>IXE Q2W (N=103)</c:v>
                </c:pt>
              </c:strCache>
            </c:strRef>
          </c:tx>
          <c:spPr>
            <a:ln w="25400">
              <a:solidFill>
                <a:srgbClr val="009999"/>
              </a:solidFill>
            </a:ln>
          </c:spPr>
          <c:marker>
            <c:symbol val="circle"/>
            <c:size val="9"/>
            <c:spPr>
              <a:solidFill>
                <a:srgbClr val="009999"/>
              </a:solidFill>
              <a:ln w="12700">
                <a:solidFill>
                  <a:srgbClr val="009999"/>
                </a:solidFill>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Sheet1!$E$2:$E$10</c:f>
              <c:numCache>
                <c:formatCode>General</c:formatCode>
                <c:ptCount val="9"/>
                <c:pt idx="0">
                  <c:v>0</c:v>
                </c:pt>
                <c:pt idx="1">
                  <c:v>22.3</c:v>
                </c:pt>
                <c:pt idx="2">
                  <c:v>41.699999999999996</c:v>
                </c:pt>
                <c:pt idx="3">
                  <c:v>46.6</c:v>
                </c:pt>
                <c:pt idx="4">
                  <c:v>59.199999999999996</c:v>
                </c:pt>
                <c:pt idx="5">
                  <c:v>60.199999999999996</c:v>
                </c:pt>
                <c:pt idx="6">
                  <c:v>63.1</c:v>
                </c:pt>
                <c:pt idx="7">
                  <c:v>65</c:v>
                </c:pt>
                <c:pt idx="8">
                  <c:v>62.1</c:v>
                </c:pt>
              </c:numCache>
            </c:numRef>
          </c:yVal>
          <c:smooth val="0"/>
          <c:extLst>
            <c:ext xmlns:c16="http://schemas.microsoft.com/office/drawing/2014/chart" uri="{C3380CC4-5D6E-409C-BE32-E72D297353CC}">
              <c16:uniqueId val="{00000003-C01C-D544-8929-E6EEDDC431CB}"/>
            </c:ext>
          </c:extLst>
        </c:ser>
        <c:dLbls>
          <c:showLegendKey val="0"/>
          <c:showVal val="0"/>
          <c:showCatName val="0"/>
          <c:showSerName val="0"/>
          <c:showPercent val="0"/>
          <c:showBubbleSize val="0"/>
        </c:dLbls>
        <c:axId val="188898048"/>
        <c:axId val="188895168"/>
      </c:scatterChart>
      <c:valAx>
        <c:axId val="188898048"/>
        <c:scaling>
          <c:orientation val="minMax"/>
          <c:max val="24"/>
        </c:scaling>
        <c:delete val="0"/>
        <c:axPos val="b"/>
        <c:title>
          <c:tx>
            <c:rich>
              <a:bodyPr/>
              <a:lstStyle/>
              <a:p>
                <a:pPr>
                  <a:defRPr sz="1500"/>
                </a:pPr>
                <a:r>
                  <a:rPr lang="en-US" sz="1500" dirty="0"/>
                  <a:t>Weeks</a:t>
                </a:r>
              </a:p>
            </c:rich>
          </c:tx>
          <c:layout>
            <c:manualLayout>
              <c:xMode val="edge"/>
              <c:yMode val="edge"/>
              <c:x val="0.50363702638591601"/>
              <c:y val="0.85566350554319337"/>
            </c:manualLayout>
          </c:layout>
          <c:overlay val="0"/>
        </c:title>
        <c:numFmt formatCode="General" sourceLinked="1"/>
        <c:majorTickMark val="out"/>
        <c:minorTickMark val="none"/>
        <c:tickLblPos val="nextTo"/>
        <c:spPr>
          <a:ln w="12700"/>
        </c:spPr>
        <c:txPr>
          <a:bodyPr/>
          <a:lstStyle/>
          <a:p>
            <a:pPr>
              <a:defRPr sz="1400" b="0">
                <a:latin typeface="+mj-lt"/>
              </a:defRPr>
            </a:pPr>
            <a:endParaRPr lang="en-US"/>
          </a:p>
        </c:txPr>
        <c:crossAx val="188895168"/>
        <c:crosses val="autoZero"/>
        <c:crossBetween val="midCat"/>
        <c:majorUnit val="4"/>
      </c:valAx>
      <c:valAx>
        <c:axId val="188895168"/>
        <c:scaling>
          <c:orientation val="minMax"/>
          <c:max val="100"/>
        </c:scaling>
        <c:delete val="0"/>
        <c:axPos val="l"/>
        <c:title>
          <c:tx>
            <c:rich>
              <a:bodyPr rot="-5400000" vert="horz"/>
              <a:lstStyle/>
              <a:p>
                <a:pPr>
                  <a:defRPr sz="1500"/>
                </a:pPr>
                <a:r>
                  <a:rPr lang="en-US" sz="1500" dirty="0"/>
                  <a:t>Percentage</a:t>
                </a:r>
                <a:r>
                  <a:rPr lang="en-US" sz="1500" baseline="0" dirty="0"/>
                  <a:t> of Patients Achieving ACR20</a:t>
                </a:r>
                <a:endParaRPr lang="en-US" sz="1500" dirty="0"/>
              </a:p>
            </c:rich>
          </c:tx>
          <c:overlay val="0"/>
        </c:title>
        <c:numFmt formatCode="General" sourceLinked="1"/>
        <c:majorTickMark val="out"/>
        <c:minorTickMark val="none"/>
        <c:tickLblPos val="nextTo"/>
        <c:txPr>
          <a:bodyPr/>
          <a:lstStyle/>
          <a:p>
            <a:pPr>
              <a:defRPr sz="1400" b="0">
                <a:latin typeface="+mj-lt"/>
              </a:defRPr>
            </a:pPr>
            <a:endParaRPr lang="en-US"/>
          </a:p>
        </c:txPr>
        <c:crossAx val="188898048"/>
        <c:crosses val="autoZero"/>
        <c:crossBetween val="midCat"/>
      </c:valAx>
    </c:plotArea>
    <c:legend>
      <c:legendPos val="b"/>
      <c:layout>
        <c:manualLayout>
          <c:xMode val="edge"/>
          <c:yMode val="edge"/>
          <c:x val="5.1569769734309018E-2"/>
          <c:y val="0.93097288859635652"/>
          <c:w val="0.89999991347623676"/>
          <c:h val="6.902711140364351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79483393261799"/>
          <c:y val="6.2166612103216598E-2"/>
          <c:w val="0.80771972548399595"/>
          <c:h val="0.81815235760136396"/>
        </c:manualLayout>
      </c:layout>
      <c:barChart>
        <c:barDir val="col"/>
        <c:grouping val="clustered"/>
        <c:varyColors val="0"/>
        <c:ser>
          <c:idx val="0"/>
          <c:order val="0"/>
          <c:tx>
            <c:strRef>
              <c:f>Sheet1!$B$1</c:f>
              <c:strCache>
                <c:ptCount val="1"/>
                <c:pt idx="0">
                  <c:v>IXE 80 mg q4w (n=191)</c:v>
                </c:pt>
              </c:strCache>
            </c:strRef>
          </c:tx>
          <c:spPr>
            <a:solidFill>
              <a:srgbClr val="009999"/>
            </a:solidFill>
            <a:ln>
              <a:solidFill>
                <a:schemeClr val="bg1"/>
              </a:solidFill>
            </a:ln>
            <a:effectLst/>
          </c:spPr>
          <c:invertIfNegative val="0"/>
          <c:dPt>
            <c:idx val="0"/>
            <c:invertIfNegative val="0"/>
            <c:bubble3D val="0"/>
            <c:extLst>
              <c:ext xmlns:c16="http://schemas.microsoft.com/office/drawing/2014/chart" uri="{C3380CC4-5D6E-409C-BE32-E72D297353CC}">
                <c16:uniqueId val="{00000000-6384-6A4B-A097-9DDB5EB51089}"/>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67</c:v>
                </c:pt>
                <c:pt idx="1">
                  <c:v>53</c:v>
                </c:pt>
                <c:pt idx="2">
                  <c:v>34</c:v>
                </c:pt>
              </c:numCache>
            </c:numRef>
          </c:val>
          <c:extLst>
            <c:ext xmlns:c16="http://schemas.microsoft.com/office/drawing/2014/chart" uri="{C3380CC4-5D6E-409C-BE32-E72D297353CC}">
              <c16:uniqueId val="{00000001-6384-6A4B-A097-9DDB5EB51089}"/>
            </c:ext>
          </c:extLst>
        </c:ser>
        <c:ser>
          <c:idx val="1"/>
          <c:order val="1"/>
          <c:tx>
            <c:strRef>
              <c:f>Sheet1!$C$1</c:f>
              <c:strCache>
                <c:ptCount val="1"/>
                <c:pt idx="0">
                  <c:v>IXE 80 mg q2w (n=190)</c:v>
                </c:pt>
              </c:strCache>
            </c:strRef>
          </c:tx>
          <c:spPr>
            <a:solidFill>
              <a:schemeClr val="accent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67</c:v>
                </c:pt>
                <c:pt idx="1">
                  <c:v>49</c:v>
                </c:pt>
                <c:pt idx="2">
                  <c:v>35</c:v>
                </c:pt>
              </c:numCache>
            </c:numRef>
          </c:val>
          <c:extLst>
            <c:ext xmlns:c16="http://schemas.microsoft.com/office/drawing/2014/chart" uri="{C3380CC4-5D6E-409C-BE32-E72D297353CC}">
              <c16:uniqueId val="{00000002-6384-6A4B-A097-9DDB5EB51089}"/>
            </c:ext>
          </c:extLst>
        </c:ser>
        <c:dLbls>
          <c:showLegendKey val="0"/>
          <c:showVal val="0"/>
          <c:showCatName val="0"/>
          <c:showSerName val="0"/>
          <c:showPercent val="0"/>
          <c:showBubbleSize val="0"/>
        </c:dLbls>
        <c:gapWidth val="100"/>
        <c:axId val="190193664"/>
        <c:axId val="185091776"/>
      </c:barChart>
      <c:catAx>
        <c:axId val="190193664"/>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185091776"/>
        <c:crosses val="autoZero"/>
        <c:auto val="1"/>
        <c:lblAlgn val="ctr"/>
        <c:lblOffset val="100"/>
        <c:noMultiLvlLbl val="0"/>
      </c:catAx>
      <c:valAx>
        <c:axId val="185091776"/>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a:t>Patients (%)</a:t>
                </a:r>
              </a:p>
            </c:rich>
          </c:tx>
          <c:layout>
            <c:manualLayout>
              <c:xMode val="edge"/>
              <c:yMode val="edge"/>
              <c:x val="3.1182601385194991E-3"/>
              <c:y val="0.27535277354478216"/>
            </c:manualLayout>
          </c:layout>
          <c:overlay val="0"/>
          <c:spPr>
            <a:noFill/>
            <a:ln>
              <a:noFill/>
            </a:ln>
            <a:effectLst/>
          </c:spPr>
        </c:title>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190193664"/>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009945973671"/>
          <c:y val="0.15913525788875199"/>
          <c:w val="0.83373546628384199"/>
          <c:h val="0.62153609905533302"/>
        </c:manualLayout>
      </c:layout>
      <c:scatterChart>
        <c:scatterStyle val="lineMarker"/>
        <c:varyColors val="0"/>
        <c:ser>
          <c:idx val="0"/>
          <c:order val="0"/>
          <c:tx>
            <c:strRef>
              <c:f>Sheet1!$B$1</c:f>
              <c:strCache>
                <c:ptCount val="1"/>
                <c:pt idx="0">
                  <c:v>PBO (n=67)</c:v>
                </c:pt>
              </c:strCache>
            </c:strRef>
          </c:tx>
          <c:spPr>
            <a:ln w="25400">
              <a:solidFill>
                <a:schemeClr val="bg1">
                  <a:lumMod val="50000"/>
                </a:schemeClr>
              </a:solidFill>
              <a:prstDash val="solid"/>
            </a:ln>
          </c:spPr>
          <c:marker>
            <c:symbol val="x"/>
            <c:size val="7"/>
            <c:spPr>
              <a:noFill/>
              <a:ln w="25400">
                <a:solidFill>
                  <a:schemeClr val="bg1">
                    <a:lumMod val="50000"/>
                  </a:schemeClr>
                </a:solidFill>
                <a:miter lim="800000"/>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Sheet1!$B$2:$B$10</c:f>
              <c:numCache>
                <c:formatCode>General</c:formatCode>
                <c:ptCount val="9"/>
                <c:pt idx="0">
                  <c:v>0</c:v>
                </c:pt>
                <c:pt idx="1">
                  <c:v>3</c:v>
                </c:pt>
                <c:pt idx="2">
                  <c:v>3</c:v>
                </c:pt>
                <c:pt idx="3">
                  <c:v>7.5</c:v>
                </c:pt>
                <c:pt idx="4">
                  <c:v>9</c:v>
                </c:pt>
                <c:pt idx="5">
                  <c:v>10.4</c:v>
                </c:pt>
                <c:pt idx="6">
                  <c:v>16.399999999999999</c:v>
                </c:pt>
                <c:pt idx="7">
                  <c:v>11.9</c:v>
                </c:pt>
                <c:pt idx="8">
                  <c:v>14.9</c:v>
                </c:pt>
              </c:numCache>
            </c:numRef>
          </c:yVal>
          <c:smooth val="0"/>
          <c:extLst>
            <c:ext xmlns:c16="http://schemas.microsoft.com/office/drawing/2014/chart" uri="{C3380CC4-5D6E-409C-BE32-E72D297353CC}">
              <c16:uniqueId val="{00000000-3DF9-3643-B3C3-8EEF5128AE36}"/>
            </c:ext>
          </c:extLst>
        </c:ser>
        <c:ser>
          <c:idx val="1"/>
          <c:order val="1"/>
          <c:tx>
            <c:strRef>
              <c:f>Sheet1!$C$1</c:f>
              <c:strCache>
                <c:ptCount val="1"/>
                <c:pt idx="0">
                  <c:v>IXE q4w (n=68)</c:v>
                </c:pt>
              </c:strCache>
            </c:strRef>
          </c:tx>
          <c:spPr>
            <a:ln w="28575">
              <a:solidFill>
                <a:schemeClr val="accent2"/>
              </a:solidFill>
            </a:ln>
          </c:spPr>
          <c:marker>
            <c:symbol val="circle"/>
            <c:size val="7"/>
            <c:spPr>
              <a:solidFill>
                <a:schemeClr val="accent2"/>
              </a:solidFill>
              <a:ln w="12700">
                <a:solidFill>
                  <a:schemeClr val="accent2"/>
                </a:solidFill>
                <a:miter lim="800000"/>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Sheet1!$C$2:$C$10</c:f>
              <c:numCache>
                <c:formatCode>General</c:formatCode>
                <c:ptCount val="9"/>
                <c:pt idx="0">
                  <c:v>0</c:v>
                </c:pt>
                <c:pt idx="1">
                  <c:v>7.4</c:v>
                </c:pt>
                <c:pt idx="2">
                  <c:v>17.600000000000001</c:v>
                </c:pt>
                <c:pt idx="3">
                  <c:v>36.800000000000011</c:v>
                </c:pt>
                <c:pt idx="4">
                  <c:v>47.1</c:v>
                </c:pt>
                <c:pt idx="5">
                  <c:v>57.4</c:v>
                </c:pt>
                <c:pt idx="6">
                  <c:v>58.8</c:v>
                </c:pt>
                <c:pt idx="7">
                  <c:v>55.9</c:v>
                </c:pt>
                <c:pt idx="8">
                  <c:v>55.9</c:v>
                </c:pt>
              </c:numCache>
            </c:numRef>
          </c:yVal>
          <c:smooth val="0"/>
          <c:extLst>
            <c:ext xmlns:c16="http://schemas.microsoft.com/office/drawing/2014/chart" uri="{C3380CC4-5D6E-409C-BE32-E72D297353CC}">
              <c16:uniqueId val="{00000001-3DF9-3643-B3C3-8EEF5128AE36}"/>
            </c:ext>
          </c:extLst>
        </c:ser>
        <c:ser>
          <c:idx val="2"/>
          <c:order val="2"/>
          <c:tx>
            <c:strRef>
              <c:f>Sheet1!$D$1</c:f>
              <c:strCache>
                <c:ptCount val="1"/>
                <c:pt idx="0">
                  <c:v>IXE q2w (n=68)</c:v>
                </c:pt>
              </c:strCache>
            </c:strRef>
          </c:tx>
          <c:spPr>
            <a:ln w="28575">
              <a:solidFill>
                <a:srgbClr val="009999"/>
              </a:solidFill>
            </a:ln>
          </c:spPr>
          <c:marker>
            <c:symbol val="circle"/>
            <c:size val="7"/>
            <c:spPr>
              <a:solidFill>
                <a:srgbClr val="009999"/>
              </a:solidFill>
              <a:ln w="28575">
                <a:solidFill>
                  <a:srgbClr val="009999"/>
                </a:solidFill>
                <a:miter lim="800000"/>
              </a:ln>
            </c:spPr>
          </c:marker>
          <c:xVal>
            <c:numRef>
              <c:f>Sheet1!$A$2:$A$10</c:f>
              <c:numCache>
                <c:formatCode>General</c:formatCode>
                <c:ptCount val="9"/>
                <c:pt idx="0">
                  <c:v>0</c:v>
                </c:pt>
                <c:pt idx="1">
                  <c:v>1</c:v>
                </c:pt>
                <c:pt idx="2">
                  <c:v>2</c:v>
                </c:pt>
                <c:pt idx="3">
                  <c:v>4</c:v>
                </c:pt>
                <c:pt idx="4">
                  <c:v>8</c:v>
                </c:pt>
                <c:pt idx="5">
                  <c:v>12</c:v>
                </c:pt>
                <c:pt idx="6">
                  <c:v>16</c:v>
                </c:pt>
                <c:pt idx="7">
                  <c:v>20</c:v>
                </c:pt>
                <c:pt idx="8">
                  <c:v>24</c:v>
                </c:pt>
              </c:numCache>
            </c:numRef>
          </c:xVal>
          <c:yVal>
            <c:numRef>
              <c:f>Sheet1!$D$2:$D$10</c:f>
              <c:numCache>
                <c:formatCode>General</c:formatCode>
                <c:ptCount val="9"/>
                <c:pt idx="0">
                  <c:v>0</c:v>
                </c:pt>
                <c:pt idx="1">
                  <c:v>7.4</c:v>
                </c:pt>
                <c:pt idx="2">
                  <c:v>25</c:v>
                </c:pt>
                <c:pt idx="3">
                  <c:v>42.6</c:v>
                </c:pt>
                <c:pt idx="4">
                  <c:v>60.3</c:v>
                </c:pt>
                <c:pt idx="5">
                  <c:v>61.8</c:v>
                </c:pt>
                <c:pt idx="6">
                  <c:v>63.2</c:v>
                </c:pt>
                <c:pt idx="7">
                  <c:v>63.2</c:v>
                </c:pt>
                <c:pt idx="8">
                  <c:v>60.3</c:v>
                </c:pt>
              </c:numCache>
            </c:numRef>
          </c:yVal>
          <c:smooth val="0"/>
          <c:extLst>
            <c:ext xmlns:c16="http://schemas.microsoft.com/office/drawing/2014/chart" uri="{C3380CC4-5D6E-409C-BE32-E72D297353CC}">
              <c16:uniqueId val="{00000002-3DF9-3643-B3C3-8EEF5128AE36}"/>
            </c:ext>
          </c:extLst>
        </c:ser>
        <c:dLbls>
          <c:showLegendKey val="0"/>
          <c:showVal val="0"/>
          <c:showCatName val="0"/>
          <c:showSerName val="0"/>
          <c:showPercent val="0"/>
          <c:showBubbleSize val="0"/>
        </c:dLbls>
        <c:axId val="191430656"/>
        <c:axId val="191431232"/>
      </c:scatterChart>
      <c:valAx>
        <c:axId val="191430656"/>
        <c:scaling>
          <c:orientation val="minMax"/>
          <c:max val="24"/>
        </c:scaling>
        <c:delete val="0"/>
        <c:axPos val="b"/>
        <c:title>
          <c:tx>
            <c:rich>
              <a:bodyPr/>
              <a:lstStyle/>
              <a:p>
                <a:pPr>
                  <a:defRPr sz="1600" b="1"/>
                </a:pPr>
                <a:r>
                  <a:rPr lang="en-GB" sz="1600" b="1" dirty="0"/>
                  <a:t>Week</a:t>
                </a:r>
              </a:p>
            </c:rich>
          </c:tx>
          <c:overlay val="0"/>
        </c:title>
        <c:numFmt formatCode="General" sourceLinked="1"/>
        <c:majorTickMark val="out"/>
        <c:minorTickMark val="none"/>
        <c:tickLblPos val="nextTo"/>
        <c:spPr>
          <a:ln w="9525">
            <a:solidFill>
              <a:schemeClr val="tx1"/>
            </a:solidFill>
          </a:ln>
        </c:spPr>
        <c:txPr>
          <a:bodyPr/>
          <a:lstStyle/>
          <a:p>
            <a:pPr>
              <a:defRPr sz="1300" b="0">
                <a:latin typeface="+mj-lt"/>
              </a:defRPr>
            </a:pPr>
            <a:endParaRPr lang="en-US"/>
          </a:p>
        </c:txPr>
        <c:crossAx val="191431232"/>
        <c:crosses val="autoZero"/>
        <c:crossBetween val="midCat"/>
        <c:majorUnit val="4"/>
      </c:valAx>
      <c:valAx>
        <c:axId val="191431232"/>
        <c:scaling>
          <c:orientation val="minMax"/>
          <c:max val="100"/>
        </c:scaling>
        <c:delete val="0"/>
        <c:axPos val="l"/>
        <c:title>
          <c:tx>
            <c:rich>
              <a:bodyPr rot="-5400000" vert="horz"/>
              <a:lstStyle/>
              <a:p>
                <a:pPr>
                  <a:defRPr sz="1600" b="1"/>
                </a:pPr>
                <a:r>
                  <a:rPr lang="en-US" sz="1600" b="1" baseline="0" dirty="0"/>
                  <a:t>Response (%)</a:t>
                </a:r>
                <a:endParaRPr lang="en-US" sz="1600" b="1" dirty="0"/>
              </a:p>
            </c:rich>
          </c:tx>
          <c:overlay val="0"/>
        </c:title>
        <c:numFmt formatCode="General" sourceLinked="1"/>
        <c:majorTickMark val="out"/>
        <c:minorTickMark val="none"/>
        <c:tickLblPos val="nextTo"/>
        <c:spPr>
          <a:ln w="9525">
            <a:solidFill>
              <a:schemeClr val="tx1"/>
            </a:solidFill>
          </a:ln>
        </c:spPr>
        <c:txPr>
          <a:bodyPr/>
          <a:lstStyle/>
          <a:p>
            <a:pPr>
              <a:defRPr sz="1300" b="0">
                <a:latin typeface="+mj-lt"/>
              </a:defRPr>
            </a:pPr>
            <a:endParaRPr lang="en-US"/>
          </a:p>
        </c:txPr>
        <c:crossAx val="191430656"/>
        <c:crosses val="autoZero"/>
        <c:crossBetween val="midCat"/>
        <c:majorUnit val="20"/>
      </c:valAx>
    </c:plotArea>
    <c:legend>
      <c:legendPos val="b"/>
      <c:layout>
        <c:manualLayout>
          <c:xMode val="edge"/>
          <c:yMode val="edge"/>
          <c:x val="0.11096716675985803"/>
          <c:y val="0.92483038824925923"/>
          <c:w val="0.88902162748577818"/>
          <c:h val="7.2026934967129336E-2"/>
        </c:manualLayout>
      </c:layout>
      <c:overlay val="0"/>
      <c:txPr>
        <a:bodyPr/>
        <a:lstStyle/>
        <a:p>
          <a:pPr>
            <a:defRPr sz="14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83557445858301"/>
          <c:y val="0.11865811206162299"/>
          <c:w val="0.78828103720258302"/>
          <c:h val="0.72285988285252301"/>
        </c:manualLayout>
      </c:layout>
      <c:scatterChart>
        <c:scatterStyle val="lineMarker"/>
        <c:varyColors val="0"/>
        <c:ser>
          <c:idx val="0"/>
          <c:order val="0"/>
          <c:tx>
            <c:strRef>
              <c:f>Sheet1!$B$1</c:f>
              <c:strCache>
                <c:ptCount val="1"/>
                <c:pt idx="0">
                  <c:v>ADA (N=283)</c:v>
                </c:pt>
              </c:strCache>
            </c:strRef>
          </c:tx>
          <c:spPr>
            <a:ln w="28575" cap="flat">
              <a:solidFill>
                <a:srgbClr val="930042"/>
              </a:solidFill>
              <a:prstDash val="solid"/>
              <a:miter lim="800000"/>
            </a:ln>
          </c:spPr>
          <c:marker>
            <c:symbol val="square"/>
            <c:size val="9"/>
            <c:spPr>
              <a:solidFill>
                <a:srgbClr val="930042"/>
              </a:solidFill>
              <a:ln w="28575">
                <a:no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Sheet1!$B$2:$B$7</c:f>
              <c:numCache>
                <c:formatCode>General</c:formatCode>
                <c:ptCount val="6"/>
                <c:pt idx="0">
                  <c:v>0</c:v>
                </c:pt>
                <c:pt idx="1">
                  <c:v>5.7</c:v>
                </c:pt>
                <c:pt idx="2">
                  <c:v>12.7</c:v>
                </c:pt>
                <c:pt idx="3">
                  <c:v>18</c:v>
                </c:pt>
                <c:pt idx="4">
                  <c:v>20.8</c:v>
                </c:pt>
                <c:pt idx="5">
                  <c:v>27.9</c:v>
                </c:pt>
              </c:numCache>
            </c:numRef>
          </c:yVal>
          <c:smooth val="0"/>
          <c:extLst>
            <c:ext xmlns:c16="http://schemas.microsoft.com/office/drawing/2014/chart" uri="{C3380CC4-5D6E-409C-BE32-E72D297353CC}">
              <c16:uniqueId val="{00000000-18AF-5746-9F2B-1CD16D8A9D1F}"/>
            </c:ext>
          </c:extLst>
        </c:ser>
        <c:ser>
          <c:idx val="1"/>
          <c:order val="1"/>
          <c:tx>
            <c:strRef>
              <c:f>Sheet1!$C$1</c:f>
              <c:strCache>
                <c:ptCount val="1"/>
                <c:pt idx="0">
                  <c:v>IXE (N=283)</c:v>
                </c:pt>
              </c:strCache>
            </c:strRef>
          </c:tx>
          <c:spPr>
            <a:ln w="28575" cap="flat">
              <a:solidFill>
                <a:srgbClr val="009999"/>
              </a:solidFill>
              <a:prstDash val="solid"/>
              <a:miter lim="800000"/>
            </a:ln>
          </c:spPr>
          <c:marker>
            <c:symbol val="triangle"/>
            <c:size val="9"/>
            <c:spPr>
              <a:solidFill>
                <a:srgbClr val="009999"/>
              </a:solidFill>
              <a:ln w="28575">
                <a:solidFill>
                  <a:srgbClr val="009999"/>
                </a:solid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Sheet1!$C$2:$C$7</c:f>
              <c:numCache>
                <c:formatCode>General</c:formatCode>
                <c:ptCount val="6"/>
                <c:pt idx="0">
                  <c:v>0</c:v>
                </c:pt>
                <c:pt idx="1">
                  <c:v>8.1</c:v>
                </c:pt>
                <c:pt idx="2">
                  <c:v>21.6</c:v>
                </c:pt>
                <c:pt idx="3">
                  <c:v>26.9</c:v>
                </c:pt>
                <c:pt idx="4">
                  <c:v>29.3</c:v>
                </c:pt>
                <c:pt idx="5">
                  <c:v>36</c:v>
                </c:pt>
              </c:numCache>
            </c:numRef>
          </c:yVal>
          <c:smooth val="0"/>
          <c:extLst>
            <c:ext xmlns:c16="http://schemas.microsoft.com/office/drawing/2014/chart" uri="{C3380CC4-5D6E-409C-BE32-E72D297353CC}">
              <c16:uniqueId val="{00000001-18AF-5746-9F2B-1CD16D8A9D1F}"/>
            </c:ext>
          </c:extLst>
        </c:ser>
        <c:dLbls>
          <c:showLegendKey val="0"/>
          <c:showVal val="0"/>
          <c:showCatName val="0"/>
          <c:showSerName val="0"/>
          <c:showPercent val="0"/>
          <c:showBubbleSize val="0"/>
        </c:dLbls>
        <c:axId val="191432960"/>
        <c:axId val="185092352"/>
      </c:scatterChart>
      <c:valAx>
        <c:axId val="191432960"/>
        <c:scaling>
          <c:orientation val="minMax"/>
          <c:max val="24"/>
        </c:scaling>
        <c:delete val="0"/>
        <c:axPos val="b"/>
        <c:numFmt formatCode="General" sourceLinked="1"/>
        <c:majorTickMark val="out"/>
        <c:minorTickMark val="none"/>
        <c:tickLblPos val="nextTo"/>
        <c:spPr>
          <a:ln w="9525">
            <a:solidFill>
              <a:sysClr val="windowText" lastClr="000000"/>
            </a:solidFill>
          </a:ln>
        </c:spPr>
        <c:txPr>
          <a:bodyPr/>
          <a:lstStyle/>
          <a:p>
            <a:pPr>
              <a:defRPr sz="1400">
                <a:latin typeface="+mj-lt"/>
              </a:defRPr>
            </a:pPr>
            <a:endParaRPr lang="en-US"/>
          </a:p>
        </c:txPr>
        <c:crossAx val="185092352"/>
        <c:crosses val="autoZero"/>
        <c:crossBetween val="midCat"/>
        <c:majorUnit val="4"/>
      </c:valAx>
      <c:valAx>
        <c:axId val="185092352"/>
        <c:scaling>
          <c:orientation val="minMax"/>
          <c:max val="100"/>
        </c:scaling>
        <c:delete val="0"/>
        <c:axPos val="l"/>
        <c:numFmt formatCode="General" sourceLinked="1"/>
        <c:majorTickMark val="out"/>
        <c:minorTickMark val="none"/>
        <c:tickLblPos val="nextTo"/>
        <c:spPr>
          <a:ln w="9525">
            <a:solidFill>
              <a:sysClr val="windowText" lastClr="000000"/>
            </a:solidFill>
          </a:ln>
        </c:spPr>
        <c:txPr>
          <a:bodyPr/>
          <a:lstStyle/>
          <a:p>
            <a:pPr>
              <a:defRPr sz="1400">
                <a:latin typeface="+mj-lt"/>
              </a:defRPr>
            </a:pPr>
            <a:endParaRPr lang="en-US"/>
          </a:p>
        </c:txPr>
        <c:crossAx val="191432960"/>
        <c:crosses val="autoZero"/>
        <c:crossBetween val="midCat"/>
        <c:majorUnit val="20"/>
      </c:valAx>
    </c:plotArea>
    <c:legend>
      <c:legendPos val="b"/>
      <c:layout>
        <c:manualLayout>
          <c:xMode val="edge"/>
          <c:yMode val="edge"/>
          <c:x val="0.18952487179332261"/>
          <c:y val="0.93457464116909206"/>
          <c:w val="0.62095025641335477"/>
          <c:h val="6.542531736612748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627505209914807"/>
          <c:y val="3.2537765343233417E-2"/>
          <c:w val="0.76202851505588776"/>
          <c:h val="0.8317580419719367"/>
        </c:manualLayout>
      </c:layout>
      <c:scatterChart>
        <c:scatterStyle val="lineMarker"/>
        <c:varyColors val="0"/>
        <c:ser>
          <c:idx val="0"/>
          <c:order val="0"/>
          <c:tx>
            <c:strRef>
              <c:f>Sheet1!$B$1</c:f>
              <c:strCache>
                <c:ptCount val="1"/>
                <c:pt idx="0">
                  <c:v>ADA (N=275)</c:v>
                </c:pt>
              </c:strCache>
            </c:strRef>
          </c:tx>
          <c:spPr>
            <a:ln w="28575" cap="flat">
              <a:solidFill>
                <a:srgbClr val="930042"/>
              </a:solidFill>
              <a:prstDash val="solid"/>
              <a:miter lim="800000"/>
            </a:ln>
          </c:spPr>
          <c:marker>
            <c:symbol val="square"/>
            <c:size val="9"/>
            <c:spPr>
              <a:solidFill>
                <a:srgbClr val="930042"/>
              </a:solidFill>
              <a:ln w="28575">
                <a:no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Sheet1!$B$2:$B$7</c:f>
              <c:numCache>
                <c:formatCode>General</c:formatCode>
                <c:ptCount val="6"/>
                <c:pt idx="0">
                  <c:v>0</c:v>
                </c:pt>
                <c:pt idx="1">
                  <c:v>10.199999999999999</c:v>
                </c:pt>
                <c:pt idx="2">
                  <c:v>23.7</c:v>
                </c:pt>
                <c:pt idx="3">
                  <c:v>32.9</c:v>
                </c:pt>
                <c:pt idx="4">
                  <c:v>37.1</c:v>
                </c:pt>
                <c:pt idx="5">
                  <c:v>46.6</c:v>
                </c:pt>
              </c:numCache>
            </c:numRef>
          </c:yVal>
          <c:smooth val="0"/>
          <c:extLst>
            <c:ext xmlns:c16="http://schemas.microsoft.com/office/drawing/2014/chart" uri="{C3380CC4-5D6E-409C-BE32-E72D297353CC}">
              <c16:uniqueId val="{00000000-7B12-D349-8713-B0E3709D98AD}"/>
            </c:ext>
          </c:extLst>
        </c:ser>
        <c:ser>
          <c:idx val="1"/>
          <c:order val="1"/>
          <c:tx>
            <c:strRef>
              <c:f>Sheet1!$C$1</c:f>
              <c:strCache>
                <c:ptCount val="1"/>
                <c:pt idx="0">
                  <c:v>IXE  (N=275)</c:v>
                </c:pt>
              </c:strCache>
            </c:strRef>
          </c:tx>
          <c:spPr>
            <a:ln w="28575" cap="flat">
              <a:solidFill>
                <a:srgbClr val="009999"/>
              </a:solidFill>
              <a:prstDash val="solid"/>
              <a:miter lim="800000"/>
            </a:ln>
          </c:spPr>
          <c:marker>
            <c:symbol val="triangle"/>
            <c:size val="9"/>
            <c:spPr>
              <a:solidFill>
                <a:srgbClr val="009999"/>
              </a:solidFill>
              <a:ln w="28575">
                <a:solidFill>
                  <a:srgbClr val="009999"/>
                </a:solid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Sheet1!$C$2:$C$7</c:f>
              <c:numCache>
                <c:formatCode>General</c:formatCode>
                <c:ptCount val="6"/>
                <c:pt idx="0">
                  <c:v>0</c:v>
                </c:pt>
                <c:pt idx="1">
                  <c:v>25.4</c:v>
                </c:pt>
                <c:pt idx="2">
                  <c:v>45.9</c:v>
                </c:pt>
                <c:pt idx="3">
                  <c:v>56.5</c:v>
                </c:pt>
                <c:pt idx="4">
                  <c:v>56.5</c:v>
                </c:pt>
                <c:pt idx="5">
                  <c:v>60.1</c:v>
                </c:pt>
              </c:numCache>
            </c:numRef>
          </c:yVal>
          <c:smooth val="0"/>
          <c:extLst>
            <c:ext xmlns:c16="http://schemas.microsoft.com/office/drawing/2014/chart" uri="{C3380CC4-5D6E-409C-BE32-E72D297353CC}">
              <c16:uniqueId val="{00000001-7B12-D349-8713-B0E3709D98AD}"/>
            </c:ext>
          </c:extLst>
        </c:ser>
        <c:dLbls>
          <c:showLegendKey val="0"/>
          <c:showVal val="0"/>
          <c:showCatName val="0"/>
          <c:showSerName val="0"/>
          <c:showPercent val="0"/>
          <c:showBubbleSize val="0"/>
        </c:dLbls>
        <c:axId val="191437568"/>
        <c:axId val="191438144"/>
      </c:scatterChart>
      <c:valAx>
        <c:axId val="191437568"/>
        <c:scaling>
          <c:orientation val="minMax"/>
          <c:max val="24"/>
        </c:scaling>
        <c:delete val="0"/>
        <c:axPos val="b"/>
        <c:numFmt formatCode="General" sourceLinked="1"/>
        <c:majorTickMark val="out"/>
        <c:minorTickMark val="none"/>
        <c:tickLblPos val="nextTo"/>
        <c:spPr>
          <a:ln w="9525">
            <a:solidFill>
              <a:sysClr val="windowText" lastClr="000000"/>
            </a:solidFill>
          </a:ln>
        </c:spPr>
        <c:txPr>
          <a:bodyPr/>
          <a:lstStyle/>
          <a:p>
            <a:pPr>
              <a:defRPr sz="1200">
                <a:latin typeface="+mj-lt"/>
              </a:defRPr>
            </a:pPr>
            <a:endParaRPr lang="en-US"/>
          </a:p>
        </c:txPr>
        <c:crossAx val="191438144"/>
        <c:crosses val="autoZero"/>
        <c:crossBetween val="midCat"/>
        <c:majorUnit val="4"/>
      </c:valAx>
      <c:valAx>
        <c:axId val="191438144"/>
        <c:scaling>
          <c:orientation val="minMax"/>
          <c:max val="100"/>
        </c:scaling>
        <c:delete val="0"/>
        <c:axPos val="l"/>
        <c:numFmt formatCode="General" sourceLinked="1"/>
        <c:majorTickMark val="out"/>
        <c:minorTickMark val="none"/>
        <c:tickLblPos val="nextTo"/>
        <c:spPr>
          <a:ln w="9525">
            <a:solidFill>
              <a:sysClr val="windowText" lastClr="000000"/>
            </a:solidFill>
          </a:ln>
        </c:spPr>
        <c:txPr>
          <a:bodyPr/>
          <a:lstStyle/>
          <a:p>
            <a:pPr>
              <a:defRPr sz="1200">
                <a:latin typeface="+mj-lt"/>
              </a:defRPr>
            </a:pPr>
            <a:endParaRPr lang="en-US"/>
          </a:p>
        </c:txPr>
        <c:crossAx val="191437568"/>
        <c:crosses val="autoZero"/>
        <c:crossBetween val="midCat"/>
        <c:majorUnit val="20"/>
      </c:valAx>
    </c:plotArea>
    <c:plotVisOnly val="1"/>
    <c:dispBlanksAs val="gap"/>
    <c:showDLblsOverMax val="0"/>
  </c:chart>
  <c:txPr>
    <a:bodyPr/>
    <a:lstStyle/>
    <a:p>
      <a:pPr>
        <a:defRPr sz="1600"/>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5408911481491"/>
          <c:y val="6.2220322259721093E-2"/>
          <c:w val="0.73469115605790203"/>
          <c:h val="0.72954522812969547"/>
        </c:manualLayout>
      </c:layout>
      <c:scatterChart>
        <c:scatterStyle val="lineMarker"/>
        <c:varyColors val="0"/>
        <c:ser>
          <c:idx val="0"/>
          <c:order val="0"/>
          <c:tx>
            <c:strRef>
              <c:f>Sheet1!$B$1</c:f>
              <c:strCache>
                <c:ptCount val="1"/>
                <c:pt idx="0">
                  <c:v>ADA (N=283)</c:v>
                </c:pt>
              </c:strCache>
            </c:strRef>
          </c:tx>
          <c:spPr>
            <a:ln w="28575" cap="flat">
              <a:solidFill>
                <a:srgbClr val="930042"/>
              </a:solidFill>
              <a:prstDash val="solid"/>
              <a:miter lim="800000"/>
            </a:ln>
          </c:spPr>
          <c:marker>
            <c:symbol val="square"/>
            <c:size val="9"/>
            <c:spPr>
              <a:solidFill>
                <a:srgbClr val="930042"/>
              </a:solidFill>
              <a:ln w="28575">
                <a:no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Sheet1!$B$2:$B$7</c:f>
              <c:numCache>
                <c:formatCode>General</c:formatCode>
                <c:ptCount val="6"/>
                <c:pt idx="0">
                  <c:v>0</c:v>
                </c:pt>
                <c:pt idx="1">
                  <c:v>22.6</c:v>
                </c:pt>
                <c:pt idx="2">
                  <c:v>32.9</c:v>
                </c:pt>
                <c:pt idx="3">
                  <c:v>44.9</c:v>
                </c:pt>
                <c:pt idx="4">
                  <c:v>45.6</c:v>
                </c:pt>
                <c:pt idx="5">
                  <c:v>46.6</c:v>
                </c:pt>
              </c:numCache>
            </c:numRef>
          </c:yVal>
          <c:smooth val="0"/>
          <c:extLst>
            <c:ext xmlns:c16="http://schemas.microsoft.com/office/drawing/2014/chart" uri="{C3380CC4-5D6E-409C-BE32-E72D297353CC}">
              <c16:uniqueId val="{00000000-3938-F546-AD2E-CFECD1D03C5D}"/>
            </c:ext>
          </c:extLst>
        </c:ser>
        <c:ser>
          <c:idx val="1"/>
          <c:order val="1"/>
          <c:tx>
            <c:strRef>
              <c:f>Sheet1!$C$1</c:f>
              <c:strCache>
                <c:ptCount val="1"/>
                <c:pt idx="0">
                  <c:v>IXE (N=283)</c:v>
                </c:pt>
              </c:strCache>
            </c:strRef>
          </c:tx>
          <c:spPr>
            <a:ln w="28575" cap="flat">
              <a:solidFill>
                <a:srgbClr val="009999"/>
              </a:solidFill>
              <a:prstDash val="solid"/>
              <a:miter lim="800000"/>
            </a:ln>
          </c:spPr>
          <c:marker>
            <c:symbol val="triangle"/>
            <c:size val="9"/>
            <c:spPr>
              <a:solidFill>
                <a:srgbClr val="009999"/>
              </a:solidFill>
              <a:ln w="28575">
                <a:solidFill>
                  <a:srgbClr val="009999"/>
                </a:solid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Sheet1!$C$2:$C$7</c:f>
              <c:numCache>
                <c:formatCode>General</c:formatCode>
                <c:ptCount val="6"/>
                <c:pt idx="0">
                  <c:v>0</c:v>
                </c:pt>
                <c:pt idx="1">
                  <c:v>20.100000000000001</c:v>
                </c:pt>
                <c:pt idx="2">
                  <c:v>36.700000000000003</c:v>
                </c:pt>
                <c:pt idx="3">
                  <c:v>40.6</c:v>
                </c:pt>
                <c:pt idx="4">
                  <c:v>44.9</c:v>
                </c:pt>
                <c:pt idx="5">
                  <c:v>50.5</c:v>
                </c:pt>
              </c:numCache>
            </c:numRef>
          </c:yVal>
          <c:smooth val="0"/>
          <c:extLst>
            <c:ext xmlns:c16="http://schemas.microsoft.com/office/drawing/2014/chart" uri="{C3380CC4-5D6E-409C-BE32-E72D297353CC}">
              <c16:uniqueId val="{00000001-3938-F546-AD2E-CFECD1D03C5D}"/>
            </c:ext>
          </c:extLst>
        </c:ser>
        <c:dLbls>
          <c:showLegendKey val="0"/>
          <c:showVal val="0"/>
          <c:showCatName val="0"/>
          <c:showSerName val="0"/>
          <c:showPercent val="0"/>
          <c:showBubbleSize val="0"/>
        </c:dLbls>
        <c:axId val="191434688"/>
        <c:axId val="191435264"/>
      </c:scatterChart>
      <c:valAx>
        <c:axId val="191434688"/>
        <c:scaling>
          <c:orientation val="minMax"/>
          <c:max val="24"/>
        </c:scaling>
        <c:delete val="0"/>
        <c:axPos val="b"/>
        <c:numFmt formatCode="General" sourceLinked="1"/>
        <c:majorTickMark val="out"/>
        <c:minorTickMark val="none"/>
        <c:tickLblPos val="nextTo"/>
        <c:spPr>
          <a:ln w="9525">
            <a:solidFill>
              <a:sysClr val="windowText" lastClr="000000"/>
            </a:solidFill>
          </a:ln>
        </c:spPr>
        <c:txPr>
          <a:bodyPr/>
          <a:lstStyle/>
          <a:p>
            <a:pPr>
              <a:defRPr sz="1200">
                <a:latin typeface="+mj-lt"/>
              </a:defRPr>
            </a:pPr>
            <a:endParaRPr lang="en-US"/>
          </a:p>
        </c:txPr>
        <c:crossAx val="191435264"/>
        <c:crosses val="autoZero"/>
        <c:crossBetween val="midCat"/>
        <c:majorUnit val="4"/>
      </c:valAx>
      <c:valAx>
        <c:axId val="191435264"/>
        <c:scaling>
          <c:orientation val="minMax"/>
          <c:max val="100"/>
        </c:scaling>
        <c:delete val="0"/>
        <c:axPos val="l"/>
        <c:numFmt formatCode="General" sourceLinked="1"/>
        <c:majorTickMark val="out"/>
        <c:minorTickMark val="none"/>
        <c:tickLblPos val="nextTo"/>
        <c:spPr>
          <a:ln w="9525">
            <a:solidFill>
              <a:sysClr val="windowText" lastClr="000000"/>
            </a:solidFill>
          </a:ln>
        </c:spPr>
        <c:txPr>
          <a:bodyPr/>
          <a:lstStyle/>
          <a:p>
            <a:pPr>
              <a:defRPr sz="1200">
                <a:latin typeface="+mj-lt"/>
              </a:defRPr>
            </a:pPr>
            <a:endParaRPr lang="en-US"/>
          </a:p>
        </c:txPr>
        <c:crossAx val="191434688"/>
        <c:crosses val="autoZero"/>
        <c:crossBetween val="midCat"/>
        <c:majorUnit val="20"/>
      </c:valAx>
    </c:plotArea>
    <c:plotVisOnly val="1"/>
    <c:dispBlanksAs val="gap"/>
    <c:showDLblsOverMax val="0"/>
  </c:chart>
  <c:txPr>
    <a:bodyPr/>
    <a:lstStyle/>
    <a:p>
      <a:pPr>
        <a:defRPr sz="16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6413123861316"/>
          <c:y val="6.6933144493763572E-2"/>
          <c:w val="0.76293879869840153"/>
          <c:h val="0.67103861180171498"/>
        </c:manualLayout>
      </c:layout>
      <c:barChart>
        <c:barDir val="col"/>
        <c:grouping val="clustered"/>
        <c:varyColors val="0"/>
        <c:ser>
          <c:idx val="0"/>
          <c:order val="0"/>
          <c:tx>
            <c:strRef>
              <c:f>Sheet1!$B$1</c:f>
              <c:strCache>
                <c:ptCount val="1"/>
                <c:pt idx="0">
                  <c:v>Tight control</c:v>
                </c:pt>
              </c:strCache>
            </c:strRef>
          </c:tx>
          <c:spPr>
            <a:solidFill>
              <a:schemeClr val="accent2"/>
            </a:solidFill>
          </c:spPr>
          <c:invertIfNegative val="0"/>
          <c:dLbls>
            <c:dLbl>
              <c:idx val="2"/>
              <c:spPr/>
              <c:txPr>
                <a:bodyPr/>
                <a:lstStyle/>
                <a:p>
                  <a:pPr>
                    <a:defRPr sz="1400" b="1">
                      <a:solidFill>
                        <a:srgbClr val="FFFFFF"/>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1C0-6E4C-ABC0-FABC121E9C50}"/>
                </c:ext>
              </c:extLst>
            </c:dLbl>
            <c:spPr>
              <a:noFill/>
              <a:ln>
                <a:noFill/>
              </a:ln>
              <a:effectLst/>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PASI20</c:v>
                </c:pt>
                <c:pt idx="1">
                  <c:v>PASI75</c:v>
                </c:pt>
                <c:pt idx="2">
                  <c:v>PASI90</c:v>
                </c:pt>
              </c:strCache>
            </c:strRef>
          </c:cat>
          <c:val>
            <c:numRef>
              <c:f>Sheet1!$B$2:$B$4</c:f>
              <c:numCache>
                <c:formatCode>General</c:formatCode>
                <c:ptCount val="3"/>
                <c:pt idx="0">
                  <c:v>72</c:v>
                </c:pt>
                <c:pt idx="1">
                  <c:v>59</c:v>
                </c:pt>
                <c:pt idx="2">
                  <c:v>40</c:v>
                </c:pt>
              </c:numCache>
            </c:numRef>
          </c:val>
          <c:extLst>
            <c:ext xmlns:c16="http://schemas.microsoft.com/office/drawing/2014/chart" uri="{C3380CC4-5D6E-409C-BE32-E72D297353CC}">
              <c16:uniqueId val="{00000001-71C0-6E4C-ABC0-FABC121E9C50}"/>
            </c:ext>
          </c:extLst>
        </c:ser>
        <c:ser>
          <c:idx val="1"/>
          <c:order val="1"/>
          <c:tx>
            <c:strRef>
              <c:f>Sheet1!$C$1</c:f>
              <c:strCache>
                <c:ptCount val="1"/>
                <c:pt idx="0">
                  <c:v>Standard care</c:v>
                </c:pt>
              </c:strCache>
            </c:strRef>
          </c:tx>
          <c:spPr>
            <a:solidFill>
              <a:schemeClr val="accent1"/>
            </a:solidFill>
          </c:spPr>
          <c:invertIfNegative val="0"/>
          <c:dLbls>
            <c:spPr>
              <a:solidFill>
                <a:schemeClr val="accent6"/>
              </a:solidFill>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PASI20</c:v>
                </c:pt>
                <c:pt idx="1">
                  <c:v>PASI75</c:v>
                </c:pt>
                <c:pt idx="2">
                  <c:v>PASI90</c:v>
                </c:pt>
              </c:strCache>
            </c:strRef>
          </c:cat>
          <c:val>
            <c:numRef>
              <c:f>Sheet1!$C$2:$C$4</c:f>
              <c:numCache>
                <c:formatCode>General</c:formatCode>
                <c:ptCount val="3"/>
                <c:pt idx="0">
                  <c:v>52</c:v>
                </c:pt>
                <c:pt idx="1">
                  <c:v>33</c:v>
                </c:pt>
                <c:pt idx="2">
                  <c:v>20</c:v>
                </c:pt>
              </c:numCache>
            </c:numRef>
          </c:val>
          <c:extLst>
            <c:ext xmlns:c16="http://schemas.microsoft.com/office/drawing/2014/chart" uri="{C3380CC4-5D6E-409C-BE32-E72D297353CC}">
              <c16:uniqueId val="{00000002-71C0-6E4C-ABC0-FABC121E9C50}"/>
            </c:ext>
          </c:extLst>
        </c:ser>
        <c:dLbls>
          <c:showLegendKey val="0"/>
          <c:showVal val="0"/>
          <c:showCatName val="0"/>
          <c:showSerName val="0"/>
          <c:showPercent val="0"/>
          <c:showBubbleSize val="0"/>
        </c:dLbls>
        <c:gapWidth val="110"/>
        <c:axId val="329812992"/>
        <c:axId val="384256256"/>
      </c:barChart>
      <c:catAx>
        <c:axId val="329812992"/>
        <c:scaling>
          <c:orientation val="minMax"/>
        </c:scaling>
        <c:delete val="0"/>
        <c:axPos val="b"/>
        <c:numFmt formatCode="General" sourceLinked="0"/>
        <c:majorTickMark val="out"/>
        <c:minorTickMark val="none"/>
        <c:tickLblPos val="nextTo"/>
        <c:spPr>
          <a:ln w="19050"/>
        </c:spPr>
        <c:txPr>
          <a:bodyPr/>
          <a:lstStyle/>
          <a:p>
            <a:pPr>
              <a:defRPr b="1"/>
            </a:pPr>
            <a:endParaRPr lang="en-US"/>
          </a:p>
        </c:txPr>
        <c:crossAx val="384256256"/>
        <c:crosses val="autoZero"/>
        <c:auto val="1"/>
        <c:lblAlgn val="ctr"/>
        <c:lblOffset val="100"/>
        <c:noMultiLvlLbl val="0"/>
      </c:catAx>
      <c:valAx>
        <c:axId val="384256256"/>
        <c:scaling>
          <c:orientation val="minMax"/>
          <c:max val="80"/>
        </c:scaling>
        <c:delete val="0"/>
        <c:axPos val="l"/>
        <c:numFmt formatCode="General" sourceLinked="1"/>
        <c:majorTickMark val="out"/>
        <c:minorTickMark val="none"/>
        <c:tickLblPos val="nextTo"/>
        <c:spPr>
          <a:ln w="19050"/>
        </c:spPr>
        <c:txPr>
          <a:bodyPr/>
          <a:lstStyle/>
          <a:p>
            <a:pPr>
              <a:defRPr b="1"/>
            </a:pPr>
            <a:endParaRPr lang="en-US"/>
          </a:p>
        </c:txPr>
        <c:crossAx val="329812992"/>
        <c:crosses val="autoZero"/>
        <c:crossBetween val="between"/>
        <c:majorUnit val="10"/>
      </c:valAx>
    </c:plotArea>
    <c:plotVisOnly val="1"/>
    <c:dispBlanksAs val="gap"/>
    <c:showDLblsOverMax val="0"/>
  </c:chart>
  <c:txPr>
    <a:bodyPr/>
    <a:lstStyle/>
    <a:p>
      <a:pPr>
        <a:defRPr sz="14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75346084093"/>
          <c:y val="0.109851157679177"/>
          <c:w val="0.79510887527947904"/>
          <c:h val="0.67845054524112003"/>
        </c:manualLayout>
      </c:layout>
      <c:scatterChart>
        <c:scatterStyle val="lineMarker"/>
        <c:varyColors val="0"/>
        <c:ser>
          <c:idx val="0"/>
          <c:order val="0"/>
          <c:tx>
            <c:strRef>
              <c:f>Sheet1!$B$1</c:f>
              <c:strCache>
                <c:ptCount val="1"/>
                <c:pt idx="0">
                  <c:v>ACR 20: ADA (N=283)</c:v>
                </c:pt>
              </c:strCache>
            </c:strRef>
          </c:tx>
          <c:spPr>
            <a:ln w="28575" cap="flat">
              <a:solidFill>
                <a:srgbClr val="930042"/>
              </a:solidFill>
              <a:prstDash val="solid"/>
              <a:miter lim="800000"/>
            </a:ln>
          </c:spPr>
          <c:marker>
            <c:symbol val="square"/>
            <c:size val="9"/>
            <c:spPr>
              <a:solidFill>
                <a:srgbClr val="930042"/>
              </a:solidFill>
              <a:ln w="28575">
                <a:no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Sheet1!$B$2:$B$7</c:f>
              <c:numCache>
                <c:formatCode>General</c:formatCode>
                <c:ptCount val="6"/>
                <c:pt idx="0">
                  <c:v>0</c:v>
                </c:pt>
                <c:pt idx="1">
                  <c:v>48.8</c:v>
                </c:pt>
                <c:pt idx="2">
                  <c:v>61.8</c:v>
                </c:pt>
                <c:pt idx="3">
                  <c:v>69.3</c:v>
                </c:pt>
                <c:pt idx="4">
                  <c:v>67.099999999999994</c:v>
                </c:pt>
                <c:pt idx="5">
                  <c:v>72.099999999999994</c:v>
                </c:pt>
              </c:numCache>
            </c:numRef>
          </c:yVal>
          <c:smooth val="0"/>
          <c:extLst>
            <c:ext xmlns:c16="http://schemas.microsoft.com/office/drawing/2014/chart" uri="{C3380CC4-5D6E-409C-BE32-E72D297353CC}">
              <c16:uniqueId val="{00000000-BD04-CB47-B8F2-E6440FADA5BB}"/>
            </c:ext>
          </c:extLst>
        </c:ser>
        <c:ser>
          <c:idx val="1"/>
          <c:order val="1"/>
          <c:tx>
            <c:strRef>
              <c:f>Sheet1!$C$1</c:f>
              <c:strCache>
                <c:ptCount val="1"/>
                <c:pt idx="0">
                  <c:v>ACR20: IXE (N=283)</c:v>
                </c:pt>
              </c:strCache>
            </c:strRef>
          </c:tx>
          <c:spPr>
            <a:ln w="28575" cap="flat">
              <a:solidFill>
                <a:srgbClr val="009999"/>
              </a:solidFill>
              <a:prstDash val="solid"/>
              <a:miter lim="800000"/>
            </a:ln>
          </c:spPr>
          <c:marker>
            <c:symbol val="triangle"/>
            <c:size val="9"/>
            <c:spPr>
              <a:solidFill>
                <a:srgbClr val="009999"/>
              </a:solidFill>
              <a:ln w="28575">
                <a:solidFill>
                  <a:srgbClr val="009999"/>
                </a:solid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Sheet1!$C$2:$C$7</c:f>
              <c:numCache>
                <c:formatCode>General</c:formatCode>
                <c:ptCount val="6"/>
                <c:pt idx="0">
                  <c:v>0</c:v>
                </c:pt>
                <c:pt idx="1">
                  <c:v>45.6</c:v>
                </c:pt>
                <c:pt idx="2">
                  <c:v>65.400000000000006</c:v>
                </c:pt>
                <c:pt idx="3">
                  <c:v>67.099999999999994</c:v>
                </c:pt>
                <c:pt idx="4">
                  <c:v>66.099999999999994</c:v>
                </c:pt>
                <c:pt idx="5">
                  <c:v>68.900000000000006</c:v>
                </c:pt>
              </c:numCache>
            </c:numRef>
          </c:yVal>
          <c:smooth val="0"/>
          <c:extLst>
            <c:ext xmlns:c16="http://schemas.microsoft.com/office/drawing/2014/chart" uri="{C3380CC4-5D6E-409C-BE32-E72D297353CC}">
              <c16:uniqueId val="{00000001-BD04-CB47-B8F2-E6440FADA5BB}"/>
            </c:ext>
          </c:extLst>
        </c:ser>
        <c:ser>
          <c:idx val="2"/>
          <c:order val="2"/>
          <c:tx>
            <c:strRef>
              <c:f>Sheet1!$D$1</c:f>
              <c:strCache>
                <c:ptCount val="1"/>
                <c:pt idx="0">
                  <c:v>ACR50: ADA (N=283)</c:v>
                </c:pt>
              </c:strCache>
            </c:strRef>
          </c:tx>
          <c:spPr>
            <a:ln cap="flat">
              <a:solidFill>
                <a:srgbClr val="930042"/>
              </a:solidFill>
              <a:miter lim="800000"/>
            </a:ln>
          </c:spPr>
          <c:marker>
            <c:symbol val="square"/>
            <c:size val="9"/>
            <c:spPr>
              <a:solidFill>
                <a:srgbClr val="930042"/>
              </a:solidFill>
              <a:ln w="28575">
                <a:no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Sheet1!$D$2:$D$7</c:f>
              <c:numCache>
                <c:formatCode>General</c:formatCode>
                <c:ptCount val="6"/>
                <c:pt idx="0">
                  <c:v>0</c:v>
                </c:pt>
                <c:pt idx="1">
                  <c:v>22.6</c:v>
                </c:pt>
                <c:pt idx="2">
                  <c:v>32.9</c:v>
                </c:pt>
                <c:pt idx="3">
                  <c:v>44.9</c:v>
                </c:pt>
                <c:pt idx="4">
                  <c:v>45.6</c:v>
                </c:pt>
                <c:pt idx="5">
                  <c:v>46.6</c:v>
                </c:pt>
              </c:numCache>
            </c:numRef>
          </c:yVal>
          <c:smooth val="0"/>
          <c:extLst>
            <c:ext xmlns:c16="http://schemas.microsoft.com/office/drawing/2014/chart" uri="{C3380CC4-5D6E-409C-BE32-E72D297353CC}">
              <c16:uniqueId val="{00000002-BD04-CB47-B8F2-E6440FADA5BB}"/>
            </c:ext>
          </c:extLst>
        </c:ser>
        <c:ser>
          <c:idx val="3"/>
          <c:order val="3"/>
          <c:tx>
            <c:strRef>
              <c:f>Sheet1!$E$1</c:f>
              <c:strCache>
                <c:ptCount val="1"/>
                <c:pt idx="0">
                  <c:v>ACR50: IXE (N=283)</c:v>
                </c:pt>
              </c:strCache>
            </c:strRef>
          </c:tx>
          <c:spPr>
            <a:ln cap="flat">
              <a:solidFill>
                <a:srgbClr val="009999"/>
              </a:solidFill>
              <a:miter lim="800000"/>
            </a:ln>
          </c:spPr>
          <c:marker>
            <c:symbol val="triangle"/>
            <c:size val="9"/>
            <c:spPr>
              <a:solidFill>
                <a:srgbClr val="009999"/>
              </a:solidFill>
              <a:ln w="28575">
                <a:solidFill>
                  <a:srgbClr val="009999"/>
                </a:solid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Sheet1!$E$2:$E$7</c:f>
              <c:numCache>
                <c:formatCode>General</c:formatCode>
                <c:ptCount val="6"/>
                <c:pt idx="0">
                  <c:v>0</c:v>
                </c:pt>
                <c:pt idx="1">
                  <c:v>20.100000000000001</c:v>
                </c:pt>
                <c:pt idx="2">
                  <c:v>36.700000000000003</c:v>
                </c:pt>
                <c:pt idx="3">
                  <c:v>40.6</c:v>
                </c:pt>
                <c:pt idx="4">
                  <c:v>44.9</c:v>
                </c:pt>
                <c:pt idx="5">
                  <c:v>50.5</c:v>
                </c:pt>
              </c:numCache>
            </c:numRef>
          </c:yVal>
          <c:smooth val="0"/>
          <c:extLst>
            <c:ext xmlns:c16="http://schemas.microsoft.com/office/drawing/2014/chart" uri="{C3380CC4-5D6E-409C-BE32-E72D297353CC}">
              <c16:uniqueId val="{00000003-BD04-CB47-B8F2-E6440FADA5BB}"/>
            </c:ext>
          </c:extLst>
        </c:ser>
        <c:ser>
          <c:idx val="4"/>
          <c:order val="4"/>
          <c:tx>
            <c:strRef>
              <c:f>Sheet1!$F$1</c:f>
              <c:strCache>
                <c:ptCount val="1"/>
                <c:pt idx="0">
                  <c:v>ACR70: ADA (N=283)</c:v>
                </c:pt>
              </c:strCache>
            </c:strRef>
          </c:tx>
          <c:spPr>
            <a:ln cap="flat">
              <a:solidFill>
                <a:srgbClr val="930042"/>
              </a:solidFill>
              <a:miter lim="800000"/>
            </a:ln>
          </c:spPr>
          <c:marker>
            <c:symbol val="square"/>
            <c:size val="9"/>
            <c:spPr>
              <a:solidFill>
                <a:srgbClr val="930042"/>
              </a:solidFill>
              <a:ln w="28575">
                <a:no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Sheet1!$F$2:$F$7</c:f>
              <c:numCache>
                <c:formatCode>General</c:formatCode>
                <c:ptCount val="6"/>
                <c:pt idx="0">
                  <c:v>0</c:v>
                </c:pt>
                <c:pt idx="1">
                  <c:v>7.4</c:v>
                </c:pt>
                <c:pt idx="2">
                  <c:v>17.7</c:v>
                </c:pt>
                <c:pt idx="3">
                  <c:v>21.9</c:v>
                </c:pt>
                <c:pt idx="4">
                  <c:v>29</c:v>
                </c:pt>
                <c:pt idx="5">
                  <c:v>25.8</c:v>
                </c:pt>
              </c:numCache>
            </c:numRef>
          </c:yVal>
          <c:smooth val="0"/>
          <c:extLst>
            <c:ext xmlns:c16="http://schemas.microsoft.com/office/drawing/2014/chart" uri="{C3380CC4-5D6E-409C-BE32-E72D297353CC}">
              <c16:uniqueId val="{00000004-BD04-CB47-B8F2-E6440FADA5BB}"/>
            </c:ext>
          </c:extLst>
        </c:ser>
        <c:ser>
          <c:idx val="5"/>
          <c:order val="5"/>
          <c:tx>
            <c:strRef>
              <c:f>Sheet1!$G$1</c:f>
              <c:strCache>
                <c:ptCount val="1"/>
                <c:pt idx="0">
                  <c:v>ACR70: IXE (N=283)</c:v>
                </c:pt>
              </c:strCache>
            </c:strRef>
          </c:tx>
          <c:spPr>
            <a:ln cap="flat">
              <a:solidFill>
                <a:srgbClr val="009999"/>
              </a:solidFill>
              <a:miter lim="800000"/>
            </a:ln>
          </c:spPr>
          <c:marker>
            <c:symbol val="triangle"/>
            <c:size val="9"/>
            <c:spPr>
              <a:solidFill>
                <a:srgbClr val="009999"/>
              </a:solidFill>
              <a:ln w="28575">
                <a:solidFill>
                  <a:srgbClr val="009999"/>
                </a:solidFill>
                <a:miter lim="800000"/>
              </a:ln>
            </c:spPr>
          </c:marker>
          <c:xVal>
            <c:numRef>
              <c:f>Sheet1!$A$2:$A$7</c:f>
              <c:numCache>
                <c:formatCode>General</c:formatCode>
                <c:ptCount val="6"/>
                <c:pt idx="0">
                  <c:v>0</c:v>
                </c:pt>
                <c:pt idx="1">
                  <c:v>4</c:v>
                </c:pt>
                <c:pt idx="2">
                  <c:v>8</c:v>
                </c:pt>
                <c:pt idx="3">
                  <c:v>12</c:v>
                </c:pt>
                <c:pt idx="4">
                  <c:v>16</c:v>
                </c:pt>
                <c:pt idx="5">
                  <c:v>24</c:v>
                </c:pt>
              </c:numCache>
            </c:numRef>
          </c:xVal>
          <c:yVal>
            <c:numRef>
              <c:f>Sheet1!$G$2:$G$7</c:f>
              <c:numCache>
                <c:formatCode>General</c:formatCode>
                <c:ptCount val="6"/>
                <c:pt idx="0">
                  <c:v>0</c:v>
                </c:pt>
                <c:pt idx="1">
                  <c:v>8.1</c:v>
                </c:pt>
                <c:pt idx="2">
                  <c:v>17</c:v>
                </c:pt>
                <c:pt idx="3">
                  <c:v>21.6</c:v>
                </c:pt>
                <c:pt idx="4">
                  <c:v>24.7</c:v>
                </c:pt>
                <c:pt idx="5">
                  <c:v>31.8</c:v>
                </c:pt>
              </c:numCache>
            </c:numRef>
          </c:yVal>
          <c:smooth val="0"/>
          <c:extLst>
            <c:ext xmlns:c16="http://schemas.microsoft.com/office/drawing/2014/chart" uri="{C3380CC4-5D6E-409C-BE32-E72D297353CC}">
              <c16:uniqueId val="{00000005-BD04-CB47-B8F2-E6440FADA5BB}"/>
            </c:ext>
          </c:extLst>
        </c:ser>
        <c:dLbls>
          <c:showLegendKey val="0"/>
          <c:showVal val="0"/>
          <c:showCatName val="0"/>
          <c:showSerName val="0"/>
          <c:showPercent val="0"/>
          <c:showBubbleSize val="0"/>
        </c:dLbls>
        <c:axId val="191480960"/>
        <c:axId val="191481536"/>
      </c:scatterChart>
      <c:valAx>
        <c:axId val="191480960"/>
        <c:scaling>
          <c:orientation val="minMax"/>
          <c:max val="24"/>
        </c:scaling>
        <c:delete val="0"/>
        <c:axPos val="b"/>
        <c:numFmt formatCode="General" sourceLinked="1"/>
        <c:majorTickMark val="out"/>
        <c:minorTickMark val="none"/>
        <c:tickLblPos val="nextTo"/>
        <c:spPr>
          <a:ln w="9525">
            <a:solidFill>
              <a:sysClr val="windowText" lastClr="000000"/>
            </a:solidFill>
          </a:ln>
        </c:spPr>
        <c:txPr>
          <a:bodyPr/>
          <a:lstStyle/>
          <a:p>
            <a:pPr>
              <a:defRPr sz="1200">
                <a:latin typeface="+mj-lt"/>
              </a:defRPr>
            </a:pPr>
            <a:endParaRPr lang="en-US"/>
          </a:p>
        </c:txPr>
        <c:crossAx val="191481536"/>
        <c:crosses val="autoZero"/>
        <c:crossBetween val="midCat"/>
        <c:majorUnit val="4"/>
      </c:valAx>
      <c:valAx>
        <c:axId val="191481536"/>
        <c:scaling>
          <c:orientation val="minMax"/>
          <c:max val="100"/>
        </c:scaling>
        <c:delete val="0"/>
        <c:axPos val="l"/>
        <c:numFmt formatCode="General" sourceLinked="1"/>
        <c:majorTickMark val="out"/>
        <c:minorTickMark val="none"/>
        <c:tickLblPos val="nextTo"/>
        <c:spPr>
          <a:ln w="9525">
            <a:solidFill>
              <a:sysClr val="windowText" lastClr="000000"/>
            </a:solidFill>
          </a:ln>
        </c:spPr>
        <c:txPr>
          <a:bodyPr/>
          <a:lstStyle/>
          <a:p>
            <a:pPr>
              <a:defRPr sz="1200">
                <a:latin typeface="+mj-lt"/>
              </a:defRPr>
            </a:pPr>
            <a:endParaRPr lang="en-US"/>
          </a:p>
        </c:txPr>
        <c:crossAx val="191480960"/>
        <c:crosses val="autoZero"/>
        <c:crossBetween val="midCat"/>
        <c:majorUnit val="20"/>
      </c:valAx>
    </c:plotArea>
    <c:plotVisOnly val="1"/>
    <c:dispBlanksAs val="gap"/>
    <c:showDLblsOverMax val="0"/>
  </c:chart>
  <c:txPr>
    <a:bodyPr/>
    <a:lstStyle/>
    <a:p>
      <a:pPr>
        <a:defRPr sz="16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IXE (n=283)</c:v>
                </c:pt>
              </c:strCache>
            </c:strRef>
          </c:tx>
          <c:spPr>
            <a:solidFill>
              <a:srgbClr val="009999"/>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SPARCC EI=0</c:v>
                </c:pt>
                <c:pt idx="1">
                  <c:v>LDI-Basic=0</c:v>
                </c:pt>
                <c:pt idx="2">
                  <c:v>PASI 75 </c:v>
                </c:pt>
                <c:pt idx="3">
                  <c:v>PASI 90</c:v>
                </c:pt>
                <c:pt idx="4">
                  <c:v>NAPSI=0</c:v>
                </c:pt>
                <c:pt idx="5">
                  <c:v>MDA</c:v>
                </c:pt>
                <c:pt idx="6">
                  <c:v>VLDA</c:v>
                </c:pt>
                <c:pt idx="7">
                  <c:v>DAPSA remission</c:v>
                </c:pt>
                <c:pt idx="8">
                  <c:v>PASDAS remission</c:v>
                </c:pt>
              </c:strCache>
            </c:strRef>
          </c:cat>
          <c:val>
            <c:numRef>
              <c:f>Sheet1!$B$2:$B$10</c:f>
              <c:numCache>
                <c:formatCode>General</c:formatCode>
                <c:ptCount val="9"/>
                <c:pt idx="0">
                  <c:v>56.6</c:v>
                </c:pt>
                <c:pt idx="1">
                  <c:v>88.1</c:v>
                </c:pt>
                <c:pt idx="2">
                  <c:v>80.2</c:v>
                </c:pt>
                <c:pt idx="3">
                  <c:v>71.7</c:v>
                </c:pt>
                <c:pt idx="4">
                  <c:v>58.1</c:v>
                </c:pt>
                <c:pt idx="5">
                  <c:v>47.7</c:v>
                </c:pt>
                <c:pt idx="6">
                  <c:v>17.3</c:v>
                </c:pt>
                <c:pt idx="7">
                  <c:v>26.5</c:v>
                </c:pt>
                <c:pt idx="8">
                  <c:v>29</c:v>
                </c:pt>
              </c:numCache>
            </c:numRef>
          </c:val>
          <c:extLst>
            <c:ext xmlns:c16="http://schemas.microsoft.com/office/drawing/2014/chart" uri="{C3380CC4-5D6E-409C-BE32-E72D297353CC}">
              <c16:uniqueId val="{00000000-0C44-4840-825F-DCAE0C8EBB85}"/>
            </c:ext>
          </c:extLst>
        </c:ser>
        <c:ser>
          <c:idx val="1"/>
          <c:order val="1"/>
          <c:tx>
            <c:strRef>
              <c:f>Sheet1!$C$1</c:f>
              <c:strCache>
                <c:ptCount val="1"/>
                <c:pt idx="0">
                  <c:v>ADA (n=283)</c:v>
                </c:pt>
              </c:strCache>
            </c:strRef>
          </c:tx>
          <c:spPr>
            <a:solidFill>
              <a:srgbClr val="930042"/>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SPARCC EI=0</c:v>
                </c:pt>
                <c:pt idx="1">
                  <c:v>LDI-Basic=0</c:v>
                </c:pt>
                <c:pt idx="2">
                  <c:v>PASI 75 </c:v>
                </c:pt>
                <c:pt idx="3">
                  <c:v>PASI 90</c:v>
                </c:pt>
                <c:pt idx="4">
                  <c:v>NAPSI=0</c:v>
                </c:pt>
                <c:pt idx="5">
                  <c:v>MDA</c:v>
                </c:pt>
                <c:pt idx="6">
                  <c:v>VLDA</c:v>
                </c:pt>
                <c:pt idx="7">
                  <c:v>DAPSA remission</c:v>
                </c:pt>
                <c:pt idx="8">
                  <c:v>PASDAS remission</c:v>
                </c:pt>
              </c:strCache>
            </c:strRef>
          </c:cat>
          <c:val>
            <c:numRef>
              <c:f>Sheet1!$C$2:$C$10</c:f>
              <c:numCache>
                <c:formatCode>General</c:formatCode>
                <c:ptCount val="9"/>
                <c:pt idx="0">
                  <c:v>45</c:v>
                </c:pt>
                <c:pt idx="1">
                  <c:v>93.1</c:v>
                </c:pt>
                <c:pt idx="2">
                  <c:v>68.900000000000006</c:v>
                </c:pt>
                <c:pt idx="3">
                  <c:v>55.8</c:v>
                </c:pt>
                <c:pt idx="4">
                  <c:v>49.7</c:v>
                </c:pt>
                <c:pt idx="5">
                  <c:v>35.299999999999997</c:v>
                </c:pt>
                <c:pt idx="6">
                  <c:v>10.199999999999999</c:v>
                </c:pt>
                <c:pt idx="7">
                  <c:v>18</c:v>
                </c:pt>
                <c:pt idx="8">
                  <c:v>19.399999999999999</c:v>
                </c:pt>
              </c:numCache>
            </c:numRef>
          </c:val>
          <c:extLst>
            <c:ext xmlns:c16="http://schemas.microsoft.com/office/drawing/2014/chart" uri="{C3380CC4-5D6E-409C-BE32-E72D297353CC}">
              <c16:uniqueId val="{00000001-0C44-4840-825F-DCAE0C8EBB85}"/>
            </c:ext>
          </c:extLst>
        </c:ser>
        <c:dLbls>
          <c:showLegendKey val="0"/>
          <c:showVal val="0"/>
          <c:showCatName val="0"/>
          <c:showSerName val="0"/>
          <c:showPercent val="0"/>
          <c:showBubbleSize val="0"/>
        </c:dLbls>
        <c:gapWidth val="117"/>
        <c:axId val="192991232"/>
        <c:axId val="191485568"/>
      </c:barChart>
      <c:catAx>
        <c:axId val="192991232"/>
        <c:scaling>
          <c:orientation val="minMax"/>
        </c:scaling>
        <c:delete val="0"/>
        <c:axPos val="b"/>
        <c:numFmt formatCode="General" sourceLinked="0"/>
        <c:majorTickMark val="out"/>
        <c:minorTickMark val="none"/>
        <c:tickLblPos val="nextTo"/>
        <c:spPr>
          <a:ln>
            <a:solidFill>
              <a:sysClr val="windowText" lastClr="000000"/>
            </a:solidFill>
          </a:ln>
        </c:spPr>
        <c:txPr>
          <a:bodyPr/>
          <a:lstStyle/>
          <a:p>
            <a:pPr>
              <a:defRPr sz="1400"/>
            </a:pPr>
            <a:endParaRPr lang="en-US"/>
          </a:p>
        </c:txPr>
        <c:crossAx val="191485568"/>
        <c:crosses val="autoZero"/>
        <c:auto val="1"/>
        <c:lblAlgn val="ctr"/>
        <c:lblOffset val="30"/>
        <c:noMultiLvlLbl val="0"/>
      </c:catAx>
      <c:valAx>
        <c:axId val="191485568"/>
        <c:scaling>
          <c:orientation val="minMax"/>
        </c:scaling>
        <c:delete val="0"/>
        <c:axPos val="l"/>
        <c:title>
          <c:tx>
            <c:rich>
              <a:bodyPr rot="-5400000" vert="horz"/>
              <a:lstStyle/>
              <a:p>
                <a:pPr>
                  <a:defRPr/>
                </a:pPr>
                <a:r>
                  <a:rPr lang="en-US" dirty="0"/>
                  <a:t>Patients (%)</a:t>
                </a:r>
              </a:p>
            </c:rich>
          </c:tx>
          <c:layout>
            <c:manualLayout>
              <c:xMode val="edge"/>
              <c:yMode val="edge"/>
              <c:x val="1.8443055885188093E-2"/>
              <c:y val="0.22661585163070799"/>
            </c:manualLayout>
          </c:layout>
          <c:overlay val="0"/>
        </c:title>
        <c:numFmt formatCode="General" sourceLinked="1"/>
        <c:majorTickMark val="out"/>
        <c:minorTickMark val="none"/>
        <c:tickLblPos val="nextTo"/>
        <c:spPr>
          <a:ln>
            <a:solidFill>
              <a:schemeClr val="tx1"/>
            </a:solidFill>
          </a:ln>
        </c:spPr>
        <c:crossAx val="192991232"/>
        <c:crosses val="autoZero"/>
        <c:crossBetween val="between"/>
        <c:majorUnit val="20"/>
      </c:valAx>
    </c:plotArea>
    <c:legend>
      <c:legendPos val="t"/>
      <c:layout>
        <c:manualLayout>
          <c:xMode val="edge"/>
          <c:yMode val="edge"/>
          <c:x val="0.45557240027205997"/>
          <c:y val="2.6807103128608501E-2"/>
          <c:w val="0.45212228290093698"/>
          <c:h val="8.8481179033033E-2"/>
        </c:manualLayout>
      </c:layout>
      <c:overlay val="0"/>
      <c:txPr>
        <a:bodyPr/>
        <a:lstStyle/>
        <a:p>
          <a:pPr>
            <a:defRPr sz="1600"/>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6699548337399"/>
          <c:y val="0.14822698004215101"/>
          <c:w val="0.86506755738534402"/>
          <c:h val="0.62851800618855203"/>
        </c:manualLayout>
      </c:layout>
      <c:barChart>
        <c:barDir val="col"/>
        <c:grouping val="clustered"/>
        <c:varyColors val="0"/>
        <c:ser>
          <c:idx val="0"/>
          <c:order val="0"/>
          <c:tx>
            <c:strRef>
              <c:f>Sheet1!$B$1</c:f>
              <c:strCache>
                <c:ptCount val="1"/>
                <c:pt idx="0">
                  <c:v>PBO</c:v>
                </c:pt>
              </c:strCache>
            </c:strRef>
          </c:tx>
          <c:spPr>
            <a:solidFill>
              <a:schemeClr val="bg1">
                <a:lumMod val="50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ACR20</c:v>
                </c:pt>
                <c:pt idx="1">
                  <c:v>ACR50</c:v>
                </c:pt>
                <c:pt idx="2">
                  <c:v>ACR70</c:v>
                </c:pt>
                <c:pt idx="3">
                  <c:v>PASI 75</c:v>
                </c:pt>
                <c:pt idx="4">
                  <c:v>PASI 90</c:v>
                </c:pt>
                <c:pt idx="5">
                  <c:v>PASI 100</c:v>
                </c:pt>
                <c:pt idx="6">
                  <c:v>R. Ent.</c:v>
                </c:pt>
                <c:pt idx="7">
                  <c:v>R. Dact.</c:v>
                </c:pt>
              </c:strCache>
            </c:strRef>
          </c:cat>
          <c:val>
            <c:numRef>
              <c:f>Sheet1!$B$2:$B$9</c:f>
              <c:numCache>
                <c:formatCode>General</c:formatCode>
                <c:ptCount val="8"/>
                <c:pt idx="0">
                  <c:v>18</c:v>
                </c:pt>
                <c:pt idx="1">
                  <c:v>10</c:v>
                </c:pt>
                <c:pt idx="2">
                  <c:v>2</c:v>
                </c:pt>
                <c:pt idx="3">
                  <c:v>13</c:v>
                </c:pt>
                <c:pt idx="4">
                  <c:v>6</c:v>
                </c:pt>
                <c:pt idx="5">
                  <c:v>6</c:v>
                </c:pt>
                <c:pt idx="6">
                  <c:v>29</c:v>
                </c:pt>
                <c:pt idx="7">
                  <c:v>17</c:v>
                </c:pt>
              </c:numCache>
            </c:numRef>
          </c:val>
          <c:extLst>
            <c:ext xmlns:c16="http://schemas.microsoft.com/office/drawing/2014/chart" uri="{C3380CC4-5D6E-409C-BE32-E72D297353CC}">
              <c16:uniqueId val="{00000000-9564-EA4A-BBCB-1878D8754828}"/>
            </c:ext>
          </c:extLst>
        </c:ser>
        <c:ser>
          <c:idx val="1"/>
          <c:order val="1"/>
          <c:tx>
            <c:strRef>
              <c:f>Sheet1!$C$1</c:f>
              <c:strCache>
                <c:ptCount val="1"/>
                <c:pt idx="0">
                  <c:v>GUS</c:v>
                </c:pt>
              </c:strCache>
            </c:strRef>
          </c:tx>
          <c:spPr>
            <a:solidFill>
              <a:schemeClr val="accent6">
                <a:lumMod val="60000"/>
                <a:lumOff val="40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ACR20</c:v>
                </c:pt>
                <c:pt idx="1">
                  <c:v>ACR50</c:v>
                </c:pt>
                <c:pt idx="2">
                  <c:v>ACR70</c:v>
                </c:pt>
                <c:pt idx="3">
                  <c:v>PASI 75</c:v>
                </c:pt>
                <c:pt idx="4">
                  <c:v>PASI 90</c:v>
                </c:pt>
                <c:pt idx="5">
                  <c:v>PASI 100</c:v>
                </c:pt>
                <c:pt idx="6">
                  <c:v>R. Ent.</c:v>
                </c:pt>
                <c:pt idx="7">
                  <c:v>R. Dact.</c:v>
                </c:pt>
              </c:strCache>
            </c:strRef>
          </c:cat>
          <c:val>
            <c:numRef>
              <c:f>Sheet1!$C$2:$C$9</c:f>
              <c:numCache>
                <c:formatCode>General</c:formatCode>
                <c:ptCount val="8"/>
                <c:pt idx="0">
                  <c:v>58</c:v>
                </c:pt>
                <c:pt idx="1">
                  <c:v>34</c:v>
                </c:pt>
                <c:pt idx="2">
                  <c:v>14</c:v>
                </c:pt>
                <c:pt idx="3">
                  <c:v>79</c:v>
                </c:pt>
                <c:pt idx="4">
                  <c:v>66</c:v>
                </c:pt>
                <c:pt idx="5">
                  <c:v>40</c:v>
                </c:pt>
                <c:pt idx="6">
                  <c:v>57</c:v>
                </c:pt>
                <c:pt idx="7">
                  <c:v>55</c:v>
                </c:pt>
              </c:numCache>
            </c:numRef>
          </c:val>
          <c:extLst>
            <c:ext xmlns:c16="http://schemas.microsoft.com/office/drawing/2014/chart" uri="{C3380CC4-5D6E-409C-BE32-E72D297353CC}">
              <c16:uniqueId val="{00000001-9564-EA4A-BBCB-1878D8754828}"/>
            </c:ext>
          </c:extLst>
        </c:ser>
        <c:dLbls>
          <c:showLegendKey val="0"/>
          <c:showVal val="0"/>
          <c:showCatName val="0"/>
          <c:showSerName val="0"/>
          <c:showPercent val="0"/>
          <c:showBubbleSize val="0"/>
        </c:dLbls>
        <c:gapWidth val="150"/>
        <c:axId val="198733824"/>
        <c:axId val="182704320"/>
      </c:barChart>
      <c:catAx>
        <c:axId val="198733824"/>
        <c:scaling>
          <c:orientation val="minMax"/>
        </c:scaling>
        <c:delete val="0"/>
        <c:axPos val="b"/>
        <c:numFmt formatCode="General" sourceLinked="0"/>
        <c:majorTickMark val="out"/>
        <c:minorTickMark val="none"/>
        <c:tickLblPos val="nextTo"/>
        <c:spPr>
          <a:ln>
            <a:solidFill>
              <a:schemeClr val="tx1"/>
            </a:solidFill>
          </a:ln>
        </c:spPr>
        <c:txPr>
          <a:bodyPr rot="-2400000"/>
          <a:lstStyle/>
          <a:p>
            <a:pPr>
              <a:defRPr>
                <a:latin typeface="+mj-lt"/>
              </a:defRPr>
            </a:pPr>
            <a:endParaRPr lang="en-US"/>
          </a:p>
        </c:txPr>
        <c:crossAx val="182704320"/>
        <c:crosses val="autoZero"/>
        <c:auto val="1"/>
        <c:lblAlgn val="ctr"/>
        <c:lblOffset val="100"/>
        <c:noMultiLvlLbl val="0"/>
      </c:catAx>
      <c:valAx>
        <c:axId val="182704320"/>
        <c:scaling>
          <c:orientation val="minMax"/>
        </c:scaling>
        <c:delete val="0"/>
        <c:axPos val="l"/>
        <c:title>
          <c:tx>
            <c:rich>
              <a:bodyPr rot="-5400000" vert="horz"/>
              <a:lstStyle/>
              <a:p>
                <a:pPr>
                  <a:defRPr/>
                </a:pPr>
                <a:r>
                  <a:rPr lang="en-US"/>
                  <a:t>Responders (%)</a:t>
                </a:r>
              </a:p>
            </c:rich>
          </c:tx>
          <c:layout>
            <c:manualLayout>
              <c:xMode val="edge"/>
              <c:yMode val="edge"/>
              <c:x val="2.0444614011321809E-3"/>
              <c:y val="0.34381654065526635"/>
            </c:manualLayout>
          </c:layout>
          <c:overlay val="0"/>
        </c:title>
        <c:numFmt formatCode="General" sourceLinked="1"/>
        <c:majorTickMark val="out"/>
        <c:minorTickMark val="none"/>
        <c:tickLblPos val="nextTo"/>
        <c:spPr>
          <a:ln>
            <a:solidFill>
              <a:schemeClr val="tx1"/>
            </a:solidFill>
          </a:ln>
        </c:spPr>
        <c:txPr>
          <a:bodyPr/>
          <a:lstStyle/>
          <a:p>
            <a:pPr>
              <a:defRPr>
                <a:latin typeface="+mj-lt"/>
              </a:defRPr>
            </a:pPr>
            <a:endParaRPr lang="en-US"/>
          </a:p>
        </c:txPr>
        <c:crossAx val="198733824"/>
        <c:crosses val="autoZero"/>
        <c:crossBetween val="between"/>
      </c:valAx>
    </c:plotArea>
    <c:legend>
      <c:legendPos val="t"/>
      <c:layout>
        <c:manualLayout>
          <c:xMode val="edge"/>
          <c:yMode val="edge"/>
          <c:x val="9.01370596034613E-2"/>
          <c:y val="8.3399161376597142E-2"/>
          <c:w val="0.32808154816423946"/>
          <c:h val="8.8481179033033E-2"/>
        </c:manualLayout>
      </c:layout>
      <c:overlay val="0"/>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02370808422405E-2"/>
          <c:y val="9.8440090007510195E-2"/>
          <c:w val="0.89394459136848603"/>
          <c:h val="0.546551327771582"/>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cat>
            <c:strRef>
              <c:f>Sheet1!$A$2:$A$4</c:f>
              <c:strCache>
                <c:ptCount val="3"/>
                <c:pt idx="0">
                  <c:v>PASI 75</c:v>
                </c:pt>
                <c:pt idx="1">
                  <c:v>PASI 90</c:v>
                </c:pt>
                <c:pt idx="2">
                  <c:v>PASI 100</c:v>
                </c:pt>
              </c:strCache>
            </c:strRef>
          </c:cat>
          <c:val>
            <c:numRef>
              <c:f>Sheet1!$B$2:$B$4</c:f>
              <c:numCache>
                <c:formatCode>General</c:formatCode>
                <c:ptCount val="3"/>
                <c:pt idx="0">
                  <c:v>14</c:v>
                </c:pt>
                <c:pt idx="1">
                  <c:v>10</c:v>
                </c:pt>
                <c:pt idx="2">
                  <c:v>5</c:v>
                </c:pt>
              </c:numCache>
            </c:numRef>
          </c:val>
          <c:extLst>
            <c:ext xmlns:c16="http://schemas.microsoft.com/office/drawing/2014/chart" uri="{C3380CC4-5D6E-409C-BE32-E72D297353CC}">
              <c16:uniqueId val="{00000000-5D9F-0F4A-A3D6-EC7C7E6BB6D2}"/>
            </c:ext>
          </c:extLst>
        </c:ser>
        <c:ser>
          <c:idx val="4"/>
          <c:order val="1"/>
          <c:tx>
            <c:strRef>
              <c:f>Sheet1!$F$1</c:f>
              <c:strCache>
                <c:ptCount val="1"/>
                <c:pt idx="0">
                  <c:v>Arm 4</c:v>
                </c:pt>
              </c:strCache>
            </c:strRef>
          </c:tx>
          <c:spPr>
            <a:solidFill>
              <a:srgbClr val="C00000">
                <a:lumMod val="20000"/>
                <a:lumOff val="80000"/>
              </a:srgbClr>
            </a:solidFill>
            <a:ln>
              <a:solidFill>
                <a:sysClr val="windowText" lastClr="000000"/>
              </a:solidFill>
            </a:ln>
          </c:spPr>
          <c:invertIfNegative val="0"/>
          <c:cat>
            <c:strRef>
              <c:f>Sheet1!$A$2:$A$4</c:f>
              <c:strCache>
                <c:ptCount val="3"/>
                <c:pt idx="0">
                  <c:v>PASI 75</c:v>
                </c:pt>
                <c:pt idx="1">
                  <c:v>PASI 90</c:v>
                </c:pt>
                <c:pt idx="2">
                  <c:v>PASI 100</c:v>
                </c:pt>
              </c:strCache>
            </c:strRef>
          </c:cat>
          <c:val>
            <c:numRef>
              <c:f>Sheet1!$F$2:$F$4</c:f>
              <c:numCache>
                <c:formatCode>General</c:formatCode>
                <c:ptCount val="3"/>
                <c:pt idx="0">
                  <c:v>56</c:v>
                </c:pt>
                <c:pt idx="1">
                  <c:v>56</c:v>
                </c:pt>
                <c:pt idx="2">
                  <c:v>44</c:v>
                </c:pt>
              </c:numCache>
            </c:numRef>
          </c:val>
          <c:extLst xmlns:c15="http://schemas.microsoft.com/office/drawing/2012/chart">
            <c:ext xmlns:c16="http://schemas.microsoft.com/office/drawing/2014/chart" uri="{C3380CC4-5D6E-409C-BE32-E72D297353CC}">
              <c16:uniqueId val="{00000001-5D9F-0F4A-A3D6-EC7C7E6BB6D2}"/>
            </c:ext>
          </c:extLst>
        </c:ser>
        <c:ser>
          <c:idx val="3"/>
          <c:order val="2"/>
          <c:tx>
            <c:strRef>
              <c:f>Sheet1!$E$1</c:f>
              <c:strCache>
                <c:ptCount val="1"/>
                <c:pt idx="0">
                  <c:v>Arm 3</c:v>
                </c:pt>
              </c:strCache>
            </c:strRef>
          </c:tx>
          <c:spPr>
            <a:solidFill>
              <a:srgbClr val="C00000">
                <a:lumMod val="40000"/>
                <a:lumOff val="60000"/>
              </a:srgbClr>
            </a:solidFill>
            <a:ln>
              <a:solidFill>
                <a:sysClr val="windowText" lastClr="000000"/>
              </a:solidFill>
            </a:ln>
          </c:spPr>
          <c:invertIfNegative val="0"/>
          <c:cat>
            <c:strRef>
              <c:f>Sheet1!$A$2:$A$4</c:f>
              <c:strCache>
                <c:ptCount val="3"/>
                <c:pt idx="0">
                  <c:v>PASI 75</c:v>
                </c:pt>
                <c:pt idx="1">
                  <c:v>PASI 90</c:v>
                </c:pt>
                <c:pt idx="2">
                  <c:v>PASI 100</c:v>
                </c:pt>
              </c:strCache>
            </c:strRef>
          </c:cat>
          <c:val>
            <c:numRef>
              <c:f>Sheet1!$E$2:$E$4</c:f>
              <c:numCache>
                <c:formatCode>General</c:formatCode>
                <c:ptCount val="3"/>
                <c:pt idx="0">
                  <c:v>70</c:v>
                </c:pt>
                <c:pt idx="1">
                  <c:v>48</c:v>
                </c:pt>
                <c:pt idx="2">
                  <c:v>29</c:v>
                </c:pt>
              </c:numCache>
            </c:numRef>
          </c:val>
          <c:extLst>
            <c:ext xmlns:c16="http://schemas.microsoft.com/office/drawing/2014/chart" uri="{C3380CC4-5D6E-409C-BE32-E72D297353CC}">
              <c16:uniqueId val="{00000002-5D9F-0F4A-A3D6-EC7C7E6BB6D2}"/>
            </c:ext>
          </c:extLst>
        </c:ser>
        <c:ser>
          <c:idx val="2"/>
          <c:order val="3"/>
          <c:tx>
            <c:strRef>
              <c:f>Sheet1!$D$1</c:f>
              <c:strCache>
                <c:ptCount val="1"/>
                <c:pt idx="0">
                  <c:v>Arm 2</c:v>
                </c:pt>
              </c:strCache>
            </c:strRef>
          </c:tx>
          <c:spPr>
            <a:solidFill>
              <a:srgbClr val="C00000">
                <a:lumMod val="60000"/>
                <a:lumOff val="40000"/>
              </a:srgbClr>
            </a:solidFill>
            <a:ln>
              <a:solidFill>
                <a:schemeClr val="tx1"/>
              </a:solidFill>
            </a:ln>
          </c:spPr>
          <c:invertIfNegative val="0"/>
          <c:cat>
            <c:strRef>
              <c:f>Sheet1!$A$2:$A$4</c:f>
              <c:strCache>
                <c:ptCount val="3"/>
                <c:pt idx="0">
                  <c:v>PASI 75</c:v>
                </c:pt>
                <c:pt idx="1">
                  <c:v>PASI 90</c:v>
                </c:pt>
                <c:pt idx="2">
                  <c:v>PASI 100</c:v>
                </c:pt>
              </c:strCache>
            </c:strRef>
          </c:cat>
          <c:val>
            <c:numRef>
              <c:f>Sheet1!$D$2:$D$4</c:f>
              <c:numCache>
                <c:formatCode>General</c:formatCode>
                <c:ptCount val="3"/>
                <c:pt idx="0">
                  <c:v>70</c:v>
                </c:pt>
                <c:pt idx="1">
                  <c:v>53</c:v>
                </c:pt>
                <c:pt idx="2">
                  <c:v>35</c:v>
                </c:pt>
              </c:numCache>
            </c:numRef>
          </c:val>
          <c:extLst>
            <c:ext xmlns:c16="http://schemas.microsoft.com/office/drawing/2014/chart" uri="{C3380CC4-5D6E-409C-BE32-E72D297353CC}">
              <c16:uniqueId val="{00000003-5D9F-0F4A-A3D6-EC7C7E6BB6D2}"/>
            </c:ext>
          </c:extLst>
        </c:ser>
        <c:ser>
          <c:idx val="1"/>
          <c:order val="4"/>
          <c:tx>
            <c:strRef>
              <c:f>Sheet1!$C$1</c:f>
              <c:strCache>
                <c:ptCount val="1"/>
                <c:pt idx="0">
                  <c:v>Arm 1</c:v>
                </c:pt>
              </c:strCache>
            </c:strRef>
          </c:tx>
          <c:spPr>
            <a:solidFill>
              <a:srgbClr val="C00000">
                <a:lumMod val="75000"/>
              </a:srgbClr>
            </a:solidFill>
            <a:ln>
              <a:solidFill>
                <a:schemeClr val="tx1"/>
              </a:solidFill>
            </a:ln>
          </c:spPr>
          <c:invertIfNegative val="0"/>
          <c:cat>
            <c:strRef>
              <c:f>Sheet1!$A$2:$A$4</c:f>
              <c:strCache>
                <c:ptCount val="3"/>
                <c:pt idx="0">
                  <c:v>PASI 75</c:v>
                </c:pt>
                <c:pt idx="1">
                  <c:v>PASI 90</c:v>
                </c:pt>
                <c:pt idx="2">
                  <c:v>PASI 100</c:v>
                </c:pt>
              </c:strCache>
            </c:strRef>
          </c:cat>
          <c:val>
            <c:numRef>
              <c:f>Sheet1!$C$2:$C$4</c:f>
              <c:numCache>
                <c:formatCode>General</c:formatCode>
                <c:ptCount val="3"/>
                <c:pt idx="0">
                  <c:v>69</c:v>
                </c:pt>
                <c:pt idx="1">
                  <c:v>60</c:v>
                </c:pt>
                <c:pt idx="2">
                  <c:v>47</c:v>
                </c:pt>
              </c:numCache>
            </c:numRef>
          </c:val>
          <c:extLst>
            <c:ext xmlns:c16="http://schemas.microsoft.com/office/drawing/2014/chart" uri="{C3380CC4-5D6E-409C-BE32-E72D297353CC}">
              <c16:uniqueId val="{00000004-5D9F-0F4A-A3D6-EC7C7E6BB6D2}"/>
            </c:ext>
          </c:extLst>
        </c:ser>
        <c:dLbls>
          <c:showLegendKey val="0"/>
          <c:showVal val="0"/>
          <c:showCatName val="0"/>
          <c:showSerName val="0"/>
          <c:showPercent val="0"/>
          <c:showBubbleSize val="0"/>
        </c:dLbls>
        <c:gapWidth val="150"/>
        <c:axId val="199072256"/>
        <c:axId val="191486144"/>
        <c:extLst/>
      </c:barChart>
      <c:catAx>
        <c:axId val="199072256"/>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191486144"/>
        <c:crosses val="autoZero"/>
        <c:auto val="1"/>
        <c:lblAlgn val="ctr"/>
        <c:lblOffset val="100"/>
        <c:noMultiLvlLbl val="0"/>
      </c:catAx>
      <c:valAx>
        <c:axId val="191486144"/>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99072256"/>
        <c:crosses val="autoZero"/>
        <c:crossBetween val="between"/>
        <c:majorUnit val="5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52008032128507E-2"/>
          <c:y val="0.37635027583506492"/>
          <c:w val="0.89394459136848603"/>
          <c:h val="0.42789294226825847"/>
        </c:manualLayout>
      </c:layout>
      <c:barChart>
        <c:barDir val="col"/>
        <c:grouping val="clustered"/>
        <c:varyColors val="0"/>
        <c:ser>
          <c:idx val="0"/>
          <c:order val="0"/>
          <c:tx>
            <c:strRef>
              <c:f>Sheet1!$B$1</c:f>
              <c:strCache>
                <c:ptCount val="1"/>
                <c:pt idx="0">
                  <c:v>PBO (n=42)</c:v>
                </c:pt>
              </c:strCache>
            </c:strRef>
          </c:tx>
          <c:spPr>
            <a:solidFill>
              <a:sysClr val="window" lastClr="FFFFFF">
                <a:lumMod val="50000"/>
              </a:sysClr>
            </a:solidFill>
            <a:ln>
              <a:solidFill>
                <a:schemeClr val="tx1"/>
              </a:solidFill>
            </a:ln>
          </c:spPr>
          <c:invertIfNegative val="0"/>
          <c:cat>
            <c:strRef>
              <c:f>Sheet1!$A$2:$A$4</c:f>
              <c:strCache>
                <c:ptCount val="3"/>
                <c:pt idx="0">
                  <c:v>ACR20</c:v>
                </c:pt>
                <c:pt idx="1">
                  <c:v>ACR50</c:v>
                </c:pt>
                <c:pt idx="2">
                  <c:v>ACR70</c:v>
                </c:pt>
              </c:strCache>
            </c:strRef>
          </c:cat>
          <c:val>
            <c:numRef>
              <c:f>Sheet1!$B$2:$B$4</c:f>
              <c:numCache>
                <c:formatCode>General</c:formatCode>
                <c:ptCount val="3"/>
                <c:pt idx="0">
                  <c:v>31</c:v>
                </c:pt>
                <c:pt idx="1">
                  <c:v>7</c:v>
                </c:pt>
                <c:pt idx="2">
                  <c:v>2.4</c:v>
                </c:pt>
              </c:numCache>
            </c:numRef>
          </c:val>
          <c:extLst>
            <c:ext xmlns:c16="http://schemas.microsoft.com/office/drawing/2014/chart" uri="{C3380CC4-5D6E-409C-BE32-E72D297353CC}">
              <c16:uniqueId val="{00000000-1270-AA40-AD50-6FE03F55B5C3}"/>
            </c:ext>
          </c:extLst>
        </c:ser>
        <c:ser>
          <c:idx val="4"/>
          <c:order val="1"/>
          <c:tx>
            <c:strRef>
              <c:f>Sheet1!$F$1</c:f>
              <c:strCache>
                <c:ptCount val="1"/>
                <c:pt idx="0">
                  <c:v>RZB 75 mg Week 0 (n=20) </c:v>
                </c:pt>
              </c:strCache>
            </c:strRef>
          </c:tx>
          <c:spPr>
            <a:solidFill>
              <a:srgbClr val="C00000">
                <a:lumMod val="20000"/>
                <a:lumOff val="80000"/>
              </a:srgbClr>
            </a:solidFill>
            <a:ln>
              <a:solidFill>
                <a:sysClr val="windowText" lastClr="000000"/>
              </a:solidFill>
            </a:ln>
          </c:spPr>
          <c:invertIfNegative val="0"/>
          <c:cat>
            <c:strRef>
              <c:f>Sheet1!$A$2:$A$4</c:f>
              <c:strCache>
                <c:ptCount val="3"/>
                <c:pt idx="0">
                  <c:v>ACR20</c:v>
                </c:pt>
                <c:pt idx="1">
                  <c:v>ACR50</c:v>
                </c:pt>
                <c:pt idx="2">
                  <c:v>ACR70</c:v>
                </c:pt>
              </c:strCache>
            </c:strRef>
          </c:cat>
          <c:val>
            <c:numRef>
              <c:f>Sheet1!$F$2:$F$4</c:f>
              <c:numCache>
                <c:formatCode>General</c:formatCode>
                <c:ptCount val="3"/>
                <c:pt idx="0">
                  <c:v>40</c:v>
                </c:pt>
                <c:pt idx="1">
                  <c:v>20</c:v>
                </c:pt>
                <c:pt idx="2">
                  <c:v>15</c:v>
                </c:pt>
              </c:numCache>
            </c:numRef>
          </c:val>
          <c:extLst xmlns:c15="http://schemas.microsoft.com/office/drawing/2012/chart">
            <c:ext xmlns:c16="http://schemas.microsoft.com/office/drawing/2014/chart" uri="{C3380CC4-5D6E-409C-BE32-E72D297353CC}">
              <c16:uniqueId val="{00000001-1270-AA40-AD50-6FE03F55B5C3}"/>
            </c:ext>
          </c:extLst>
        </c:ser>
        <c:ser>
          <c:idx val="3"/>
          <c:order val="2"/>
          <c:tx>
            <c:strRef>
              <c:f>Sheet1!$E$1</c:f>
              <c:strCache>
                <c:ptCount val="1"/>
                <c:pt idx="0">
                  <c:v>RZB 150 mg Week 0, 12 (n=39)</c:v>
                </c:pt>
              </c:strCache>
            </c:strRef>
          </c:tx>
          <c:spPr>
            <a:solidFill>
              <a:srgbClr val="C00000">
                <a:lumMod val="40000"/>
                <a:lumOff val="60000"/>
              </a:srgbClr>
            </a:solidFill>
            <a:ln>
              <a:solidFill>
                <a:sysClr val="windowText" lastClr="000000"/>
              </a:solidFill>
            </a:ln>
          </c:spPr>
          <c:invertIfNegative val="0"/>
          <c:cat>
            <c:strRef>
              <c:f>Sheet1!$A$2:$A$4</c:f>
              <c:strCache>
                <c:ptCount val="3"/>
                <c:pt idx="0">
                  <c:v>ACR20</c:v>
                </c:pt>
                <c:pt idx="1">
                  <c:v>ACR50</c:v>
                </c:pt>
                <c:pt idx="2">
                  <c:v>ACR70</c:v>
                </c:pt>
              </c:strCache>
            </c:strRef>
          </c:cat>
          <c:val>
            <c:numRef>
              <c:f>Sheet1!$E$2:$E$4</c:f>
              <c:numCache>
                <c:formatCode>General</c:formatCode>
                <c:ptCount val="3"/>
                <c:pt idx="0">
                  <c:v>59</c:v>
                </c:pt>
                <c:pt idx="1">
                  <c:v>33</c:v>
                </c:pt>
                <c:pt idx="2">
                  <c:v>15</c:v>
                </c:pt>
              </c:numCache>
            </c:numRef>
          </c:val>
          <c:extLst>
            <c:ext xmlns:c16="http://schemas.microsoft.com/office/drawing/2014/chart" uri="{C3380CC4-5D6E-409C-BE32-E72D297353CC}">
              <c16:uniqueId val="{00000002-1270-AA40-AD50-6FE03F55B5C3}"/>
            </c:ext>
          </c:extLst>
        </c:ser>
        <c:ser>
          <c:idx val="2"/>
          <c:order val="3"/>
          <c:tx>
            <c:strRef>
              <c:f>Sheet1!$D$1</c:f>
              <c:strCache>
                <c:ptCount val="1"/>
                <c:pt idx="0">
                  <c:v>RZB 150 mg Week 0, 4, 16 (n=42)</c:v>
                </c:pt>
              </c:strCache>
            </c:strRef>
          </c:tx>
          <c:spPr>
            <a:solidFill>
              <a:srgbClr val="C00000">
                <a:lumMod val="60000"/>
                <a:lumOff val="40000"/>
              </a:srgbClr>
            </a:solidFill>
            <a:ln>
              <a:solidFill>
                <a:schemeClr val="tx1"/>
              </a:solidFill>
            </a:ln>
          </c:spPr>
          <c:invertIfNegative val="0"/>
          <c:cat>
            <c:strRef>
              <c:f>Sheet1!$A$2:$A$4</c:f>
              <c:strCache>
                <c:ptCount val="3"/>
                <c:pt idx="0">
                  <c:v>ACR20</c:v>
                </c:pt>
                <c:pt idx="1">
                  <c:v>ACR50</c:v>
                </c:pt>
                <c:pt idx="2">
                  <c:v>ACR70</c:v>
                </c:pt>
              </c:strCache>
            </c:strRef>
          </c:cat>
          <c:val>
            <c:numRef>
              <c:f>Sheet1!$D$2:$D$4</c:f>
              <c:numCache>
                <c:formatCode>General</c:formatCode>
                <c:ptCount val="3"/>
                <c:pt idx="0">
                  <c:v>48</c:v>
                </c:pt>
                <c:pt idx="1">
                  <c:v>17</c:v>
                </c:pt>
                <c:pt idx="2">
                  <c:v>12</c:v>
                </c:pt>
              </c:numCache>
            </c:numRef>
          </c:val>
          <c:extLst>
            <c:ext xmlns:c16="http://schemas.microsoft.com/office/drawing/2014/chart" uri="{C3380CC4-5D6E-409C-BE32-E72D297353CC}">
              <c16:uniqueId val="{00000003-1270-AA40-AD50-6FE03F55B5C3}"/>
            </c:ext>
          </c:extLst>
        </c:ser>
        <c:ser>
          <c:idx val="1"/>
          <c:order val="4"/>
          <c:tx>
            <c:strRef>
              <c:f>Sheet1!$C$1</c:f>
              <c:strCache>
                <c:ptCount val="1"/>
                <c:pt idx="0">
                  <c:v>RZB 150 mg Week 0, 4, 8, 12, 16 (n=42) </c:v>
                </c:pt>
              </c:strCache>
            </c:strRef>
          </c:tx>
          <c:spPr>
            <a:solidFill>
              <a:srgbClr val="C00000">
                <a:lumMod val="75000"/>
              </a:srgbClr>
            </a:solidFill>
            <a:ln>
              <a:solidFill>
                <a:schemeClr val="tx1"/>
              </a:solidFill>
            </a:ln>
          </c:spPr>
          <c:invertIfNegative val="0"/>
          <c:cat>
            <c:strRef>
              <c:f>Sheet1!$A$2:$A$4</c:f>
              <c:strCache>
                <c:ptCount val="3"/>
                <c:pt idx="0">
                  <c:v>ACR20</c:v>
                </c:pt>
                <c:pt idx="1">
                  <c:v>ACR50</c:v>
                </c:pt>
                <c:pt idx="2">
                  <c:v>ACR70</c:v>
                </c:pt>
              </c:strCache>
            </c:strRef>
          </c:cat>
          <c:val>
            <c:numRef>
              <c:f>Sheet1!$C$2:$C$4</c:f>
              <c:numCache>
                <c:formatCode>General</c:formatCode>
                <c:ptCount val="3"/>
                <c:pt idx="0">
                  <c:v>43</c:v>
                </c:pt>
                <c:pt idx="1">
                  <c:v>19</c:v>
                </c:pt>
                <c:pt idx="2">
                  <c:v>12</c:v>
                </c:pt>
              </c:numCache>
            </c:numRef>
          </c:val>
          <c:extLst>
            <c:ext xmlns:c16="http://schemas.microsoft.com/office/drawing/2014/chart" uri="{C3380CC4-5D6E-409C-BE32-E72D297353CC}">
              <c16:uniqueId val="{00000004-1270-AA40-AD50-6FE03F55B5C3}"/>
            </c:ext>
          </c:extLst>
        </c:ser>
        <c:dLbls>
          <c:showLegendKey val="0"/>
          <c:showVal val="0"/>
          <c:showCatName val="0"/>
          <c:showSerName val="0"/>
          <c:showPercent val="0"/>
          <c:showBubbleSize val="0"/>
        </c:dLbls>
        <c:gapWidth val="150"/>
        <c:axId val="199070720"/>
        <c:axId val="191435840"/>
        <c:extLst/>
      </c:barChart>
      <c:catAx>
        <c:axId val="199070720"/>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191435840"/>
        <c:crosses val="autoZero"/>
        <c:auto val="1"/>
        <c:lblAlgn val="ctr"/>
        <c:lblOffset val="100"/>
        <c:noMultiLvlLbl val="0"/>
      </c:catAx>
      <c:valAx>
        <c:axId val="191435840"/>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199070720"/>
        <c:crosses val="autoZero"/>
        <c:crossBetween val="between"/>
        <c:majorUnit val="50"/>
      </c:valAx>
    </c:plotArea>
    <c:legend>
      <c:legendPos val="t"/>
      <c:layout>
        <c:manualLayout>
          <c:xMode val="edge"/>
          <c:yMode val="edge"/>
          <c:x val="4.2503346720214191E-3"/>
          <c:y val="4.7393364928909956E-3"/>
          <c:w val="0.95324631860776443"/>
          <c:h val="0.2346199883431235"/>
        </c:manualLayout>
      </c:layout>
      <c:overlay val="0"/>
      <c:txPr>
        <a:bodyPr/>
        <a:lstStyle/>
        <a:p>
          <a:pPr>
            <a:defRPr sz="1150"/>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29506364652"/>
          <c:y val="0.24006588880982599"/>
          <c:w val="0.89394459136848603"/>
          <c:h val="0.683469810490552"/>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dLbl>
              <c:idx val="0"/>
              <c:tx>
                <c:rich>
                  <a:bodyPr/>
                  <a:lstStyle/>
                  <a:p>
                    <a:fld id="{47DD23D9-154B-4431-994E-03C98616E470}" type="VALUE">
                      <a:rPr lang="en-US">
                        <a:latin typeface="Calibri" panose="020F0502020204030204" pitchFamily="34" charset="0"/>
                        <a:cs typeface="Calibri" panose="020F050202020403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B9-4DF8-81B3-96D3A253F9EA}"/>
                </c:ext>
              </c:extLst>
            </c:dLbl>
            <c:spPr>
              <a:noFill/>
              <a:ln>
                <a:noFill/>
              </a:ln>
              <a:effectLst/>
            </c:spPr>
            <c:txPr>
              <a:bodyPr wrap="square" lIns="38100" tIns="19050" rIns="38100" bIns="19050" anchor="ctr">
                <a:spAutoFit/>
              </a:bodyPr>
              <a:lstStyle/>
              <a:p>
                <a:pPr>
                  <a:defRPr>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Sheet1!$B$2</c:f>
              <c:numCache>
                <c:formatCode>General</c:formatCode>
                <c:ptCount val="1"/>
                <c:pt idx="0">
                  <c:v>0.6</c:v>
                </c:pt>
              </c:numCache>
            </c:numRef>
          </c:val>
          <c:extLst>
            <c:ext xmlns:c16="http://schemas.microsoft.com/office/drawing/2014/chart" uri="{C3380CC4-5D6E-409C-BE32-E72D297353CC}">
              <c16:uniqueId val="{00000000-7290-384A-859E-7B1751A1F92A}"/>
            </c:ext>
          </c:extLst>
        </c:ser>
        <c:ser>
          <c:idx val="4"/>
          <c:order val="1"/>
          <c:tx>
            <c:strRef>
              <c:f>Sheet1!$F$1</c:f>
              <c:strCache>
                <c:ptCount val="1"/>
                <c:pt idx="0">
                  <c:v>Arm 4</c:v>
                </c:pt>
              </c:strCache>
            </c:strRef>
          </c:tx>
          <c:spPr>
            <a:solidFill>
              <a:srgbClr val="C00000">
                <a:lumMod val="20000"/>
                <a:lumOff val="80000"/>
              </a:srgbClr>
            </a:solidFill>
            <a:ln>
              <a:solidFill>
                <a:sysClr val="windowText" lastClr="000000"/>
              </a:solidFill>
            </a:ln>
          </c:spPr>
          <c:invertIfNegative val="0"/>
          <c:dLbls>
            <c:dLbl>
              <c:idx val="0"/>
              <c:tx>
                <c:rich>
                  <a:bodyPr wrap="square" lIns="38100" tIns="19050" rIns="38100" bIns="19050" anchor="ctr">
                    <a:spAutoFit/>
                  </a:bodyPr>
                  <a:lstStyle/>
                  <a:p>
                    <a:pPr>
                      <a:defRPr>
                        <a:latin typeface="+mj-lt"/>
                      </a:defRPr>
                    </a:pPr>
                    <a:fld id="{E82475FC-3C5B-45E1-BEE2-95074B80938C}" type="VALUE">
                      <a:rPr lang="en-US">
                        <a:latin typeface="Calibri" panose="020F0502020204030204" pitchFamily="34" charset="0"/>
                        <a:cs typeface="Calibri" panose="020F0502020204030204" pitchFamily="34" charset="0"/>
                      </a:rPr>
                      <a:pPr>
                        <a:defRPr>
                          <a:latin typeface="+mj-lt"/>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B9-4DF8-81B3-96D3A253F9EA}"/>
                </c:ext>
              </c:extLst>
            </c:dLbl>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c:f>
              <c:strCache>
                <c:ptCount val="1"/>
                <c:pt idx="0">
                  <c:v>mTSS</c:v>
                </c:pt>
              </c:strCache>
            </c:strRef>
          </c:cat>
          <c:val>
            <c:numRef>
              <c:f>Sheet1!$F$2</c:f>
              <c:numCache>
                <c:formatCode>General</c:formatCode>
                <c:ptCount val="1"/>
                <c:pt idx="0">
                  <c:v>-0.2</c:v>
                </c:pt>
              </c:numCache>
            </c:numRef>
          </c:val>
          <c:extLst xmlns:c15="http://schemas.microsoft.com/office/drawing/2012/chart">
            <c:ext xmlns:c16="http://schemas.microsoft.com/office/drawing/2014/chart" uri="{C3380CC4-5D6E-409C-BE32-E72D297353CC}">
              <c16:uniqueId val="{00000001-7290-384A-859E-7B1751A1F92A}"/>
            </c:ext>
          </c:extLst>
        </c:ser>
        <c:ser>
          <c:idx val="3"/>
          <c:order val="2"/>
          <c:tx>
            <c:strRef>
              <c:f>Sheet1!$E$1</c:f>
              <c:strCache>
                <c:ptCount val="1"/>
                <c:pt idx="0">
                  <c:v>Arm 3</c:v>
                </c:pt>
              </c:strCache>
            </c:strRef>
          </c:tx>
          <c:spPr>
            <a:solidFill>
              <a:srgbClr val="C00000">
                <a:lumMod val="40000"/>
                <a:lumOff val="60000"/>
              </a:srgbClr>
            </a:solidFill>
            <a:ln>
              <a:solidFill>
                <a:sysClr val="windowText" lastClr="000000"/>
              </a:solidFill>
            </a:ln>
          </c:spPr>
          <c:invertIfNegative val="0"/>
          <c:dLbls>
            <c:dLbl>
              <c:idx val="0"/>
              <c:tx>
                <c:rich>
                  <a:bodyPr wrap="square" lIns="38100" tIns="19050" rIns="38100" bIns="19050" anchor="ctr">
                    <a:spAutoFit/>
                  </a:bodyPr>
                  <a:lstStyle/>
                  <a:p>
                    <a:pPr>
                      <a:defRPr>
                        <a:latin typeface="+mj-lt"/>
                      </a:defRPr>
                    </a:pPr>
                    <a:fld id="{C7E5096A-9235-4A19-9D5B-EFD838EA2CDD}" type="VALUE">
                      <a:rPr lang="en-US">
                        <a:latin typeface="Calibri" panose="020F0502020204030204" pitchFamily="34" charset="0"/>
                        <a:cs typeface="Calibri" panose="020F0502020204030204" pitchFamily="34" charset="0"/>
                      </a:rPr>
                      <a:pPr>
                        <a:defRPr>
                          <a:latin typeface="+mj-lt"/>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B9-4DF8-81B3-96D3A253F9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Sheet1!$E$2</c:f>
              <c:numCache>
                <c:formatCode>General</c:formatCode>
                <c:ptCount val="1"/>
                <c:pt idx="0">
                  <c:v>-0.5</c:v>
                </c:pt>
              </c:numCache>
            </c:numRef>
          </c:val>
          <c:extLst>
            <c:ext xmlns:c16="http://schemas.microsoft.com/office/drawing/2014/chart" uri="{C3380CC4-5D6E-409C-BE32-E72D297353CC}">
              <c16:uniqueId val="{00000002-7290-384A-859E-7B1751A1F92A}"/>
            </c:ext>
          </c:extLst>
        </c:ser>
        <c:ser>
          <c:idx val="2"/>
          <c:order val="3"/>
          <c:tx>
            <c:strRef>
              <c:f>Sheet1!$D$1</c:f>
              <c:strCache>
                <c:ptCount val="1"/>
                <c:pt idx="0">
                  <c:v>Arm 2</c:v>
                </c:pt>
              </c:strCache>
            </c:strRef>
          </c:tx>
          <c:spPr>
            <a:solidFill>
              <a:srgbClr val="C00000">
                <a:lumMod val="60000"/>
                <a:lumOff val="40000"/>
              </a:srgbClr>
            </a:solidFill>
            <a:ln>
              <a:solidFill>
                <a:schemeClr val="tx1"/>
              </a:solidFill>
            </a:ln>
          </c:spPr>
          <c:invertIfNegative val="0"/>
          <c:dLbls>
            <c:dLbl>
              <c:idx val="0"/>
              <c:tx>
                <c:rich>
                  <a:bodyPr wrap="square" lIns="38100" tIns="19050" rIns="38100" bIns="19050" anchor="ctr">
                    <a:spAutoFit/>
                  </a:bodyPr>
                  <a:lstStyle/>
                  <a:p>
                    <a:pPr>
                      <a:defRPr>
                        <a:latin typeface="+mj-lt"/>
                      </a:defRPr>
                    </a:pPr>
                    <a:fld id="{B6431D87-8366-40CF-84CF-9629D56F4057}" type="VALUE">
                      <a:rPr lang="en-US">
                        <a:latin typeface="Calibri" panose="020F0502020204030204" pitchFamily="34" charset="0"/>
                        <a:cs typeface="Calibri" panose="020F0502020204030204" pitchFamily="34" charset="0"/>
                      </a:rPr>
                      <a:pPr>
                        <a:defRPr>
                          <a:latin typeface="+mj-lt"/>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B9-4DF8-81B3-96D3A253F9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Sheet1!$D$2</c:f>
              <c:numCache>
                <c:formatCode>General</c:formatCode>
                <c:ptCount val="1"/>
                <c:pt idx="0">
                  <c:v>0.2</c:v>
                </c:pt>
              </c:numCache>
            </c:numRef>
          </c:val>
          <c:extLst>
            <c:ext xmlns:c16="http://schemas.microsoft.com/office/drawing/2014/chart" uri="{C3380CC4-5D6E-409C-BE32-E72D297353CC}">
              <c16:uniqueId val="{00000003-7290-384A-859E-7B1751A1F92A}"/>
            </c:ext>
          </c:extLst>
        </c:ser>
        <c:ser>
          <c:idx val="1"/>
          <c:order val="4"/>
          <c:tx>
            <c:strRef>
              <c:f>Sheet1!$C$1</c:f>
              <c:strCache>
                <c:ptCount val="1"/>
                <c:pt idx="0">
                  <c:v>Arm 1</c:v>
                </c:pt>
              </c:strCache>
            </c:strRef>
          </c:tx>
          <c:spPr>
            <a:solidFill>
              <a:srgbClr val="C00000">
                <a:lumMod val="75000"/>
              </a:srgbClr>
            </a:solidFill>
            <a:ln>
              <a:solidFill>
                <a:schemeClr val="tx1"/>
              </a:solidFill>
            </a:ln>
          </c:spPr>
          <c:invertIfNegative val="0"/>
          <c:dLbls>
            <c:dLbl>
              <c:idx val="0"/>
              <c:tx>
                <c:rich>
                  <a:bodyPr wrap="square" lIns="38100" tIns="19050" rIns="38100" bIns="19050" anchor="ctr">
                    <a:spAutoFit/>
                  </a:bodyPr>
                  <a:lstStyle/>
                  <a:p>
                    <a:pPr>
                      <a:defRPr>
                        <a:latin typeface="+mj-lt"/>
                      </a:defRPr>
                    </a:pPr>
                    <a:fld id="{ED10A82E-2833-4426-BE83-48067D54834D}" type="VALUE">
                      <a:rPr lang="en-US">
                        <a:latin typeface="Calibri" panose="020F0502020204030204" pitchFamily="34" charset="0"/>
                        <a:cs typeface="Calibri" panose="020F0502020204030204" pitchFamily="34" charset="0"/>
                      </a:rPr>
                      <a:pPr>
                        <a:defRPr>
                          <a:latin typeface="+mj-lt"/>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B9-4DF8-81B3-96D3A253F9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mTSS</c:v>
                </c:pt>
              </c:strCache>
            </c:strRef>
          </c:cat>
          <c:val>
            <c:numRef>
              <c:f>Sheet1!$C$2</c:f>
              <c:numCache>
                <c:formatCode>General</c:formatCode>
                <c:ptCount val="1"/>
                <c:pt idx="0">
                  <c:v>-0.3</c:v>
                </c:pt>
              </c:numCache>
            </c:numRef>
          </c:val>
          <c:extLst>
            <c:ext xmlns:c16="http://schemas.microsoft.com/office/drawing/2014/chart" uri="{C3380CC4-5D6E-409C-BE32-E72D297353CC}">
              <c16:uniqueId val="{00000004-7290-384A-859E-7B1751A1F92A}"/>
            </c:ext>
          </c:extLst>
        </c:ser>
        <c:dLbls>
          <c:showLegendKey val="0"/>
          <c:showVal val="0"/>
          <c:showCatName val="0"/>
          <c:showSerName val="0"/>
          <c:showPercent val="0"/>
          <c:showBubbleSize val="0"/>
        </c:dLbls>
        <c:gapWidth val="150"/>
        <c:axId val="199949312"/>
        <c:axId val="200720960"/>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Arms 1–4</c:v>
                      </c:pt>
                    </c:strCache>
                  </c:strRef>
                </c:tx>
                <c:spPr>
                  <a:solidFill>
                    <a:sysClr val="window" lastClr="FFFFFF">
                      <a:lumMod val="65000"/>
                    </a:sysClr>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c15:sqref>
                        </c15:formulaRef>
                      </c:ext>
                    </c:extLst>
                    <c:strCache>
                      <c:ptCount val="1"/>
                      <c:pt idx="0">
                        <c:v>mTSS</c:v>
                      </c:pt>
                    </c:strCache>
                  </c:strRef>
                </c:cat>
                <c:val>
                  <c:numRef>
                    <c:extLst>
                      <c:ext uri="{02D57815-91ED-43cb-92C2-25804820EDAC}">
                        <c15:formulaRef>
                          <c15:sqref>Sheet1!$G$2</c15:sqref>
                        </c15:formulaRef>
                      </c:ext>
                    </c:extLst>
                    <c:numCache>
                      <c:formatCode>General</c:formatCode>
                      <c:ptCount val="1"/>
                      <c:pt idx="0">
                        <c:v>-0.2</c:v>
                      </c:pt>
                    </c:numCache>
                  </c:numRef>
                </c:val>
                <c:extLst>
                  <c:ext xmlns:c16="http://schemas.microsoft.com/office/drawing/2014/chart" uri="{C3380CC4-5D6E-409C-BE32-E72D297353CC}">
                    <c16:uniqueId val="{00000005-7290-384A-859E-7B1751A1F92A}"/>
                  </c:ext>
                </c:extLst>
              </c15:ser>
            </c15:filteredBarSeries>
          </c:ext>
        </c:extLst>
      </c:barChart>
      <c:catAx>
        <c:axId val="199949312"/>
        <c:scaling>
          <c:orientation val="minMax"/>
        </c:scaling>
        <c:delete val="0"/>
        <c:axPos val="b"/>
        <c:numFmt formatCode="General" sourceLinked="0"/>
        <c:majorTickMark val="out"/>
        <c:minorTickMark val="none"/>
        <c:tickLblPos val="none"/>
        <c:spPr>
          <a:ln>
            <a:solidFill>
              <a:schemeClr val="tx1"/>
            </a:solidFill>
          </a:ln>
        </c:spPr>
        <c:crossAx val="200720960"/>
        <c:crosses val="autoZero"/>
        <c:auto val="1"/>
        <c:lblAlgn val="ctr"/>
        <c:lblOffset val="100"/>
        <c:noMultiLvlLbl val="0"/>
      </c:catAx>
      <c:valAx>
        <c:axId val="200720960"/>
        <c:scaling>
          <c:orientation val="minMax"/>
          <c:max val="1"/>
          <c:min val="-1"/>
        </c:scaling>
        <c:delete val="0"/>
        <c:axPos val="l"/>
        <c:numFmt formatCode="#,##0.0" sourceLinked="0"/>
        <c:majorTickMark val="out"/>
        <c:minorTickMark val="none"/>
        <c:tickLblPos val="nextTo"/>
        <c:spPr>
          <a:ln>
            <a:solidFill>
              <a:schemeClr val="tx1"/>
            </a:solidFill>
          </a:ln>
        </c:spPr>
        <c:txPr>
          <a:bodyPr/>
          <a:lstStyle/>
          <a:p>
            <a:pPr>
              <a:defRPr>
                <a:latin typeface="+mj-lt"/>
              </a:defRPr>
            </a:pPr>
            <a:endParaRPr lang="en-US"/>
          </a:p>
        </c:txPr>
        <c:crossAx val="19994931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85739432111801E-2"/>
          <c:y val="0.1162065648757664"/>
          <c:w val="0.84481367016257702"/>
          <c:h val="0.92641723356009098"/>
        </c:manualLayout>
      </c:layout>
      <c:barChart>
        <c:barDir val="col"/>
        <c:grouping val="clustered"/>
        <c:varyColors val="0"/>
        <c:ser>
          <c:idx val="0"/>
          <c:order val="0"/>
          <c:tx>
            <c:strRef>
              <c:f>'Data Sheet'!$B$8</c:f>
              <c:strCache>
                <c:ptCount val="1"/>
                <c:pt idx="0">
                  <c:v>Placebo</c:v>
                </c:pt>
              </c:strCache>
            </c:strRef>
          </c:tx>
          <c:spPr>
            <a:solidFill>
              <a:schemeClr val="bg1">
                <a:lumMod val="50000"/>
              </a:schemeClr>
            </a:solidFill>
            <a:ln>
              <a:solidFill>
                <a:schemeClr val="tx1"/>
              </a:solidFill>
            </a:ln>
            <a:effectLst/>
          </c:spPr>
          <c:invertIfNegative val="0"/>
          <c:errBars>
            <c:errBarType val="minus"/>
            <c:errValType val="cust"/>
            <c:noEndCap val="0"/>
            <c:plus>
              <c:numLit>
                <c:formatCode>General</c:formatCode>
                <c:ptCount val="1"/>
                <c:pt idx="0">
                  <c:v>1</c:v>
                </c:pt>
              </c:numLit>
            </c:plus>
            <c:minus>
              <c:numRef>
                <c:f>'Data Sheet'!$C$9:$C$11</c:f>
                <c:numCache>
                  <c:formatCode>General</c:formatCode>
                  <c:ptCount val="3"/>
                  <c:pt idx="0">
                    <c:v>0.13880000000000001</c:v>
                  </c:pt>
                  <c:pt idx="1">
                    <c:v>0.1444</c:v>
                  </c:pt>
                  <c:pt idx="2">
                    <c:v>0.14280000000000001</c:v>
                  </c:pt>
                </c:numCache>
              </c:numRef>
            </c:minus>
            <c:spPr>
              <a:noFill/>
              <a:ln w="12700" cap="flat" cmpd="sng" algn="ctr">
                <a:solidFill>
                  <a:srgbClr val="606060"/>
                </a:solidFill>
                <a:round/>
              </a:ln>
              <a:effectLst/>
            </c:spPr>
          </c:errBars>
          <c:cat>
            <c:strRef>
              <c:f>'Data Sheet'!$A$9:$A$11</c:f>
              <c:strCache>
                <c:ptCount val="3"/>
                <c:pt idx="0">
                  <c:v>4 weeks</c:v>
                </c:pt>
                <c:pt idx="1">
                  <c:v>12 weeks</c:v>
                </c:pt>
                <c:pt idx="2">
                  <c:v>24 weeks</c:v>
                </c:pt>
              </c:strCache>
            </c:strRef>
          </c:cat>
          <c:val>
            <c:numRef>
              <c:f>'Data Sheet'!$B$9:$B$11</c:f>
              <c:numCache>
                <c:formatCode>General</c:formatCode>
                <c:ptCount val="3"/>
                <c:pt idx="0">
                  <c:v>-0.4335</c:v>
                </c:pt>
                <c:pt idx="1">
                  <c:v>-0.73799999999999999</c:v>
                </c:pt>
                <c:pt idx="2">
                  <c:v>-0.81079999999999997</c:v>
                </c:pt>
              </c:numCache>
            </c:numRef>
          </c:val>
          <c:extLst>
            <c:ext xmlns:c16="http://schemas.microsoft.com/office/drawing/2014/chart" uri="{C3380CC4-5D6E-409C-BE32-E72D297353CC}">
              <c16:uniqueId val="{00000000-0331-DC48-A110-3876513B3146}"/>
            </c:ext>
          </c:extLst>
        </c:ser>
        <c:ser>
          <c:idx val="4"/>
          <c:order val="1"/>
          <c:tx>
            <c:strRef>
              <c:f>'Data Sheet'!$J$8</c:f>
              <c:strCache>
                <c:ptCount val="1"/>
                <c:pt idx="0">
                  <c:v>20 mg, q12 weeks</c:v>
                </c:pt>
              </c:strCache>
            </c:strRef>
          </c:tx>
          <c:spPr>
            <a:solidFill>
              <a:srgbClr val="EC5E24"/>
            </a:solidFill>
            <a:ln w="9525">
              <a:solidFill>
                <a:schemeClr val="tx1"/>
              </a:solidFill>
            </a:ln>
            <a:effectLst/>
          </c:spPr>
          <c:invertIfNegative val="0"/>
          <c:errBars>
            <c:errBarType val="minus"/>
            <c:errValType val="cust"/>
            <c:noEndCap val="0"/>
            <c:plus>
              <c:numLit>
                <c:formatCode>General</c:formatCode>
                <c:ptCount val="1"/>
                <c:pt idx="0">
                  <c:v>1</c:v>
                </c:pt>
              </c:numLit>
            </c:plus>
            <c:minus>
              <c:numRef>
                <c:f>'Data Sheet'!$K$9:$K$11</c:f>
                <c:numCache>
                  <c:formatCode>General</c:formatCode>
                  <c:ptCount val="3"/>
                  <c:pt idx="0">
                    <c:v>0.14130000000000001</c:v>
                  </c:pt>
                  <c:pt idx="1">
                    <c:v>0.14760000000000001</c:v>
                  </c:pt>
                  <c:pt idx="2">
                    <c:v>0.14549999999999999</c:v>
                  </c:pt>
                </c:numCache>
              </c:numRef>
            </c:minus>
            <c:spPr>
              <a:noFill/>
              <a:ln w="12700" cap="flat" cmpd="sng" algn="ctr">
                <a:solidFill>
                  <a:srgbClr val="EC5E24"/>
                </a:solidFill>
                <a:round/>
              </a:ln>
              <a:effectLst/>
            </c:spPr>
          </c:errBars>
          <c:cat>
            <c:strRef>
              <c:f>'Data Sheet'!$A$9:$A$11</c:f>
              <c:strCache>
                <c:ptCount val="3"/>
                <c:pt idx="0">
                  <c:v>4 weeks</c:v>
                </c:pt>
                <c:pt idx="1">
                  <c:v>12 weeks</c:v>
                </c:pt>
                <c:pt idx="2">
                  <c:v>24 weeks</c:v>
                </c:pt>
              </c:strCache>
            </c:strRef>
          </c:cat>
          <c:val>
            <c:numRef>
              <c:f>'Data Sheet'!$J$9:$J$11</c:f>
              <c:numCache>
                <c:formatCode>General</c:formatCode>
                <c:ptCount val="3"/>
                <c:pt idx="0">
                  <c:v>-0.42109999999999997</c:v>
                </c:pt>
                <c:pt idx="1">
                  <c:v>-0.81130000000000002</c:v>
                </c:pt>
                <c:pt idx="2">
                  <c:v>-1.1339999999999999</c:v>
                </c:pt>
              </c:numCache>
            </c:numRef>
          </c:val>
          <c:extLst>
            <c:ext xmlns:c16="http://schemas.microsoft.com/office/drawing/2014/chart" uri="{C3380CC4-5D6E-409C-BE32-E72D297353CC}">
              <c16:uniqueId val="{00000001-0331-DC48-A110-3876513B3146}"/>
            </c:ext>
          </c:extLst>
        </c:ser>
        <c:ser>
          <c:idx val="3"/>
          <c:order val="2"/>
          <c:tx>
            <c:strRef>
              <c:f>'Data Sheet'!$H$8</c:f>
              <c:strCache>
                <c:ptCount val="1"/>
                <c:pt idx="0">
                  <c:v>100 mg, q12 weeks</c:v>
                </c:pt>
              </c:strCache>
            </c:strRef>
          </c:tx>
          <c:spPr>
            <a:solidFill>
              <a:srgbClr val="62993E"/>
            </a:solidFill>
            <a:ln w="9525">
              <a:solidFill>
                <a:schemeClr val="tx1"/>
              </a:solidFill>
            </a:ln>
            <a:effectLst/>
          </c:spPr>
          <c:invertIfNegative val="0"/>
          <c:errBars>
            <c:errBarType val="minus"/>
            <c:errValType val="cust"/>
            <c:noEndCap val="0"/>
            <c:plus>
              <c:numLit>
                <c:formatCode>General</c:formatCode>
                <c:ptCount val="1"/>
                <c:pt idx="0">
                  <c:v>1</c:v>
                </c:pt>
              </c:numLit>
            </c:plus>
            <c:minus>
              <c:numRef>
                <c:f>'Data Sheet'!$I$9:$I$11</c:f>
                <c:numCache>
                  <c:formatCode>General</c:formatCode>
                  <c:ptCount val="3"/>
                  <c:pt idx="0">
                    <c:v>0.14319999999999999</c:v>
                  </c:pt>
                  <c:pt idx="1">
                    <c:v>0.14630000000000001</c:v>
                  </c:pt>
                  <c:pt idx="2">
                    <c:v>0.15559999999999999</c:v>
                  </c:pt>
                </c:numCache>
              </c:numRef>
            </c:minus>
            <c:spPr>
              <a:noFill/>
              <a:ln w="12700" cap="flat" cmpd="sng" algn="ctr">
                <a:solidFill>
                  <a:srgbClr val="62993E"/>
                </a:solidFill>
                <a:round/>
              </a:ln>
              <a:effectLst/>
            </c:spPr>
          </c:errBars>
          <c:cat>
            <c:strRef>
              <c:f>'Data Sheet'!$A$9:$A$11</c:f>
              <c:strCache>
                <c:ptCount val="3"/>
                <c:pt idx="0">
                  <c:v>4 weeks</c:v>
                </c:pt>
                <c:pt idx="1">
                  <c:v>12 weeks</c:v>
                </c:pt>
                <c:pt idx="2">
                  <c:v>24 weeks</c:v>
                </c:pt>
              </c:strCache>
            </c:strRef>
          </c:cat>
          <c:val>
            <c:numRef>
              <c:f>'Data Sheet'!$H$9:$H$11</c:f>
              <c:numCache>
                <c:formatCode>General</c:formatCode>
                <c:ptCount val="3"/>
                <c:pt idx="0">
                  <c:v>-0.46639999999999998</c:v>
                </c:pt>
                <c:pt idx="1">
                  <c:v>-0.94630000000000003</c:v>
                </c:pt>
                <c:pt idx="2">
                  <c:v>-1.2553000000000001</c:v>
                </c:pt>
              </c:numCache>
            </c:numRef>
          </c:val>
          <c:extLst>
            <c:ext xmlns:c16="http://schemas.microsoft.com/office/drawing/2014/chart" uri="{C3380CC4-5D6E-409C-BE32-E72D297353CC}">
              <c16:uniqueId val="{00000002-0331-DC48-A110-3876513B3146}"/>
            </c:ext>
          </c:extLst>
        </c:ser>
        <c:ser>
          <c:idx val="2"/>
          <c:order val="3"/>
          <c:tx>
            <c:strRef>
              <c:f>'Data Sheet'!$F$8</c:f>
              <c:strCache>
                <c:ptCount val="1"/>
                <c:pt idx="0">
                  <c:v>200 mg, q12 weeks</c:v>
                </c:pt>
              </c:strCache>
            </c:strRef>
          </c:tx>
          <c:spPr>
            <a:solidFill>
              <a:srgbClr val="0074BC"/>
            </a:solidFill>
            <a:ln w="9525">
              <a:solidFill>
                <a:schemeClr val="tx1"/>
              </a:solidFill>
            </a:ln>
            <a:effectLst/>
          </c:spPr>
          <c:invertIfNegative val="0"/>
          <c:errBars>
            <c:errBarType val="minus"/>
            <c:errValType val="cust"/>
            <c:noEndCap val="0"/>
            <c:plus>
              <c:numLit>
                <c:formatCode>General</c:formatCode>
                <c:ptCount val="1"/>
                <c:pt idx="0">
                  <c:v>1</c:v>
                </c:pt>
              </c:numLit>
            </c:plus>
            <c:minus>
              <c:numRef>
                <c:f>'Data Sheet'!$G$9:$G$11</c:f>
                <c:numCache>
                  <c:formatCode>General</c:formatCode>
                  <c:ptCount val="3"/>
                  <c:pt idx="0">
                    <c:v>0.14099999999999999</c:v>
                  </c:pt>
                  <c:pt idx="1">
                    <c:v>0.14330000000000001</c:v>
                  </c:pt>
                  <c:pt idx="2">
                    <c:v>0.1502</c:v>
                  </c:pt>
                </c:numCache>
              </c:numRef>
            </c:minus>
            <c:spPr>
              <a:noFill/>
              <a:ln w="12700" cap="flat" cmpd="sng" algn="ctr">
                <a:solidFill>
                  <a:srgbClr val="0074BC"/>
                </a:solidFill>
                <a:round/>
              </a:ln>
              <a:effectLst/>
            </c:spPr>
          </c:errBars>
          <c:cat>
            <c:strRef>
              <c:f>'Data Sheet'!$A$9:$A$11</c:f>
              <c:strCache>
                <c:ptCount val="3"/>
                <c:pt idx="0">
                  <c:v>4 weeks</c:v>
                </c:pt>
                <c:pt idx="1">
                  <c:v>12 weeks</c:v>
                </c:pt>
                <c:pt idx="2">
                  <c:v>24 weeks</c:v>
                </c:pt>
              </c:strCache>
            </c:strRef>
          </c:cat>
          <c:val>
            <c:numRef>
              <c:f>'Data Sheet'!$F$9:$F$11</c:f>
              <c:numCache>
                <c:formatCode>General</c:formatCode>
                <c:ptCount val="3"/>
                <c:pt idx="0">
                  <c:v>-0.3911</c:v>
                </c:pt>
                <c:pt idx="1">
                  <c:v>-0.68289999999999995</c:v>
                </c:pt>
                <c:pt idx="2">
                  <c:v>-1.0443</c:v>
                </c:pt>
              </c:numCache>
            </c:numRef>
          </c:val>
          <c:extLst>
            <c:ext xmlns:c16="http://schemas.microsoft.com/office/drawing/2014/chart" uri="{C3380CC4-5D6E-409C-BE32-E72D297353CC}">
              <c16:uniqueId val="{00000003-0331-DC48-A110-3876513B3146}"/>
            </c:ext>
          </c:extLst>
        </c:ser>
        <c:ser>
          <c:idx val="1"/>
          <c:order val="4"/>
          <c:tx>
            <c:strRef>
              <c:f>'Data Sheet'!$D$8</c:f>
              <c:strCache>
                <c:ptCount val="1"/>
                <c:pt idx="0">
                  <c:v>200 mg, q4 weeks</c:v>
                </c:pt>
              </c:strCache>
            </c:strRef>
          </c:tx>
          <c:spPr>
            <a:solidFill>
              <a:srgbClr val="000080"/>
            </a:solidFill>
            <a:ln w="9525">
              <a:solidFill>
                <a:schemeClr val="tx1"/>
              </a:solidFill>
            </a:ln>
            <a:effectLst/>
          </c:spPr>
          <c:invertIfNegative val="0"/>
          <c:errBars>
            <c:errBarType val="minus"/>
            <c:errValType val="cust"/>
            <c:noEndCap val="0"/>
            <c:plus>
              <c:numLit>
                <c:formatCode>General</c:formatCode>
                <c:ptCount val="1"/>
                <c:pt idx="0">
                  <c:v>1</c:v>
                </c:pt>
              </c:numLit>
            </c:plus>
            <c:minus>
              <c:numRef>
                <c:f>'Data Sheet'!$E$9:$E$11</c:f>
                <c:numCache>
                  <c:formatCode>General</c:formatCode>
                  <c:ptCount val="3"/>
                  <c:pt idx="0">
                    <c:v>0.14560000000000001</c:v>
                  </c:pt>
                  <c:pt idx="1">
                    <c:v>0.1497</c:v>
                  </c:pt>
                  <c:pt idx="2">
                    <c:v>0.15609999999999999</c:v>
                  </c:pt>
                </c:numCache>
              </c:numRef>
            </c:minus>
            <c:spPr>
              <a:noFill/>
              <a:ln w="9525" cap="flat" cmpd="sng" algn="ctr">
                <a:solidFill>
                  <a:srgbClr val="000080"/>
                </a:solidFill>
                <a:round/>
              </a:ln>
              <a:effectLst/>
            </c:spPr>
          </c:errBars>
          <c:cat>
            <c:strRef>
              <c:f>'Data Sheet'!$A$9:$A$11</c:f>
              <c:strCache>
                <c:ptCount val="3"/>
                <c:pt idx="0">
                  <c:v>4 weeks</c:v>
                </c:pt>
                <c:pt idx="1">
                  <c:v>12 weeks</c:v>
                </c:pt>
                <c:pt idx="2">
                  <c:v>24 weeks</c:v>
                </c:pt>
              </c:strCache>
            </c:strRef>
          </c:cat>
          <c:val>
            <c:numRef>
              <c:f>'Data Sheet'!$D$9:$D$11</c:f>
              <c:numCache>
                <c:formatCode>General</c:formatCode>
                <c:ptCount val="3"/>
                <c:pt idx="0">
                  <c:v>-0.51980000000000004</c:v>
                </c:pt>
                <c:pt idx="1">
                  <c:v>-0.82720000000000005</c:v>
                </c:pt>
                <c:pt idx="2">
                  <c:v>-1.3469</c:v>
                </c:pt>
              </c:numCache>
            </c:numRef>
          </c:val>
          <c:extLst>
            <c:ext xmlns:c16="http://schemas.microsoft.com/office/drawing/2014/chart" uri="{C3380CC4-5D6E-409C-BE32-E72D297353CC}">
              <c16:uniqueId val="{00000004-0331-DC48-A110-3876513B3146}"/>
            </c:ext>
          </c:extLst>
        </c:ser>
        <c:dLbls>
          <c:showLegendKey val="0"/>
          <c:showVal val="0"/>
          <c:showCatName val="0"/>
          <c:showSerName val="0"/>
          <c:showPercent val="0"/>
          <c:showBubbleSize val="0"/>
        </c:dLbls>
        <c:gapWidth val="219"/>
        <c:axId val="162212864"/>
        <c:axId val="200723264"/>
      </c:barChart>
      <c:catAx>
        <c:axId val="162212864"/>
        <c:scaling>
          <c:orientation val="minMax"/>
        </c:scaling>
        <c:delete val="0"/>
        <c:axPos val="b"/>
        <c:numFmt formatCode="General" sourceLinked="1"/>
        <c:majorTickMark val="in"/>
        <c:minorTickMark val="none"/>
        <c:tickLblPos val="high"/>
        <c:spPr>
          <a:ln>
            <a:solidFill>
              <a:schemeClr val="tx1"/>
            </a:solidFill>
          </a:ln>
        </c:spPr>
        <c:txPr>
          <a:bodyPr/>
          <a:lstStyle/>
          <a:p>
            <a:pPr>
              <a:defRPr sz="1400" b="1"/>
            </a:pPr>
            <a:endParaRPr lang="en-US"/>
          </a:p>
        </c:txPr>
        <c:crossAx val="200723264"/>
        <c:crosses val="autoZero"/>
        <c:auto val="1"/>
        <c:lblAlgn val="ctr"/>
        <c:lblOffset val="0"/>
        <c:noMultiLvlLbl val="0"/>
      </c:catAx>
      <c:valAx>
        <c:axId val="200723264"/>
        <c:scaling>
          <c:orientation val="minMax"/>
          <c:min val="-1.6"/>
        </c:scaling>
        <c:delete val="0"/>
        <c:axPos val="l"/>
        <c:numFmt formatCode="General" sourceLinked="1"/>
        <c:majorTickMark val="out"/>
        <c:minorTickMark val="none"/>
        <c:tickLblPos val="nextTo"/>
        <c:spPr>
          <a:noFill/>
          <a:ln w="9525">
            <a:solidFill>
              <a:schemeClr val="tx1"/>
            </a:solidFill>
          </a:ln>
          <a:effectLst/>
        </c:spPr>
        <c:txPr>
          <a:bodyPr rot="-60000000" vert="horz"/>
          <a:lstStyle/>
          <a:p>
            <a:pPr>
              <a:defRPr sz="1200">
                <a:latin typeface="+mj-lt"/>
                <a:cs typeface="Calibri" panose="020F0502020204030204" pitchFamily="34" charset="0"/>
              </a:defRPr>
            </a:pPr>
            <a:endParaRPr lang="en-US"/>
          </a:p>
        </c:txPr>
        <c:crossAx val="162212864"/>
        <c:crosses val="autoZero"/>
        <c:crossBetween val="between"/>
      </c:valAx>
      <c:spPr>
        <a:noFill/>
        <a:ln w="25400">
          <a:noFill/>
        </a:ln>
        <a:effectLst/>
      </c:spPr>
    </c:plotArea>
    <c:plotVisOnly val="1"/>
    <c:dispBlanksAs val="gap"/>
    <c:showDLblsOverMax val="0"/>
  </c:chart>
  <c:spPr>
    <a:noFill/>
    <a:ln>
      <a:noFill/>
    </a:ln>
    <a:effectLst/>
  </c:spPr>
  <c:txPr>
    <a:bodyPr/>
    <a:lstStyle/>
    <a:p>
      <a:pPr>
        <a:defRPr b="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06886165650994E-2"/>
          <c:y val="0.216055533929041"/>
          <c:w val="0.88976158660881"/>
          <c:h val="0.63023413212481205"/>
        </c:manualLayout>
      </c:layout>
      <c:barChart>
        <c:barDir val="col"/>
        <c:grouping val="clustered"/>
        <c:varyColors val="0"/>
        <c:ser>
          <c:idx val="0"/>
          <c:order val="0"/>
          <c:tx>
            <c:strRef>
              <c:f>Sheet1!$B$1</c:f>
              <c:strCache>
                <c:ptCount val="1"/>
                <c:pt idx="0">
                  <c:v>ABA (n=129)</c:v>
                </c:pt>
              </c:strCache>
            </c:strRef>
          </c:tx>
          <c:spPr>
            <a:solidFill>
              <a:srgbClr val="FF6608"/>
            </a:solidFill>
            <a:ln>
              <a:solidFill>
                <a:schemeClr val="tx1"/>
              </a:solidFill>
            </a:ln>
          </c:spPr>
          <c:invertIfNegative val="0"/>
          <c:dPt>
            <c:idx val="0"/>
            <c:invertIfNegative val="0"/>
            <c:bubble3D val="0"/>
            <c:extLst>
              <c:ext xmlns:c16="http://schemas.microsoft.com/office/drawing/2014/chart" uri="{C3380CC4-5D6E-409C-BE32-E72D297353CC}">
                <c16:uniqueId val="{00000000-CBB2-2B48-94AF-515572E198AE}"/>
              </c:ext>
            </c:extLst>
          </c:dPt>
          <c:dPt>
            <c:idx val="1"/>
            <c:invertIfNegative val="0"/>
            <c:bubble3D val="0"/>
            <c:extLst>
              <c:ext xmlns:c16="http://schemas.microsoft.com/office/drawing/2014/chart" uri="{C3380CC4-5D6E-409C-BE32-E72D297353CC}">
                <c16:uniqueId val="{00000001-CBB2-2B48-94AF-515572E198AE}"/>
              </c:ext>
            </c:extLst>
          </c:dPt>
          <c:dPt>
            <c:idx val="2"/>
            <c:invertIfNegative val="0"/>
            <c:bubble3D val="0"/>
            <c:extLst>
              <c:ext xmlns:c16="http://schemas.microsoft.com/office/drawing/2014/chart" uri="{C3380CC4-5D6E-409C-BE32-E72D297353CC}">
                <c16:uniqueId val="{00000002-CBB2-2B48-94AF-515572E198AE}"/>
              </c:ext>
            </c:extLst>
          </c:dPt>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36.4</c:v>
                </c:pt>
                <c:pt idx="1">
                  <c:v>15.5</c:v>
                </c:pt>
                <c:pt idx="2">
                  <c:v>9.3000000000000007</c:v>
                </c:pt>
              </c:numCache>
            </c:numRef>
          </c:val>
          <c:extLst>
            <c:ext xmlns:c16="http://schemas.microsoft.com/office/drawing/2014/chart" uri="{C3380CC4-5D6E-409C-BE32-E72D297353CC}">
              <c16:uniqueId val="{00000003-CBB2-2B48-94AF-515572E198AE}"/>
            </c:ext>
          </c:extLst>
        </c:ser>
        <c:ser>
          <c:idx val="1"/>
          <c:order val="1"/>
          <c:tx>
            <c:strRef>
              <c:f>Sheet1!$C$1</c:f>
              <c:strCache>
                <c:ptCount val="1"/>
                <c:pt idx="0">
                  <c:v>PBO (n=130)</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22.3</c:v>
                </c:pt>
                <c:pt idx="1">
                  <c:v>10.8</c:v>
                </c:pt>
                <c:pt idx="2">
                  <c:v>5.4</c:v>
                </c:pt>
              </c:numCache>
            </c:numRef>
          </c:val>
          <c:extLst>
            <c:ext xmlns:c16="http://schemas.microsoft.com/office/drawing/2014/chart" uri="{C3380CC4-5D6E-409C-BE32-E72D297353CC}">
              <c16:uniqueId val="{00000004-CBB2-2B48-94AF-515572E198AE}"/>
            </c:ext>
          </c:extLst>
        </c:ser>
        <c:dLbls>
          <c:showLegendKey val="0"/>
          <c:showVal val="0"/>
          <c:showCatName val="0"/>
          <c:showSerName val="0"/>
          <c:showPercent val="0"/>
          <c:showBubbleSize val="0"/>
        </c:dLbls>
        <c:gapWidth val="150"/>
        <c:axId val="205954048"/>
        <c:axId val="200727296"/>
      </c:barChart>
      <c:catAx>
        <c:axId val="205954048"/>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0727296"/>
        <c:crosses val="autoZero"/>
        <c:auto val="1"/>
        <c:lblAlgn val="ctr"/>
        <c:lblOffset val="100"/>
        <c:noMultiLvlLbl val="0"/>
      </c:catAx>
      <c:valAx>
        <c:axId val="200727296"/>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a:latin typeface="+mj-lt"/>
              </a:defRPr>
            </a:pPr>
            <a:endParaRPr lang="en-US"/>
          </a:p>
        </c:txPr>
        <c:crossAx val="205954048"/>
        <c:crosses val="autoZero"/>
        <c:crossBetween val="between"/>
        <c:majorUnit val="20"/>
      </c:valAx>
    </c:plotArea>
    <c:legend>
      <c:legendPos val="t"/>
      <c:layout>
        <c:manualLayout>
          <c:xMode val="edge"/>
          <c:yMode val="edge"/>
          <c:x val="7.8876855542887203E-2"/>
          <c:y val="0.126974217230229"/>
          <c:w val="0.88258126477127496"/>
          <c:h val="0.109833001389768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06886165650994E-2"/>
          <c:y val="0.216055533929041"/>
          <c:w val="0.88976158660881"/>
          <c:h val="0.63023413212481205"/>
        </c:manualLayout>
      </c:layout>
      <c:barChart>
        <c:barDir val="col"/>
        <c:grouping val="clustered"/>
        <c:varyColors val="0"/>
        <c:ser>
          <c:idx val="0"/>
          <c:order val="0"/>
          <c:tx>
            <c:strRef>
              <c:f>Sheet1!$B$1</c:f>
              <c:strCache>
                <c:ptCount val="1"/>
                <c:pt idx="0">
                  <c:v>ABA (n=84)</c:v>
                </c:pt>
              </c:strCache>
            </c:strRef>
          </c:tx>
          <c:spPr>
            <a:solidFill>
              <a:srgbClr val="FF6608"/>
            </a:solidFill>
            <a:ln>
              <a:solidFill>
                <a:schemeClr val="tx1"/>
              </a:solidFill>
            </a:ln>
          </c:spPr>
          <c:invertIfNegative val="0"/>
          <c:dPt>
            <c:idx val="0"/>
            <c:invertIfNegative val="0"/>
            <c:bubble3D val="0"/>
            <c:extLst>
              <c:ext xmlns:c16="http://schemas.microsoft.com/office/drawing/2014/chart" uri="{C3380CC4-5D6E-409C-BE32-E72D297353CC}">
                <c16:uniqueId val="{00000000-90D2-8446-88E5-65360EDFF487}"/>
              </c:ext>
            </c:extLst>
          </c:dPt>
          <c:dPt>
            <c:idx val="1"/>
            <c:invertIfNegative val="0"/>
            <c:bubble3D val="0"/>
            <c:extLst>
              <c:ext xmlns:c16="http://schemas.microsoft.com/office/drawing/2014/chart" uri="{C3380CC4-5D6E-409C-BE32-E72D297353CC}">
                <c16:uniqueId val="{00000001-90D2-8446-88E5-65360EDFF487}"/>
              </c:ext>
            </c:extLst>
          </c:dPt>
          <c:dPt>
            <c:idx val="2"/>
            <c:invertIfNegative val="0"/>
            <c:bubble3D val="0"/>
            <c:extLst>
              <c:ext xmlns:c16="http://schemas.microsoft.com/office/drawing/2014/chart" uri="{C3380CC4-5D6E-409C-BE32-E72D297353CC}">
                <c16:uniqueId val="{00000002-90D2-8446-88E5-65360EDFF487}"/>
              </c:ext>
            </c:extLst>
          </c:dPt>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44</c:v>
                </c:pt>
                <c:pt idx="1">
                  <c:v>25</c:v>
                </c:pt>
                <c:pt idx="2">
                  <c:v>11.9</c:v>
                </c:pt>
              </c:numCache>
            </c:numRef>
          </c:val>
          <c:extLst>
            <c:ext xmlns:c16="http://schemas.microsoft.com/office/drawing/2014/chart" uri="{C3380CC4-5D6E-409C-BE32-E72D297353CC}">
              <c16:uniqueId val="{00000003-90D2-8446-88E5-65360EDFF487}"/>
            </c:ext>
          </c:extLst>
        </c:ser>
        <c:ser>
          <c:idx val="1"/>
          <c:order val="1"/>
          <c:tx>
            <c:strRef>
              <c:f>Sheet1!$C$1</c:f>
              <c:strCache>
                <c:ptCount val="1"/>
                <c:pt idx="0">
                  <c:v>PBO (n=81)</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22.2</c:v>
                </c:pt>
                <c:pt idx="1">
                  <c:v>14.8</c:v>
                </c:pt>
                <c:pt idx="2">
                  <c:v>8.6</c:v>
                </c:pt>
              </c:numCache>
            </c:numRef>
          </c:val>
          <c:extLst>
            <c:ext xmlns:c16="http://schemas.microsoft.com/office/drawing/2014/chart" uri="{C3380CC4-5D6E-409C-BE32-E72D297353CC}">
              <c16:uniqueId val="{00000004-90D2-8446-88E5-65360EDFF487}"/>
            </c:ext>
          </c:extLst>
        </c:ser>
        <c:dLbls>
          <c:showLegendKey val="0"/>
          <c:showVal val="0"/>
          <c:showCatName val="0"/>
          <c:showSerName val="0"/>
          <c:showPercent val="0"/>
          <c:showBubbleSize val="0"/>
        </c:dLbls>
        <c:gapWidth val="150"/>
        <c:axId val="205952000"/>
        <c:axId val="200721536"/>
      </c:barChart>
      <c:catAx>
        <c:axId val="205952000"/>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0721536"/>
        <c:crosses val="autoZero"/>
        <c:auto val="1"/>
        <c:lblAlgn val="ctr"/>
        <c:lblOffset val="100"/>
        <c:noMultiLvlLbl val="0"/>
      </c:catAx>
      <c:valAx>
        <c:axId val="200721536"/>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a:latin typeface="+mj-lt"/>
              </a:defRPr>
            </a:pPr>
            <a:endParaRPr lang="en-US"/>
          </a:p>
        </c:txPr>
        <c:crossAx val="205952000"/>
        <c:crosses val="autoZero"/>
        <c:crossBetween val="between"/>
        <c:majorUnit val="20"/>
      </c:valAx>
    </c:plotArea>
    <c:legend>
      <c:legendPos val="t"/>
      <c:layout>
        <c:manualLayout>
          <c:xMode val="edge"/>
          <c:yMode val="edge"/>
          <c:x val="7.8876855542887203E-2"/>
          <c:y val="0.126974217230229"/>
          <c:w val="0.88258126477127496"/>
          <c:h val="0.109833001389768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33661417322802E-2"/>
          <c:y val="0.29454344391876952"/>
          <c:w val="0.88524537542191895"/>
          <c:h val="0.60554380914387695"/>
        </c:manualLayout>
      </c:layout>
      <c:scatterChart>
        <c:scatterStyle val="lineMarker"/>
        <c:varyColors val="0"/>
        <c:ser>
          <c:idx val="0"/>
          <c:order val="0"/>
          <c:tx>
            <c:strRef>
              <c:f>Sheet1!$B$1</c:f>
              <c:strCache>
                <c:ptCount val="1"/>
                <c:pt idx="0">
                  <c:v>ABA</c:v>
                </c:pt>
              </c:strCache>
            </c:strRef>
          </c:tx>
          <c:spPr>
            <a:ln w="28575" cap="rnd">
              <a:solidFill>
                <a:srgbClr val="FF6608"/>
              </a:solidFill>
              <a:round/>
            </a:ln>
            <a:effectLst/>
          </c:spPr>
          <c:marker>
            <c:symbol val="circle"/>
            <c:size val="5"/>
            <c:spPr>
              <a:solidFill>
                <a:srgbClr val="FF6608"/>
              </a:solidFill>
              <a:ln w="9525">
                <a:solidFill>
                  <a:srgbClr val="FF6608"/>
                </a:solidFill>
              </a:ln>
              <a:effectLst/>
            </c:spPr>
          </c:marker>
          <c:errBars>
            <c:errDir val="y"/>
            <c:errBarType val="both"/>
            <c:errValType val="cust"/>
            <c:noEndCap val="0"/>
            <c:plus>
              <c:numRef>
                <c:f>Sheet1!$K$2:$K$12</c:f>
                <c:numCache>
                  <c:formatCode>General</c:formatCode>
                  <c:ptCount val="11"/>
                  <c:pt idx="0">
                    <c:v>0</c:v>
                  </c:pt>
                  <c:pt idx="1">
                    <c:v>5.1000000000000014</c:v>
                  </c:pt>
                  <c:pt idx="2">
                    <c:v>6.2000000000000028</c:v>
                  </c:pt>
                  <c:pt idx="3">
                    <c:v>6.3999999999999986</c:v>
                  </c:pt>
                  <c:pt idx="4">
                    <c:v>6.5</c:v>
                  </c:pt>
                  <c:pt idx="5">
                    <c:v>6.6000000000000014</c:v>
                  </c:pt>
                  <c:pt idx="6">
                    <c:v>6.6999999999999957</c:v>
                  </c:pt>
                  <c:pt idx="7">
                    <c:v>6.7000000000000028</c:v>
                  </c:pt>
                  <c:pt idx="8">
                    <c:v>6.7000000000000028</c:v>
                  </c:pt>
                  <c:pt idx="9">
                    <c:v>6.7000000000000028</c:v>
                  </c:pt>
                  <c:pt idx="10">
                    <c:v>6.7000000000000028</c:v>
                  </c:pt>
                </c:numCache>
              </c:numRef>
            </c:plus>
            <c:minus>
              <c:numRef>
                <c:f>Sheet1!$J$2:$J$12</c:f>
                <c:numCache>
                  <c:formatCode>General</c:formatCode>
                  <c:ptCount val="11"/>
                  <c:pt idx="0">
                    <c:v>0</c:v>
                  </c:pt>
                  <c:pt idx="1">
                    <c:v>5.0999999999999979</c:v>
                  </c:pt>
                  <c:pt idx="2">
                    <c:v>6.3000000000000007</c:v>
                  </c:pt>
                  <c:pt idx="3">
                    <c:v>6.5000000000000036</c:v>
                  </c:pt>
                  <c:pt idx="4">
                    <c:v>6.5</c:v>
                  </c:pt>
                  <c:pt idx="5">
                    <c:v>6.5999999999999943</c:v>
                  </c:pt>
                  <c:pt idx="6">
                    <c:v>6.7000000000000028</c:v>
                  </c:pt>
                  <c:pt idx="7">
                    <c:v>6.7999999999999972</c:v>
                  </c:pt>
                  <c:pt idx="8">
                    <c:v>6.6999999999999957</c:v>
                  </c:pt>
                  <c:pt idx="9">
                    <c:v>6.7000000000000028</c:v>
                  </c:pt>
                  <c:pt idx="10">
                    <c:v>6.7999999999999972</c:v>
                  </c:pt>
                </c:numCache>
              </c:numRef>
            </c:minus>
            <c:spPr>
              <a:noFill/>
              <a:ln w="9525" cap="flat" cmpd="sng" algn="ctr">
                <a:solidFill>
                  <a:srgbClr val="FF6608"/>
                </a:solidFill>
                <a:round/>
              </a:ln>
              <a:effectLst/>
            </c:spPr>
          </c:errBars>
          <c:xVal>
            <c:numRef>
              <c:f>Sheet1!$A$2:$A$13</c:f>
              <c:numCache>
                <c:formatCode>General</c:formatCode>
                <c:ptCount val="12"/>
                <c:pt idx="0">
                  <c:v>0</c:v>
                </c:pt>
                <c:pt idx="1">
                  <c:v>2</c:v>
                </c:pt>
                <c:pt idx="2">
                  <c:v>4</c:v>
                </c:pt>
                <c:pt idx="3">
                  <c:v>8</c:v>
                </c:pt>
                <c:pt idx="4">
                  <c:v>12</c:v>
                </c:pt>
                <c:pt idx="5">
                  <c:v>16</c:v>
                </c:pt>
                <c:pt idx="6">
                  <c:v>20</c:v>
                </c:pt>
                <c:pt idx="7">
                  <c:v>24</c:v>
                </c:pt>
                <c:pt idx="8">
                  <c:v>28</c:v>
                </c:pt>
                <c:pt idx="9">
                  <c:v>36</c:v>
                </c:pt>
                <c:pt idx="10">
                  <c:v>44</c:v>
                </c:pt>
              </c:numCache>
            </c:numRef>
          </c:xVal>
          <c:yVal>
            <c:numRef>
              <c:f>Sheet1!$B$2:$B$13</c:f>
              <c:numCache>
                <c:formatCode>General</c:formatCode>
                <c:ptCount val="12"/>
                <c:pt idx="0">
                  <c:v>0</c:v>
                </c:pt>
                <c:pt idx="1">
                  <c:v>17.399999999999999</c:v>
                </c:pt>
                <c:pt idx="2">
                  <c:v>31.5</c:v>
                </c:pt>
                <c:pt idx="3">
                  <c:v>35.700000000000003</c:v>
                </c:pt>
                <c:pt idx="4">
                  <c:v>38</c:v>
                </c:pt>
                <c:pt idx="5">
                  <c:v>40.799999999999997</c:v>
                </c:pt>
                <c:pt idx="6">
                  <c:v>44.6</c:v>
                </c:pt>
                <c:pt idx="7">
                  <c:v>48.4</c:v>
                </c:pt>
                <c:pt idx="8">
                  <c:v>49.8</c:v>
                </c:pt>
                <c:pt idx="9">
                  <c:v>53.5</c:v>
                </c:pt>
                <c:pt idx="10">
                  <c:v>48.4</c:v>
                </c:pt>
              </c:numCache>
            </c:numRef>
          </c:yVal>
          <c:smooth val="0"/>
          <c:extLst>
            <c:ext xmlns:c16="http://schemas.microsoft.com/office/drawing/2014/chart" uri="{C3380CC4-5D6E-409C-BE32-E72D297353CC}">
              <c16:uniqueId val="{00000000-20EF-954E-8F2B-E68912F464C6}"/>
            </c:ext>
          </c:extLst>
        </c:ser>
        <c:ser>
          <c:idx val="1"/>
          <c:order val="1"/>
          <c:tx>
            <c:strRef>
              <c:f>Sheet1!$C$1</c:f>
              <c:strCache>
                <c:ptCount val="1"/>
                <c:pt idx="0">
                  <c:v>PBO</c:v>
                </c:pt>
              </c:strCache>
            </c:strRef>
          </c:tx>
          <c:spPr>
            <a:ln w="28575" cap="rnd">
              <a:solidFill>
                <a:sysClr val="window" lastClr="FFFFFF">
                  <a:lumMod val="50000"/>
                </a:sysClr>
              </a:solidFill>
              <a:round/>
            </a:ln>
            <a:effectLst/>
          </c:spPr>
          <c:marker>
            <c:symbol val="circle"/>
            <c:size val="5"/>
            <c:spPr>
              <a:solidFill>
                <a:sysClr val="window" lastClr="FFFFFF">
                  <a:lumMod val="50000"/>
                </a:sysClr>
              </a:solidFill>
              <a:ln w="9525">
                <a:solidFill>
                  <a:sysClr val="window" lastClr="FFFFFF">
                    <a:lumMod val="50000"/>
                  </a:sysClr>
                </a:solidFill>
              </a:ln>
              <a:effectLst/>
            </c:spPr>
          </c:marker>
          <c:errBars>
            <c:errDir val="y"/>
            <c:errBarType val="both"/>
            <c:errValType val="cust"/>
            <c:noEndCap val="0"/>
            <c:plus>
              <c:numRef>
                <c:f>Sheet1!$O$2:$O$12</c:f>
                <c:numCache>
                  <c:formatCode>General</c:formatCode>
                  <c:ptCount val="11"/>
                  <c:pt idx="0">
                    <c:v>0</c:v>
                  </c:pt>
                  <c:pt idx="1">
                    <c:v>4.5</c:v>
                  </c:pt>
                  <c:pt idx="2">
                    <c:v>5.4000000000000021</c:v>
                  </c:pt>
                  <c:pt idx="3">
                    <c:v>6</c:v>
                  </c:pt>
                  <c:pt idx="4">
                    <c:v>6.1000000000000014</c:v>
                  </c:pt>
                  <c:pt idx="5">
                    <c:v>6</c:v>
                  </c:pt>
                  <c:pt idx="6">
                    <c:v>6.5</c:v>
                  </c:pt>
                  <c:pt idx="7">
                    <c:v>6.6000000000000014</c:v>
                  </c:pt>
                  <c:pt idx="8">
                    <c:v>6.8000000000000043</c:v>
                  </c:pt>
                  <c:pt idx="9">
                    <c:v>6.6999999999999957</c:v>
                  </c:pt>
                  <c:pt idx="10">
                    <c:v>6.7000000000000028</c:v>
                  </c:pt>
                </c:numCache>
              </c:numRef>
            </c:plus>
            <c:minus>
              <c:numRef>
                <c:f>Sheet1!$N$2:$N$12</c:f>
                <c:numCache>
                  <c:formatCode>General</c:formatCode>
                  <c:ptCount val="11"/>
                  <c:pt idx="0">
                    <c:v>0</c:v>
                  </c:pt>
                  <c:pt idx="1">
                    <c:v>4.4000000000000004</c:v>
                  </c:pt>
                  <c:pt idx="2">
                    <c:v>5.2999999999999989</c:v>
                  </c:pt>
                  <c:pt idx="3">
                    <c:v>6</c:v>
                  </c:pt>
                  <c:pt idx="4">
                    <c:v>6.0999999999999979</c:v>
                  </c:pt>
                  <c:pt idx="5">
                    <c:v>6</c:v>
                  </c:pt>
                  <c:pt idx="6">
                    <c:v>6.5</c:v>
                  </c:pt>
                  <c:pt idx="7">
                    <c:v>6.6999999999999957</c:v>
                  </c:pt>
                  <c:pt idx="8">
                    <c:v>6.6999999999999957</c:v>
                  </c:pt>
                  <c:pt idx="9">
                    <c:v>6.8000000000000043</c:v>
                  </c:pt>
                  <c:pt idx="10">
                    <c:v>6.7999999999999972</c:v>
                  </c:pt>
                </c:numCache>
              </c:numRef>
            </c:minus>
            <c:spPr>
              <a:noFill/>
              <a:ln w="9525" cap="flat" cmpd="sng" algn="ctr">
                <a:solidFill>
                  <a:sysClr val="window" lastClr="FFFFFF">
                    <a:lumMod val="50000"/>
                  </a:sysClr>
                </a:solidFill>
                <a:round/>
              </a:ln>
              <a:effectLst/>
            </c:spPr>
          </c:errBars>
          <c:xVal>
            <c:numRef>
              <c:f>Sheet1!$A$2:$A$13</c:f>
              <c:numCache>
                <c:formatCode>General</c:formatCode>
                <c:ptCount val="12"/>
                <c:pt idx="0">
                  <c:v>0</c:v>
                </c:pt>
                <c:pt idx="1">
                  <c:v>2</c:v>
                </c:pt>
                <c:pt idx="2">
                  <c:v>4</c:v>
                </c:pt>
                <c:pt idx="3">
                  <c:v>8</c:v>
                </c:pt>
                <c:pt idx="4">
                  <c:v>12</c:v>
                </c:pt>
                <c:pt idx="5">
                  <c:v>16</c:v>
                </c:pt>
                <c:pt idx="6">
                  <c:v>20</c:v>
                </c:pt>
                <c:pt idx="7">
                  <c:v>24</c:v>
                </c:pt>
                <c:pt idx="8">
                  <c:v>28</c:v>
                </c:pt>
                <c:pt idx="9">
                  <c:v>36</c:v>
                </c:pt>
                <c:pt idx="10">
                  <c:v>44</c:v>
                </c:pt>
              </c:numCache>
            </c:numRef>
          </c:xVal>
          <c:yVal>
            <c:numRef>
              <c:f>Sheet1!$C$2:$C$13</c:f>
              <c:numCache>
                <c:formatCode>General</c:formatCode>
                <c:ptCount val="12"/>
                <c:pt idx="0">
                  <c:v>0</c:v>
                </c:pt>
                <c:pt idx="1">
                  <c:v>12.3</c:v>
                </c:pt>
                <c:pt idx="2">
                  <c:v>19.399999999999999</c:v>
                </c:pt>
                <c:pt idx="3">
                  <c:v>27.5</c:v>
                </c:pt>
                <c:pt idx="4">
                  <c:v>28.9</c:v>
                </c:pt>
                <c:pt idx="5">
                  <c:v>27</c:v>
                </c:pt>
                <c:pt idx="6">
                  <c:v>36.5</c:v>
                </c:pt>
                <c:pt idx="7">
                  <c:v>40.799999999999997</c:v>
                </c:pt>
                <c:pt idx="8">
                  <c:v>48.8</c:v>
                </c:pt>
                <c:pt idx="9">
                  <c:v>51.7</c:v>
                </c:pt>
                <c:pt idx="10">
                  <c:v>49.3</c:v>
                </c:pt>
              </c:numCache>
            </c:numRef>
          </c:yVal>
          <c:smooth val="0"/>
          <c:extLst>
            <c:ext xmlns:c16="http://schemas.microsoft.com/office/drawing/2014/chart" uri="{C3380CC4-5D6E-409C-BE32-E72D297353CC}">
              <c16:uniqueId val="{00000001-20EF-954E-8F2B-E68912F464C6}"/>
            </c:ext>
          </c:extLst>
        </c:ser>
        <c:ser>
          <c:idx val="2"/>
          <c:order val="2"/>
          <c:tx>
            <c:strRef>
              <c:f>Sheet1!$D$1</c:f>
              <c:strCache>
                <c:ptCount val="1"/>
                <c:pt idx="0">
                  <c:v>Abatacept ACR50 </c:v>
                </c:pt>
              </c:strCache>
            </c:strRef>
          </c:tx>
          <c:spPr>
            <a:ln w="28575" cap="rnd">
              <a:solidFill>
                <a:srgbClr val="FF6608"/>
              </a:solidFill>
              <a:prstDash val="dash"/>
              <a:round/>
            </a:ln>
            <a:effectLst/>
          </c:spPr>
          <c:marker>
            <c:symbol val="circle"/>
            <c:size val="5"/>
            <c:spPr>
              <a:solidFill>
                <a:srgbClr val="FF6608"/>
              </a:solidFill>
              <a:ln w="9525">
                <a:solidFill>
                  <a:srgbClr val="FF6608"/>
                </a:solidFill>
              </a:ln>
              <a:effectLst/>
            </c:spPr>
          </c:marker>
          <c:errBars>
            <c:errDir val="y"/>
            <c:errBarType val="both"/>
            <c:errValType val="cust"/>
            <c:noEndCap val="0"/>
            <c:plus>
              <c:numRef>
                <c:f>Sheet1!$P$1:$P$12</c:f>
                <c:numCache>
                  <c:formatCode>General</c:formatCode>
                  <c:ptCount val="12"/>
                  <c:pt idx="0">
                    <c:v>0</c:v>
                  </c:pt>
                  <c:pt idx="1">
                    <c:v>0</c:v>
                  </c:pt>
                  <c:pt idx="2">
                    <c:v>2</c:v>
                  </c:pt>
                  <c:pt idx="3">
                    <c:v>3.1</c:v>
                  </c:pt>
                  <c:pt idx="4">
                    <c:v>4.2</c:v>
                  </c:pt>
                  <c:pt idx="5">
                    <c:v>5.2</c:v>
                  </c:pt>
                  <c:pt idx="6">
                    <c:v>4.9000000000000004</c:v>
                  </c:pt>
                  <c:pt idx="7">
                    <c:v>5.3</c:v>
                  </c:pt>
                  <c:pt idx="8">
                    <c:v>5.5</c:v>
                  </c:pt>
                  <c:pt idx="9">
                    <c:v>6.1</c:v>
                  </c:pt>
                  <c:pt idx="10">
                    <c:v>6.1</c:v>
                  </c:pt>
                  <c:pt idx="11">
                    <c:v>6.1</c:v>
                  </c:pt>
                </c:numCache>
              </c:numRef>
            </c:plus>
            <c:minus>
              <c:numRef>
                <c:f>Sheet1!$Q$1:$Q$12</c:f>
                <c:numCache>
                  <c:formatCode>General</c:formatCode>
                  <c:ptCount val="12"/>
                  <c:pt idx="0">
                    <c:v>0</c:v>
                  </c:pt>
                  <c:pt idx="1">
                    <c:v>0</c:v>
                  </c:pt>
                  <c:pt idx="2">
                    <c:v>2.1</c:v>
                  </c:pt>
                  <c:pt idx="3">
                    <c:v>3.1</c:v>
                  </c:pt>
                  <c:pt idx="4">
                    <c:v>4.2</c:v>
                  </c:pt>
                  <c:pt idx="5">
                    <c:v>5.2</c:v>
                  </c:pt>
                  <c:pt idx="6">
                    <c:v>4.9000000000000004</c:v>
                  </c:pt>
                  <c:pt idx="7">
                    <c:v>5.4</c:v>
                  </c:pt>
                  <c:pt idx="8">
                    <c:v>5.5</c:v>
                  </c:pt>
                  <c:pt idx="9">
                    <c:v>6</c:v>
                  </c:pt>
                  <c:pt idx="10">
                    <c:v>6.1</c:v>
                  </c:pt>
                  <c:pt idx="11">
                    <c:v>6</c:v>
                  </c:pt>
                </c:numCache>
              </c:numRef>
            </c:minus>
            <c:spPr>
              <a:noFill/>
              <a:ln w="9525" cap="flat" cmpd="sng" algn="ctr">
                <a:solidFill>
                  <a:srgbClr val="FF6608"/>
                </a:solidFill>
                <a:round/>
              </a:ln>
              <a:effectLst/>
            </c:spPr>
          </c:errBars>
          <c:xVal>
            <c:numRef>
              <c:f>Sheet1!$A$2:$A$13</c:f>
              <c:numCache>
                <c:formatCode>General</c:formatCode>
                <c:ptCount val="12"/>
                <c:pt idx="0">
                  <c:v>0</c:v>
                </c:pt>
                <c:pt idx="1">
                  <c:v>2</c:v>
                </c:pt>
                <c:pt idx="2">
                  <c:v>4</c:v>
                </c:pt>
                <c:pt idx="3">
                  <c:v>8</c:v>
                </c:pt>
                <c:pt idx="4">
                  <c:v>12</c:v>
                </c:pt>
                <c:pt idx="5">
                  <c:v>16</c:v>
                </c:pt>
                <c:pt idx="6">
                  <c:v>20</c:v>
                </c:pt>
                <c:pt idx="7">
                  <c:v>24</c:v>
                </c:pt>
                <c:pt idx="8">
                  <c:v>28</c:v>
                </c:pt>
                <c:pt idx="9">
                  <c:v>36</c:v>
                </c:pt>
                <c:pt idx="10">
                  <c:v>44</c:v>
                </c:pt>
              </c:numCache>
            </c:numRef>
          </c:xVal>
          <c:yVal>
            <c:numRef>
              <c:f>Sheet1!$D$2:$D$13</c:f>
              <c:numCache>
                <c:formatCode>General</c:formatCode>
                <c:ptCount val="12"/>
                <c:pt idx="0">
                  <c:v>0</c:v>
                </c:pt>
                <c:pt idx="1">
                  <c:v>2.2999999999999998</c:v>
                </c:pt>
                <c:pt idx="2">
                  <c:v>5.6</c:v>
                </c:pt>
                <c:pt idx="3">
                  <c:v>10.8</c:v>
                </c:pt>
                <c:pt idx="4">
                  <c:v>18.3</c:v>
                </c:pt>
                <c:pt idx="5">
                  <c:v>15.5</c:v>
                </c:pt>
                <c:pt idx="6">
                  <c:v>19.7</c:v>
                </c:pt>
                <c:pt idx="7">
                  <c:v>21.6</c:v>
                </c:pt>
                <c:pt idx="8">
                  <c:v>28.2</c:v>
                </c:pt>
                <c:pt idx="9">
                  <c:v>29.1</c:v>
                </c:pt>
                <c:pt idx="10">
                  <c:v>28.2</c:v>
                </c:pt>
              </c:numCache>
            </c:numRef>
          </c:yVal>
          <c:smooth val="0"/>
          <c:extLst>
            <c:ext xmlns:c16="http://schemas.microsoft.com/office/drawing/2014/chart" uri="{C3380CC4-5D6E-409C-BE32-E72D297353CC}">
              <c16:uniqueId val="{00000002-20EF-954E-8F2B-E68912F464C6}"/>
            </c:ext>
          </c:extLst>
        </c:ser>
        <c:ser>
          <c:idx val="3"/>
          <c:order val="3"/>
          <c:tx>
            <c:strRef>
              <c:f>Sheet1!$E$1</c:f>
              <c:strCache>
                <c:ptCount val="1"/>
                <c:pt idx="0">
                  <c:v>Placebo ACR 50</c:v>
                </c:pt>
              </c:strCache>
            </c:strRef>
          </c:tx>
          <c:spPr>
            <a:ln w="28575" cap="rnd">
              <a:solidFill>
                <a:sysClr val="window" lastClr="FFFFFF">
                  <a:lumMod val="50000"/>
                </a:sysClr>
              </a:solidFill>
              <a:prstDash val="dash"/>
              <a:round/>
            </a:ln>
            <a:effectLst/>
          </c:spPr>
          <c:marker>
            <c:symbol val="circle"/>
            <c:size val="5"/>
            <c:spPr>
              <a:solidFill>
                <a:sysClr val="window" lastClr="FFFFFF">
                  <a:lumMod val="50000"/>
                </a:sysClr>
              </a:solidFill>
              <a:ln w="9525">
                <a:solidFill>
                  <a:sysClr val="window" lastClr="FFFFFF">
                    <a:lumMod val="50000"/>
                  </a:sysClr>
                </a:solidFill>
              </a:ln>
              <a:effectLst/>
            </c:spPr>
          </c:marker>
          <c:errBars>
            <c:errDir val="y"/>
            <c:errBarType val="both"/>
            <c:errValType val="cust"/>
            <c:noEndCap val="0"/>
            <c:plus>
              <c:numRef>
                <c:f>Sheet1!$R$1:$R$12</c:f>
                <c:numCache>
                  <c:formatCode>General</c:formatCode>
                  <c:ptCount val="12"/>
                  <c:pt idx="0">
                    <c:v>0</c:v>
                  </c:pt>
                  <c:pt idx="1">
                    <c:v>0</c:v>
                  </c:pt>
                  <c:pt idx="2">
                    <c:v>0.5</c:v>
                  </c:pt>
                  <c:pt idx="3">
                    <c:v>1.8</c:v>
                  </c:pt>
                  <c:pt idx="4">
                    <c:v>3.5</c:v>
                  </c:pt>
                  <c:pt idx="5">
                    <c:v>3.7</c:v>
                  </c:pt>
                  <c:pt idx="6">
                    <c:v>4</c:v>
                  </c:pt>
                  <c:pt idx="7">
                    <c:v>4.4000000000000004</c:v>
                  </c:pt>
                  <c:pt idx="8">
                    <c:v>5.2</c:v>
                  </c:pt>
                  <c:pt idx="9">
                    <c:v>6</c:v>
                  </c:pt>
                  <c:pt idx="10">
                    <c:v>5.6</c:v>
                  </c:pt>
                  <c:pt idx="11">
                    <c:v>6.3</c:v>
                  </c:pt>
                </c:numCache>
              </c:numRef>
            </c:plus>
            <c:minus>
              <c:numRef>
                <c:f>Sheet1!$S$2:$S$12</c:f>
                <c:numCache>
                  <c:formatCode>General</c:formatCode>
                  <c:ptCount val="11"/>
                  <c:pt idx="0">
                    <c:v>0</c:v>
                  </c:pt>
                  <c:pt idx="1">
                    <c:v>0.9</c:v>
                  </c:pt>
                  <c:pt idx="2">
                    <c:v>1.8</c:v>
                  </c:pt>
                  <c:pt idx="3">
                    <c:v>3.5</c:v>
                  </c:pt>
                  <c:pt idx="4">
                    <c:v>3.6</c:v>
                  </c:pt>
                  <c:pt idx="5">
                    <c:v>3.9</c:v>
                  </c:pt>
                  <c:pt idx="6">
                    <c:v>4.5</c:v>
                  </c:pt>
                  <c:pt idx="7">
                    <c:v>5.2</c:v>
                  </c:pt>
                  <c:pt idx="8">
                    <c:v>6</c:v>
                  </c:pt>
                  <c:pt idx="9">
                    <c:v>5.6</c:v>
                  </c:pt>
                  <c:pt idx="10">
                    <c:v>6.3</c:v>
                  </c:pt>
                </c:numCache>
              </c:numRef>
            </c:minus>
            <c:spPr>
              <a:noFill/>
              <a:ln w="9525" cap="flat" cmpd="sng" algn="ctr">
                <a:solidFill>
                  <a:sysClr val="window" lastClr="FFFFFF">
                    <a:lumMod val="50000"/>
                  </a:sysClr>
                </a:solidFill>
                <a:round/>
              </a:ln>
              <a:effectLst/>
            </c:spPr>
          </c:errBars>
          <c:xVal>
            <c:numRef>
              <c:f>Sheet1!$A$2:$A$13</c:f>
              <c:numCache>
                <c:formatCode>General</c:formatCode>
                <c:ptCount val="12"/>
                <c:pt idx="0">
                  <c:v>0</c:v>
                </c:pt>
                <c:pt idx="1">
                  <c:v>2</c:v>
                </c:pt>
                <c:pt idx="2">
                  <c:v>4</c:v>
                </c:pt>
                <c:pt idx="3">
                  <c:v>8</c:v>
                </c:pt>
                <c:pt idx="4">
                  <c:v>12</c:v>
                </c:pt>
                <c:pt idx="5">
                  <c:v>16</c:v>
                </c:pt>
                <c:pt idx="6">
                  <c:v>20</c:v>
                </c:pt>
                <c:pt idx="7">
                  <c:v>24</c:v>
                </c:pt>
                <c:pt idx="8">
                  <c:v>28</c:v>
                </c:pt>
                <c:pt idx="9">
                  <c:v>36</c:v>
                </c:pt>
                <c:pt idx="10">
                  <c:v>44</c:v>
                </c:pt>
              </c:numCache>
            </c:numRef>
          </c:xVal>
          <c:yVal>
            <c:numRef>
              <c:f>Sheet1!$E$2:$E$13</c:f>
              <c:numCache>
                <c:formatCode>General</c:formatCode>
                <c:ptCount val="12"/>
                <c:pt idx="0">
                  <c:v>0</c:v>
                </c:pt>
                <c:pt idx="1">
                  <c:v>0.5</c:v>
                </c:pt>
                <c:pt idx="2">
                  <c:v>1.9</c:v>
                </c:pt>
                <c:pt idx="3">
                  <c:v>7.1</c:v>
                </c:pt>
                <c:pt idx="4">
                  <c:v>8.1</c:v>
                </c:pt>
                <c:pt idx="5">
                  <c:v>9.5</c:v>
                </c:pt>
                <c:pt idx="6">
                  <c:v>12.3</c:v>
                </c:pt>
                <c:pt idx="7">
                  <c:v>18</c:v>
                </c:pt>
                <c:pt idx="8">
                  <c:v>27</c:v>
                </c:pt>
                <c:pt idx="9">
                  <c:v>21.8</c:v>
                </c:pt>
                <c:pt idx="10">
                  <c:v>32.200000000000003</c:v>
                </c:pt>
              </c:numCache>
            </c:numRef>
          </c:yVal>
          <c:smooth val="0"/>
          <c:extLst>
            <c:ext xmlns:c16="http://schemas.microsoft.com/office/drawing/2014/chart" uri="{C3380CC4-5D6E-409C-BE32-E72D297353CC}">
              <c16:uniqueId val="{00000003-20EF-954E-8F2B-E68912F464C6}"/>
            </c:ext>
          </c:extLst>
        </c:ser>
        <c:ser>
          <c:idx val="4"/>
          <c:order val="4"/>
          <c:tx>
            <c:strRef>
              <c:f>Sheet1!$F$1</c:f>
              <c:strCache>
                <c:ptCount val="1"/>
                <c:pt idx="0">
                  <c:v>Abatacept ACR70 </c:v>
                </c:pt>
              </c:strCache>
            </c:strRef>
          </c:tx>
          <c:spPr>
            <a:ln w="28575" cap="rnd">
              <a:solidFill>
                <a:srgbClr val="FF6608"/>
              </a:solidFill>
              <a:prstDash val="sysDot"/>
              <a:round/>
            </a:ln>
            <a:effectLst/>
          </c:spPr>
          <c:marker>
            <c:symbol val="circle"/>
            <c:size val="5"/>
            <c:spPr>
              <a:solidFill>
                <a:srgbClr val="FF6608"/>
              </a:solidFill>
              <a:ln w="9525">
                <a:solidFill>
                  <a:srgbClr val="FF6608"/>
                </a:solidFill>
              </a:ln>
              <a:effectLst/>
            </c:spPr>
          </c:marker>
          <c:errBars>
            <c:errDir val="y"/>
            <c:errBarType val="both"/>
            <c:errValType val="cust"/>
            <c:noEndCap val="0"/>
            <c:plus>
              <c:numRef>
                <c:f>Sheet1!$T$1:$T$12</c:f>
                <c:numCache>
                  <c:formatCode>General</c:formatCode>
                  <c:ptCount val="12"/>
                  <c:pt idx="0">
                    <c:v>0</c:v>
                  </c:pt>
                  <c:pt idx="1">
                    <c:v>0</c:v>
                  </c:pt>
                  <c:pt idx="2">
                    <c:v>0</c:v>
                  </c:pt>
                  <c:pt idx="3">
                    <c:v>-0.5</c:v>
                  </c:pt>
                  <c:pt idx="4">
                    <c:v>2.7</c:v>
                  </c:pt>
                  <c:pt idx="5">
                    <c:v>3.1</c:v>
                  </c:pt>
                  <c:pt idx="6">
                    <c:v>3.7</c:v>
                  </c:pt>
                  <c:pt idx="7">
                    <c:v>3.8</c:v>
                  </c:pt>
                  <c:pt idx="8">
                    <c:v>4.3</c:v>
                  </c:pt>
                  <c:pt idx="9">
                    <c:v>4</c:v>
                  </c:pt>
                  <c:pt idx="10">
                    <c:v>5</c:v>
                  </c:pt>
                  <c:pt idx="11">
                    <c:v>4.9000000000000004</c:v>
                  </c:pt>
                </c:numCache>
              </c:numRef>
            </c:plus>
            <c:minus>
              <c:numRef>
                <c:f>Sheet1!$U$1:$U$12</c:f>
                <c:numCache>
                  <c:formatCode>General</c:formatCode>
                  <c:ptCount val="12"/>
                  <c:pt idx="0">
                    <c:v>0</c:v>
                  </c:pt>
                  <c:pt idx="1">
                    <c:v>0</c:v>
                  </c:pt>
                  <c:pt idx="2">
                    <c:v>0</c:v>
                  </c:pt>
                  <c:pt idx="3">
                    <c:v>0.9</c:v>
                  </c:pt>
                  <c:pt idx="4">
                    <c:v>2.7</c:v>
                  </c:pt>
                  <c:pt idx="5">
                    <c:v>3.1</c:v>
                  </c:pt>
                  <c:pt idx="6">
                    <c:v>3.6</c:v>
                  </c:pt>
                  <c:pt idx="7">
                    <c:v>3.8</c:v>
                  </c:pt>
                  <c:pt idx="8">
                    <c:v>4.0999999999999996</c:v>
                  </c:pt>
                  <c:pt idx="9">
                    <c:v>4</c:v>
                  </c:pt>
                  <c:pt idx="10">
                    <c:v>4.9000000000000004</c:v>
                  </c:pt>
                  <c:pt idx="11">
                    <c:v>4.9000000000000004</c:v>
                  </c:pt>
                </c:numCache>
              </c:numRef>
            </c:minus>
            <c:spPr>
              <a:noFill/>
              <a:ln w="9525" cap="flat" cmpd="sng" algn="ctr">
                <a:solidFill>
                  <a:srgbClr val="FF6608"/>
                </a:solidFill>
                <a:round/>
              </a:ln>
              <a:effectLst/>
            </c:spPr>
          </c:errBars>
          <c:xVal>
            <c:numRef>
              <c:f>Sheet1!$A$2:$A$13</c:f>
              <c:numCache>
                <c:formatCode>General</c:formatCode>
                <c:ptCount val="12"/>
                <c:pt idx="0">
                  <c:v>0</c:v>
                </c:pt>
                <c:pt idx="1">
                  <c:v>2</c:v>
                </c:pt>
                <c:pt idx="2">
                  <c:v>4</c:v>
                </c:pt>
                <c:pt idx="3">
                  <c:v>8</c:v>
                </c:pt>
                <c:pt idx="4">
                  <c:v>12</c:v>
                </c:pt>
                <c:pt idx="5">
                  <c:v>16</c:v>
                </c:pt>
                <c:pt idx="6">
                  <c:v>20</c:v>
                </c:pt>
                <c:pt idx="7">
                  <c:v>24</c:v>
                </c:pt>
                <c:pt idx="8">
                  <c:v>28</c:v>
                </c:pt>
                <c:pt idx="9">
                  <c:v>36</c:v>
                </c:pt>
                <c:pt idx="10">
                  <c:v>44</c:v>
                </c:pt>
              </c:numCache>
            </c:numRef>
          </c:xVal>
          <c:yVal>
            <c:numRef>
              <c:f>Sheet1!$F$2:$F$13</c:f>
              <c:numCache>
                <c:formatCode>General</c:formatCode>
                <c:ptCount val="12"/>
                <c:pt idx="0">
                  <c:v>0</c:v>
                </c:pt>
                <c:pt idx="1">
                  <c:v>0</c:v>
                </c:pt>
                <c:pt idx="2">
                  <c:v>0.5</c:v>
                </c:pt>
                <c:pt idx="3">
                  <c:v>4.2</c:v>
                </c:pt>
                <c:pt idx="4">
                  <c:v>5.6</c:v>
                </c:pt>
                <c:pt idx="5">
                  <c:v>8</c:v>
                </c:pt>
                <c:pt idx="6">
                  <c:v>8.9</c:v>
                </c:pt>
                <c:pt idx="7">
                  <c:v>10.3</c:v>
                </c:pt>
                <c:pt idx="8">
                  <c:v>9.9</c:v>
                </c:pt>
                <c:pt idx="9">
                  <c:v>16</c:v>
                </c:pt>
                <c:pt idx="10">
                  <c:v>15.5</c:v>
                </c:pt>
              </c:numCache>
            </c:numRef>
          </c:yVal>
          <c:smooth val="0"/>
          <c:extLst>
            <c:ext xmlns:c16="http://schemas.microsoft.com/office/drawing/2014/chart" uri="{C3380CC4-5D6E-409C-BE32-E72D297353CC}">
              <c16:uniqueId val="{00000004-20EF-954E-8F2B-E68912F464C6}"/>
            </c:ext>
          </c:extLst>
        </c:ser>
        <c:ser>
          <c:idx val="5"/>
          <c:order val="5"/>
          <c:tx>
            <c:strRef>
              <c:f>Sheet1!$G$1</c:f>
              <c:strCache>
                <c:ptCount val="1"/>
                <c:pt idx="0">
                  <c:v>Placebo ACR70</c:v>
                </c:pt>
              </c:strCache>
            </c:strRef>
          </c:tx>
          <c:spPr>
            <a:ln w="28575" cap="rnd">
              <a:solidFill>
                <a:sysClr val="window" lastClr="FFFFFF">
                  <a:lumMod val="50000"/>
                </a:sysClr>
              </a:solidFill>
              <a:prstDash val="sysDot"/>
              <a:round/>
            </a:ln>
            <a:effectLst/>
          </c:spPr>
          <c:marker>
            <c:symbol val="circle"/>
            <c:size val="5"/>
            <c:spPr>
              <a:solidFill>
                <a:sysClr val="window" lastClr="FFFFFF">
                  <a:lumMod val="50000"/>
                </a:sysClr>
              </a:solidFill>
              <a:ln w="9525">
                <a:solidFill>
                  <a:sysClr val="window" lastClr="FFFFFF">
                    <a:lumMod val="50000"/>
                  </a:sysClr>
                </a:solidFill>
              </a:ln>
              <a:effectLst/>
            </c:spPr>
          </c:marker>
          <c:errBars>
            <c:errDir val="y"/>
            <c:errBarType val="both"/>
            <c:errValType val="cust"/>
            <c:noEndCap val="0"/>
            <c:plus>
              <c:numRef>
                <c:f>Sheet1!$V$1:$V$12</c:f>
                <c:numCache>
                  <c:formatCode>General</c:formatCode>
                  <c:ptCount val="12"/>
                  <c:pt idx="0">
                    <c:v>0</c:v>
                  </c:pt>
                  <c:pt idx="1">
                    <c:v>0</c:v>
                  </c:pt>
                  <c:pt idx="2">
                    <c:v>0</c:v>
                  </c:pt>
                  <c:pt idx="3">
                    <c:v>-0.5</c:v>
                  </c:pt>
                  <c:pt idx="4">
                    <c:v>-0.5</c:v>
                  </c:pt>
                  <c:pt idx="5">
                    <c:v>2.1</c:v>
                  </c:pt>
                  <c:pt idx="6">
                    <c:v>-0.9</c:v>
                  </c:pt>
                  <c:pt idx="7">
                    <c:v>2.2000000000000002</c:v>
                  </c:pt>
                  <c:pt idx="8">
                    <c:v>3.6</c:v>
                  </c:pt>
                  <c:pt idx="9">
                    <c:v>4.3</c:v>
                  </c:pt>
                  <c:pt idx="10">
                    <c:v>4.3</c:v>
                  </c:pt>
                  <c:pt idx="11">
                    <c:v>5.0999999999999996</c:v>
                  </c:pt>
                </c:numCache>
              </c:numRef>
            </c:plus>
            <c:minus>
              <c:numRef>
                <c:f>Sheet1!$W$1:$W$12</c:f>
                <c:numCache>
                  <c:formatCode>General</c:formatCode>
                  <c:ptCount val="12"/>
                  <c:pt idx="0">
                    <c:v>0</c:v>
                  </c:pt>
                  <c:pt idx="1">
                    <c:v>0</c:v>
                  </c:pt>
                  <c:pt idx="2">
                    <c:v>0</c:v>
                  </c:pt>
                  <c:pt idx="3">
                    <c:v>0.9</c:v>
                  </c:pt>
                  <c:pt idx="4">
                    <c:v>0.9</c:v>
                  </c:pt>
                  <c:pt idx="5">
                    <c:v>2</c:v>
                  </c:pt>
                  <c:pt idx="6">
                    <c:v>1.4</c:v>
                  </c:pt>
                  <c:pt idx="7">
                    <c:v>2.2999999999999998</c:v>
                  </c:pt>
                  <c:pt idx="8">
                    <c:v>3.6</c:v>
                  </c:pt>
                  <c:pt idx="9">
                    <c:v>4.4000000000000004</c:v>
                  </c:pt>
                  <c:pt idx="10">
                    <c:v>4.4000000000000004</c:v>
                  </c:pt>
                  <c:pt idx="11">
                    <c:v>5.2</c:v>
                  </c:pt>
                </c:numCache>
              </c:numRef>
            </c:minus>
            <c:spPr>
              <a:noFill/>
              <a:ln w="9525" cap="flat" cmpd="sng" algn="ctr">
                <a:solidFill>
                  <a:sysClr val="window" lastClr="FFFFFF">
                    <a:lumMod val="50000"/>
                  </a:sysClr>
                </a:solidFill>
                <a:round/>
              </a:ln>
              <a:effectLst/>
            </c:spPr>
          </c:errBars>
          <c:xVal>
            <c:numRef>
              <c:f>Sheet1!$A$2:$A$13</c:f>
              <c:numCache>
                <c:formatCode>General</c:formatCode>
                <c:ptCount val="12"/>
                <c:pt idx="0">
                  <c:v>0</c:v>
                </c:pt>
                <c:pt idx="1">
                  <c:v>2</c:v>
                </c:pt>
                <c:pt idx="2">
                  <c:v>4</c:v>
                </c:pt>
                <c:pt idx="3">
                  <c:v>8</c:v>
                </c:pt>
                <c:pt idx="4">
                  <c:v>12</c:v>
                </c:pt>
                <c:pt idx="5">
                  <c:v>16</c:v>
                </c:pt>
                <c:pt idx="6">
                  <c:v>20</c:v>
                </c:pt>
                <c:pt idx="7">
                  <c:v>24</c:v>
                </c:pt>
                <c:pt idx="8">
                  <c:v>28</c:v>
                </c:pt>
                <c:pt idx="9">
                  <c:v>36</c:v>
                </c:pt>
                <c:pt idx="10">
                  <c:v>44</c:v>
                </c:pt>
              </c:numCache>
            </c:numRef>
          </c:xVal>
          <c:yVal>
            <c:numRef>
              <c:f>Sheet1!$G$2:$G$13</c:f>
              <c:numCache>
                <c:formatCode>General</c:formatCode>
                <c:ptCount val="12"/>
                <c:pt idx="0">
                  <c:v>0</c:v>
                </c:pt>
                <c:pt idx="1">
                  <c:v>0</c:v>
                </c:pt>
                <c:pt idx="2">
                  <c:v>0.5</c:v>
                </c:pt>
                <c:pt idx="3">
                  <c:v>0.5</c:v>
                </c:pt>
                <c:pt idx="4">
                  <c:v>2.4</c:v>
                </c:pt>
                <c:pt idx="5">
                  <c:v>0.9</c:v>
                </c:pt>
                <c:pt idx="6">
                  <c:v>2.8</c:v>
                </c:pt>
                <c:pt idx="7">
                  <c:v>7.6</c:v>
                </c:pt>
                <c:pt idx="8">
                  <c:v>11.8</c:v>
                </c:pt>
                <c:pt idx="9">
                  <c:v>11.8</c:v>
                </c:pt>
                <c:pt idx="10">
                  <c:v>17.5</c:v>
                </c:pt>
              </c:numCache>
            </c:numRef>
          </c:yVal>
          <c:smooth val="0"/>
          <c:extLst>
            <c:ext xmlns:c16="http://schemas.microsoft.com/office/drawing/2014/chart" uri="{C3380CC4-5D6E-409C-BE32-E72D297353CC}">
              <c16:uniqueId val="{00000005-20EF-954E-8F2B-E68912F464C6}"/>
            </c:ext>
          </c:extLst>
        </c:ser>
        <c:dLbls>
          <c:showLegendKey val="0"/>
          <c:showVal val="0"/>
          <c:showCatName val="0"/>
          <c:showSerName val="0"/>
          <c:showPercent val="0"/>
          <c:showBubbleSize val="0"/>
        </c:dLbls>
        <c:axId val="200452352"/>
        <c:axId val="200452928"/>
      </c:scatterChart>
      <c:valAx>
        <c:axId val="200452352"/>
        <c:scaling>
          <c:orientation val="minMax"/>
          <c:max val="44.5"/>
          <c:min val="0"/>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200452928"/>
        <c:crossesAt val="0"/>
        <c:crossBetween val="midCat"/>
        <c:majorUnit val="4"/>
      </c:valAx>
      <c:valAx>
        <c:axId val="200452928"/>
        <c:scaling>
          <c:orientation val="minMax"/>
          <c:max val="62"/>
          <c:min val="0"/>
        </c:scaling>
        <c:delete val="0"/>
        <c:axPos val="l"/>
        <c:majorGridlines>
          <c:spPr>
            <a:ln w="9525" cap="flat" cmpd="sng" algn="ctr">
              <a:noFill/>
              <a:round/>
            </a:ln>
            <a:effectLst/>
          </c:spPr>
        </c:majorGridlines>
        <c:numFmt formatCode="General" sourceLinked="1"/>
        <c:majorTickMark val="out"/>
        <c:minorTickMark val="none"/>
        <c:tickLblPos val="nextTo"/>
        <c:spPr>
          <a:noFill/>
          <a:ln w="9525">
            <a:solidFill>
              <a:sysClr val="windowText" lastClr="000000"/>
            </a:solidFill>
          </a:ln>
          <a:effectLst/>
        </c:spPr>
        <c:txPr>
          <a:bodyPr rot="-60000000" vert="horz"/>
          <a:lstStyle/>
          <a:p>
            <a:pPr>
              <a:defRPr/>
            </a:pPr>
            <a:endParaRPr lang="en-US"/>
          </a:p>
        </c:txPr>
        <c:crossAx val="200452352"/>
        <c:crossesAt val="0"/>
        <c:crossBetween val="midCat"/>
        <c:majorUnit val="20"/>
      </c:valAx>
      <c:spPr>
        <a:noFill/>
        <a:ln>
          <a:noFill/>
        </a:ln>
        <a:effectLst/>
      </c:spPr>
    </c:plotArea>
    <c:legend>
      <c:legendPos val="tr"/>
      <c:legendEntry>
        <c:idx val="2"/>
        <c:delete val="1"/>
      </c:legendEntry>
      <c:legendEntry>
        <c:idx val="3"/>
        <c:delete val="1"/>
      </c:legendEntry>
      <c:legendEntry>
        <c:idx val="4"/>
        <c:delete val="1"/>
      </c:legendEntry>
      <c:legendEntry>
        <c:idx val="5"/>
        <c:delete val="1"/>
      </c:legendEntry>
      <c:layout>
        <c:manualLayout>
          <c:xMode val="edge"/>
          <c:yMode val="edge"/>
          <c:x val="0.21795063403911644"/>
          <c:y val="0.14539504020236432"/>
          <c:w val="0.58569040740031486"/>
          <c:h val="0.1678585634537220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aseline="0">
          <a:solidFill>
            <a:schemeClr val="tx1"/>
          </a:solidFill>
          <a:latin typeface="+mj-lt"/>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26945498278313"/>
          <c:y val="0.25522344038058398"/>
          <c:w val="0.780332689114277"/>
          <c:h val="0.59882401762103343"/>
        </c:manualLayout>
      </c:layout>
      <c:barChart>
        <c:barDir val="col"/>
        <c:grouping val="clustered"/>
        <c:varyColors val="0"/>
        <c:ser>
          <c:idx val="0"/>
          <c:order val="0"/>
          <c:tx>
            <c:strRef>
              <c:f>Sheet1!$B$1</c:f>
              <c:strCache>
                <c:ptCount val="1"/>
                <c:pt idx="0">
                  <c:v>Tight control</c:v>
                </c:pt>
              </c:strCache>
            </c:strRef>
          </c:tx>
          <c:spPr>
            <a:solidFill>
              <a:schemeClr val="accent2"/>
            </a:solidFill>
          </c:spPr>
          <c:invertIfNegative val="0"/>
          <c:dLbls>
            <c:spPr>
              <a:noFill/>
              <a:ln>
                <a:noFill/>
              </a:ln>
              <a:effectLst/>
            </c:spPr>
            <c:txPr>
              <a:bodyPr/>
              <a:lstStyle/>
              <a:p>
                <a:pPr>
                  <a:defRPr sz="14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
(n=172)</c:v>
                </c:pt>
                <c:pt idx="1">
                  <c:v>ACR50
(n=170)</c:v>
                </c:pt>
                <c:pt idx="2">
                  <c:v>ACR70
(n=172)</c:v>
                </c:pt>
              </c:strCache>
            </c:strRef>
          </c:cat>
          <c:val>
            <c:numRef>
              <c:f>Sheet1!$B$2:$B$4</c:f>
              <c:numCache>
                <c:formatCode>General</c:formatCode>
                <c:ptCount val="3"/>
                <c:pt idx="0">
                  <c:v>62</c:v>
                </c:pt>
                <c:pt idx="1">
                  <c:v>51</c:v>
                </c:pt>
                <c:pt idx="2">
                  <c:v>38</c:v>
                </c:pt>
              </c:numCache>
            </c:numRef>
          </c:val>
          <c:extLst>
            <c:ext xmlns:c16="http://schemas.microsoft.com/office/drawing/2014/chart" uri="{C3380CC4-5D6E-409C-BE32-E72D297353CC}">
              <c16:uniqueId val="{00000000-6B5E-B445-BC0E-EF26529CE486}"/>
            </c:ext>
          </c:extLst>
        </c:ser>
        <c:ser>
          <c:idx val="1"/>
          <c:order val="1"/>
          <c:tx>
            <c:strRef>
              <c:f>Sheet1!$C$1</c:f>
              <c:strCache>
                <c:ptCount val="1"/>
                <c:pt idx="0">
                  <c:v>Standard care</c:v>
                </c:pt>
              </c:strCache>
            </c:strRef>
          </c:tx>
          <c:spPr>
            <a:solidFill>
              <a:schemeClr val="accent1"/>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
(n=172)</c:v>
                </c:pt>
                <c:pt idx="1">
                  <c:v>ACR50
(n=170)</c:v>
                </c:pt>
                <c:pt idx="2">
                  <c:v>ACR70
(n=172)</c:v>
                </c:pt>
              </c:strCache>
            </c:strRef>
          </c:cat>
          <c:val>
            <c:numRef>
              <c:f>Sheet1!$C$2:$C$4</c:f>
              <c:numCache>
                <c:formatCode>General</c:formatCode>
                <c:ptCount val="3"/>
                <c:pt idx="0">
                  <c:v>45</c:v>
                </c:pt>
                <c:pt idx="1">
                  <c:v>25</c:v>
                </c:pt>
                <c:pt idx="2">
                  <c:v>17</c:v>
                </c:pt>
              </c:numCache>
            </c:numRef>
          </c:val>
          <c:extLst>
            <c:ext xmlns:c16="http://schemas.microsoft.com/office/drawing/2014/chart" uri="{C3380CC4-5D6E-409C-BE32-E72D297353CC}">
              <c16:uniqueId val="{00000001-6B5E-B445-BC0E-EF26529CE486}"/>
            </c:ext>
          </c:extLst>
        </c:ser>
        <c:dLbls>
          <c:showLegendKey val="0"/>
          <c:showVal val="0"/>
          <c:showCatName val="0"/>
          <c:showSerName val="0"/>
          <c:showPercent val="0"/>
          <c:showBubbleSize val="0"/>
        </c:dLbls>
        <c:gapWidth val="110"/>
        <c:axId val="313369600"/>
        <c:axId val="384253952"/>
      </c:barChart>
      <c:catAx>
        <c:axId val="313369600"/>
        <c:scaling>
          <c:orientation val="minMax"/>
        </c:scaling>
        <c:delete val="0"/>
        <c:axPos val="b"/>
        <c:numFmt formatCode="General" sourceLinked="0"/>
        <c:majorTickMark val="out"/>
        <c:minorTickMark val="none"/>
        <c:tickLblPos val="nextTo"/>
        <c:spPr>
          <a:ln w="19050"/>
        </c:spPr>
        <c:txPr>
          <a:bodyPr/>
          <a:lstStyle/>
          <a:p>
            <a:pPr>
              <a:defRPr sz="1400" b="1"/>
            </a:pPr>
            <a:endParaRPr lang="en-US"/>
          </a:p>
        </c:txPr>
        <c:crossAx val="384253952"/>
        <c:crosses val="autoZero"/>
        <c:auto val="1"/>
        <c:lblAlgn val="ctr"/>
        <c:lblOffset val="100"/>
        <c:noMultiLvlLbl val="0"/>
      </c:catAx>
      <c:valAx>
        <c:axId val="384253952"/>
        <c:scaling>
          <c:orientation val="minMax"/>
          <c:max val="70"/>
        </c:scaling>
        <c:delete val="0"/>
        <c:axPos val="l"/>
        <c:numFmt formatCode="General" sourceLinked="1"/>
        <c:majorTickMark val="out"/>
        <c:minorTickMark val="none"/>
        <c:tickLblPos val="nextTo"/>
        <c:spPr>
          <a:ln w="19050"/>
        </c:spPr>
        <c:txPr>
          <a:bodyPr/>
          <a:lstStyle/>
          <a:p>
            <a:pPr>
              <a:defRPr sz="1400" b="1"/>
            </a:pPr>
            <a:endParaRPr lang="en-US"/>
          </a:p>
        </c:txPr>
        <c:crossAx val="31336960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06886165650994E-2"/>
          <c:y val="0.17233846255230814"/>
          <c:w val="0.88976158660881"/>
          <c:h val="0.51073858891672452"/>
        </c:manualLayout>
      </c:layout>
      <c:barChart>
        <c:barDir val="col"/>
        <c:grouping val="clustered"/>
        <c:varyColors val="0"/>
        <c:ser>
          <c:idx val="0"/>
          <c:order val="0"/>
          <c:tx>
            <c:strRef>
              <c:f>Sheet1!$C$1</c:f>
              <c:strCache>
                <c:ptCount val="1"/>
                <c:pt idx="0">
                  <c:v>ABA (n=213)</c:v>
                </c:pt>
              </c:strCache>
            </c:strRef>
          </c:tx>
          <c:spPr>
            <a:solidFill>
              <a:srgbClr val="FF6600"/>
            </a:solidFill>
            <a:ln>
              <a:solidFill>
                <a:schemeClr val="tx1"/>
              </a:solidFill>
            </a:ln>
          </c:spPr>
          <c:invertIfNegative val="0"/>
          <c:dPt>
            <c:idx val="0"/>
            <c:invertIfNegative val="0"/>
            <c:bubble3D val="0"/>
            <c:extLst>
              <c:ext xmlns:c16="http://schemas.microsoft.com/office/drawing/2014/chart" uri="{C3380CC4-5D6E-409C-BE32-E72D297353CC}">
                <c16:uniqueId val="{00000000-EDAE-8D46-9FA2-1C7CAD3ED3C8}"/>
              </c:ext>
            </c:extLst>
          </c:dPt>
          <c:dPt>
            <c:idx val="1"/>
            <c:invertIfNegative val="0"/>
            <c:bubble3D val="0"/>
            <c:extLst>
              <c:ext xmlns:c16="http://schemas.microsoft.com/office/drawing/2014/chart" uri="{C3380CC4-5D6E-409C-BE32-E72D297353CC}">
                <c16:uniqueId val="{00000001-EDAE-8D46-9FA2-1C7CAD3ED3C8}"/>
              </c:ext>
            </c:extLst>
          </c:dPt>
          <c:dPt>
            <c:idx val="2"/>
            <c:invertIfNegative val="0"/>
            <c:bubble3D val="0"/>
            <c:extLst>
              <c:ext xmlns:c16="http://schemas.microsoft.com/office/drawing/2014/chart" uri="{C3380CC4-5D6E-409C-BE32-E72D297353CC}">
                <c16:uniqueId val="{00000002-EDAE-8D46-9FA2-1C7CAD3ED3C8}"/>
              </c:ext>
            </c:extLst>
          </c:dPt>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Enthesitis</c:v>
                </c:pt>
                <c:pt idx="1">
                  <c:v>Dactylitis</c:v>
                </c:pt>
                <c:pt idx="2">
                  <c:v>Enthesitis</c:v>
                </c:pt>
                <c:pt idx="3">
                  <c:v>Dactylitis</c:v>
                </c:pt>
              </c:strCache>
            </c:strRef>
          </c:cat>
          <c:val>
            <c:numRef>
              <c:f>Sheet1!$C$2:$C$5</c:f>
              <c:numCache>
                <c:formatCode>General</c:formatCode>
                <c:ptCount val="4"/>
                <c:pt idx="0">
                  <c:v>32.9</c:v>
                </c:pt>
                <c:pt idx="1">
                  <c:v>44.3</c:v>
                </c:pt>
                <c:pt idx="2">
                  <c:v>48.6</c:v>
                </c:pt>
                <c:pt idx="3">
                  <c:v>68.900000000000006</c:v>
                </c:pt>
              </c:numCache>
            </c:numRef>
          </c:val>
          <c:extLst>
            <c:ext xmlns:c16="http://schemas.microsoft.com/office/drawing/2014/chart" uri="{C3380CC4-5D6E-409C-BE32-E72D297353CC}">
              <c16:uniqueId val="{00000003-EDAE-8D46-9FA2-1C7CAD3ED3C8}"/>
            </c:ext>
          </c:extLst>
        </c:ser>
        <c:ser>
          <c:idx val="1"/>
          <c:order val="1"/>
          <c:tx>
            <c:strRef>
              <c:f>Sheet1!$D$1</c:f>
              <c:strCache>
                <c:ptCount val="1"/>
                <c:pt idx="0">
                  <c:v>PBO (n=211)</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Sheet1!$B$2:$B$5</c:f>
              <c:strCache>
                <c:ptCount val="4"/>
                <c:pt idx="0">
                  <c:v>Enthesitis</c:v>
                </c:pt>
                <c:pt idx="1">
                  <c:v>Dactylitis</c:v>
                </c:pt>
                <c:pt idx="2">
                  <c:v>Enthesitis</c:v>
                </c:pt>
                <c:pt idx="3">
                  <c:v>Dactylitis</c:v>
                </c:pt>
              </c:strCache>
            </c:strRef>
          </c:cat>
          <c:val>
            <c:numRef>
              <c:f>Sheet1!$D$2:$D$5</c:f>
              <c:numCache>
                <c:formatCode>General</c:formatCode>
                <c:ptCount val="4"/>
                <c:pt idx="0">
                  <c:v>21.2</c:v>
                </c:pt>
                <c:pt idx="1">
                  <c:v>34</c:v>
                </c:pt>
                <c:pt idx="2">
                  <c:v>43.9</c:v>
                </c:pt>
                <c:pt idx="3">
                  <c:v>60</c:v>
                </c:pt>
              </c:numCache>
            </c:numRef>
          </c:val>
          <c:extLst>
            <c:ext xmlns:c16="http://schemas.microsoft.com/office/drawing/2014/chart" uri="{C3380CC4-5D6E-409C-BE32-E72D297353CC}">
              <c16:uniqueId val="{00000004-EDAE-8D46-9FA2-1C7CAD3ED3C8}"/>
            </c:ext>
          </c:extLst>
        </c:ser>
        <c:dLbls>
          <c:showLegendKey val="0"/>
          <c:showVal val="0"/>
          <c:showCatName val="0"/>
          <c:showSerName val="0"/>
          <c:showPercent val="0"/>
          <c:showBubbleSize val="0"/>
        </c:dLbls>
        <c:gapWidth val="150"/>
        <c:axId val="207496192"/>
        <c:axId val="200725568"/>
      </c:barChart>
      <c:catAx>
        <c:axId val="207496192"/>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0725568"/>
        <c:crosses val="autoZero"/>
        <c:auto val="1"/>
        <c:lblAlgn val="ctr"/>
        <c:lblOffset val="100"/>
        <c:noMultiLvlLbl val="0"/>
      </c:catAx>
      <c:valAx>
        <c:axId val="20072556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7496192"/>
        <c:crosses val="autoZero"/>
        <c:crossBetween val="between"/>
        <c:majorUnit val="20"/>
      </c:valAx>
    </c:plotArea>
    <c:legend>
      <c:legendPos val="t"/>
      <c:layout>
        <c:manualLayout>
          <c:xMode val="edge"/>
          <c:yMode val="edge"/>
          <c:x val="0.1115842076369809"/>
          <c:y val="0.14496384343407426"/>
          <c:w val="0.88258126477127496"/>
          <c:h val="0.109833001389768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06886165650994E-2"/>
          <c:y val="0.24324074767288065"/>
          <c:w val="0.88976158660881"/>
          <c:h val="0.6030487551263175"/>
        </c:manualLayout>
      </c:layout>
      <c:barChart>
        <c:barDir val="col"/>
        <c:grouping val="clustered"/>
        <c:varyColors val="0"/>
        <c:ser>
          <c:idx val="0"/>
          <c:order val="0"/>
          <c:tx>
            <c:strRef>
              <c:f>Sheet1!$B$1</c:f>
              <c:strCache>
                <c:ptCount val="1"/>
                <c:pt idx="0">
                  <c:v>ABA</c:v>
                </c:pt>
              </c:strCache>
            </c:strRef>
          </c:tx>
          <c:spPr>
            <a:solidFill>
              <a:srgbClr val="FF6608"/>
            </a:solidFill>
            <a:ln>
              <a:solidFill>
                <a:schemeClr val="tx1"/>
              </a:solidFill>
            </a:ln>
          </c:spPr>
          <c:invertIfNegative val="0"/>
          <c:dPt>
            <c:idx val="0"/>
            <c:invertIfNegative val="0"/>
            <c:bubble3D val="0"/>
            <c:spPr>
              <a:solidFill>
                <a:srgbClr val="FF6600"/>
              </a:solidFill>
              <a:ln>
                <a:solidFill>
                  <a:schemeClr val="tx1"/>
                </a:solidFill>
              </a:ln>
            </c:spPr>
            <c:extLst>
              <c:ext xmlns:c16="http://schemas.microsoft.com/office/drawing/2014/chart" uri="{C3380CC4-5D6E-409C-BE32-E72D297353CC}">
                <c16:uniqueId val="{00000001-13A9-5246-926C-007EB4627411}"/>
              </c:ext>
            </c:extLst>
          </c:dPt>
          <c:dPt>
            <c:idx val="1"/>
            <c:invertIfNegative val="0"/>
            <c:bubble3D val="0"/>
            <c:extLst>
              <c:ext xmlns:c16="http://schemas.microsoft.com/office/drawing/2014/chart" uri="{C3380CC4-5D6E-409C-BE32-E72D297353CC}">
                <c16:uniqueId val="{00000002-13A9-5246-926C-007EB4627411}"/>
              </c:ext>
            </c:extLst>
          </c:dPt>
          <c:dPt>
            <c:idx val="2"/>
            <c:invertIfNegative val="0"/>
            <c:bubble3D val="0"/>
            <c:extLst>
              <c:ext xmlns:c16="http://schemas.microsoft.com/office/drawing/2014/chart" uri="{C3380CC4-5D6E-409C-BE32-E72D297353CC}">
                <c16:uniqueId val="{00000003-13A9-5246-926C-007EB4627411}"/>
              </c:ext>
            </c:extLst>
          </c:dPt>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Week 24</c:v>
                </c:pt>
              </c:strCache>
            </c:strRef>
          </c:cat>
          <c:val>
            <c:numRef>
              <c:f>Sheet1!$B$2</c:f>
              <c:numCache>
                <c:formatCode>General</c:formatCode>
                <c:ptCount val="1"/>
                <c:pt idx="0">
                  <c:v>31</c:v>
                </c:pt>
              </c:numCache>
            </c:numRef>
          </c:val>
          <c:extLst>
            <c:ext xmlns:c16="http://schemas.microsoft.com/office/drawing/2014/chart" uri="{C3380CC4-5D6E-409C-BE32-E72D297353CC}">
              <c16:uniqueId val="{00000004-13A9-5246-926C-007EB4627411}"/>
            </c:ext>
          </c:extLst>
        </c:ser>
        <c:ser>
          <c:idx val="1"/>
          <c:order val="1"/>
          <c:tx>
            <c:strRef>
              <c:f>Sheet1!$C$1</c:f>
              <c:strCache>
                <c:ptCount val="1"/>
                <c:pt idx="0">
                  <c:v>PBO</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Week 24</c:v>
                </c:pt>
              </c:strCache>
            </c:strRef>
          </c:cat>
          <c:val>
            <c:numRef>
              <c:f>Sheet1!$C$2</c:f>
              <c:numCache>
                <c:formatCode>General</c:formatCode>
                <c:ptCount val="1"/>
                <c:pt idx="0">
                  <c:v>24</c:v>
                </c:pt>
              </c:numCache>
            </c:numRef>
          </c:val>
          <c:extLst>
            <c:ext xmlns:c16="http://schemas.microsoft.com/office/drawing/2014/chart" uri="{C3380CC4-5D6E-409C-BE32-E72D297353CC}">
              <c16:uniqueId val="{00000005-13A9-5246-926C-007EB4627411}"/>
            </c:ext>
          </c:extLst>
        </c:ser>
        <c:dLbls>
          <c:showLegendKey val="0"/>
          <c:showVal val="0"/>
          <c:showCatName val="0"/>
          <c:showSerName val="0"/>
          <c:showPercent val="0"/>
          <c:showBubbleSize val="0"/>
        </c:dLbls>
        <c:gapWidth val="150"/>
        <c:axId val="207159808"/>
        <c:axId val="200455808"/>
      </c:barChart>
      <c:catAx>
        <c:axId val="207159808"/>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0455808"/>
        <c:crosses val="autoZero"/>
        <c:auto val="1"/>
        <c:lblAlgn val="ctr"/>
        <c:lblOffset val="100"/>
        <c:noMultiLvlLbl val="0"/>
      </c:catAx>
      <c:valAx>
        <c:axId val="200455808"/>
        <c:scaling>
          <c:orientation val="minMax"/>
          <c:max val="6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7159808"/>
        <c:crosses val="autoZero"/>
        <c:crossBetween val="between"/>
        <c:majorUnit val="20"/>
      </c:valAx>
    </c:plotArea>
    <c:legend>
      <c:legendPos val="t"/>
      <c:layout>
        <c:manualLayout>
          <c:xMode val="edge"/>
          <c:yMode val="edge"/>
          <c:x val="0.11741849195457671"/>
          <c:y val="0.19690176279743501"/>
          <c:w val="0.88258126477127496"/>
          <c:h val="0.109833001389768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45571198662006"/>
          <c:y val="0.16936283761370896"/>
          <c:w val="0.84054428801337999"/>
          <c:h val="0.60202380413555634"/>
        </c:manualLayout>
      </c:layout>
      <c:barChart>
        <c:barDir val="col"/>
        <c:grouping val="clustered"/>
        <c:varyColors val="0"/>
        <c:ser>
          <c:idx val="0"/>
          <c:order val="0"/>
          <c:tx>
            <c:strRef>
              <c:f>Sheet1!$B$1</c:f>
              <c:strCache>
                <c:ptCount val="1"/>
                <c:pt idx="0">
                  <c:v>ABA </c:v>
                </c:pt>
              </c:strCache>
            </c:strRef>
          </c:tx>
          <c:spPr>
            <a:solidFill>
              <a:srgbClr val="FF6600"/>
            </a:solidFill>
            <a:ln>
              <a:solidFill>
                <a:schemeClr val="tx1"/>
              </a:solidFill>
            </a:ln>
          </c:spPr>
          <c:invertIfNegative val="0"/>
          <c:dPt>
            <c:idx val="0"/>
            <c:invertIfNegative val="0"/>
            <c:bubble3D val="0"/>
            <c:extLst>
              <c:ext xmlns:c16="http://schemas.microsoft.com/office/drawing/2014/chart" uri="{C3380CC4-5D6E-409C-BE32-E72D297353CC}">
                <c16:uniqueId val="{00000000-0785-5640-A44A-145A371794BC}"/>
              </c:ext>
            </c:extLst>
          </c:dPt>
          <c:dPt>
            <c:idx val="1"/>
            <c:invertIfNegative val="0"/>
            <c:bubble3D val="0"/>
            <c:extLst>
              <c:ext xmlns:c16="http://schemas.microsoft.com/office/drawing/2014/chart" uri="{C3380CC4-5D6E-409C-BE32-E72D297353CC}">
                <c16:uniqueId val="{00000001-0785-5640-A44A-145A371794BC}"/>
              </c:ext>
            </c:extLst>
          </c:dPt>
          <c:dPt>
            <c:idx val="2"/>
            <c:invertIfNegative val="0"/>
            <c:bubble3D val="0"/>
            <c:extLst>
              <c:ext xmlns:c16="http://schemas.microsoft.com/office/drawing/2014/chart" uri="{C3380CC4-5D6E-409C-BE32-E72D297353CC}">
                <c16:uniqueId val="{00000002-0785-5640-A44A-145A371794BC}"/>
              </c:ext>
            </c:extLst>
          </c:dPt>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TNFi-naïve</c:v>
                </c:pt>
                <c:pt idx="1">
                  <c:v>TNFi-exposed</c:v>
                </c:pt>
              </c:strCache>
            </c:strRef>
          </c:cat>
          <c:val>
            <c:numRef>
              <c:f>Sheet1!$B$2:$B$3</c:f>
              <c:numCache>
                <c:formatCode>General</c:formatCode>
                <c:ptCount val="2"/>
                <c:pt idx="0">
                  <c:v>18.2</c:v>
                </c:pt>
                <c:pt idx="1">
                  <c:v>16.5</c:v>
                </c:pt>
              </c:numCache>
            </c:numRef>
          </c:val>
          <c:extLst>
            <c:ext xmlns:c16="http://schemas.microsoft.com/office/drawing/2014/chart" uri="{C3380CC4-5D6E-409C-BE32-E72D297353CC}">
              <c16:uniqueId val="{00000003-0785-5640-A44A-145A371794BC}"/>
            </c:ext>
          </c:extLst>
        </c:ser>
        <c:ser>
          <c:idx val="1"/>
          <c:order val="1"/>
          <c:tx>
            <c:strRef>
              <c:f>Sheet1!$C$1</c:f>
              <c:strCache>
                <c:ptCount val="1"/>
                <c:pt idx="0">
                  <c:v>PBO</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TNFi-naïve</c:v>
                </c:pt>
                <c:pt idx="1">
                  <c:v>TNFi-exposed</c:v>
                </c:pt>
              </c:strCache>
            </c:strRef>
          </c:cat>
          <c:val>
            <c:numRef>
              <c:f>Sheet1!$C$2:$C$3</c:f>
              <c:numCache>
                <c:formatCode>General</c:formatCode>
                <c:ptCount val="2"/>
                <c:pt idx="0">
                  <c:v>9.8000000000000007</c:v>
                </c:pt>
                <c:pt idx="1">
                  <c:v>10.3</c:v>
                </c:pt>
              </c:numCache>
            </c:numRef>
          </c:val>
          <c:extLst>
            <c:ext xmlns:c16="http://schemas.microsoft.com/office/drawing/2014/chart" uri="{C3380CC4-5D6E-409C-BE32-E72D297353CC}">
              <c16:uniqueId val="{00000004-0785-5640-A44A-145A371794BC}"/>
            </c:ext>
          </c:extLst>
        </c:ser>
        <c:dLbls>
          <c:showLegendKey val="0"/>
          <c:showVal val="0"/>
          <c:showCatName val="0"/>
          <c:showSerName val="0"/>
          <c:showPercent val="0"/>
          <c:showBubbleSize val="0"/>
        </c:dLbls>
        <c:gapWidth val="150"/>
        <c:axId val="207162368"/>
        <c:axId val="207888384"/>
      </c:barChart>
      <c:catAx>
        <c:axId val="207162368"/>
        <c:scaling>
          <c:orientation val="minMax"/>
        </c:scaling>
        <c:delete val="0"/>
        <c:axPos val="b"/>
        <c:numFmt formatCode="General" sourceLinked="0"/>
        <c:majorTickMark val="out"/>
        <c:minorTickMark val="none"/>
        <c:tickLblPos val="low"/>
        <c:spPr>
          <a:ln>
            <a:solidFill>
              <a:schemeClr val="tx1"/>
            </a:solidFill>
          </a:ln>
        </c:spPr>
        <c:txPr>
          <a:bodyPr/>
          <a:lstStyle/>
          <a:p>
            <a:pPr>
              <a:defRPr sz="1200" b="1">
                <a:latin typeface="+mj-lt"/>
              </a:defRPr>
            </a:pPr>
            <a:endParaRPr lang="en-US"/>
          </a:p>
        </c:txPr>
        <c:crossAx val="207888384"/>
        <c:crosses val="autoZero"/>
        <c:auto val="1"/>
        <c:lblAlgn val="ctr"/>
        <c:lblOffset val="100"/>
        <c:noMultiLvlLbl val="0"/>
      </c:catAx>
      <c:valAx>
        <c:axId val="207888384"/>
        <c:scaling>
          <c:orientation val="minMax"/>
          <c:max val="5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7162368"/>
        <c:crosses val="autoZero"/>
        <c:crossBetween val="between"/>
        <c:majorUnit val="25"/>
      </c:valAx>
    </c:plotArea>
    <c:legend>
      <c:legendPos val="t"/>
      <c:layout>
        <c:manualLayout>
          <c:xMode val="edge"/>
          <c:yMode val="edge"/>
          <c:x val="0.11741887278759545"/>
          <c:y val="0.12178604167790069"/>
          <c:w val="0.88258126477127496"/>
          <c:h val="0.109833001389768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06886165650994E-2"/>
          <c:y val="0.28060372212010098"/>
          <c:w val="0.88976158660881"/>
          <c:h val="0.56568559351466796"/>
        </c:manualLayout>
      </c:layout>
      <c:barChart>
        <c:barDir val="col"/>
        <c:grouping val="clustered"/>
        <c:varyColors val="0"/>
        <c:ser>
          <c:idx val="0"/>
          <c:order val="0"/>
          <c:tx>
            <c:strRef>
              <c:f>Sheet1!$B$1</c:f>
              <c:strCache>
                <c:ptCount val="1"/>
                <c:pt idx="0">
                  <c:v>ABA</c:v>
                </c:pt>
              </c:strCache>
            </c:strRef>
          </c:tx>
          <c:spPr>
            <a:solidFill>
              <a:srgbClr val="FF6600"/>
            </a:solidFill>
            <a:ln>
              <a:solidFill>
                <a:schemeClr val="tx1"/>
              </a:solidFill>
            </a:ln>
          </c:spPr>
          <c:invertIfNegative val="0"/>
          <c:dPt>
            <c:idx val="0"/>
            <c:invertIfNegative val="0"/>
            <c:bubble3D val="0"/>
            <c:extLst>
              <c:ext xmlns:c16="http://schemas.microsoft.com/office/drawing/2014/chart" uri="{C3380CC4-5D6E-409C-BE32-E72D297353CC}">
                <c16:uniqueId val="{00000000-133A-6E42-A127-23F938623295}"/>
              </c:ext>
            </c:extLst>
          </c:dPt>
          <c:dPt>
            <c:idx val="1"/>
            <c:invertIfNegative val="0"/>
            <c:bubble3D val="0"/>
            <c:extLst>
              <c:ext xmlns:c16="http://schemas.microsoft.com/office/drawing/2014/chart" uri="{C3380CC4-5D6E-409C-BE32-E72D297353CC}">
                <c16:uniqueId val="{00000001-133A-6E42-A127-23F938623295}"/>
              </c:ext>
            </c:extLst>
          </c:dPt>
          <c:dPt>
            <c:idx val="2"/>
            <c:invertIfNegative val="0"/>
            <c:bubble3D val="0"/>
            <c:extLst>
              <c:ext xmlns:c16="http://schemas.microsoft.com/office/drawing/2014/chart" uri="{C3380CC4-5D6E-409C-BE32-E72D297353CC}">
                <c16:uniqueId val="{00000002-133A-6E42-A127-23F938623295}"/>
              </c:ext>
            </c:extLst>
          </c:dPt>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Week 24</c:v>
                </c:pt>
              </c:strCache>
            </c:strRef>
          </c:cat>
          <c:val>
            <c:numRef>
              <c:f>Sheet1!$B$2</c:f>
              <c:numCache>
                <c:formatCode>General</c:formatCode>
                <c:ptCount val="1"/>
                <c:pt idx="0">
                  <c:v>43</c:v>
                </c:pt>
              </c:numCache>
            </c:numRef>
          </c:val>
          <c:extLst>
            <c:ext xmlns:c16="http://schemas.microsoft.com/office/drawing/2014/chart" uri="{C3380CC4-5D6E-409C-BE32-E72D297353CC}">
              <c16:uniqueId val="{00000003-133A-6E42-A127-23F938623295}"/>
            </c:ext>
          </c:extLst>
        </c:ser>
        <c:ser>
          <c:idx val="1"/>
          <c:order val="1"/>
          <c:tx>
            <c:strRef>
              <c:f>Sheet1!$C$1</c:f>
              <c:strCache>
                <c:ptCount val="1"/>
                <c:pt idx="0">
                  <c:v>PBO</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Week 24</c:v>
                </c:pt>
              </c:strCache>
            </c:strRef>
          </c:cat>
          <c:val>
            <c:numRef>
              <c:f>Sheet1!$C$2</c:f>
              <c:numCache>
                <c:formatCode>General</c:formatCode>
                <c:ptCount val="1"/>
                <c:pt idx="0">
                  <c:v>33</c:v>
                </c:pt>
              </c:numCache>
            </c:numRef>
          </c:val>
          <c:extLst>
            <c:ext xmlns:c16="http://schemas.microsoft.com/office/drawing/2014/chart" uri="{C3380CC4-5D6E-409C-BE32-E72D297353CC}">
              <c16:uniqueId val="{00000004-133A-6E42-A127-23F938623295}"/>
            </c:ext>
          </c:extLst>
        </c:ser>
        <c:dLbls>
          <c:showLegendKey val="0"/>
          <c:showVal val="0"/>
          <c:showCatName val="0"/>
          <c:showSerName val="0"/>
          <c:showPercent val="0"/>
          <c:showBubbleSize val="0"/>
        </c:dLbls>
        <c:gapWidth val="150"/>
        <c:axId val="207497728"/>
        <c:axId val="207890112"/>
      </c:barChart>
      <c:catAx>
        <c:axId val="207497728"/>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7890112"/>
        <c:crosses val="autoZero"/>
        <c:auto val="1"/>
        <c:lblAlgn val="ctr"/>
        <c:lblOffset val="100"/>
        <c:noMultiLvlLbl val="0"/>
      </c:catAx>
      <c:valAx>
        <c:axId val="207890112"/>
        <c:scaling>
          <c:orientation val="minMax"/>
          <c:max val="60"/>
        </c:scaling>
        <c:delete val="0"/>
        <c:axPos val="l"/>
        <c:numFmt formatCode="General" sourceLinked="1"/>
        <c:majorTickMark val="out"/>
        <c:minorTickMark val="none"/>
        <c:tickLblPos val="nextTo"/>
        <c:spPr>
          <a:ln>
            <a:solidFill>
              <a:schemeClr val="tx1"/>
            </a:solidFill>
          </a:ln>
        </c:spPr>
        <c:crossAx val="207497728"/>
        <c:crosses val="autoZero"/>
        <c:crossBetween val="between"/>
        <c:majorUnit val="20"/>
      </c:valAx>
    </c:plotArea>
    <c:legend>
      <c:legendPos val="t"/>
      <c:layout>
        <c:manualLayout>
          <c:xMode val="edge"/>
          <c:yMode val="edge"/>
          <c:x val="7.8876855542887203E-2"/>
          <c:y val="0.126974217230229"/>
          <c:w val="0.88258126477127496"/>
          <c:h val="0.1098330013897689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733189982993"/>
          <c:y val="0.23040095941417199"/>
          <c:w val="0.82604706011875795"/>
          <c:h val="0.73203492319108299"/>
        </c:manualLayout>
      </c:layout>
      <c:barChart>
        <c:barDir val="col"/>
        <c:grouping val="clustered"/>
        <c:varyColors val="0"/>
        <c:ser>
          <c:idx val="0"/>
          <c:order val="0"/>
          <c:tx>
            <c:strRef>
              <c:f>Sheet1!$B$1</c:f>
              <c:strCache>
                <c:ptCount val="1"/>
                <c:pt idx="0">
                  <c:v>Placebo</c:v>
                </c:pt>
              </c:strCache>
            </c:strRef>
          </c:tx>
          <c:spPr>
            <a:solidFill>
              <a:schemeClr val="bg1">
                <a:lumMod val="50000"/>
              </a:schemeClr>
            </a:solidFill>
            <a:ln>
              <a:solidFill>
                <a:schemeClr val="tx1"/>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MASES (0-13)</c:v>
                </c:pt>
                <c:pt idx="1">
                  <c:v>Dactylitis count</c:v>
                </c:pt>
              </c:strCache>
            </c:strRef>
          </c:cat>
          <c:val>
            <c:numRef>
              <c:f>Sheet1!$B$2:$B$3</c:f>
              <c:numCache>
                <c:formatCode>General</c:formatCode>
                <c:ptCount val="2"/>
                <c:pt idx="0">
                  <c:v>-0.8</c:v>
                </c:pt>
                <c:pt idx="1">
                  <c:v>-1.2</c:v>
                </c:pt>
              </c:numCache>
            </c:numRef>
          </c:val>
          <c:extLst>
            <c:ext xmlns:c16="http://schemas.microsoft.com/office/drawing/2014/chart" uri="{C3380CC4-5D6E-409C-BE32-E72D297353CC}">
              <c16:uniqueId val="{00000000-B1EF-F541-94A1-ACA51B3EEC5B}"/>
            </c:ext>
          </c:extLst>
        </c:ser>
        <c:ser>
          <c:idx val="1"/>
          <c:order val="1"/>
          <c:tx>
            <c:strRef>
              <c:f>Sheet1!$C$1</c:f>
              <c:strCache>
                <c:ptCount val="1"/>
                <c:pt idx="0">
                  <c:v>Apremilast 20 mg BID</c:v>
                </c:pt>
              </c:strCache>
            </c:strRef>
          </c:tx>
          <c:spPr>
            <a:solidFill>
              <a:srgbClr val="FF99FF"/>
            </a:solidFill>
            <a:ln>
              <a:solidFill>
                <a:schemeClr val="tx1"/>
              </a:solidFill>
            </a:ln>
          </c:spPr>
          <c:invertIfNegative val="0"/>
          <c:dPt>
            <c:idx val="0"/>
            <c:invertIfNegative val="0"/>
            <c:bubble3D val="0"/>
            <c:extLst>
              <c:ext xmlns:c16="http://schemas.microsoft.com/office/drawing/2014/chart" uri="{C3380CC4-5D6E-409C-BE32-E72D297353CC}">
                <c16:uniqueId val="{00000002-B1EF-F541-94A1-ACA51B3EEC5B}"/>
              </c:ext>
            </c:extLst>
          </c:dPt>
          <c:dPt>
            <c:idx val="1"/>
            <c:invertIfNegative val="0"/>
            <c:bubble3D val="0"/>
            <c:extLst>
              <c:ext xmlns:c16="http://schemas.microsoft.com/office/drawing/2014/chart" uri="{C3380CC4-5D6E-409C-BE32-E72D297353CC}">
                <c16:uniqueId val="{00000004-B1EF-F541-94A1-ACA51B3EEC5B}"/>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MASES (0-13)</c:v>
                </c:pt>
                <c:pt idx="1">
                  <c:v>Dactylitis count</c:v>
                </c:pt>
              </c:strCache>
            </c:strRef>
          </c:cat>
          <c:val>
            <c:numRef>
              <c:f>Sheet1!$C$2:$C$3</c:f>
              <c:numCache>
                <c:formatCode>General</c:formatCode>
                <c:ptCount val="2"/>
                <c:pt idx="0">
                  <c:v>-1.2</c:v>
                </c:pt>
                <c:pt idx="1">
                  <c:v>-1.5</c:v>
                </c:pt>
              </c:numCache>
            </c:numRef>
          </c:val>
          <c:extLst>
            <c:ext xmlns:c16="http://schemas.microsoft.com/office/drawing/2014/chart" uri="{C3380CC4-5D6E-409C-BE32-E72D297353CC}">
              <c16:uniqueId val="{00000005-B1EF-F541-94A1-ACA51B3EEC5B}"/>
            </c:ext>
          </c:extLst>
        </c:ser>
        <c:ser>
          <c:idx val="2"/>
          <c:order val="2"/>
          <c:tx>
            <c:strRef>
              <c:f>Sheet1!$D$1</c:f>
              <c:strCache>
                <c:ptCount val="1"/>
                <c:pt idx="0">
                  <c:v>Apremilast 30 mg BID</c:v>
                </c:pt>
              </c:strCache>
            </c:strRef>
          </c:tx>
          <c:spPr>
            <a:solidFill>
              <a:srgbClr val="CC66FF"/>
            </a:solidFill>
            <a:ln>
              <a:solidFill>
                <a:schemeClr val="tx1"/>
              </a:solidFill>
            </a:ln>
          </c:spPr>
          <c:invertIfNegative val="0"/>
          <c:dLbls>
            <c:dLbl>
              <c:idx val="0"/>
              <c:tx>
                <c:rich>
                  <a:bodyPr/>
                  <a:lstStyle/>
                  <a:p>
                    <a:r>
                      <a:rPr lang="en-US" sz="1200" b="0" dirty="0"/>
                      <a:t>-1.4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EF-F541-94A1-ACA51B3EEC5B}"/>
                </c:ext>
              </c:extLst>
            </c:dLbl>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MASES (0-13)</c:v>
                </c:pt>
                <c:pt idx="1">
                  <c:v>Dactylitis count</c:v>
                </c:pt>
              </c:strCache>
            </c:strRef>
          </c:cat>
          <c:val>
            <c:numRef>
              <c:f>Sheet1!$D$2:$D$3</c:f>
              <c:numCache>
                <c:formatCode>General</c:formatCode>
                <c:ptCount val="2"/>
                <c:pt idx="0">
                  <c:v>-1.4</c:v>
                </c:pt>
                <c:pt idx="1">
                  <c:v>-1.8</c:v>
                </c:pt>
              </c:numCache>
            </c:numRef>
          </c:val>
          <c:extLst>
            <c:ext xmlns:c16="http://schemas.microsoft.com/office/drawing/2014/chart" uri="{C3380CC4-5D6E-409C-BE32-E72D297353CC}">
              <c16:uniqueId val="{00000007-B1EF-F541-94A1-ACA51B3EEC5B}"/>
            </c:ext>
          </c:extLst>
        </c:ser>
        <c:dLbls>
          <c:showLegendKey val="0"/>
          <c:showVal val="0"/>
          <c:showCatName val="0"/>
          <c:showSerName val="0"/>
          <c:showPercent val="0"/>
          <c:showBubbleSize val="0"/>
        </c:dLbls>
        <c:gapWidth val="222"/>
        <c:axId val="207764480"/>
        <c:axId val="207894720"/>
      </c:barChart>
      <c:catAx>
        <c:axId val="207764480"/>
        <c:scaling>
          <c:orientation val="minMax"/>
        </c:scaling>
        <c:delete val="0"/>
        <c:axPos val="b"/>
        <c:numFmt formatCode="General" sourceLinked="1"/>
        <c:majorTickMark val="out"/>
        <c:minorTickMark val="none"/>
        <c:tickLblPos val="high"/>
        <c:spPr>
          <a:ln>
            <a:solidFill>
              <a:schemeClr val="tx1"/>
            </a:solidFill>
          </a:ln>
        </c:spPr>
        <c:txPr>
          <a:bodyPr/>
          <a:lstStyle/>
          <a:p>
            <a:pPr>
              <a:defRPr sz="1200" b="1"/>
            </a:pPr>
            <a:endParaRPr lang="en-US"/>
          </a:p>
        </c:txPr>
        <c:crossAx val="207894720"/>
        <c:crosses val="autoZero"/>
        <c:auto val="1"/>
        <c:lblAlgn val="ctr"/>
        <c:lblOffset val="100"/>
        <c:noMultiLvlLbl val="0"/>
      </c:catAx>
      <c:valAx>
        <c:axId val="207894720"/>
        <c:scaling>
          <c:orientation val="minMax"/>
          <c:min val="-2"/>
        </c:scaling>
        <c:delete val="0"/>
        <c:axPos val="l"/>
        <c:title>
          <c:tx>
            <c:rich>
              <a:bodyPr rot="-5400000" vert="horz"/>
              <a:lstStyle/>
              <a:p>
                <a:pPr>
                  <a:defRPr sz="1600" b="1"/>
                </a:pPr>
                <a:r>
                  <a:rPr lang="en-GB" sz="1600" b="1" dirty="0"/>
                  <a:t>Mean change</a:t>
                </a:r>
              </a:p>
            </c:rich>
          </c:tx>
          <c:layout>
            <c:manualLayout>
              <c:xMode val="edge"/>
              <c:yMode val="edge"/>
              <c:x val="0"/>
              <c:y val="0.41111418099440356"/>
            </c:manualLayout>
          </c:layout>
          <c:overlay val="0"/>
        </c:title>
        <c:numFmt formatCode="#,##0.0" sourceLinked="0"/>
        <c:majorTickMark val="out"/>
        <c:minorTickMark val="none"/>
        <c:tickLblPos val="nextTo"/>
        <c:spPr>
          <a:ln>
            <a:solidFill>
              <a:schemeClr val="tx1"/>
            </a:solidFill>
          </a:ln>
        </c:spPr>
        <c:txPr>
          <a:bodyPr/>
          <a:lstStyle/>
          <a:p>
            <a:pPr>
              <a:defRPr sz="1200">
                <a:latin typeface="+mj-lt"/>
              </a:defRPr>
            </a:pPr>
            <a:endParaRPr lang="en-US"/>
          </a:p>
        </c:txPr>
        <c:crossAx val="20776448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9531048556911996E-2"/>
          <c:y val="0.101053690463678"/>
          <c:w val="0.91619992110848403"/>
          <c:h val="0.859473287880132"/>
        </c:manualLayout>
      </c:layout>
      <c:barChart>
        <c:barDir val="col"/>
        <c:grouping val="clustered"/>
        <c:varyColors val="0"/>
        <c:ser>
          <c:idx val="0"/>
          <c:order val="0"/>
          <c:tx>
            <c:strRef>
              <c:f>Sheet1!$B$1</c:f>
              <c:strCache>
                <c:ptCount val="1"/>
                <c:pt idx="0">
                  <c:v> 2</c:v>
                </c:pt>
              </c:strCache>
            </c:strRef>
          </c:tx>
          <c:spPr>
            <a:solidFill>
              <a:schemeClr val="bg1">
                <a:lumMod val="50000"/>
              </a:schemeClr>
            </a:solidFill>
            <a:ln w="3175">
              <a:solidFill>
                <a:schemeClr val="tx1">
                  <a:lumMod val="50000"/>
                </a:schemeClr>
              </a:solidFill>
            </a:ln>
            <a:effectLst/>
          </c:spPr>
          <c:invertIfNegative val="0"/>
          <c:dLbls>
            <c:numFmt formatCode="#,##0" sourceLinked="0"/>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PALACE 1</c:v>
                </c:pt>
                <c:pt idx="1">
                  <c:v>PALACE 2</c:v>
                </c:pt>
                <c:pt idx="2">
                  <c:v>PALACE 3</c:v>
                </c:pt>
              </c:strCache>
            </c:strRef>
          </c:cat>
          <c:val>
            <c:numRef>
              <c:f>Sheet1!$B$2:$B$4</c:f>
              <c:numCache>
                <c:formatCode>General</c:formatCode>
                <c:ptCount val="3"/>
                <c:pt idx="0">
                  <c:v>19.399999999999999</c:v>
                </c:pt>
                <c:pt idx="1">
                  <c:v>19.5</c:v>
                </c:pt>
                <c:pt idx="2">
                  <c:v>18.899999999999999</c:v>
                </c:pt>
              </c:numCache>
            </c:numRef>
          </c:val>
          <c:extLst>
            <c:ext xmlns:c16="http://schemas.microsoft.com/office/drawing/2014/chart" uri="{C3380CC4-5D6E-409C-BE32-E72D297353CC}">
              <c16:uniqueId val="{00000000-33C8-AF44-ABB0-652C64E893F8}"/>
            </c:ext>
          </c:extLst>
        </c:ser>
        <c:ser>
          <c:idx val="1"/>
          <c:order val="1"/>
          <c:tx>
            <c:strRef>
              <c:f>Sheet1!$C$1</c:f>
              <c:strCache>
                <c:ptCount val="1"/>
                <c:pt idx="0">
                  <c:v> 3</c:v>
                </c:pt>
              </c:strCache>
            </c:strRef>
          </c:tx>
          <c:spPr>
            <a:solidFill>
              <a:srgbClr val="FF99FF"/>
            </a:solidFill>
            <a:ln w="3175">
              <a:solidFill>
                <a:schemeClr val="tx1">
                  <a:lumMod val="50000"/>
                </a:schemeClr>
              </a:solidFill>
            </a:ln>
            <a:effectLst/>
          </c:spPr>
          <c:invertIfNegative val="0"/>
          <c:dLbls>
            <c:numFmt formatCode="#,##0" sourceLinked="0"/>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PALACE 1</c:v>
                </c:pt>
                <c:pt idx="1">
                  <c:v>PALACE 2</c:v>
                </c:pt>
                <c:pt idx="2">
                  <c:v>PALACE 3</c:v>
                </c:pt>
              </c:strCache>
            </c:strRef>
          </c:cat>
          <c:val>
            <c:numRef>
              <c:f>Sheet1!$C$2:$C$4</c:f>
              <c:numCache>
                <c:formatCode>General</c:formatCode>
                <c:ptCount val="3"/>
                <c:pt idx="0">
                  <c:v>31.3</c:v>
                </c:pt>
                <c:pt idx="1">
                  <c:v>38.4</c:v>
                </c:pt>
                <c:pt idx="2">
                  <c:v>29.4</c:v>
                </c:pt>
              </c:numCache>
            </c:numRef>
          </c:val>
          <c:extLst>
            <c:ext xmlns:c16="http://schemas.microsoft.com/office/drawing/2014/chart" uri="{C3380CC4-5D6E-409C-BE32-E72D297353CC}">
              <c16:uniqueId val="{00000001-33C8-AF44-ABB0-652C64E893F8}"/>
            </c:ext>
          </c:extLst>
        </c:ser>
        <c:ser>
          <c:idx val="2"/>
          <c:order val="2"/>
          <c:tx>
            <c:strRef>
              <c:f>Sheet1!$D$1</c:f>
              <c:strCache>
                <c:ptCount val="1"/>
                <c:pt idx="0">
                  <c:v> 4</c:v>
                </c:pt>
              </c:strCache>
            </c:strRef>
          </c:tx>
          <c:spPr>
            <a:solidFill>
              <a:srgbClr val="CC66FF"/>
            </a:solidFill>
            <a:ln w="3175">
              <a:solidFill>
                <a:schemeClr val="tx1">
                  <a:lumMod val="50000"/>
                </a:schemeClr>
              </a:solidFill>
            </a:ln>
            <a:effectLst/>
          </c:spPr>
          <c:invertIfNegative val="0"/>
          <c:dLbls>
            <c:numFmt formatCode="#,##0" sourceLinked="0"/>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PALACE 1</c:v>
                </c:pt>
                <c:pt idx="1">
                  <c:v>PALACE 2</c:v>
                </c:pt>
                <c:pt idx="2">
                  <c:v>PALACE 3</c:v>
                </c:pt>
              </c:strCache>
            </c:strRef>
          </c:cat>
          <c:val>
            <c:numRef>
              <c:f>Sheet1!$D$2:$D$4</c:f>
              <c:numCache>
                <c:formatCode>General</c:formatCode>
                <c:ptCount val="3"/>
                <c:pt idx="0">
                  <c:v>39.799999999999997</c:v>
                </c:pt>
                <c:pt idx="1">
                  <c:v>34.4</c:v>
                </c:pt>
                <c:pt idx="2">
                  <c:v>42.8</c:v>
                </c:pt>
              </c:numCache>
            </c:numRef>
          </c:val>
          <c:extLst>
            <c:ext xmlns:c16="http://schemas.microsoft.com/office/drawing/2014/chart" uri="{C3380CC4-5D6E-409C-BE32-E72D297353CC}">
              <c16:uniqueId val="{00000002-33C8-AF44-ABB0-652C64E893F8}"/>
            </c:ext>
          </c:extLst>
        </c:ser>
        <c:dLbls>
          <c:showLegendKey val="0"/>
          <c:showVal val="0"/>
          <c:showCatName val="0"/>
          <c:showSerName val="0"/>
          <c:showPercent val="0"/>
          <c:showBubbleSize val="0"/>
        </c:dLbls>
        <c:gapWidth val="150"/>
        <c:axId val="207763968"/>
        <c:axId val="207892992"/>
      </c:barChart>
      <c:catAx>
        <c:axId val="207763968"/>
        <c:scaling>
          <c:orientation val="minMax"/>
        </c:scaling>
        <c:delete val="0"/>
        <c:axPos val="b"/>
        <c:numFmt formatCode="General" sourceLinked="1"/>
        <c:majorTickMark val="out"/>
        <c:minorTickMark val="none"/>
        <c:tickLblPos val="none"/>
        <c:crossAx val="207892992"/>
        <c:crosses val="autoZero"/>
        <c:auto val="1"/>
        <c:lblAlgn val="ctr"/>
        <c:lblOffset val="100"/>
        <c:noMultiLvlLbl val="0"/>
      </c:catAx>
      <c:valAx>
        <c:axId val="207892992"/>
        <c:scaling>
          <c:orientation val="minMax"/>
          <c:max val="50"/>
        </c:scaling>
        <c:delete val="0"/>
        <c:axPos val="l"/>
        <c:numFmt formatCode="General" sourceLinked="1"/>
        <c:majorTickMark val="out"/>
        <c:minorTickMark val="none"/>
        <c:tickLblPos val="nextTo"/>
        <c:txPr>
          <a:bodyPr/>
          <a:lstStyle/>
          <a:p>
            <a:pPr>
              <a:defRPr sz="1200">
                <a:latin typeface="+mj-lt"/>
              </a:defRPr>
            </a:pPr>
            <a:endParaRPr lang="en-US"/>
          </a:p>
        </c:txPr>
        <c:crossAx val="20776396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invertIfNegative val="1"/>
          <c:dPt>
            <c:idx val="0"/>
            <c:invertIfNegative val="1"/>
            <c:bubble3D val="0"/>
            <c:spPr>
              <a:solidFill>
                <a:schemeClr val="bg1">
                  <a:lumMod val="50000"/>
                </a:schemeClr>
              </a:solidFill>
              <a:ln>
                <a:noFill/>
              </a:ln>
              <a:effectLst/>
            </c:spPr>
            <c:extLst>
              <c:ext xmlns:c16="http://schemas.microsoft.com/office/drawing/2014/chart" uri="{C3380CC4-5D6E-409C-BE32-E72D297353CC}">
                <c16:uniqueId val="{00000001-E5E9-4FDE-9C74-038668154094}"/>
              </c:ext>
            </c:extLst>
          </c:dPt>
          <c:dPt>
            <c:idx val="1"/>
            <c:invertIfNegative val="1"/>
            <c:bubble3D val="0"/>
            <c:spPr>
              <a:solidFill>
                <a:srgbClr val="FFCDFF"/>
              </a:solidFill>
              <a:ln>
                <a:noFill/>
              </a:ln>
              <a:effectLst/>
            </c:spPr>
            <c:extLst>
              <c:ext xmlns:c16="http://schemas.microsoft.com/office/drawing/2014/chart" uri="{C3380CC4-5D6E-409C-BE32-E72D297353CC}">
                <c16:uniqueId val="{00000003-E5E9-4FDE-9C74-038668154094}"/>
              </c:ext>
            </c:extLst>
          </c:dPt>
          <c:dPt>
            <c:idx val="2"/>
            <c:invertIfNegative val="1"/>
            <c:bubble3D val="0"/>
            <c:spPr>
              <a:solidFill>
                <a:srgbClr val="FF99FF"/>
              </a:solidFill>
              <a:ln>
                <a:noFill/>
              </a:ln>
              <a:effectLst/>
            </c:spPr>
            <c:extLst>
              <c:ext xmlns:c16="http://schemas.microsoft.com/office/drawing/2014/chart" uri="{C3380CC4-5D6E-409C-BE32-E72D297353CC}">
                <c16:uniqueId val="{00000005-E5E9-4FDE-9C74-038668154094}"/>
              </c:ext>
            </c:extLst>
          </c:dPt>
          <c:dPt>
            <c:idx val="3"/>
            <c:invertIfNegative val="1"/>
            <c:bubble3D val="0"/>
            <c:spPr>
              <a:solidFill>
                <a:srgbClr val="CC66FF"/>
              </a:solidFill>
              <a:ln>
                <a:noFill/>
              </a:ln>
              <a:effectLst/>
            </c:spPr>
            <c:extLst>
              <c:ext xmlns:c16="http://schemas.microsoft.com/office/drawing/2014/chart" uri="{C3380CC4-5D6E-409C-BE32-E72D297353CC}">
                <c16:uniqueId val="{00000007-E5E9-4FDE-9C74-03866815409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Placebo</c:v>
                </c:pt>
                <c:pt idx="1">
                  <c:v>APR 10 mg BID</c:v>
                </c:pt>
                <c:pt idx="2">
                  <c:v>APR 20 mg BID </c:v>
                </c:pt>
                <c:pt idx="3">
                  <c:v>APR 30 mg BID</c:v>
                </c:pt>
              </c:strCache>
            </c:strRef>
          </c:cat>
          <c:val>
            <c:numRef>
              <c:f>Sheet1!$B$2:$B$5</c:f>
              <c:numCache>
                <c:formatCode>General</c:formatCode>
                <c:ptCount val="4"/>
                <c:pt idx="0">
                  <c:v>5.7</c:v>
                </c:pt>
                <c:pt idx="1">
                  <c:v>11.2</c:v>
                </c:pt>
                <c:pt idx="2">
                  <c:v>28.8</c:v>
                </c:pt>
                <c:pt idx="3">
                  <c:v>40.9</c:v>
                </c:pt>
              </c:numCache>
            </c:numRef>
          </c:val>
          <c:extLst>
            <c:ext xmlns:c16="http://schemas.microsoft.com/office/drawing/2014/chart" uri="{C3380CC4-5D6E-409C-BE32-E72D297353CC}">
              <c16:uniqueId val="{00000008-E5E9-4FDE-9C74-038668154094}"/>
            </c:ext>
          </c:extLst>
        </c:ser>
        <c:dLbls>
          <c:showLegendKey val="0"/>
          <c:showVal val="0"/>
          <c:showCatName val="0"/>
          <c:showSerName val="0"/>
          <c:showPercent val="0"/>
          <c:showBubbleSize val="0"/>
        </c:dLbls>
        <c:gapWidth val="100"/>
        <c:overlap val="-24"/>
        <c:axId val="245001928"/>
        <c:axId val="1"/>
      </c:barChart>
      <c:catAx>
        <c:axId val="2450019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j-lt"/>
                <a:ea typeface="+mn-ea"/>
                <a:cs typeface="+mn-cs"/>
              </a:defRPr>
            </a:pPr>
            <a:endParaRPr lang="en-US"/>
          </a:p>
        </c:txPr>
        <c:crossAx val="1"/>
        <c:crosses val="autoZero"/>
        <c:auto val="1"/>
        <c:lblAlgn val="ctr"/>
        <c:lblOffset val="100"/>
        <c:noMultiLvlLbl val="1"/>
      </c:catAx>
      <c:valAx>
        <c:axId val="1"/>
        <c:scaling>
          <c:orientation val="minMax"/>
          <c:max val="7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Subjects achieving
PASI-75, %</a:t>
                </a:r>
              </a:p>
            </c:rich>
          </c:tx>
          <c:layout>
            <c:manualLayout>
              <c:xMode val="edge"/>
              <c:yMode val="edge"/>
              <c:x val="1.5675626753552357E-3"/>
              <c:y val="0.1616403847642368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245001928"/>
        <c:crosses val="autoZero"/>
        <c:crossBetween val="between"/>
        <c:majorUnit val="10"/>
      </c:valAx>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571380386476"/>
          <c:y val="0.216503158675352"/>
          <c:w val="0.81794319080352795"/>
          <c:h val="0.59879291245745303"/>
        </c:manualLayout>
      </c:layout>
      <c:barChart>
        <c:barDir val="col"/>
        <c:grouping val="clustered"/>
        <c:varyColors val="0"/>
        <c:ser>
          <c:idx val="0"/>
          <c:order val="0"/>
          <c:tx>
            <c:strRef>
              <c:f>Sheet1!$B$1</c:f>
              <c:strCache>
                <c:ptCount val="1"/>
                <c:pt idx="0">
                  <c:v>PBO (n=105)</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33</c:v>
                </c:pt>
                <c:pt idx="1">
                  <c:v>10</c:v>
                </c:pt>
                <c:pt idx="2">
                  <c:v>5</c:v>
                </c:pt>
              </c:numCache>
            </c:numRef>
          </c:val>
          <c:extLst>
            <c:ext xmlns:c16="http://schemas.microsoft.com/office/drawing/2014/chart" uri="{C3380CC4-5D6E-409C-BE32-E72D297353CC}">
              <c16:uniqueId val="{00000000-AA49-3C43-834A-B1AE37BF4C74}"/>
            </c:ext>
          </c:extLst>
        </c:ser>
        <c:ser>
          <c:idx val="1"/>
          <c:order val="1"/>
          <c:tx>
            <c:strRef>
              <c:f>Sheet1!$C$1</c:f>
              <c:strCache>
                <c:ptCount val="1"/>
                <c:pt idx="0">
                  <c:v>Tofa 5 mg bid (n=107)</c:v>
                </c:pt>
              </c:strCache>
            </c:strRef>
          </c:tx>
          <c:spPr>
            <a:solidFill>
              <a:srgbClr val="009999">
                <a:alpha val="50000"/>
              </a:srgbClr>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50</c:v>
                </c:pt>
                <c:pt idx="1">
                  <c:v>28</c:v>
                </c:pt>
                <c:pt idx="2">
                  <c:v>17</c:v>
                </c:pt>
              </c:numCache>
            </c:numRef>
          </c:val>
          <c:extLst>
            <c:ext xmlns:c16="http://schemas.microsoft.com/office/drawing/2014/chart" uri="{C3380CC4-5D6E-409C-BE32-E72D297353CC}">
              <c16:uniqueId val="{00000001-AA49-3C43-834A-B1AE37BF4C74}"/>
            </c:ext>
          </c:extLst>
        </c:ser>
        <c:ser>
          <c:idx val="2"/>
          <c:order val="2"/>
          <c:tx>
            <c:strRef>
              <c:f>Sheet1!$D$1</c:f>
              <c:strCache>
                <c:ptCount val="1"/>
                <c:pt idx="0">
                  <c:v>Tofa 10 mg bid (n=104)</c:v>
                </c:pt>
              </c:strCache>
            </c:strRef>
          </c:tx>
          <c:spPr>
            <a:solidFill>
              <a:srgbClr val="009999"/>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Sheet1!$D$2:$D$4</c:f>
              <c:numCache>
                <c:formatCode>General</c:formatCode>
                <c:ptCount val="3"/>
                <c:pt idx="0">
                  <c:v>61</c:v>
                </c:pt>
                <c:pt idx="1">
                  <c:v>40</c:v>
                </c:pt>
                <c:pt idx="2">
                  <c:v>14</c:v>
                </c:pt>
              </c:numCache>
            </c:numRef>
          </c:val>
          <c:extLst>
            <c:ext xmlns:c16="http://schemas.microsoft.com/office/drawing/2014/chart" uri="{C3380CC4-5D6E-409C-BE32-E72D297353CC}">
              <c16:uniqueId val="{00000002-AA49-3C43-834A-B1AE37BF4C74}"/>
            </c:ext>
          </c:extLst>
        </c:ser>
        <c:ser>
          <c:idx val="3"/>
          <c:order val="3"/>
          <c:tx>
            <c:strRef>
              <c:f>Sheet1!$E$1</c:f>
              <c:strCache>
                <c:ptCount val="1"/>
                <c:pt idx="0">
                  <c:v>ADA 40 mg sc q2w (n=106)</c:v>
                </c:pt>
              </c:strCache>
            </c:strRef>
          </c:tx>
          <c:spPr>
            <a:solidFill>
              <a:srgbClr val="8C0042"/>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Sheet1!$E$2:$E$4</c:f>
              <c:numCache>
                <c:formatCode>General</c:formatCode>
                <c:ptCount val="3"/>
                <c:pt idx="0">
                  <c:v>52</c:v>
                </c:pt>
                <c:pt idx="1">
                  <c:v>33</c:v>
                </c:pt>
                <c:pt idx="2">
                  <c:v>19</c:v>
                </c:pt>
              </c:numCache>
            </c:numRef>
          </c:val>
          <c:extLst>
            <c:ext xmlns:c16="http://schemas.microsoft.com/office/drawing/2014/chart" uri="{C3380CC4-5D6E-409C-BE32-E72D297353CC}">
              <c16:uniqueId val="{00000003-AA49-3C43-834A-B1AE37BF4C74}"/>
            </c:ext>
          </c:extLst>
        </c:ser>
        <c:dLbls>
          <c:showLegendKey val="0"/>
          <c:showVal val="0"/>
          <c:showCatName val="0"/>
          <c:showSerName val="0"/>
          <c:showPercent val="0"/>
          <c:showBubbleSize val="0"/>
        </c:dLbls>
        <c:gapWidth val="75"/>
        <c:axId val="209107968"/>
        <c:axId val="207678272"/>
      </c:barChart>
      <c:catAx>
        <c:axId val="209107968"/>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7678272"/>
        <c:crosses val="autoZero"/>
        <c:auto val="1"/>
        <c:lblAlgn val="ctr"/>
        <c:lblOffset val="100"/>
        <c:noMultiLvlLbl val="0"/>
      </c:catAx>
      <c:valAx>
        <c:axId val="207678272"/>
        <c:scaling>
          <c:orientation val="minMax"/>
          <c:max val="100"/>
        </c:scaling>
        <c:delete val="0"/>
        <c:axPos val="l"/>
        <c:title>
          <c:tx>
            <c:rich>
              <a:bodyPr rot="-5400000" vert="horz"/>
              <a:lstStyle/>
              <a:p>
                <a:pPr>
                  <a:defRPr b="1"/>
                </a:pPr>
                <a:r>
                  <a:rPr lang="en-US" b="1" dirty="0"/>
                  <a:t>Responders</a:t>
                </a:r>
                <a:r>
                  <a:rPr lang="en-US" b="1" baseline="0" dirty="0"/>
                  <a:t> (</a:t>
                </a:r>
                <a:r>
                  <a:rPr lang="en-US" b="1" dirty="0"/>
                  <a:t>%)</a:t>
                </a:r>
              </a:p>
            </c:rich>
          </c:tx>
          <c:layout>
            <c:manualLayout>
              <c:xMode val="edge"/>
              <c:yMode val="edge"/>
              <c:x val="6.8156594875053399E-3"/>
              <c:y val="0.2577979102881186"/>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107968"/>
        <c:crosses val="autoZero"/>
        <c:crossBetween val="between"/>
        <c:majorUnit val="50"/>
      </c:valAx>
    </c:plotArea>
    <c:legend>
      <c:legendPos val="r"/>
      <c:layout>
        <c:manualLayout>
          <c:xMode val="edge"/>
          <c:yMode val="edge"/>
          <c:x val="0.44006631321474299"/>
          <c:y val="8.2001704889301495E-3"/>
          <c:w val="0.545172121130439"/>
          <c:h val="0.33645460319877901"/>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80381645358699"/>
          <c:y val="0.29367833204708282"/>
          <c:w val="0.81794319080352795"/>
          <c:h val="0.52644118290481945"/>
        </c:manualLayout>
      </c:layout>
      <c:barChart>
        <c:barDir val="col"/>
        <c:grouping val="clustered"/>
        <c:varyColors val="0"/>
        <c:ser>
          <c:idx val="0"/>
          <c:order val="0"/>
          <c:tx>
            <c:strRef>
              <c:f>Sheet1!$B$1</c:f>
              <c:strCache>
                <c:ptCount val="1"/>
                <c:pt idx="0">
                  <c:v>PBO→Tofa 5 mg bid (n=52)</c:v>
                </c:pt>
              </c:strCache>
            </c:strRef>
          </c:tx>
          <c:spPr>
            <a:pattFill prst="wdUpDiag">
              <a:fgClr>
                <a:schemeClr val="tx1">
                  <a:lumMod val="50000"/>
                  <a:lumOff val="50000"/>
                </a:schemeClr>
              </a:fgClr>
              <a:bgClr>
                <a:srgbClr val="87C7C8"/>
              </a:bgClr>
            </a:pattFill>
            <a:ln>
              <a:solidFill>
                <a:schemeClr val="tx1"/>
              </a:solidFill>
            </a:ln>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67.3</c:v>
                </c:pt>
                <c:pt idx="1">
                  <c:v>40.4</c:v>
                </c:pt>
                <c:pt idx="2">
                  <c:v>23.1</c:v>
                </c:pt>
              </c:numCache>
            </c:numRef>
          </c:val>
          <c:extLst>
            <c:ext xmlns:c16="http://schemas.microsoft.com/office/drawing/2014/chart" uri="{C3380CC4-5D6E-409C-BE32-E72D297353CC}">
              <c16:uniqueId val="{00000000-DD42-9B4C-A44A-ACF6BFFB1C9B}"/>
            </c:ext>
          </c:extLst>
        </c:ser>
        <c:ser>
          <c:idx val="1"/>
          <c:order val="1"/>
          <c:tx>
            <c:strRef>
              <c:f>Sheet1!$C$1</c:f>
              <c:strCache>
                <c:ptCount val="1"/>
                <c:pt idx="0">
                  <c:v>PBO→Tofa 10 mg bid (n=53)</c:v>
                </c:pt>
              </c:strCache>
            </c:strRef>
          </c:tx>
          <c:spPr>
            <a:pattFill prst="wdUpDiag">
              <a:fgClr>
                <a:schemeClr val="tx2"/>
              </a:fgClr>
              <a:bgClr>
                <a:srgbClr val="009999"/>
              </a:bgClr>
            </a:pattFill>
            <a:ln>
              <a:solidFill>
                <a:schemeClr val="tx1"/>
              </a:solidFill>
            </a:ln>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58.5</c:v>
                </c:pt>
                <c:pt idx="1">
                  <c:v>35.9</c:v>
                </c:pt>
                <c:pt idx="2">
                  <c:v>22.6</c:v>
                </c:pt>
              </c:numCache>
            </c:numRef>
          </c:val>
          <c:extLst>
            <c:ext xmlns:c16="http://schemas.microsoft.com/office/drawing/2014/chart" uri="{C3380CC4-5D6E-409C-BE32-E72D297353CC}">
              <c16:uniqueId val="{00000001-DD42-9B4C-A44A-ACF6BFFB1C9B}"/>
            </c:ext>
          </c:extLst>
        </c:ser>
        <c:ser>
          <c:idx val="2"/>
          <c:order val="2"/>
          <c:tx>
            <c:strRef>
              <c:f>Sheet1!$D$1</c:f>
              <c:strCache>
                <c:ptCount val="1"/>
                <c:pt idx="0">
                  <c:v>Tofa 5 mg bid (n=107)</c:v>
                </c:pt>
              </c:strCache>
            </c:strRef>
          </c:tx>
          <c:spPr>
            <a:solidFill>
              <a:srgbClr val="009999">
                <a:alpha val="50000"/>
              </a:srgbClr>
            </a:solidFill>
            <a:ln>
              <a:solidFill>
                <a:schemeClr val="tx1"/>
              </a:solidFill>
            </a:ln>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Sheet1!$D$2:$D$4</c:f>
              <c:numCache>
                <c:formatCode>General</c:formatCode>
                <c:ptCount val="3"/>
                <c:pt idx="0">
                  <c:v>68.2</c:v>
                </c:pt>
                <c:pt idx="1">
                  <c:v>44.9</c:v>
                </c:pt>
                <c:pt idx="2">
                  <c:v>23.4</c:v>
                </c:pt>
              </c:numCache>
            </c:numRef>
          </c:val>
          <c:extLst>
            <c:ext xmlns:c16="http://schemas.microsoft.com/office/drawing/2014/chart" uri="{C3380CC4-5D6E-409C-BE32-E72D297353CC}">
              <c16:uniqueId val="{00000002-DD42-9B4C-A44A-ACF6BFFB1C9B}"/>
            </c:ext>
          </c:extLst>
        </c:ser>
        <c:ser>
          <c:idx val="3"/>
          <c:order val="3"/>
          <c:tx>
            <c:strRef>
              <c:f>Sheet1!$E$1</c:f>
              <c:strCache>
                <c:ptCount val="1"/>
                <c:pt idx="0">
                  <c:v>Tofa 10 mg bid (n=104)</c:v>
                </c:pt>
              </c:strCache>
            </c:strRef>
          </c:tx>
          <c:spPr>
            <a:solidFill>
              <a:srgbClr val="009999"/>
            </a:solidFill>
            <a:ln>
              <a:solidFill>
                <a:schemeClr val="tx1"/>
              </a:solidFill>
            </a:ln>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Sheet1!$E$2:$E$4</c:f>
              <c:numCache>
                <c:formatCode>General</c:formatCode>
                <c:ptCount val="3"/>
                <c:pt idx="0">
                  <c:v>70.2</c:v>
                </c:pt>
                <c:pt idx="1">
                  <c:v>48.1</c:v>
                </c:pt>
                <c:pt idx="2">
                  <c:v>30.8</c:v>
                </c:pt>
              </c:numCache>
            </c:numRef>
          </c:val>
          <c:extLst>
            <c:ext xmlns:c16="http://schemas.microsoft.com/office/drawing/2014/chart" uri="{C3380CC4-5D6E-409C-BE32-E72D297353CC}">
              <c16:uniqueId val="{00000003-DD42-9B4C-A44A-ACF6BFFB1C9B}"/>
            </c:ext>
          </c:extLst>
        </c:ser>
        <c:ser>
          <c:idx val="4"/>
          <c:order val="4"/>
          <c:tx>
            <c:strRef>
              <c:f>Sheet1!$F$1</c:f>
              <c:strCache>
                <c:ptCount val="1"/>
                <c:pt idx="0">
                  <c:v>ADA 40 mg sc q2w (n=106)</c:v>
                </c:pt>
              </c:strCache>
            </c:strRef>
          </c:tx>
          <c:spPr>
            <a:solidFill>
              <a:srgbClr val="8C0042"/>
            </a:solidFill>
            <a:ln>
              <a:solidFill>
                <a:schemeClr val="tx1"/>
              </a:solidFill>
            </a:ln>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Sheet1!$F$2:$F$4</c:f>
              <c:numCache>
                <c:formatCode>General</c:formatCode>
                <c:ptCount val="3"/>
                <c:pt idx="0">
                  <c:v>60.4</c:v>
                </c:pt>
                <c:pt idx="1">
                  <c:v>40.6</c:v>
                </c:pt>
                <c:pt idx="2">
                  <c:v>29.2</c:v>
                </c:pt>
              </c:numCache>
            </c:numRef>
          </c:val>
          <c:extLst>
            <c:ext xmlns:c16="http://schemas.microsoft.com/office/drawing/2014/chart" uri="{C3380CC4-5D6E-409C-BE32-E72D297353CC}">
              <c16:uniqueId val="{00000004-DD42-9B4C-A44A-ACF6BFFB1C9B}"/>
            </c:ext>
          </c:extLst>
        </c:ser>
        <c:dLbls>
          <c:showLegendKey val="0"/>
          <c:showVal val="0"/>
          <c:showCatName val="0"/>
          <c:showSerName val="0"/>
          <c:showPercent val="0"/>
          <c:showBubbleSize val="0"/>
        </c:dLbls>
        <c:gapWidth val="75"/>
        <c:axId val="209144832"/>
        <c:axId val="207680000"/>
      </c:barChart>
      <c:catAx>
        <c:axId val="209144832"/>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7680000"/>
        <c:crosses val="autoZero"/>
        <c:auto val="1"/>
        <c:lblAlgn val="ctr"/>
        <c:lblOffset val="100"/>
        <c:noMultiLvlLbl val="0"/>
      </c:catAx>
      <c:valAx>
        <c:axId val="207680000"/>
        <c:scaling>
          <c:orientation val="minMax"/>
          <c:max val="100"/>
        </c:scaling>
        <c:delete val="0"/>
        <c:axPos val="l"/>
        <c:title>
          <c:tx>
            <c:rich>
              <a:bodyPr rot="-5400000" vert="horz"/>
              <a:lstStyle/>
              <a:p>
                <a:pPr>
                  <a:defRPr/>
                </a:pPr>
                <a:r>
                  <a:rPr lang="en-US"/>
                  <a:t>Responders (%)</a:t>
                </a:r>
              </a:p>
            </c:rich>
          </c:tx>
          <c:layout>
            <c:manualLayout>
              <c:xMode val="edge"/>
              <c:yMode val="edge"/>
              <c:x val="2.3430061919983598E-2"/>
              <c:y val="0.32746253668852299"/>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144832"/>
        <c:crosses val="autoZero"/>
        <c:crossBetween val="between"/>
        <c:majorUnit val="50"/>
      </c:valAx>
    </c:plotArea>
    <c:legend>
      <c:legendPos val="r"/>
      <c:layout>
        <c:manualLayout>
          <c:xMode val="edge"/>
          <c:yMode val="edge"/>
          <c:x val="0.48992587321521236"/>
          <c:y val="3.7140862658831701E-2"/>
          <c:w val="0.50783621322900363"/>
          <c:h val="0.366607595359775"/>
        </c:manualLayout>
      </c:layout>
      <c:overlay val="0"/>
      <c:txPr>
        <a:bodyPr/>
        <a:lstStyle/>
        <a:p>
          <a:pPr>
            <a:defRPr sz="1200"/>
          </a:pPr>
          <a:endParaRPr lang="en-US"/>
        </a:p>
      </c:txPr>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79563800082897"/>
          <c:y val="0.144906776273306"/>
          <c:w val="0.64220436199917097"/>
          <c:h val="0.67038929490267596"/>
        </c:manualLayout>
      </c:layout>
      <c:barChart>
        <c:barDir val="col"/>
        <c:grouping val="clustered"/>
        <c:varyColors val="0"/>
        <c:ser>
          <c:idx val="0"/>
          <c:order val="0"/>
          <c:tx>
            <c:strRef>
              <c:f>Sheet1!$B$1</c:f>
              <c:strCache>
                <c:ptCount val="1"/>
                <c:pt idx="0">
                  <c:v>PBO (n=105)</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Month 3</c:v>
                </c:pt>
              </c:strCache>
            </c:strRef>
          </c:cat>
          <c:val>
            <c:numRef>
              <c:f>Sheet1!$B$2</c:f>
              <c:numCache>
                <c:formatCode>General</c:formatCode>
                <c:ptCount val="1"/>
                <c:pt idx="0">
                  <c:v>14.6</c:v>
                </c:pt>
              </c:numCache>
            </c:numRef>
          </c:val>
          <c:extLst>
            <c:ext xmlns:c16="http://schemas.microsoft.com/office/drawing/2014/chart" uri="{C3380CC4-5D6E-409C-BE32-E72D297353CC}">
              <c16:uniqueId val="{00000000-0324-A943-BAA1-DC44659D606D}"/>
            </c:ext>
          </c:extLst>
        </c:ser>
        <c:ser>
          <c:idx val="1"/>
          <c:order val="1"/>
          <c:tx>
            <c:strRef>
              <c:f>Sheet1!$C$1</c:f>
              <c:strCache>
                <c:ptCount val="1"/>
                <c:pt idx="0">
                  <c:v>Tofa 5 mg bid (n=107)</c:v>
                </c:pt>
              </c:strCache>
            </c:strRef>
          </c:tx>
          <c:spPr>
            <a:solidFill>
              <a:srgbClr val="009999">
                <a:alpha val="50000"/>
              </a:srgb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Month 3</c:v>
                </c:pt>
              </c:strCache>
            </c:strRef>
          </c:cat>
          <c:val>
            <c:numRef>
              <c:f>Sheet1!$C$2</c:f>
              <c:numCache>
                <c:formatCode>General</c:formatCode>
                <c:ptCount val="1"/>
                <c:pt idx="0">
                  <c:v>42.7</c:v>
                </c:pt>
              </c:numCache>
            </c:numRef>
          </c:val>
          <c:extLst>
            <c:ext xmlns:c16="http://schemas.microsoft.com/office/drawing/2014/chart" uri="{C3380CC4-5D6E-409C-BE32-E72D297353CC}">
              <c16:uniqueId val="{00000001-0324-A943-BAA1-DC44659D606D}"/>
            </c:ext>
          </c:extLst>
        </c:ser>
        <c:ser>
          <c:idx val="2"/>
          <c:order val="2"/>
          <c:tx>
            <c:strRef>
              <c:f>Sheet1!$D$1</c:f>
              <c:strCache>
                <c:ptCount val="1"/>
                <c:pt idx="0">
                  <c:v>Tofa 10 mg bid (n=104)</c:v>
                </c:pt>
              </c:strCache>
            </c:strRef>
          </c:tx>
          <c:spPr>
            <a:solidFill>
              <a:srgbClr val="009999"/>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Month 3</c:v>
                </c:pt>
              </c:strCache>
            </c:strRef>
          </c:cat>
          <c:val>
            <c:numRef>
              <c:f>Sheet1!$D$2</c:f>
              <c:numCache>
                <c:formatCode>General</c:formatCode>
                <c:ptCount val="1"/>
                <c:pt idx="0">
                  <c:v>44.3</c:v>
                </c:pt>
              </c:numCache>
            </c:numRef>
          </c:val>
          <c:extLst>
            <c:ext xmlns:c16="http://schemas.microsoft.com/office/drawing/2014/chart" uri="{C3380CC4-5D6E-409C-BE32-E72D297353CC}">
              <c16:uniqueId val="{00000002-0324-A943-BAA1-DC44659D606D}"/>
            </c:ext>
          </c:extLst>
        </c:ser>
        <c:ser>
          <c:idx val="3"/>
          <c:order val="3"/>
          <c:tx>
            <c:strRef>
              <c:f>Sheet1!$E$1</c:f>
              <c:strCache>
                <c:ptCount val="1"/>
                <c:pt idx="0">
                  <c:v>ADA 40 mg sc q2w (n=106)</c:v>
                </c:pt>
              </c:strCache>
            </c:strRef>
          </c:tx>
          <c:spPr>
            <a:solidFill>
              <a:srgbClr val="8C0042"/>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Month 3</c:v>
                </c:pt>
              </c:strCache>
            </c:strRef>
          </c:cat>
          <c:val>
            <c:numRef>
              <c:f>Sheet1!$E$2</c:f>
              <c:numCache>
                <c:formatCode>General</c:formatCode>
                <c:ptCount val="1"/>
                <c:pt idx="0">
                  <c:v>39</c:v>
                </c:pt>
              </c:numCache>
            </c:numRef>
          </c:val>
          <c:extLst>
            <c:ext xmlns:c16="http://schemas.microsoft.com/office/drawing/2014/chart" uri="{C3380CC4-5D6E-409C-BE32-E72D297353CC}">
              <c16:uniqueId val="{00000003-0324-A943-BAA1-DC44659D606D}"/>
            </c:ext>
          </c:extLst>
        </c:ser>
        <c:dLbls>
          <c:showLegendKey val="0"/>
          <c:showVal val="0"/>
          <c:showCatName val="0"/>
          <c:showSerName val="0"/>
          <c:showPercent val="0"/>
          <c:showBubbleSize val="0"/>
        </c:dLbls>
        <c:gapWidth val="75"/>
        <c:axId val="209662464"/>
        <c:axId val="207681728"/>
      </c:barChart>
      <c:catAx>
        <c:axId val="209662464"/>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7681728"/>
        <c:crosses val="autoZero"/>
        <c:auto val="1"/>
        <c:lblAlgn val="ctr"/>
        <c:lblOffset val="100"/>
        <c:noMultiLvlLbl val="0"/>
      </c:catAx>
      <c:valAx>
        <c:axId val="207681728"/>
        <c:scaling>
          <c:orientation val="minMax"/>
          <c:max val="100"/>
        </c:scaling>
        <c:delete val="0"/>
        <c:axPos val="l"/>
        <c:title>
          <c:tx>
            <c:rich>
              <a:bodyPr rot="-5400000" vert="horz"/>
              <a:lstStyle/>
              <a:p>
                <a:pPr>
                  <a:defRPr sz="1600" b="1"/>
                </a:pPr>
                <a:r>
                  <a:rPr lang="en-US" sz="1600" b="1" dirty="0"/>
                  <a:t>Responders</a:t>
                </a:r>
                <a:r>
                  <a:rPr lang="en-US" sz="1600" b="1" baseline="0" dirty="0"/>
                  <a:t> (</a:t>
                </a:r>
                <a:r>
                  <a:rPr lang="en-US" sz="1600" b="1" dirty="0"/>
                  <a:t>%)</a:t>
                </a:r>
              </a:p>
            </c:rich>
          </c:tx>
          <c:layout>
            <c:manualLayout>
              <c:xMode val="edge"/>
              <c:yMode val="edge"/>
              <c:x val="2.3644142421145101E-2"/>
              <c:y val="0.16422135894466"/>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662464"/>
        <c:crosses val="autoZero"/>
        <c:crossBetween val="between"/>
        <c:majorUnit val="50"/>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6413123861316"/>
          <c:y val="6.6933144493763572E-2"/>
          <c:w val="0.76293879869840153"/>
          <c:h val="0.67103861180171498"/>
        </c:manualLayout>
      </c:layout>
      <c:barChart>
        <c:barDir val="col"/>
        <c:grouping val="clustered"/>
        <c:varyColors val="0"/>
        <c:ser>
          <c:idx val="0"/>
          <c:order val="0"/>
          <c:tx>
            <c:strRef>
              <c:f>Sheet1!$B$1</c:f>
              <c:strCache>
                <c:ptCount val="1"/>
                <c:pt idx="0">
                  <c:v>Tight control</c:v>
                </c:pt>
              </c:strCache>
            </c:strRef>
          </c:tx>
          <c:spPr>
            <a:solidFill>
              <a:schemeClr val="accent2"/>
            </a:solidFill>
          </c:spPr>
          <c:invertIfNegative val="0"/>
          <c:dLbls>
            <c:dLbl>
              <c:idx val="2"/>
              <c:spPr/>
              <c:txPr>
                <a:bodyPr/>
                <a:lstStyle/>
                <a:p>
                  <a:pPr>
                    <a:defRPr sz="1400" b="1">
                      <a:solidFill>
                        <a:srgbClr val="FFFFFF"/>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1C0-6E4C-ABC0-FABC121E9C50}"/>
                </c:ext>
              </c:extLst>
            </c:dLbl>
            <c:spPr>
              <a:noFill/>
              <a:ln>
                <a:noFill/>
              </a:ln>
              <a:effectLst/>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PASI20</c:v>
                </c:pt>
                <c:pt idx="1">
                  <c:v>PASI75</c:v>
                </c:pt>
                <c:pt idx="2">
                  <c:v>PASI90</c:v>
                </c:pt>
              </c:strCache>
            </c:strRef>
          </c:cat>
          <c:val>
            <c:numRef>
              <c:f>Sheet1!$B$2:$B$4</c:f>
              <c:numCache>
                <c:formatCode>General</c:formatCode>
                <c:ptCount val="3"/>
                <c:pt idx="0">
                  <c:v>72</c:v>
                </c:pt>
                <c:pt idx="1">
                  <c:v>59</c:v>
                </c:pt>
                <c:pt idx="2">
                  <c:v>40</c:v>
                </c:pt>
              </c:numCache>
            </c:numRef>
          </c:val>
          <c:extLst>
            <c:ext xmlns:c16="http://schemas.microsoft.com/office/drawing/2014/chart" uri="{C3380CC4-5D6E-409C-BE32-E72D297353CC}">
              <c16:uniqueId val="{00000001-71C0-6E4C-ABC0-FABC121E9C50}"/>
            </c:ext>
          </c:extLst>
        </c:ser>
        <c:ser>
          <c:idx val="1"/>
          <c:order val="1"/>
          <c:tx>
            <c:strRef>
              <c:f>Sheet1!$C$1</c:f>
              <c:strCache>
                <c:ptCount val="1"/>
                <c:pt idx="0">
                  <c:v>Standard care</c:v>
                </c:pt>
              </c:strCache>
            </c:strRef>
          </c:tx>
          <c:spPr>
            <a:solidFill>
              <a:schemeClr val="accent1"/>
            </a:solidFill>
          </c:spPr>
          <c:invertIfNegative val="0"/>
          <c:dLbls>
            <c:spPr>
              <a:solidFill>
                <a:schemeClr val="accent6"/>
              </a:solidFill>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PASI20</c:v>
                </c:pt>
                <c:pt idx="1">
                  <c:v>PASI75</c:v>
                </c:pt>
                <c:pt idx="2">
                  <c:v>PASI90</c:v>
                </c:pt>
              </c:strCache>
            </c:strRef>
          </c:cat>
          <c:val>
            <c:numRef>
              <c:f>Sheet1!$C$2:$C$4</c:f>
              <c:numCache>
                <c:formatCode>General</c:formatCode>
                <c:ptCount val="3"/>
                <c:pt idx="0">
                  <c:v>52</c:v>
                </c:pt>
                <c:pt idx="1">
                  <c:v>33</c:v>
                </c:pt>
                <c:pt idx="2">
                  <c:v>20</c:v>
                </c:pt>
              </c:numCache>
            </c:numRef>
          </c:val>
          <c:extLst>
            <c:ext xmlns:c16="http://schemas.microsoft.com/office/drawing/2014/chart" uri="{C3380CC4-5D6E-409C-BE32-E72D297353CC}">
              <c16:uniqueId val="{00000002-71C0-6E4C-ABC0-FABC121E9C50}"/>
            </c:ext>
          </c:extLst>
        </c:ser>
        <c:dLbls>
          <c:showLegendKey val="0"/>
          <c:showVal val="0"/>
          <c:showCatName val="0"/>
          <c:showSerName val="0"/>
          <c:showPercent val="0"/>
          <c:showBubbleSize val="0"/>
        </c:dLbls>
        <c:gapWidth val="110"/>
        <c:axId val="329812992"/>
        <c:axId val="384256256"/>
      </c:barChart>
      <c:catAx>
        <c:axId val="329812992"/>
        <c:scaling>
          <c:orientation val="minMax"/>
        </c:scaling>
        <c:delete val="0"/>
        <c:axPos val="b"/>
        <c:numFmt formatCode="General" sourceLinked="0"/>
        <c:majorTickMark val="out"/>
        <c:minorTickMark val="none"/>
        <c:tickLblPos val="nextTo"/>
        <c:spPr>
          <a:ln w="19050"/>
        </c:spPr>
        <c:txPr>
          <a:bodyPr/>
          <a:lstStyle/>
          <a:p>
            <a:pPr>
              <a:defRPr b="1"/>
            </a:pPr>
            <a:endParaRPr lang="en-US"/>
          </a:p>
        </c:txPr>
        <c:crossAx val="384256256"/>
        <c:crosses val="autoZero"/>
        <c:auto val="1"/>
        <c:lblAlgn val="ctr"/>
        <c:lblOffset val="100"/>
        <c:noMultiLvlLbl val="0"/>
      </c:catAx>
      <c:valAx>
        <c:axId val="384256256"/>
        <c:scaling>
          <c:orientation val="minMax"/>
          <c:max val="80"/>
        </c:scaling>
        <c:delete val="0"/>
        <c:axPos val="l"/>
        <c:numFmt formatCode="General" sourceLinked="1"/>
        <c:majorTickMark val="out"/>
        <c:minorTickMark val="none"/>
        <c:tickLblPos val="nextTo"/>
        <c:spPr>
          <a:ln w="19050"/>
        </c:spPr>
        <c:txPr>
          <a:bodyPr/>
          <a:lstStyle/>
          <a:p>
            <a:pPr>
              <a:defRPr b="1"/>
            </a:pPr>
            <a:endParaRPr lang="en-US"/>
          </a:p>
        </c:txPr>
        <c:crossAx val="329812992"/>
        <c:crosses val="autoZero"/>
        <c:crossBetween val="between"/>
        <c:majorUnit val="10"/>
      </c:valAx>
    </c:plotArea>
    <c:plotVisOnly val="1"/>
    <c:dispBlanksAs val="gap"/>
    <c:showDLblsOverMax val="0"/>
  </c:chart>
  <c:txPr>
    <a:bodyPr/>
    <a:lstStyle/>
    <a:p>
      <a:pPr>
        <a:defRPr sz="14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79563800082897"/>
          <c:y val="0.144906776273306"/>
          <c:w val="0.64220436199917097"/>
          <c:h val="0.67038929490267596"/>
        </c:manualLayout>
      </c:layout>
      <c:barChart>
        <c:barDir val="col"/>
        <c:grouping val="clustered"/>
        <c:varyColors val="0"/>
        <c:ser>
          <c:idx val="0"/>
          <c:order val="0"/>
          <c:tx>
            <c:strRef>
              <c:f>Sheet1!$B$1</c:f>
              <c:strCache>
                <c:ptCount val="1"/>
                <c:pt idx="0">
                  <c:v>PBO (n=104)</c:v>
                </c:pt>
              </c:strCache>
            </c:strRef>
          </c:tx>
          <c:spPr>
            <a:solidFill>
              <a:schemeClr val="tx1">
                <a:lumMod val="50000"/>
                <a:lumOff val="50000"/>
              </a:schemeClr>
            </a:solidFill>
            <a:ln>
              <a:solidFill>
                <a:schemeClr val="tx1"/>
              </a:solidFill>
            </a:ln>
          </c:spPr>
          <c:invertIfNegative val="0"/>
          <c:cat>
            <c:strRef>
              <c:f>Sheet1!$A$2</c:f>
              <c:strCache>
                <c:ptCount val="1"/>
                <c:pt idx="0">
                  <c:v>Month 3</c:v>
                </c:pt>
              </c:strCache>
            </c:strRef>
          </c:cat>
          <c:val>
            <c:numRef>
              <c:f>Sheet1!$B$2</c:f>
              <c:numCache>
                <c:formatCode>General</c:formatCode>
                <c:ptCount val="1"/>
                <c:pt idx="0">
                  <c:v>-0.18</c:v>
                </c:pt>
              </c:numCache>
            </c:numRef>
          </c:val>
          <c:extLst>
            <c:ext xmlns:c16="http://schemas.microsoft.com/office/drawing/2014/chart" uri="{C3380CC4-5D6E-409C-BE32-E72D297353CC}">
              <c16:uniqueId val="{00000000-5EF5-3C4A-B22C-E57BCF3BF3B1}"/>
            </c:ext>
          </c:extLst>
        </c:ser>
        <c:ser>
          <c:idx val="1"/>
          <c:order val="1"/>
          <c:tx>
            <c:strRef>
              <c:f>Sheet1!$C$1</c:f>
              <c:strCache>
                <c:ptCount val="1"/>
                <c:pt idx="0">
                  <c:v>Tofa 5 mg bid (n=107)</c:v>
                </c:pt>
              </c:strCache>
            </c:strRef>
          </c:tx>
          <c:spPr>
            <a:solidFill>
              <a:srgbClr val="009999">
                <a:alpha val="50000"/>
              </a:srgbClr>
            </a:solidFill>
            <a:ln>
              <a:solidFill>
                <a:schemeClr val="tx1"/>
              </a:solidFill>
            </a:ln>
          </c:spPr>
          <c:invertIfNegative val="0"/>
          <c:cat>
            <c:strRef>
              <c:f>Sheet1!$A$2</c:f>
              <c:strCache>
                <c:ptCount val="1"/>
                <c:pt idx="0">
                  <c:v>Month 3</c:v>
                </c:pt>
              </c:strCache>
            </c:strRef>
          </c:cat>
          <c:val>
            <c:numRef>
              <c:f>Sheet1!$C$2</c:f>
              <c:numCache>
                <c:formatCode>General</c:formatCode>
                <c:ptCount val="1"/>
                <c:pt idx="0">
                  <c:v>-0.35</c:v>
                </c:pt>
              </c:numCache>
            </c:numRef>
          </c:val>
          <c:extLst>
            <c:ext xmlns:c16="http://schemas.microsoft.com/office/drawing/2014/chart" uri="{C3380CC4-5D6E-409C-BE32-E72D297353CC}">
              <c16:uniqueId val="{00000001-5EF5-3C4A-B22C-E57BCF3BF3B1}"/>
            </c:ext>
          </c:extLst>
        </c:ser>
        <c:ser>
          <c:idx val="2"/>
          <c:order val="2"/>
          <c:tx>
            <c:strRef>
              <c:f>Sheet1!$D$1</c:f>
              <c:strCache>
                <c:ptCount val="1"/>
                <c:pt idx="0">
                  <c:v>Tofa 10 mg bid (n=104)</c:v>
                </c:pt>
              </c:strCache>
            </c:strRef>
          </c:tx>
          <c:spPr>
            <a:solidFill>
              <a:srgbClr val="009999"/>
            </a:solidFill>
            <a:ln>
              <a:solidFill>
                <a:schemeClr val="tx1"/>
              </a:solidFill>
            </a:ln>
          </c:spPr>
          <c:invertIfNegative val="0"/>
          <c:cat>
            <c:strRef>
              <c:f>Sheet1!$A$2</c:f>
              <c:strCache>
                <c:ptCount val="1"/>
                <c:pt idx="0">
                  <c:v>Month 3</c:v>
                </c:pt>
              </c:strCache>
            </c:strRef>
          </c:cat>
          <c:val>
            <c:numRef>
              <c:f>Sheet1!$D$2</c:f>
              <c:numCache>
                <c:formatCode>General</c:formatCode>
                <c:ptCount val="1"/>
                <c:pt idx="0">
                  <c:v>-0.4</c:v>
                </c:pt>
              </c:numCache>
            </c:numRef>
          </c:val>
          <c:extLst>
            <c:ext xmlns:c16="http://schemas.microsoft.com/office/drawing/2014/chart" uri="{C3380CC4-5D6E-409C-BE32-E72D297353CC}">
              <c16:uniqueId val="{00000002-5EF5-3C4A-B22C-E57BCF3BF3B1}"/>
            </c:ext>
          </c:extLst>
        </c:ser>
        <c:ser>
          <c:idx val="3"/>
          <c:order val="3"/>
          <c:tx>
            <c:strRef>
              <c:f>Sheet1!$E$1</c:f>
              <c:strCache>
                <c:ptCount val="1"/>
                <c:pt idx="0">
                  <c:v>ADA 40 mg sc q2w (n=106)</c:v>
                </c:pt>
              </c:strCache>
            </c:strRef>
          </c:tx>
          <c:spPr>
            <a:solidFill>
              <a:srgbClr val="8C0042"/>
            </a:solidFill>
            <a:ln>
              <a:solidFill>
                <a:schemeClr val="tx1"/>
              </a:solidFill>
            </a:ln>
          </c:spPr>
          <c:invertIfNegative val="0"/>
          <c:cat>
            <c:strRef>
              <c:f>Sheet1!$A$2</c:f>
              <c:strCache>
                <c:ptCount val="1"/>
                <c:pt idx="0">
                  <c:v>Month 3</c:v>
                </c:pt>
              </c:strCache>
            </c:strRef>
          </c:cat>
          <c:val>
            <c:numRef>
              <c:f>Sheet1!$E$2</c:f>
              <c:numCache>
                <c:formatCode>General</c:formatCode>
                <c:ptCount val="1"/>
                <c:pt idx="0">
                  <c:v>-0.38</c:v>
                </c:pt>
              </c:numCache>
            </c:numRef>
          </c:val>
          <c:extLst>
            <c:ext xmlns:c16="http://schemas.microsoft.com/office/drawing/2014/chart" uri="{C3380CC4-5D6E-409C-BE32-E72D297353CC}">
              <c16:uniqueId val="{00000003-5EF5-3C4A-B22C-E57BCF3BF3B1}"/>
            </c:ext>
          </c:extLst>
        </c:ser>
        <c:dLbls>
          <c:showLegendKey val="0"/>
          <c:showVal val="0"/>
          <c:showCatName val="0"/>
          <c:showSerName val="0"/>
          <c:showPercent val="0"/>
          <c:showBubbleSize val="0"/>
        </c:dLbls>
        <c:gapWidth val="75"/>
        <c:axId val="209664512"/>
        <c:axId val="209798848"/>
      </c:barChart>
      <c:catAx>
        <c:axId val="209664512"/>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09798848"/>
        <c:crosses val="autoZero"/>
        <c:auto val="1"/>
        <c:lblAlgn val="ctr"/>
        <c:lblOffset val="100"/>
        <c:noMultiLvlLbl val="0"/>
      </c:catAx>
      <c:valAx>
        <c:axId val="209798848"/>
        <c:scaling>
          <c:orientation val="minMax"/>
          <c:max val="0"/>
          <c:min val="-0.6"/>
        </c:scaling>
        <c:delete val="0"/>
        <c:axPos val="l"/>
        <c:title>
          <c:tx>
            <c:rich>
              <a:bodyPr rot="-5400000" vert="horz"/>
              <a:lstStyle/>
              <a:p>
                <a:pPr>
                  <a:defRPr sz="1600" b="1"/>
                </a:pPr>
                <a:r>
                  <a:rPr lang="en-US" sz="1600" b="1" dirty="0"/>
                  <a:t>LS mean </a:t>
                </a:r>
                <a:r>
                  <a:rPr lang="el-GR" sz="1600" b="1" dirty="0"/>
                  <a:t>Δ</a:t>
                </a:r>
                <a:r>
                  <a:rPr lang="en-US" sz="1600" b="1" dirty="0"/>
                  <a:t>HAQ-DI</a:t>
                </a:r>
              </a:p>
            </c:rich>
          </c:tx>
          <c:layout>
            <c:manualLayout>
              <c:xMode val="edge"/>
              <c:yMode val="edge"/>
              <c:x val="1.27572025280375E-2"/>
              <c:y val="0.139175012300221"/>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664512"/>
        <c:crosses val="autoZero"/>
        <c:crossBetween val="between"/>
        <c:majorUnit val="0.2"/>
        <c:minorUnit val="0.1"/>
      </c:valAx>
    </c:plotArea>
    <c:plotVisOnly val="1"/>
    <c:dispBlanksAs val="gap"/>
    <c:showDLblsOverMax val="0"/>
  </c:chart>
  <c:txPr>
    <a:bodyPr/>
    <a:lstStyle/>
    <a:p>
      <a:pPr>
        <a:defRPr sz="14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09921368259398"/>
          <c:y val="0.317795528709719"/>
          <c:w val="0.64499067241733898"/>
          <c:h val="0.502323986242184"/>
        </c:manualLayout>
      </c:layout>
      <c:barChart>
        <c:barDir val="col"/>
        <c:grouping val="clustered"/>
        <c:varyColors val="0"/>
        <c:ser>
          <c:idx val="0"/>
          <c:order val="0"/>
          <c:tx>
            <c:strRef>
              <c:f>Sheet1!$B$1</c:f>
              <c:strCache>
                <c:ptCount val="1"/>
                <c:pt idx="0">
                  <c:v>PBO--&gt;Tofa 5 mg bid (n=52)</c:v>
                </c:pt>
              </c:strCache>
            </c:strRef>
          </c:tx>
          <c:spPr>
            <a:pattFill prst="wdUpDiag">
              <a:fgClr>
                <a:schemeClr val="tx1">
                  <a:lumMod val="50000"/>
                  <a:lumOff val="50000"/>
                </a:schemeClr>
              </a:fgClr>
              <a:bgClr>
                <a:srgbClr val="87C7C8"/>
              </a:bgClr>
            </a:patt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Month 12</c:v>
                </c:pt>
              </c:strCache>
            </c:strRef>
          </c:cat>
          <c:val>
            <c:numRef>
              <c:f>Sheet1!$B$2</c:f>
              <c:numCache>
                <c:formatCode>General</c:formatCode>
                <c:ptCount val="1"/>
                <c:pt idx="0">
                  <c:v>95.8</c:v>
                </c:pt>
              </c:numCache>
            </c:numRef>
          </c:val>
          <c:extLst>
            <c:ext xmlns:c16="http://schemas.microsoft.com/office/drawing/2014/chart" uri="{C3380CC4-5D6E-409C-BE32-E72D297353CC}">
              <c16:uniqueId val="{00000000-2D20-3841-9791-188E186FA52D}"/>
            </c:ext>
          </c:extLst>
        </c:ser>
        <c:ser>
          <c:idx val="1"/>
          <c:order val="1"/>
          <c:tx>
            <c:strRef>
              <c:f>Sheet1!$C$1</c:f>
              <c:strCache>
                <c:ptCount val="1"/>
                <c:pt idx="0">
                  <c:v>PBO--&gt;Tofa 10 mg bid (n=53)</c:v>
                </c:pt>
              </c:strCache>
            </c:strRef>
          </c:tx>
          <c:spPr>
            <a:pattFill prst="wdUpDiag">
              <a:fgClr>
                <a:schemeClr val="tx2"/>
              </a:fgClr>
              <a:bgClr>
                <a:srgbClr val="009999"/>
              </a:bgClr>
            </a:patt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Month 12</c:v>
                </c:pt>
              </c:strCache>
            </c:strRef>
          </c:cat>
          <c:val>
            <c:numRef>
              <c:f>Sheet1!$C$2</c:f>
              <c:numCache>
                <c:formatCode>General</c:formatCode>
                <c:ptCount val="1"/>
                <c:pt idx="0">
                  <c:v>91.1</c:v>
                </c:pt>
              </c:numCache>
            </c:numRef>
          </c:val>
          <c:extLst>
            <c:ext xmlns:c16="http://schemas.microsoft.com/office/drawing/2014/chart" uri="{C3380CC4-5D6E-409C-BE32-E72D297353CC}">
              <c16:uniqueId val="{00000001-2D20-3841-9791-188E186FA52D}"/>
            </c:ext>
          </c:extLst>
        </c:ser>
        <c:ser>
          <c:idx val="2"/>
          <c:order val="2"/>
          <c:tx>
            <c:strRef>
              <c:f>Sheet1!$D$1</c:f>
              <c:strCache>
                <c:ptCount val="1"/>
                <c:pt idx="0">
                  <c:v>Tofa 5 mg bid (n=107)</c:v>
                </c:pt>
              </c:strCache>
            </c:strRef>
          </c:tx>
          <c:spPr>
            <a:solidFill>
              <a:srgbClr val="009999">
                <a:alpha val="50000"/>
              </a:srgb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Month 12</c:v>
                </c:pt>
              </c:strCache>
            </c:strRef>
          </c:cat>
          <c:val>
            <c:numRef>
              <c:f>Sheet1!$D$2</c:f>
              <c:numCache>
                <c:formatCode>General</c:formatCode>
                <c:ptCount val="1"/>
                <c:pt idx="0">
                  <c:v>95.9</c:v>
                </c:pt>
              </c:numCache>
            </c:numRef>
          </c:val>
          <c:extLst>
            <c:ext xmlns:c16="http://schemas.microsoft.com/office/drawing/2014/chart" uri="{C3380CC4-5D6E-409C-BE32-E72D297353CC}">
              <c16:uniqueId val="{00000002-2D20-3841-9791-188E186FA52D}"/>
            </c:ext>
          </c:extLst>
        </c:ser>
        <c:ser>
          <c:idx val="3"/>
          <c:order val="3"/>
          <c:tx>
            <c:strRef>
              <c:f>Sheet1!$E$1</c:f>
              <c:strCache>
                <c:ptCount val="1"/>
                <c:pt idx="0">
                  <c:v>Tofa 10 mg bid (n=104)</c:v>
                </c:pt>
              </c:strCache>
            </c:strRef>
          </c:tx>
          <c:spPr>
            <a:solidFill>
              <a:srgbClr val="009999"/>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Month 12</c:v>
                </c:pt>
              </c:strCache>
            </c:strRef>
          </c:cat>
          <c:val>
            <c:numRef>
              <c:f>Sheet1!$E$2</c:f>
              <c:numCache>
                <c:formatCode>General</c:formatCode>
                <c:ptCount val="1"/>
                <c:pt idx="0">
                  <c:v>95</c:v>
                </c:pt>
              </c:numCache>
            </c:numRef>
          </c:val>
          <c:extLst>
            <c:ext xmlns:c16="http://schemas.microsoft.com/office/drawing/2014/chart" uri="{C3380CC4-5D6E-409C-BE32-E72D297353CC}">
              <c16:uniqueId val="{00000003-2D20-3841-9791-188E186FA52D}"/>
            </c:ext>
          </c:extLst>
        </c:ser>
        <c:ser>
          <c:idx val="4"/>
          <c:order val="4"/>
          <c:tx>
            <c:strRef>
              <c:f>Sheet1!$F$1</c:f>
              <c:strCache>
                <c:ptCount val="1"/>
                <c:pt idx="0">
                  <c:v>ADA 40 mg sc q2w (n=106)</c:v>
                </c:pt>
              </c:strCache>
            </c:strRef>
          </c:tx>
          <c:spPr>
            <a:solidFill>
              <a:srgbClr val="8C0042"/>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Month 12</c:v>
                </c:pt>
              </c:strCache>
            </c:strRef>
          </c:cat>
          <c:val>
            <c:numRef>
              <c:f>Sheet1!$F$2</c:f>
              <c:numCache>
                <c:formatCode>General</c:formatCode>
                <c:ptCount val="1"/>
                <c:pt idx="0">
                  <c:v>97.9</c:v>
                </c:pt>
              </c:numCache>
            </c:numRef>
          </c:val>
          <c:extLst>
            <c:ext xmlns:c16="http://schemas.microsoft.com/office/drawing/2014/chart" uri="{C3380CC4-5D6E-409C-BE32-E72D297353CC}">
              <c16:uniqueId val="{00000004-2D20-3841-9791-188E186FA52D}"/>
            </c:ext>
          </c:extLst>
        </c:ser>
        <c:dLbls>
          <c:showLegendKey val="0"/>
          <c:showVal val="0"/>
          <c:showCatName val="0"/>
          <c:showSerName val="0"/>
          <c:showPercent val="0"/>
          <c:showBubbleSize val="0"/>
        </c:dLbls>
        <c:gapWidth val="75"/>
        <c:axId val="209437184"/>
        <c:axId val="209802304"/>
      </c:barChart>
      <c:catAx>
        <c:axId val="209437184"/>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209802304"/>
        <c:crosses val="autoZero"/>
        <c:auto val="1"/>
        <c:lblAlgn val="ctr"/>
        <c:lblOffset val="100"/>
        <c:noMultiLvlLbl val="0"/>
      </c:catAx>
      <c:valAx>
        <c:axId val="209802304"/>
        <c:scaling>
          <c:orientation val="minMax"/>
          <c:max val="100"/>
          <c:min val="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437184"/>
        <c:crosses val="autoZero"/>
        <c:crossBetween val="between"/>
        <c:majorUnit val="50"/>
      </c:valAx>
    </c:plotArea>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9711592700124405"/>
          <c:y val="0.21648070849270701"/>
          <c:w val="0.26448897461587434"/>
          <c:h val="0.59788426865383737"/>
        </c:manualLayout>
      </c:layout>
      <c:barChart>
        <c:barDir val="col"/>
        <c:grouping val="clustered"/>
        <c:varyColors val="0"/>
        <c:ser>
          <c:idx val="0"/>
          <c:order val="0"/>
          <c:tx>
            <c:strRef>
              <c:f>Sheet1!$B$1</c:f>
              <c:strCache>
                <c:ptCount val="1"/>
                <c:pt idx="0">
                  <c:v>PBO (n=65)</c:v>
                </c:pt>
              </c:strCache>
            </c:strRef>
          </c:tx>
          <c:spPr>
            <a:solidFill>
              <a:schemeClr val="tx1">
                <a:lumMod val="50000"/>
                <a:lumOff val="50000"/>
              </a:schemeClr>
            </a:solidFill>
            <a:ln>
              <a:solidFill>
                <a:schemeClr val="tx1"/>
              </a:solidFill>
            </a:ln>
          </c:spPr>
          <c:invertIfNegative val="0"/>
          <c:cat>
            <c:strRef>
              <c:f>Sheet1!$A$2</c:f>
              <c:strCache>
                <c:ptCount val="1"/>
                <c:pt idx="0">
                  <c:v>Month 3</c:v>
                </c:pt>
              </c:strCache>
            </c:strRef>
          </c:cat>
          <c:val>
            <c:numRef>
              <c:f>Sheet1!$B$2</c:f>
              <c:numCache>
                <c:formatCode>General</c:formatCode>
                <c:ptCount val="1"/>
                <c:pt idx="0">
                  <c:v>-0.4</c:v>
                </c:pt>
              </c:numCache>
            </c:numRef>
          </c:val>
          <c:extLst>
            <c:ext xmlns:c16="http://schemas.microsoft.com/office/drawing/2014/chart" uri="{C3380CC4-5D6E-409C-BE32-E72D297353CC}">
              <c16:uniqueId val="{00000000-8BFF-AA40-90AF-2AFD6DB8AC34}"/>
            </c:ext>
          </c:extLst>
        </c:ser>
        <c:ser>
          <c:idx val="1"/>
          <c:order val="1"/>
          <c:tx>
            <c:strRef>
              <c:f>Sheet1!$C$1</c:f>
              <c:strCache>
                <c:ptCount val="1"/>
                <c:pt idx="0">
                  <c:v>Tofa 5 mg bid (n=75)</c:v>
                </c:pt>
              </c:strCache>
            </c:strRef>
          </c:tx>
          <c:spPr>
            <a:solidFill>
              <a:srgbClr val="009999">
                <a:alpha val="50000"/>
              </a:srgbClr>
            </a:solidFill>
            <a:ln>
              <a:solidFill>
                <a:schemeClr val="tx1"/>
              </a:solidFill>
            </a:ln>
          </c:spPr>
          <c:invertIfNegative val="0"/>
          <c:cat>
            <c:strRef>
              <c:f>Sheet1!$A$2</c:f>
              <c:strCache>
                <c:ptCount val="1"/>
                <c:pt idx="0">
                  <c:v>Month 3</c:v>
                </c:pt>
              </c:strCache>
            </c:strRef>
          </c:cat>
          <c:val>
            <c:numRef>
              <c:f>Sheet1!$C$2</c:f>
              <c:numCache>
                <c:formatCode>General</c:formatCode>
                <c:ptCount val="1"/>
                <c:pt idx="0">
                  <c:v>-0.8</c:v>
                </c:pt>
              </c:numCache>
            </c:numRef>
          </c:val>
          <c:extLst>
            <c:ext xmlns:c16="http://schemas.microsoft.com/office/drawing/2014/chart" uri="{C3380CC4-5D6E-409C-BE32-E72D297353CC}">
              <c16:uniqueId val="{00000001-8BFF-AA40-90AF-2AFD6DB8AC34}"/>
            </c:ext>
          </c:extLst>
        </c:ser>
        <c:ser>
          <c:idx val="2"/>
          <c:order val="2"/>
          <c:tx>
            <c:strRef>
              <c:f>Sheet1!$D$1</c:f>
              <c:strCache>
                <c:ptCount val="1"/>
                <c:pt idx="0">
                  <c:v>Tofa 10 mg bid (n=64)</c:v>
                </c:pt>
              </c:strCache>
            </c:strRef>
          </c:tx>
          <c:spPr>
            <a:solidFill>
              <a:srgbClr val="009999"/>
            </a:solidFill>
            <a:ln>
              <a:solidFill>
                <a:schemeClr val="tx1"/>
              </a:solidFill>
            </a:ln>
          </c:spPr>
          <c:invertIfNegative val="0"/>
          <c:cat>
            <c:strRef>
              <c:f>Sheet1!$A$2</c:f>
              <c:strCache>
                <c:ptCount val="1"/>
                <c:pt idx="0">
                  <c:v>Month 3</c:v>
                </c:pt>
              </c:strCache>
            </c:strRef>
          </c:cat>
          <c:val>
            <c:numRef>
              <c:f>Sheet1!$D$2</c:f>
              <c:numCache>
                <c:formatCode>General</c:formatCode>
                <c:ptCount val="1"/>
                <c:pt idx="0">
                  <c:v>-1.5</c:v>
                </c:pt>
              </c:numCache>
            </c:numRef>
          </c:val>
          <c:extLst>
            <c:ext xmlns:c16="http://schemas.microsoft.com/office/drawing/2014/chart" uri="{C3380CC4-5D6E-409C-BE32-E72D297353CC}">
              <c16:uniqueId val="{00000002-8BFF-AA40-90AF-2AFD6DB8AC34}"/>
            </c:ext>
          </c:extLst>
        </c:ser>
        <c:ser>
          <c:idx val="3"/>
          <c:order val="3"/>
          <c:tx>
            <c:strRef>
              <c:f>Sheet1!$E$1</c:f>
              <c:strCache>
                <c:ptCount val="1"/>
                <c:pt idx="0">
                  <c:v>ADA 40 mg sc q2w (n=76)</c:v>
                </c:pt>
              </c:strCache>
            </c:strRef>
          </c:tx>
          <c:spPr>
            <a:solidFill>
              <a:srgbClr val="8C0042"/>
            </a:solidFill>
            <a:ln>
              <a:solidFill>
                <a:schemeClr val="tx1"/>
              </a:solidFill>
            </a:ln>
          </c:spPr>
          <c:invertIfNegative val="0"/>
          <c:cat>
            <c:strRef>
              <c:f>Sheet1!$A$2</c:f>
              <c:strCache>
                <c:ptCount val="1"/>
                <c:pt idx="0">
                  <c:v>Month 3</c:v>
                </c:pt>
              </c:strCache>
            </c:strRef>
          </c:cat>
          <c:val>
            <c:numRef>
              <c:f>Sheet1!$E$2</c:f>
              <c:numCache>
                <c:formatCode>General</c:formatCode>
                <c:ptCount val="1"/>
                <c:pt idx="0">
                  <c:v>-1.1000000000000001</c:v>
                </c:pt>
              </c:numCache>
            </c:numRef>
          </c:val>
          <c:extLst>
            <c:ext xmlns:c16="http://schemas.microsoft.com/office/drawing/2014/chart" uri="{C3380CC4-5D6E-409C-BE32-E72D297353CC}">
              <c16:uniqueId val="{00000003-8BFF-AA40-90AF-2AFD6DB8AC34}"/>
            </c:ext>
          </c:extLst>
        </c:ser>
        <c:dLbls>
          <c:showLegendKey val="0"/>
          <c:showVal val="0"/>
          <c:showCatName val="0"/>
          <c:showSerName val="0"/>
          <c:showPercent val="0"/>
          <c:showBubbleSize val="0"/>
        </c:dLbls>
        <c:gapWidth val="75"/>
        <c:axId val="209901056"/>
        <c:axId val="209800576"/>
      </c:barChart>
      <c:catAx>
        <c:axId val="209901056"/>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09800576"/>
        <c:crosses val="autoZero"/>
        <c:auto val="1"/>
        <c:lblAlgn val="ctr"/>
        <c:lblOffset val="100"/>
        <c:noMultiLvlLbl val="0"/>
      </c:catAx>
      <c:valAx>
        <c:axId val="209800576"/>
        <c:scaling>
          <c:orientation val="minMax"/>
          <c:max val="0"/>
          <c:min val="-3"/>
        </c:scaling>
        <c:delete val="0"/>
        <c:axPos val="l"/>
        <c:title>
          <c:tx>
            <c:rich>
              <a:bodyPr rot="-5400000" vert="horz"/>
              <a:lstStyle/>
              <a:p>
                <a:pPr>
                  <a:defRPr sz="1600" b="1"/>
                </a:pPr>
                <a:r>
                  <a:rPr lang="en-US" sz="1600" b="1" dirty="0"/>
                  <a:t>LS mean </a:t>
                </a:r>
                <a:r>
                  <a:rPr lang="el-GR" sz="1600" b="1" dirty="0"/>
                  <a:t>Δ</a:t>
                </a:r>
                <a:r>
                  <a:rPr lang="en-US" sz="1600" b="1" dirty="0"/>
                  <a:t>LEI</a:t>
                </a:r>
              </a:p>
            </c:rich>
          </c:tx>
          <c:layout>
            <c:manualLayout>
              <c:xMode val="edge"/>
              <c:yMode val="edge"/>
              <c:x val="0.464000310504528"/>
              <c:y val="0.33895963700655546"/>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901056"/>
        <c:crosses val="autoZero"/>
        <c:crossBetween val="between"/>
        <c:majorUnit val="1"/>
        <c:minorUnit val="0.1"/>
      </c:valAx>
    </c:plotArea>
    <c:legend>
      <c:legendPos val="t"/>
      <c:layout>
        <c:manualLayout>
          <c:xMode val="edge"/>
          <c:yMode val="edge"/>
          <c:x val="1.4497821711800809E-2"/>
          <c:y val="0.21831519085598378"/>
          <c:w val="0.445421816673579"/>
          <c:h val="0.2763710273001912"/>
        </c:manualLayout>
      </c:layout>
      <c:overlay val="0"/>
      <c:txPr>
        <a:bodyPr/>
        <a:lstStyle/>
        <a:p>
          <a:pPr>
            <a:lnSpc>
              <a:spcPct val="100000"/>
            </a:lnSpc>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260082213087402"/>
          <c:y val="0.28403145338202901"/>
          <c:w val="0.70739917786912598"/>
          <c:h val="0.56985213689756398"/>
        </c:manualLayout>
      </c:layout>
      <c:barChart>
        <c:barDir val="col"/>
        <c:grouping val="clustered"/>
        <c:varyColors val="0"/>
        <c:ser>
          <c:idx val="0"/>
          <c:order val="0"/>
          <c:tx>
            <c:strRef>
              <c:f>Sheet1!$B$1</c:f>
              <c:strCache>
                <c:ptCount val="1"/>
                <c:pt idx="0">
                  <c:v>PBO--&gt;Tofa 5 mg bid (n=52)</c:v>
                </c:pt>
              </c:strCache>
            </c:strRef>
          </c:tx>
          <c:spPr>
            <a:pattFill prst="wdUpDiag">
              <a:fgClr>
                <a:schemeClr val="tx1">
                  <a:lumMod val="50000"/>
                  <a:lumOff val="50000"/>
                </a:schemeClr>
              </a:fgClr>
              <a:bgClr>
                <a:srgbClr val="87C7C8"/>
              </a:bgClr>
            </a:pattFill>
            <a:ln>
              <a:solidFill>
                <a:schemeClr val="tx1"/>
              </a:solidFill>
            </a:ln>
          </c:spPr>
          <c:invertIfNegative val="0"/>
          <c:cat>
            <c:strRef>
              <c:f>Sheet1!$A$2</c:f>
              <c:strCache>
                <c:ptCount val="1"/>
                <c:pt idx="0">
                  <c:v>Month 12</c:v>
                </c:pt>
              </c:strCache>
            </c:strRef>
          </c:cat>
          <c:val>
            <c:numRef>
              <c:f>Sheet1!$B$2</c:f>
              <c:numCache>
                <c:formatCode>General</c:formatCode>
                <c:ptCount val="1"/>
                <c:pt idx="0">
                  <c:v>-1.4</c:v>
                </c:pt>
              </c:numCache>
            </c:numRef>
          </c:val>
          <c:extLst>
            <c:ext xmlns:c16="http://schemas.microsoft.com/office/drawing/2014/chart" uri="{C3380CC4-5D6E-409C-BE32-E72D297353CC}">
              <c16:uniqueId val="{00000000-E526-6747-9898-24CF2C8D792B}"/>
            </c:ext>
          </c:extLst>
        </c:ser>
        <c:ser>
          <c:idx val="1"/>
          <c:order val="1"/>
          <c:tx>
            <c:strRef>
              <c:f>Sheet1!$C$1</c:f>
              <c:strCache>
                <c:ptCount val="1"/>
                <c:pt idx="0">
                  <c:v>PBO--&gt;Tofa 10 mg bid (n=53)</c:v>
                </c:pt>
              </c:strCache>
            </c:strRef>
          </c:tx>
          <c:spPr>
            <a:pattFill prst="wdUpDiag">
              <a:fgClr>
                <a:schemeClr val="tx2"/>
              </a:fgClr>
              <a:bgClr>
                <a:srgbClr val="009999"/>
              </a:bgClr>
            </a:pattFill>
            <a:ln>
              <a:solidFill>
                <a:schemeClr val="tx1"/>
              </a:solidFill>
            </a:ln>
          </c:spPr>
          <c:invertIfNegative val="0"/>
          <c:cat>
            <c:strRef>
              <c:f>Sheet1!$A$2</c:f>
              <c:strCache>
                <c:ptCount val="1"/>
                <c:pt idx="0">
                  <c:v>Month 12</c:v>
                </c:pt>
              </c:strCache>
            </c:strRef>
          </c:cat>
          <c:val>
            <c:numRef>
              <c:f>Sheet1!$C$2</c:f>
              <c:numCache>
                <c:formatCode>General</c:formatCode>
                <c:ptCount val="1"/>
                <c:pt idx="0">
                  <c:v>-1.9</c:v>
                </c:pt>
              </c:numCache>
            </c:numRef>
          </c:val>
          <c:extLst>
            <c:ext xmlns:c16="http://schemas.microsoft.com/office/drawing/2014/chart" uri="{C3380CC4-5D6E-409C-BE32-E72D297353CC}">
              <c16:uniqueId val="{00000001-E526-6747-9898-24CF2C8D792B}"/>
            </c:ext>
          </c:extLst>
        </c:ser>
        <c:ser>
          <c:idx val="2"/>
          <c:order val="2"/>
          <c:tx>
            <c:strRef>
              <c:f>Sheet1!$D$1</c:f>
              <c:strCache>
                <c:ptCount val="1"/>
                <c:pt idx="0">
                  <c:v>Tofa 5 mg bid (n=107)</c:v>
                </c:pt>
              </c:strCache>
            </c:strRef>
          </c:tx>
          <c:spPr>
            <a:solidFill>
              <a:srgbClr val="009999">
                <a:alpha val="50000"/>
              </a:srgbClr>
            </a:solidFill>
            <a:ln>
              <a:solidFill>
                <a:schemeClr val="tx1"/>
              </a:solidFill>
            </a:ln>
          </c:spPr>
          <c:invertIfNegative val="0"/>
          <c:cat>
            <c:strRef>
              <c:f>Sheet1!$A$2</c:f>
              <c:strCache>
                <c:ptCount val="1"/>
                <c:pt idx="0">
                  <c:v>Month 12</c:v>
                </c:pt>
              </c:strCache>
            </c:strRef>
          </c:cat>
          <c:val>
            <c:numRef>
              <c:f>Sheet1!$D$2</c:f>
              <c:numCache>
                <c:formatCode>General</c:formatCode>
                <c:ptCount val="1"/>
                <c:pt idx="0">
                  <c:v>-1.7</c:v>
                </c:pt>
              </c:numCache>
            </c:numRef>
          </c:val>
          <c:extLst>
            <c:ext xmlns:c16="http://schemas.microsoft.com/office/drawing/2014/chart" uri="{C3380CC4-5D6E-409C-BE32-E72D297353CC}">
              <c16:uniqueId val="{00000002-E526-6747-9898-24CF2C8D792B}"/>
            </c:ext>
          </c:extLst>
        </c:ser>
        <c:ser>
          <c:idx val="3"/>
          <c:order val="3"/>
          <c:tx>
            <c:strRef>
              <c:f>Sheet1!$E$1</c:f>
              <c:strCache>
                <c:ptCount val="1"/>
                <c:pt idx="0">
                  <c:v>Tofa 10 mg bid (n=104)</c:v>
                </c:pt>
              </c:strCache>
            </c:strRef>
          </c:tx>
          <c:spPr>
            <a:solidFill>
              <a:srgbClr val="009999"/>
            </a:solidFill>
            <a:ln>
              <a:solidFill>
                <a:schemeClr val="tx1"/>
              </a:solidFill>
            </a:ln>
          </c:spPr>
          <c:invertIfNegative val="0"/>
          <c:cat>
            <c:strRef>
              <c:f>Sheet1!$A$2</c:f>
              <c:strCache>
                <c:ptCount val="1"/>
                <c:pt idx="0">
                  <c:v>Month 12</c:v>
                </c:pt>
              </c:strCache>
            </c:strRef>
          </c:cat>
          <c:val>
            <c:numRef>
              <c:f>Sheet1!$E$2</c:f>
              <c:numCache>
                <c:formatCode>General</c:formatCode>
                <c:ptCount val="1"/>
                <c:pt idx="0">
                  <c:v>-1.6</c:v>
                </c:pt>
              </c:numCache>
            </c:numRef>
          </c:val>
          <c:extLst>
            <c:ext xmlns:c16="http://schemas.microsoft.com/office/drawing/2014/chart" uri="{C3380CC4-5D6E-409C-BE32-E72D297353CC}">
              <c16:uniqueId val="{00000003-E526-6747-9898-24CF2C8D792B}"/>
            </c:ext>
          </c:extLst>
        </c:ser>
        <c:ser>
          <c:idx val="4"/>
          <c:order val="4"/>
          <c:tx>
            <c:strRef>
              <c:f>Sheet1!$F$1</c:f>
              <c:strCache>
                <c:ptCount val="1"/>
                <c:pt idx="0">
                  <c:v>ADA 40 mg sc q2w (n=106)</c:v>
                </c:pt>
              </c:strCache>
            </c:strRef>
          </c:tx>
          <c:spPr>
            <a:solidFill>
              <a:srgbClr val="8C0042"/>
            </a:solidFill>
            <a:ln>
              <a:solidFill>
                <a:schemeClr val="tx1"/>
              </a:solidFill>
            </a:ln>
          </c:spPr>
          <c:invertIfNegative val="0"/>
          <c:cat>
            <c:strRef>
              <c:f>Sheet1!$A$2</c:f>
              <c:strCache>
                <c:ptCount val="1"/>
                <c:pt idx="0">
                  <c:v>Month 12</c:v>
                </c:pt>
              </c:strCache>
            </c:strRef>
          </c:cat>
          <c:val>
            <c:numRef>
              <c:f>Sheet1!$F$2</c:f>
              <c:numCache>
                <c:formatCode>General</c:formatCode>
                <c:ptCount val="1"/>
                <c:pt idx="0">
                  <c:v>-1.6</c:v>
                </c:pt>
              </c:numCache>
            </c:numRef>
          </c:val>
          <c:extLst>
            <c:ext xmlns:c16="http://schemas.microsoft.com/office/drawing/2014/chart" uri="{C3380CC4-5D6E-409C-BE32-E72D297353CC}">
              <c16:uniqueId val="{00000004-E526-6747-9898-24CF2C8D792B}"/>
            </c:ext>
          </c:extLst>
        </c:ser>
        <c:dLbls>
          <c:showLegendKey val="0"/>
          <c:showVal val="0"/>
          <c:showCatName val="0"/>
          <c:showSerName val="0"/>
          <c:showPercent val="0"/>
          <c:showBubbleSize val="0"/>
        </c:dLbls>
        <c:gapWidth val="75"/>
        <c:axId val="209992704"/>
        <c:axId val="200458816"/>
      </c:barChart>
      <c:catAx>
        <c:axId val="209992704"/>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00458816"/>
        <c:crosses val="autoZero"/>
        <c:auto val="1"/>
        <c:lblAlgn val="ctr"/>
        <c:lblOffset val="100"/>
        <c:noMultiLvlLbl val="0"/>
      </c:catAx>
      <c:valAx>
        <c:axId val="200458816"/>
        <c:scaling>
          <c:orientation val="minMax"/>
          <c:max val="0"/>
          <c:min val="-3"/>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992704"/>
        <c:crosses val="autoZero"/>
        <c:crossBetween val="between"/>
        <c:majorUnit val="1"/>
        <c:minorUnit val="0.2"/>
      </c:valAx>
    </c:plotArea>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527354417981514"/>
          <c:y val="0.21648070849270701"/>
          <c:w val="0.26424974245318839"/>
          <c:h val="0.58743009180112438"/>
        </c:manualLayout>
      </c:layout>
      <c:barChart>
        <c:barDir val="col"/>
        <c:grouping val="clustered"/>
        <c:varyColors val="0"/>
        <c:ser>
          <c:idx val="0"/>
          <c:order val="0"/>
          <c:tx>
            <c:strRef>
              <c:f>Sheet1!$B$1</c:f>
              <c:strCache>
                <c:ptCount val="1"/>
                <c:pt idx="0">
                  <c:v>PBO (n=58)</c:v>
                </c:pt>
              </c:strCache>
            </c:strRef>
          </c:tx>
          <c:spPr>
            <a:solidFill>
              <a:schemeClr val="tx1">
                <a:lumMod val="50000"/>
                <a:lumOff val="50000"/>
              </a:schemeClr>
            </a:solidFill>
            <a:ln>
              <a:solidFill>
                <a:schemeClr val="tx1"/>
              </a:solidFill>
            </a:ln>
          </c:spPr>
          <c:invertIfNegative val="0"/>
          <c:cat>
            <c:strRef>
              <c:f>Sheet1!$A$2</c:f>
              <c:strCache>
                <c:ptCount val="1"/>
                <c:pt idx="0">
                  <c:v>Month 3</c:v>
                </c:pt>
              </c:strCache>
            </c:strRef>
          </c:cat>
          <c:val>
            <c:numRef>
              <c:f>Sheet1!$B$2</c:f>
              <c:numCache>
                <c:formatCode>General</c:formatCode>
                <c:ptCount val="1"/>
                <c:pt idx="0">
                  <c:v>-2</c:v>
                </c:pt>
              </c:numCache>
            </c:numRef>
          </c:val>
          <c:extLst>
            <c:ext xmlns:c16="http://schemas.microsoft.com/office/drawing/2014/chart" uri="{C3380CC4-5D6E-409C-BE32-E72D297353CC}">
              <c16:uniqueId val="{00000000-278D-544E-8272-32D58D08A1C8}"/>
            </c:ext>
          </c:extLst>
        </c:ser>
        <c:ser>
          <c:idx val="1"/>
          <c:order val="1"/>
          <c:tx>
            <c:strRef>
              <c:f>Sheet1!$C$1</c:f>
              <c:strCache>
                <c:ptCount val="1"/>
                <c:pt idx="0">
                  <c:v>Tofa 5 mg bid (n=61)</c:v>
                </c:pt>
              </c:strCache>
            </c:strRef>
          </c:tx>
          <c:spPr>
            <a:solidFill>
              <a:srgbClr val="009999">
                <a:alpha val="50000"/>
              </a:srgbClr>
            </a:solidFill>
            <a:ln>
              <a:solidFill>
                <a:schemeClr val="tx1"/>
              </a:solidFill>
            </a:ln>
          </c:spPr>
          <c:invertIfNegative val="0"/>
          <c:cat>
            <c:strRef>
              <c:f>Sheet1!$A$2</c:f>
              <c:strCache>
                <c:ptCount val="1"/>
                <c:pt idx="0">
                  <c:v>Month 3</c:v>
                </c:pt>
              </c:strCache>
            </c:strRef>
          </c:cat>
          <c:val>
            <c:numRef>
              <c:f>Sheet1!$C$2</c:f>
              <c:numCache>
                <c:formatCode>General</c:formatCode>
                <c:ptCount val="1"/>
                <c:pt idx="0">
                  <c:v>-3.5</c:v>
                </c:pt>
              </c:numCache>
            </c:numRef>
          </c:val>
          <c:extLst>
            <c:ext xmlns:c16="http://schemas.microsoft.com/office/drawing/2014/chart" uri="{C3380CC4-5D6E-409C-BE32-E72D297353CC}">
              <c16:uniqueId val="{00000001-278D-544E-8272-32D58D08A1C8}"/>
            </c:ext>
          </c:extLst>
        </c:ser>
        <c:ser>
          <c:idx val="2"/>
          <c:order val="2"/>
          <c:tx>
            <c:strRef>
              <c:f>Sheet1!$D$1</c:f>
              <c:strCache>
                <c:ptCount val="1"/>
                <c:pt idx="0">
                  <c:v>Tofa 10 mg bid (n=60)</c:v>
                </c:pt>
              </c:strCache>
            </c:strRef>
          </c:tx>
          <c:spPr>
            <a:solidFill>
              <a:srgbClr val="009999"/>
            </a:solidFill>
            <a:ln>
              <a:solidFill>
                <a:schemeClr val="tx1"/>
              </a:solidFill>
            </a:ln>
          </c:spPr>
          <c:invertIfNegative val="0"/>
          <c:cat>
            <c:strRef>
              <c:f>Sheet1!$A$2</c:f>
              <c:strCache>
                <c:ptCount val="1"/>
                <c:pt idx="0">
                  <c:v>Month 3</c:v>
                </c:pt>
              </c:strCache>
            </c:strRef>
          </c:cat>
          <c:val>
            <c:numRef>
              <c:f>Sheet1!$D$2</c:f>
              <c:numCache>
                <c:formatCode>General</c:formatCode>
                <c:ptCount val="1"/>
                <c:pt idx="0">
                  <c:v>-5.5</c:v>
                </c:pt>
              </c:numCache>
            </c:numRef>
          </c:val>
          <c:extLst>
            <c:ext xmlns:c16="http://schemas.microsoft.com/office/drawing/2014/chart" uri="{C3380CC4-5D6E-409C-BE32-E72D297353CC}">
              <c16:uniqueId val="{00000002-278D-544E-8272-32D58D08A1C8}"/>
            </c:ext>
          </c:extLst>
        </c:ser>
        <c:ser>
          <c:idx val="3"/>
          <c:order val="3"/>
          <c:tx>
            <c:strRef>
              <c:f>Sheet1!$E$1</c:f>
              <c:strCache>
                <c:ptCount val="1"/>
                <c:pt idx="0">
                  <c:v>ADA 40 mg sc q2w (n=58)</c:v>
                </c:pt>
              </c:strCache>
            </c:strRef>
          </c:tx>
          <c:spPr>
            <a:solidFill>
              <a:srgbClr val="8C0042"/>
            </a:solidFill>
            <a:ln>
              <a:solidFill>
                <a:schemeClr val="tx1"/>
              </a:solidFill>
            </a:ln>
          </c:spPr>
          <c:invertIfNegative val="0"/>
          <c:cat>
            <c:strRef>
              <c:f>Sheet1!$A$2</c:f>
              <c:strCache>
                <c:ptCount val="1"/>
                <c:pt idx="0">
                  <c:v>Month 3</c:v>
                </c:pt>
              </c:strCache>
            </c:strRef>
          </c:cat>
          <c:val>
            <c:numRef>
              <c:f>Sheet1!$E$2</c:f>
              <c:numCache>
                <c:formatCode>General</c:formatCode>
                <c:ptCount val="1"/>
                <c:pt idx="0">
                  <c:v>-4</c:v>
                </c:pt>
              </c:numCache>
            </c:numRef>
          </c:val>
          <c:extLst>
            <c:ext xmlns:c16="http://schemas.microsoft.com/office/drawing/2014/chart" uri="{C3380CC4-5D6E-409C-BE32-E72D297353CC}">
              <c16:uniqueId val="{00000003-278D-544E-8272-32D58D08A1C8}"/>
            </c:ext>
          </c:extLst>
        </c:ser>
        <c:dLbls>
          <c:showLegendKey val="0"/>
          <c:showVal val="0"/>
          <c:showCatName val="0"/>
          <c:showSerName val="0"/>
          <c:showPercent val="0"/>
          <c:showBubbleSize val="0"/>
        </c:dLbls>
        <c:gapWidth val="75"/>
        <c:axId val="210092544"/>
        <c:axId val="200460544"/>
      </c:barChart>
      <c:catAx>
        <c:axId val="210092544"/>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00460544"/>
        <c:crosses val="autoZero"/>
        <c:auto val="1"/>
        <c:lblAlgn val="ctr"/>
        <c:lblOffset val="100"/>
        <c:noMultiLvlLbl val="0"/>
      </c:catAx>
      <c:valAx>
        <c:axId val="200460544"/>
        <c:scaling>
          <c:orientation val="minMax"/>
          <c:max val="0"/>
          <c:min val="-10"/>
        </c:scaling>
        <c:delete val="0"/>
        <c:axPos val="l"/>
        <c:title>
          <c:tx>
            <c:rich>
              <a:bodyPr rot="-5400000" vert="horz"/>
              <a:lstStyle/>
              <a:p>
                <a:pPr>
                  <a:defRPr sz="1600"/>
                </a:pPr>
                <a:r>
                  <a:rPr lang="en-US" sz="1600"/>
                  <a:t>LS mean </a:t>
                </a:r>
                <a:r>
                  <a:rPr lang="el-GR" sz="1600"/>
                  <a:t>Δ</a:t>
                </a:r>
                <a:r>
                  <a:rPr lang="en-US" sz="1600"/>
                  <a:t>DSS</a:t>
                </a:r>
              </a:p>
            </c:rich>
          </c:tx>
          <c:layout>
            <c:manualLayout>
              <c:xMode val="edge"/>
              <c:yMode val="edge"/>
              <c:x val="0.46366109599689087"/>
              <c:y val="0.32008716710156709"/>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0092544"/>
        <c:crosses val="autoZero"/>
        <c:crossBetween val="between"/>
        <c:majorUnit val="5"/>
        <c:minorUnit val="0.1"/>
      </c:valAx>
    </c:plotArea>
    <c:legend>
      <c:legendPos val="t"/>
      <c:layout>
        <c:manualLayout>
          <c:xMode val="edge"/>
          <c:yMode val="edge"/>
          <c:x val="7.2399916616578972E-3"/>
          <c:y val="0.26984472458967573"/>
          <c:w val="0.445421816673579"/>
          <c:h val="0.30546005488538752"/>
        </c:manualLayout>
      </c:layout>
      <c:overlay val="0"/>
      <c:txPr>
        <a:bodyPr/>
        <a:lstStyle/>
        <a:p>
          <a:pPr>
            <a:lnSpc>
              <a:spcPct val="100000"/>
            </a:lnSpc>
            <a:defRPr sz="1200"/>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260082213087402"/>
          <c:y val="0.28403145338202901"/>
          <c:w val="0.70739917786912598"/>
          <c:h val="0.54806962538237503"/>
        </c:manualLayout>
      </c:layout>
      <c:barChart>
        <c:barDir val="col"/>
        <c:grouping val="clustered"/>
        <c:varyColors val="0"/>
        <c:ser>
          <c:idx val="0"/>
          <c:order val="0"/>
          <c:tx>
            <c:strRef>
              <c:f>Sheet1!$B$1</c:f>
              <c:strCache>
                <c:ptCount val="1"/>
                <c:pt idx="0">
                  <c:v>PBO--&gt;Tofa 5 mg bid (n=52)</c:v>
                </c:pt>
              </c:strCache>
            </c:strRef>
          </c:tx>
          <c:spPr>
            <a:pattFill prst="wdUpDiag">
              <a:fgClr>
                <a:schemeClr val="tx1">
                  <a:lumMod val="50000"/>
                  <a:lumOff val="50000"/>
                </a:schemeClr>
              </a:fgClr>
              <a:bgClr>
                <a:srgbClr val="87C7C8"/>
              </a:bgClr>
            </a:pattFill>
            <a:ln>
              <a:solidFill>
                <a:schemeClr val="tx1"/>
              </a:solidFill>
            </a:ln>
          </c:spPr>
          <c:invertIfNegative val="0"/>
          <c:cat>
            <c:strRef>
              <c:f>Sheet1!$A$2</c:f>
              <c:strCache>
                <c:ptCount val="1"/>
                <c:pt idx="0">
                  <c:v>Month 12</c:v>
                </c:pt>
              </c:strCache>
            </c:strRef>
          </c:cat>
          <c:val>
            <c:numRef>
              <c:f>Sheet1!$B$2</c:f>
              <c:numCache>
                <c:formatCode>General</c:formatCode>
                <c:ptCount val="1"/>
                <c:pt idx="0">
                  <c:v>-6.7</c:v>
                </c:pt>
              </c:numCache>
            </c:numRef>
          </c:val>
          <c:extLst>
            <c:ext xmlns:c16="http://schemas.microsoft.com/office/drawing/2014/chart" uri="{C3380CC4-5D6E-409C-BE32-E72D297353CC}">
              <c16:uniqueId val="{00000000-7D3A-7E4D-A5BD-69DFB6B4E1FE}"/>
            </c:ext>
          </c:extLst>
        </c:ser>
        <c:ser>
          <c:idx val="1"/>
          <c:order val="1"/>
          <c:tx>
            <c:strRef>
              <c:f>Sheet1!$C$1</c:f>
              <c:strCache>
                <c:ptCount val="1"/>
                <c:pt idx="0">
                  <c:v>PBO--&gt;Tofa 10 mg bid (n=53)</c:v>
                </c:pt>
              </c:strCache>
            </c:strRef>
          </c:tx>
          <c:spPr>
            <a:pattFill prst="wdUpDiag">
              <a:fgClr>
                <a:schemeClr val="tx2"/>
              </a:fgClr>
              <a:bgClr>
                <a:srgbClr val="009999"/>
              </a:bgClr>
            </a:pattFill>
            <a:ln>
              <a:solidFill>
                <a:schemeClr val="tx1"/>
              </a:solidFill>
            </a:ln>
          </c:spPr>
          <c:invertIfNegative val="0"/>
          <c:cat>
            <c:strRef>
              <c:f>Sheet1!$A$2</c:f>
              <c:strCache>
                <c:ptCount val="1"/>
                <c:pt idx="0">
                  <c:v>Month 12</c:v>
                </c:pt>
              </c:strCache>
            </c:strRef>
          </c:cat>
          <c:val>
            <c:numRef>
              <c:f>Sheet1!$C$2</c:f>
              <c:numCache>
                <c:formatCode>General</c:formatCode>
                <c:ptCount val="1"/>
                <c:pt idx="0">
                  <c:v>-7.7</c:v>
                </c:pt>
              </c:numCache>
            </c:numRef>
          </c:val>
          <c:extLst>
            <c:ext xmlns:c16="http://schemas.microsoft.com/office/drawing/2014/chart" uri="{C3380CC4-5D6E-409C-BE32-E72D297353CC}">
              <c16:uniqueId val="{00000001-7D3A-7E4D-A5BD-69DFB6B4E1FE}"/>
            </c:ext>
          </c:extLst>
        </c:ser>
        <c:ser>
          <c:idx val="2"/>
          <c:order val="2"/>
          <c:tx>
            <c:strRef>
              <c:f>Sheet1!$D$1</c:f>
              <c:strCache>
                <c:ptCount val="1"/>
                <c:pt idx="0">
                  <c:v>Tofa 5 mg bid (n=107)</c:v>
                </c:pt>
              </c:strCache>
            </c:strRef>
          </c:tx>
          <c:spPr>
            <a:solidFill>
              <a:srgbClr val="009999">
                <a:alpha val="50000"/>
              </a:srgbClr>
            </a:solidFill>
            <a:ln>
              <a:solidFill>
                <a:schemeClr val="tx1"/>
              </a:solidFill>
            </a:ln>
          </c:spPr>
          <c:invertIfNegative val="0"/>
          <c:cat>
            <c:strRef>
              <c:f>Sheet1!$A$2</c:f>
              <c:strCache>
                <c:ptCount val="1"/>
                <c:pt idx="0">
                  <c:v>Month 12</c:v>
                </c:pt>
              </c:strCache>
            </c:strRef>
          </c:cat>
          <c:val>
            <c:numRef>
              <c:f>Sheet1!$D$2</c:f>
              <c:numCache>
                <c:formatCode>General</c:formatCode>
                <c:ptCount val="1"/>
                <c:pt idx="0">
                  <c:v>-7.4</c:v>
                </c:pt>
              </c:numCache>
            </c:numRef>
          </c:val>
          <c:extLst>
            <c:ext xmlns:c16="http://schemas.microsoft.com/office/drawing/2014/chart" uri="{C3380CC4-5D6E-409C-BE32-E72D297353CC}">
              <c16:uniqueId val="{00000002-7D3A-7E4D-A5BD-69DFB6B4E1FE}"/>
            </c:ext>
          </c:extLst>
        </c:ser>
        <c:ser>
          <c:idx val="3"/>
          <c:order val="3"/>
          <c:tx>
            <c:strRef>
              <c:f>Sheet1!$E$1</c:f>
              <c:strCache>
                <c:ptCount val="1"/>
                <c:pt idx="0">
                  <c:v>Tofa 10 mg bid (n=104)</c:v>
                </c:pt>
              </c:strCache>
            </c:strRef>
          </c:tx>
          <c:spPr>
            <a:solidFill>
              <a:srgbClr val="009999"/>
            </a:solidFill>
            <a:ln>
              <a:solidFill>
                <a:schemeClr val="tx1"/>
              </a:solidFill>
            </a:ln>
          </c:spPr>
          <c:invertIfNegative val="0"/>
          <c:cat>
            <c:strRef>
              <c:f>Sheet1!$A$2</c:f>
              <c:strCache>
                <c:ptCount val="1"/>
                <c:pt idx="0">
                  <c:v>Month 12</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D3A-7E4D-A5BD-69DFB6B4E1FE}"/>
            </c:ext>
          </c:extLst>
        </c:ser>
        <c:ser>
          <c:idx val="4"/>
          <c:order val="4"/>
          <c:tx>
            <c:strRef>
              <c:f>Sheet1!$F$1</c:f>
              <c:strCache>
                <c:ptCount val="1"/>
                <c:pt idx="0">
                  <c:v>ADA 40 mg sc q2w (n=106)</c:v>
                </c:pt>
              </c:strCache>
            </c:strRef>
          </c:tx>
          <c:spPr>
            <a:solidFill>
              <a:srgbClr val="8C0042"/>
            </a:solidFill>
            <a:ln>
              <a:solidFill>
                <a:schemeClr val="tx1"/>
              </a:solidFill>
            </a:ln>
          </c:spPr>
          <c:invertIfNegative val="0"/>
          <c:cat>
            <c:strRef>
              <c:f>Sheet1!$A$2</c:f>
              <c:strCache>
                <c:ptCount val="1"/>
                <c:pt idx="0">
                  <c:v>Month 12</c:v>
                </c:pt>
              </c:strCache>
            </c:strRef>
          </c:cat>
          <c:val>
            <c:numRef>
              <c:f>Sheet1!$F$2</c:f>
              <c:numCache>
                <c:formatCode>General</c:formatCode>
                <c:ptCount val="1"/>
                <c:pt idx="0">
                  <c:v>-6.1</c:v>
                </c:pt>
              </c:numCache>
            </c:numRef>
          </c:val>
          <c:extLst>
            <c:ext xmlns:c16="http://schemas.microsoft.com/office/drawing/2014/chart" uri="{C3380CC4-5D6E-409C-BE32-E72D297353CC}">
              <c16:uniqueId val="{00000004-7D3A-7E4D-A5BD-69DFB6B4E1FE}"/>
            </c:ext>
          </c:extLst>
        </c:ser>
        <c:dLbls>
          <c:showLegendKey val="0"/>
          <c:showVal val="0"/>
          <c:showCatName val="0"/>
          <c:showSerName val="0"/>
          <c:showPercent val="0"/>
          <c:showBubbleSize val="0"/>
        </c:dLbls>
        <c:gapWidth val="75"/>
        <c:axId val="209985024"/>
        <c:axId val="200462848"/>
      </c:barChart>
      <c:catAx>
        <c:axId val="209985024"/>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00462848"/>
        <c:crosses val="autoZero"/>
        <c:auto val="1"/>
        <c:lblAlgn val="ctr"/>
        <c:lblOffset val="100"/>
        <c:noMultiLvlLbl val="0"/>
      </c:catAx>
      <c:valAx>
        <c:axId val="200462848"/>
        <c:scaling>
          <c:orientation val="minMax"/>
          <c:max val="0"/>
          <c:min val="-1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09985024"/>
        <c:crosses val="autoZero"/>
        <c:crossBetween val="between"/>
        <c:majorUnit val="5"/>
        <c:minorUnit val="0.2"/>
      </c:valAx>
    </c:plotArea>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087743099148"/>
          <c:y val="0.10480543111978401"/>
          <c:w val="0.57412954447116604"/>
          <c:h val="0.72863548962975799"/>
        </c:manualLayout>
      </c:layout>
      <c:barChart>
        <c:barDir val="col"/>
        <c:grouping val="clustered"/>
        <c:varyColors val="0"/>
        <c:ser>
          <c:idx val="0"/>
          <c:order val="0"/>
          <c:tx>
            <c:strRef>
              <c:f>Sheet1!$B$1</c:f>
              <c:strCache>
                <c:ptCount val="1"/>
                <c:pt idx="0">
                  <c:v>PBO (n=131)</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13</c:v>
                </c:pt>
                <c:pt idx="1">
                  <c:v>3.1</c:v>
                </c:pt>
                <c:pt idx="2">
                  <c:v>0.8</c:v>
                </c:pt>
              </c:numCache>
            </c:numRef>
          </c:val>
          <c:extLst>
            <c:ext xmlns:c16="http://schemas.microsoft.com/office/drawing/2014/chart" uri="{C3380CC4-5D6E-409C-BE32-E72D297353CC}">
              <c16:uniqueId val="{00000000-2B17-7C41-B288-183C615F5CE8}"/>
            </c:ext>
          </c:extLst>
        </c:ser>
        <c:ser>
          <c:idx val="1"/>
          <c:order val="1"/>
          <c:tx>
            <c:strRef>
              <c:f>Sheet1!$C$1</c:f>
              <c:strCache>
                <c:ptCount val="1"/>
                <c:pt idx="0">
                  <c:v>Tofa 5 mg bid (n=131)</c:v>
                </c:pt>
              </c:strCache>
            </c:strRef>
          </c:tx>
          <c:spPr>
            <a:solidFill>
              <a:srgbClr val="009999">
                <a:alpha val="50000"/>
              </a:srgb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26</c:v>
                </c:pt>
                <c:pt idx="1">
                  <c:v>6.1</c:v>
                </c:pt>
                <c:pt idx="2">
                  <c:v>1.5</c:v>
                </c:pt>
              </c:numCache>
            </c:numRef>
          </c:val>
          <c:extLst>
            <c:ext xmlns:c16="http://schemas.microsoft.com/office/drawing/2014/chart" uri="{C3380CC4-5D6E-409C-BE32-E72D297353CC}">
              <c16:uniqueId val="{00000001-2B17-7C41-B288-183C615F5CE8}"/>
            </c:ext>
          </c:extLst>
        </c:ser>
        <c:ser>
          <c:idx val="2"/>
          <c:order val="2"/>
          <c:tx>
            <c:strRef>
              <c:f>Sheet1!$D$1</c:f>
              <c:strCache>
                <c:ptCount val="1"/>
                <c:pt idx="0">
                  <c:v>Tofa 10 mg bid (n=132)</c:v>
                </c:pt>
              </c:strCache>
            </c:strRef>
          </c:tx>
          <c:spPr>
            <a:solidFill>
              <a:srgbClr val="009999"/>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Sheet1!$D$2:$D$4</c:f>
              <c:numCache>
                <c:formatCode>General</c:formatCode>
                <c:ptCount val="3"/>
                <c:pt idx="0">
                  <c:v>29</c:v>
                </c:pt>
                <c:pt idx="1">
                  <c:v>9.9</c:v>
                </c:pt>
                <c:pt idx="2">
                  <c:v>2.2999999999999998</c:v>
                </c:pt>
              </c:numCache>
            </c:numRef>
          </c:val>
          <c:extLst>
            <c:ext xmlns:c16="http://schemas.microsoft.com/office/drawing/2014/chart" uri="{C3380CC4-5D6E-409C-BE32-E72D297353CC}">
              <c16:uniqueId val="{00000002-2B17-7C41-B288-183C615F5CE8}"/>
            </c:ext>
          </c:extLst>
        </c:ser>
        <c:dLbls>
          <c:showLegendKey val="0"/>
          <c:showVal val="0"/>
          <c:showCatName val="0"/>
          <c:showSerName val="0"/>
          <c:showPercent val="0"/>
          <c:showBubbleSize val="0"/>
        </c:dLbls>
        <c:gapWidth val="75"/>
        <c:axId val="211721728"/>
        <c:axId val="193400192"/>
      </c:barChart>
      <c:catAx>
        <c:axId val="211721728"/>
        <c:scaling>
          <c:orientation val="minMax"/>
        </c:scaling>
        <c:delete val="0"/>
        <c:axPos val="b"/>
        <c:numFmt formatCode="General" sourceLinked="0"/>
        <c:majorTickMark val="out"/>
        <c:minorTickMark val="none"/>
        <c:tickLblPos val="nextTo"/>
        <c:spPr>
          <a:ln>
            <a:solidFill>
              <a:schemeClr val="tx1"/>
            </a:solidFill>
          </a:ln>
        </c:spPr>
        <c:crossAx val="193400192"/>
        <c:crosses val="autoZero"/>
        <c:auto val="1"/>
        <c:lblAlgn val="ctr"/>
        <c:lblOffset val="100"/>
        <c:noMultiLvlLbl val="0"/>
      </c:catAx>
      <c:valAx>
        <c:axId val="193400192"/>
        <c:scaling>
          <c:orientation val="minMax"/>
          <c:max val="100"/>
        </c:scaling>
        <c:delete val="0"/>
        <c:axPos val="l"/>
        <c:title>
          <c:tx>
            <c:rich>
              <a:bodyPr rot="-5400000" vert="horz"/>
              <a:lstStyle/>
              <a:p>
                <a:pPr>
                  <a:defRPr b="1"/>
                </a:pPr>
                <a:r>
                  <a:rPr lang="en-US" b="1" dirty="0"/>
                  <a:t>Responders</a:t>
                </a:r>
                <a:r>
                  <a:rPr lang="en-US" b="1" baseline="0" dirty="0"/>
                  <a:t> (</a:t>
                </a:r>
                <a:r>
                  <a:rPr lang="en-US" b="1" dirty="0"/>
                  <a:t>%)</a:t>
                </a:r>
              </a:p>
            </c:rich>
          </c:tx>
          <c:layout>
            <c:manualLayout>
              <c:xMode val="edge"/>
              <c:yMode val="edge"/>
              <c:x val="5.4415764838851376E-2"/>
              <c:y val="0.23063301795367494"/>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1721728"/>
        <c:crosses val="autoZero"/>
        <c:crossBetween val="between"/>
        <c:majorUnit val="50"/>
      </c:valAx>
    </c:plotArea>
    <c:plotVisOnly val="1"/>
    <c:dispBlanksAs val="gap"/>
    <c:showDLblsOverMax val="0"/>
  </c:chart>
  <c:txPr>
    <a:bodyPr/>
    <a:lstStyle/>
    <a:p>
      <a:pPr>
        <a:defRPr sz="14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087743099148"/>
          <c:y val="0.119366996155518"/>
          <c:w val="0.57412954447116604"/>
          <c:h val="0.71407392459402497"/>
        </c:manualLayout>
      </c:layout>
      <c:barChart>
        <c:barDir val="col"/>
        <c:grouping val="clustered"/>
        <c:varyColors val="0"/>
        <c:ser>
          <c:idx val="0"/>
          <c:order val="0"/>
          <c:tx>
            <c:strRef>
              <c:f>Sheet1!$B$1</c:f>
              <c:strCache>
                <c:ptCount val="1"/>
                <c:pt idx="0">
                  <c:v>PBO (n=131)</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23.7</c:v>
                </c:pt>
                <c:pt idx="1">
                  <c:v>14.5</c:v>
                </c:pt>
                <c:pt idx="2">
                  <c:v>9.9</c:v>
                </c:pt>
              </c:numCache>
            </c:numRef>
          </c:val>
          <c:extLst>
            <c:ext xmlns:c16="http://schemas.microsoft.com/office/drawing/2014/chart" uri="{C3380CC4-5D6E-409C-BE32-E72D297353CC}">
              <c16:uniqueId val="{00000000-6905-7E46-A0FF-69C1B4109278}"/>
            </c:ext>
          </c:extLst>
        </c:ser>
        <c:ser>
          <c:idx val="1"/>
          <c:order val="1"/>
          <c:tx>
            <c:strRef>
              <c:f>Sheet1!$C$1</c:f>
              <c:strCache>
                <c:ptCount val="1"/>
                <c:pt idx="0">
                  <c:v>Tofa 5 mg bid (n=131)</c:v>
                </c:pt>
              </c:strCache>
            </c:strRef>
          </c:tx>
          <c:spPr>
            <a:solidFill>
              <a:srgbClr val="009999">
                <a:alpha val="50000"/>
              </a:srgb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49.6</c:v>
                </c:pt>
                <c:pt idx="1">
                  <c:v>29.8</c:v>
                </c:pt>
                <c:pt idx="2">
                  <c:v>16.8</c:v>
                </c:pt>
              </c:numCache>
            </c:numRef>
          </c:val>
          <c:extLst>
            <c:ext xmlns:c16="http://schemas.microsoft.com/office/drawing/2014/chart" uri="{C3380CC4-5D6E-409C-BE32-E72D297353CC}">
              <c16:uniqueId val="{00000001-6905-7E46-A0FF-69C1B4109278}"/>
            </c:ext>
          </c:extLst>
        </c:ser>
        <c:ser>
          <c:idx val="2"/>
          <c:order val="2"/>
          <c:tx>
            <c:strRef>
              <c:f>Sheet1!$D$1</c:f>
              <c:strCache>
                <c:ptCount val="1"/>
                <c:pt idx="0">
                  <c:v>Tofa 10 mg bid (n=132)</c:v>
                </c:pt>
              </c:strCache>
            </c:strRef>
          </c:tx>
          <c:spPr>
            <a:solidFill>
              <a:srgbClr val="009999"/>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Sheet1!$D$2:$D$4</c:f>
              <c:numCache>
                <c:formatCode>General</c:formatCode>
                <c:ptCount val="3"/>
                <c:pt idx="0">
                  <c:v>47</c:v>
                </c:pt>
                <c:pt idx="1">
                  <c:v>28</c:v>
                </c:pt>
                <c:pt idx="2">
                  <c:v>14.4</c:v>
                </c:pt>
              </c:numCache>
            </c:numRef>
          </c:val>
          <c:extLst>
            <c:ext xmlns:c16="http://schemas.microsoft.com/office/drawing/2014/chart" uri="{C3380CC4-5D6E-409C-BE32-E72D297353CC}">
              <c16:uniqueId val="{00000002-6905-7E46-A0FF-69C1B4109278}"/>
            </c:ext>
          </c:extLst>
        </c:ser>
        <c:dLbls>
          <c:showLegendKey val="0"/>
          <c:showVal val="0"/>
          <c:showCatName val="0"/>
          <c:showSerName val="0"/>
          <c:showPercent val="0"/>
          <c:showBubbleSize val="0"/>
        </c:dLbls>
        <c:gapWidth val="75"/>
        <c:axId val="212368896"/>
        <c:axId val="193396736"/>
      </c:barChart>
      <c:catAx>
        <c:axId val="212368896"/>
        <c:scaling>
          <c:orientation val="minMax"/>
        </c:scaling>
        <c:delete val="0"/>
        <c:axPos val="b"/>
        <c:numFmt formatCode="General" sourceLinked="0"/>
        <c:majorTickMark val="out"/>
        <c:minorTickMark val="none"/>
        <c:tickLblPos val="nextTo"/>
        <c:spPr>
          <a:ln>
            <a:solidFill>
              <a:schemeClr val="tx1"/>
            </a:solidFill>
          </a:ln>
        </c:spPr>
        <c:crossAx val="193396736"/>
        <c:crosses val="autoZero"/>
        <c:auto val="1"/>
        <c:lblAlgn val="ctr"/>
        <c:lblOffset val="100"/>
        <c:noMultiLvlLbl val="0"/>
      </c:catAx>
      <c:valAx>
        <c:axId val="193396736"/>
        <c:scaling>
          <c:orientation val="minMax"/>
          <c:max val="100"/>
        </c:scaling>
        <c:delete val="0"/>
        <c:axPos val="l"/>
        <c:title>
          <c:tx>
            <c:rich>
              <a:bodyPr rot="-5400000" vert="horz"/>
              <a:lstStyle/>
              <a:p>
                <a:pPr>
                  <a:defRPr/>
                </a:pPr>
                <a:r>
                  <a:rPr lang="en-US"/>
                  <a:t>Responders (%)</a:t>
                </a:r>
              </a:p>
            </c:rich>
          </c:tx>
          <c:layout>
            <c:manualLayout>
              <c:xMode val="edge"/>
              <c:yMode val="edge"/>
              <c:x val="4.3342378223380468E-2"/>
              <c:y val="0.24484175709309677"/>
            </c:manualLayout>
          </c:layout>
          <c:overlay val="0"/>
        </c:title>
        <c:numFmt formatCode="General" sourceLinked="1"/>
        <c:majorTickMark val="out"/>
        <c:minorTickMark val="none"/>
        <c:tickLblPos val="nextTo"/>
        <c:spPr>
          <a:ln>
            <a:solidFill>
              <a:schemeClr val="tx1"/>
            </a:solidFill>
          </a:ln>
        </c:spPr>
        <c:crossAx val="212368896"/>
        <c:crosses val="autoZero"/>
        <c:crossBetween val="between"/>
        <c:majorUnit val="50"/>
      </c:valAx>
    </c:plotArea>
    <c:legend>
      <c:legendPos val="r"/>
      <c:layout>
        <c:manualLayout>
          <c:xMode val="edge"/>
          <c:yMode val="edge"/>
          <c:x val="0.32870160213065469"/>
          <c:y val="7.57201381858124E-3"/>
          <c:w val="0.5321633719564568"/>
          <c:h val="0.29075432346624902"/>
        </c:manualLayout>
      </c:layout>
      <c:overlay val="0"/>
      <c:txPr>
        <a:bodyPr/>
        <a:lstStyle/>
        <a:p>
          <a:pPr>
            <a:defRPr sz="1200"/>
          </a:pPr>
          <a:endParaRPr lang="en-US"/>
        </a:p>
      </c:txPr>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803717218066"/>
          <c:y val="0.20384705502526301"/>
          <c:w val="0.81794319080352795"/>
          <c:h val="0.63357313429989304"/>
        </c:manualLayout>
      </c:layout>
      <c:barChart>
        <c:barDir val="col"/>
        <c:grouping val="clustered"/>
        <c:varyColors val="0"/>
        <c:ser>
          <c:idx val="0"/>
          <c:order val="0"/>
          <c:tx>
            <c:strRef>
              <c:f>Sheet1!$B$1</c:f>
              <c:strCache>
                <c:ptCount val="1"/>
                <c:pt idx="0">
                  <c:v>PBO→Tofa 5 mg bid (n=66)</c:v>
                </c:pt>
              </c:strCache>
            </c:strRef>
          </c:tx>
          <c:spPr>
            <a:pattFill prst="wdUpDiag">
              <a:fgClr>
                <a:schemeClr val="tx1">
                  <a:lumMod val="50000"/>
                  <a:lumOff val="50000"/>
                </a:schemeClr>
              </a:fgClr>
              <a:bgClr>
                <a:srgbClr val="87C7C8"/>
              </a:bgClr>
            </a:patt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Sheet1!$B$2:$B$4</c:f>
              <c:numCache>
                <c:formatCode>General</c:formatCode>
                <c:ptCount val="3"/>
                <c:pt idx="0">
                  <c:v>50</c:v>
                </c:pt>
                <c:pt idx="1">
                  <c:v>31.8</c:v>
                </c:pt>
                <c:pt idx="2">
                  <c:v>15.2</c:v>
                </c:pt>
              </c:numCache>
            </c:numRef>
          </c:val>
          <c:extLst>
            <c:ext xmlns:c16="http://schemas.microsoft.com/office/drawing/2014/chart" uri="{C3380CC4-5D6E-409C-BE32-E72D297353CC}">
              <c16:uniqueId val="{00000000-646E-A14B-91A6-D6B8D1AAF2A8}"/>
            </c:ext>
          </c:extLst>
        </c:ser>
        <c:ser>
          <c:idx val="1"/>
          <c:order val="1"/>
          <c:tx>
            <c:strRef>
              <c:f>Sheet1!$C$1</c:f>
              <c:strCache>
                <c:ptCount val="1"/>
                <c:pt idx="0">
                  <c:v>PBO→Tofa 10 mg bid (n=65)</c:v>
                </c:pt>
              </c:strCache>
            </c:strRef>
          </c:tx>
          <c:spPr>
            <a:pattFill prst="wdUpDiag">
              <a:fgClr>
                <a:schemeClr val="tx2"/>
              </a:fgClr>
              <a:bgClr>
                <a:srgbClr val="009999"/>
              </a:bgClr>
            </a:patt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ACR20</c:v>
                </c:pt>
                <c:pt idx="1">
                  <c:v>ACR50</c:v>
                </c:pt>
                <c:pt idx="2">
                  <c:v>ACR70</c:v>
                </c:pt>
              </c:strCache>
            </c:strRef>
          </c:cat>
          <c:val>
            <c:numRef>
              <c:f>Sheet1!$C$2:$C$4</c:f>
              <c:numCache>
                <c:formatCode>General</c:formatCode>
                <c:ptCount val="3"/>
                <c:pt idx="0">
                  <c:v>53.9</c:v>
                </c:pt>
                <c:pt idx="1">
                  <c:v>35.4</c:v>
                </c:pt>
                <c:pt idx="2">
                  <c:v>18.5</c:v>
                </c:pt>
              </c:numCache>
            </c:numRef>
          </c:val>
          <c:extLst>
            <c:ext xmlns:c16="http://schemas.microsoft.com/office/drawing/2014/chart" uri="{C3380CC4-5D6E-409C-BE32-E72D297353CC}">
              <c16:uniqueId val="{00000001-646E-A14B-91A6-D6B8D1AAF2A8}"/>
            </c:ext>
          </c:extLst>
        </c:ser>
        <c:ser>
          <c:idx val="2"/>
          <c:order val="2"/>
          <c:tx>
            <c:strRef>
              <c:f>Sheet1!$D$1</c:f>
              <c:strCache>
                <c:ptCount val="1"/>
                <c:pt idx="0">
                  <c:v>Tofa 5 mg bid (n=131)</c:v>
                </c:pt>
              </c:strCache>
            </c:strRef>
          </c:tx>
          <c:spPr>
            <a:solidFill>
              <a:srgbClr val="009999">
                <a:alpha val="50000"/>
              </a:srgb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Sheet1!$D$2:$D$4</c:f>
              <c:numCache>
                <c:formatCode>General</c:formatCode>
                <c:ptCount val="3"/>
                <c:pt idx="0">
                  <c:v>59.5</c:v>
                </c:pt>
                <c:pt idx="1">
                  <c:v>38.200000000000003</c:v>
                </c:pt>
                <c:pt idx="2">
                  <c:v>21.4</c:v>
                </c:pt>
              </c:numCache>
            </c:numRef>
          </c:val>
          <c:extLst>
            <c:ext xmlns:c16="http://schemas.microsoft.com/office/drawing/2014/chart" uri="{C3380CC4-5D6E-409C-BE32-E72D297353CC}">
              <c16:uniqueId val="{00000002-646E-A14B-91A6-D6B8D1AAF2A8}"/>
            </c:ext>
          </c:extLst>
        </c:ser>
        <c:ser>
          <c:idx val="3"/>
          <c:order val="3"/>
          <c:tx>
            <c:strRef>
              <c:f>Sheet1!$E$1</c:f>
              <c:strCache>
                <c:ptCount val="1"/>
                <c:pt idx="0">
                  <c:v>Tofa 10 mg bid (n=132)</c:v>
                </c:pt>
              </c:strCache>
            </c:strRef>
          </c:tx>
          <c:spPr>
            <a:solidFill>
              <a:srgbClr val="009999"/>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ACR20</c:v>
                </c:pt>
                <c:pt idx="1">
                  <c:v>ACR50</c:v>
                </c:pt>
                <c:pt idx="2">
                  <c:v>ACR70</c:v>
                </c:pt>
              </c:strCache>
            </c:strRef>
          </c:cat>
          <c:val>
            <c:numRef>
              <c:f>Sheet1!$E$2:$E$4</c:f>
              <c:numCache>
                <c:formatCode>General</c:formatCode>
                <c:ptCount val="3"/>
                <c:pt idx="0">
                  <c:v>49.2</c:v>
                </c:pt>
                <c:pt idx="1">
                  <c:v>29.6</c:v>
                </c:pt>
                <c:pt idx="2">
                  <c:v>14.4</c:v>
                </c:pt>
              </c:numCache>
            </c:numRef>
          </c:val>
          <c:extLst>
            <c:ext xmlns:c16="http://schemas.microsoft.com/office/drawing/2014/chart" uri="{C3380CC4-5D6E-409C-BE32-E72D297353CC}">
              <c16:uniqueId val="{00000003-646E-A14B-91A6-D6B8D1AAF2A8}"/>
            </c:ext>
          </c:extLst>
        </c:ser>
        <c:dLbls>
          <c:showLegendKey val="0"/>
          <c:showVal val="0"/>
          <c:showCatName val="0"/>
          <c:showSerName val="0"/>
          <c:showPercent val="0"/>
          <c:showBubbleSize val="0"/>
        </c:dLbls>
        <c:gapWidth val="75"/>
        <c:axId val="211718144"/>
        <c:axId val="193398464"/>
      </c:barChart>
      <c:catAx>
        <c:axId val="211718144"/>
        <c:scaling>
          <c:orientation val="minMax"/>
        </c:scaling>
        <c:delete val="0"/>
        <c:axPos val="b"/>
        <c:numFmt formatCode="General" sourceLinked="0"/>
        <c:majorTickMark val="out"/>
        <c:minorTickMark val="none"/>
        <c:tickLblPos val="nextTo"/>
        <c:spPr>
          <a:ln>
            <a:solidFill>
              <a:schemeClr val="tx1"/>
            </a:solidFill>
          </a:ln>
        </c:spPr>
        <c:crossAx val="193398464"/>
        <c:crosses val="autoZero"/>
        <c:auto val="1"/>
        <c:lblAlgn val="ctr"/>
        <c:lblOffset val="100"/>
        <c:noMultiLvlLbl val="0"/>
      </c:catAx>
      <c:valAx>
        <c:axId val="193398464"/>
        <c:scaling>
          <c:orientation val="minMax"/>
          <c:max val="100"/>
        </c:scaling>
        <c:delete val="0"/>
        <c:axPos val="l"/>
        <c:title>
          <c:tx>
            <c:rich>
              <a:bodyPr rot="-5400000" vert="horz"/>
              <a:lstStyle/>
              <a:p>
                <a:pPr>
                  <a:defRPr/>
                </a:pPr>
                <a:r>
                  <a:rPr lang="en-US"/>
                  <a:t>Responders (%)</a:t>
                </a:r>
              </a:p>
            </c:rich>
          </c:tx>
          <c:layout>
            <c:manualLayout>
              <c:xMode val="edge"/>
              <c:yMode val="edge"/>
              <c:x val="2.3430055574094045E-2"/>
              <c:y val="0.31001630471037034"/>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1718144"/>
        <c:crosses val="autoZero"/>
        <c:crossBetween val="between"/>
        <c:majorUnit val="50"/>
      </c:valAx>
    </c:plotArea>
    <c:legend>
      <c:legendPos val="r"/>
      <c:layout>
        <c:manualLayout>
          <c:xMode val="edge"/>
          <c:yMode val="edge"/>
          <c:x val="0.448057796000075"/>
          <c:y val="3.7140862658831701E-2"/>
          <c:w val="0.54970422695510202"/>
          <c:h val="0.33633175358032702"/>
        </c:manualLayout>
      </c:layout>
      <c:overlay val="0"/>
      <c:txPr>
        <a:bodyPr/>
        <a:lstStyle/>
        <a:p>
          <a:pPr>
            <a:defRPr sz="1200"/>
          </a:pPr>
          <a:endParaRPr lang="en-US"/>
        </a:p>
      </c:txPr>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04290089605297E-2"/>
          <c:y val="2.2182335811959601E-2"/>
          <c:w val="0.90743801534236002"/>
          <c:h val="0.87408656100515403"/>
        </c:manualLayout>
      </c:layout>
      <c:lineChart>
        <c:grouping val="standard"/>
        <c:varyColors val="0"/>
        <c:ser>
          <c:idx val="0"/>
          <c:order val="0"/>
          <c:tx>
            <c:strRef>
              <c:f>'A ACR20 M3 - line graph'!$B$3:$B$4</c:f>
              <c:strCache>
                <c:ptCount val="2"/>
                <c:pt idx="0">
                  <c:v>Placebo</c:v>
                </c:pt>
              </c:strCache>
            </c:strRef>
          </c:tx>
          <c:spPr>
            <a:ln w="28575" cap="rnd">
              <a:solidFill>
                <a:sysClr val="windowText" lastClr="000000">
                  <a:lumMod val="50000"/>
                  <a:lumOff val="50000"/>
                </a:sysClr>
              </a:solidFill>
              <a:round/>
            </a:ln>
            <a:effectLst/>
          </c:spPr>
          <c:marker>
            <c:symbol val="square"/>
            <c:size val="8"/>
            <c:spPr>
              <a:solidFill>
                <a:sysClr val="windowText" lastClr="000000">
                  <a:lumMod val="50000"/>
                  <a:lumOff val="50000"/>
                </a:sysClr>
              </a:solidFill>
              <a:ln w="9525">
                <a:noFill/>
              </a:ln>
              <a:effectLst/>
            </c:spPr>
          </c:marker>
          <c:cat>
            <c:numRef>
              <c:f>'A ACR20 M3 - line graph'!$A$5:$A$29</c:f>
              <c:numCache>
                <c:formatCode>General</c:formatCode>
                <c:ptCount val="25"/>
                <c:pt idx="0">
                  <c:v>0</c:v>
                </c:pt>
                <c:pt idx="4">
                  <c:v>1</c:v>
                </c:pt>
                <c:pt idx="8">
                  <c:v>2</c:v>
                </c:pt>
                <c:pt idx="12">
                  <c:v>3</c:v>
                </c:pt>
                <c:pt idx="16">
                  <c:v>4</c:v>
                </c:pt>
                <c:pt idx="20">
                  <c:v>5</c:v>
                </c:pt>
                <c:pt idx="24">
                  <c:v>6</c:v>
                </c:pt>
              </c:numCache>
            </c:numRef>
          </c:cat>
          <c:val>
            <c:numRef>
              <c:f>'A ACR20 M3 - line graph'!$B$5:$B$29</c:f>
              <c:numCache>
                <c:formatCode>General</c:formatCode>
                <c:ptCount val="25"/>
                <c:pt idx="0">
                  <c:v>0</c:v>
                </c:pt>
                <c:pt idx="2">
                  <c:v>-6.5000000000000002E-2</c:v>
                </c:pt>
                <c:pt idx="4">
                  <c:v>-0.14499999999999999</c:v>
                </c:pt>
                <c:pt idx="8">
                  <c:v>-0.16500000000000001</c:v>
                </c:pt>
                <c:pt idx="12">
                  <c:v>-0.14000000000000001</c:v>
                </c:pt>
              </c:numCache>
            </c:numRef>
          </c:val>
          <c:smooth val="0"/>
          <c:extLst>
            <c:ext xmlns:c16="http://schemas.microsoft.com/office/drawing/2014/chart" uri="{C3380CC4-5D6E-409C-BE32-E72D297353CC}">
              <c16:uniqueId val="{00000000-4A2E-6847-BD61-20CEDACC1334}"/>
            </c:ext>
          </c:extLst>
        </c:ser>
        <c:ser>
          <c:idx val="3"/>
          <c:order val="1"/>
          <c:tx>
            <c:strRef>
              <c:f>'A ACR20 M3 - line graph'!$C$3:$C$4</c:f>
              <c:strCache>
                <c:ptCount val="2"/>
                <c:pt idx="0">
                  <c:v>Placebo → tofacitinib 5 mg BID</c:v>
                </c:pt>
              </c:strCache>
            </c:strRef>
          </c:tx>
          <c:spPr>
            <a:ln w="28575" cap="rnd">
              <a:solidFill>
                <a:srgbClr val="009999"/>
              </a:solidFill>
              <a:round/>
            </a:ln>
            <a:effectLst/>
          </c:spPr>
          <c:marker>
            <c:symbol val="circle"/>
            <c:size val="5"/>
            <c:spPr>
              <a:solidFill>
                <a:srgbClr val="008000"/>
              </a:solidFill>
              <a:ln w="9525">
                <a:noFill/>
              </a:ln>
              <a:effectLst/>
            </c:spPr>
          </c:marker>
          <c:dPt>
            <c:idx val="16"/>
            <c:marker>
              <c:symbol val="square"/>
              <c:size val="8"/>
              <c:spPr>
                <a:solidFill>
                  <a:srgbClr val="87C7C8"/>
                </a:solidFill>
                <a:ln w="9525">
                  <a:noFill/>
                </a:ln>
                <a:effectLst/>
              </c:spPr>
            </c:marker>
            <c:bubble3D val="0"/>
            <c:spPr>
              <a:ln w="28575" cap="rnd">
                <a:solidFill>
                  <a:srgbClr val="87C7C8"/>
                </a:solidFill>
                <a:round/>
              </a:ln>
              <a:effectLst/>
            </c:spPr>
            <c:extLst>
              <c:ext xmlns:c16="http://schemas.microsoft.com/office/drawing/2014/chart" uri="{C3380CC4-5D6E-409C-BE32-E72D297353CC}">
                <c16:uniqueId val="{00000002-4A2E-6847-BD61-20CEDACC1334}"/>
              </c:ext>
            </c:extLst>
          </c:dPt>
          <c:dPt>
            <c:idx val="24"/>
            <c:marker>
              <c:symbol val="circle"/>
              <c:size val="8"/>
              <c:spPr>
                <a:solidFill>
                  <a:srgbClr val="87C7C8"/>
                </a:solidFill>
                <a:ln w="9525">
                  <a:noFill/>
                </a:ln>
                <a:effectLst/>
              </c:spPr>
            </c:marker>
            <c:bubble3D val="0"/>
            <c:spPr>
              <a:ln w="28575" cap="rnd">
                <a:solidFill>
                  <a:srgbClr val="87C7C8"/>
                </a:solidFill>
                <a:round/>
              </a:ln>
              <a:effectLst/>
            </c:spPr>
            <c:extLst>
              <c:ext xmlns:c16="http://schemas.microsoft.com/office/drawing/2014/chart" uri="{C3380CC4-5D6E-409C-BE32-E72D297353CC}">
                <c16:uniqueId val="{00000004-4A2E-6847-BD61-20CEDACC1334}"/>
              </c:ext>
            </c:extLst>
          </c:dPt>
          <c:cat>
            <c:numRef>
              <c:f>'A ACR20 M3 - line graph'!$A$5:$A$29</c:f>
              <c:numCache>
                <c:formatCode>General</c:formatCode>
                <c:ptCount val="25"/>
                <c:pt idx="0">
                  <c:v>0</c:v>
                </c:pt>
                <c:pt idx="4">
                  <c:v>1</c:v>
                </c:pt>
                <c:pt idx="8">
                  <c:v>2</c:v>
                </c:pt>
                <c:pt idx="12">
                  <c:v>3</c:v>
                </c:pt>
                <c:pt idx="16">
                  <c:v>4</c:v>
                </c:pt>
                <c:pt idx="20">
                  <c:v>5</c:v>
                </c:pt>
                <c:pt idx="24">
                  <c:v>6</c:v>
                </c:pt>
              </c:numCache>
            </c:numRef>
          </c:cat>
          <c:val>
            <c:numRef>
              <c:f>'A ACR20 M3 - line graph'!$C$5:$C$29</c:f>
              <c:numCache>
                <c:formatCode>General</c:formatCode>
                <c:ptCount val="25"/>
                <c:pt idx="12">
                  <c:v>-0.14000000000000001</c:v>
                </c:pt>
                <c:pt idx="16">
                  <c:v>-0.39</c:v>
                </c:pt>
                <c:pt idx="24">
                  <c:v>-0.48</c:v>
                </c:pt>
              </c:numCache>
            </c:numRef>
          </c:val>
          <c:smooth val="0"/>
          <c:extLst>
            <c:ext xmlns:c16="http://schemas.microsoft.com/office/drawing/2014/chart" uri="{C3380CC4-5D6E-409C-BE32-E72D297353CC}">
              <c16:uniqueId val="{00000005-4A2E-6847-BD61-20CEDACC1334}"/>
            </c:ext>
          </c:extLst>
        </c:ser>
        <c:ser>
          <c:idx val="4"/>
          <c:order val="2"/>
          <c:tx>
            <c:strRef>
              <c:f>'A ACR20 M3 - line graph'!$D$3:$D$4</c:f>
              <c:strCache>
                <c:ptCount val="2"/>
                <c:pt idx="0">
                  <c:v>Placebo → tofacitinib 10 mg BID</c:v>
                </c:pt>
              </c:strCache>
            </c:strRef>
          </c:tx>
          <c:spPr>
            <a:ln w="28575" cap="rnd">
              <a:solidFill>
                <a:srgbClr val="0070C0"/>
              </a:solidFill>
              <a:round/>
            </a:ln>
            <a:effectLst/>
          </c:spPr>
          <c:marker>
            <c:symbol val="square"/>
            <c:size val="8"/>
            <c:spPr>
              <a:solidFill>
                <a:srgbClr val="3366FF"/>
              </a:solidFill>
              <a:ln w="9525">
                <a:noFill/>
              </a:ln>
              <a:effectLst/>
            </c:spPr>
          </c:marker>
          <c:dPt>
            <c:idx val="24"/>
            <c:marker>
              <c:spPr>
                <a:solidFill>
                  <a:srgbClr val="0070C0"/>
                </a:solidFill>
                <a:ln w="9525">
                  <a:noFill/>
                </a:ln>
                <a:effectLst/>
              </c:spPr>
            </c:marker>
            <c:bubble3D val="0"/>
            <c:extLst>
              <c:ext xmlns:c16="http://schemas.microsoft.com/office/drawing/2014/chart" uri="{C3380CC4-5D6E-409C-BE32-E72D297353CC}">
                <c16:uniqueId val="{00000006-4A2E-6847-BD61-20CEDACC1334}"/>
              </c:ext>
            </c:extLst>
          </c:dPt>
          <c:cat>
            <c:numRef>
              <c:f>'A ACR20 M3 - line graph'!$A$5:$A$29</c:f>
              <c:numCache>
                <c:formatCode>General</c:formatCode>
                <c:ptCount val="25"/>
                <c:pt idx="0">
                  <c:v>0</c:v>
                </c:pt>
                <c:pt idx="4">
                  <c:v>1</c:v>
                </c:pt>
                <c:pt idx="8">
                  <c:v>2</c:v>
                </c:pt>
                <c:pt idx="12">
                  <c:v>3</c:v>
                </c:pt>
                <c:pt idx="16">
                  <c:v>4</c:v>
                </c:pt>
                <c:pt idx="20">
                  <c:v>5</c:v>
                </c:pt>
                <c:pt idx="24">
                  <c:v>6</c:v>
                </c:pt>
              </c:numCache>
            </c:numRef>
          </c:cat>
          <c:val>
            <c:numRef>
              <c:f>'A ACR20 M3 - line graph'!$D$5:$D$29</c:f>
              <c:numCache>
                <c:formatCode>General</c:formatCode>
                <c:ptCount val="25"/>
                <c:pt idx="12">
                  <c:v>-0.14000000000000001</c:v>
                </c:pt>
                <c:pt idx="16">
                  <c:v>-0.39</c:v>
                </c:pt>
                <c:pt idx="24">
                  <c:v>-0.42</c:v>
                </c:pt>
              </c:numCache>
            </c:numRef>
          </c:val>
          <c:smooth val="0"/>
          <c:extLst>
            <c:ext xmlns:c16="http://schemas.microsoft.com/office/drawing/2014/chart" uri="{C3380CC4-5D6E-409C-BE32-E72D297353CC}">
              <c16:uniqueId val="{00000007-4A2E-6847-BD61-20CEDACC1334}"/>
            </c:ext>
          </c:extLst>
        </c:ser>
        <c:ser>
          <c:idx val="5"/>
          <c:order val="3"/>
          <c:tx>
            <c:strRef>
              <c:f>'A ACR20 M3 - line graph'!$E$3:$E$4</c:f>
              <c:strCache>
                <c:ptCount val="2"/>
                <c:pt idx="0">
                  <c:v>Tofacitinib 5 mg BID</c:v>
                </c:pt>
              </c:strCache>
            </c:strRef>
          </c:tx>
          <c:spPr>
            <a:ln w="28575" cap="rnd">
              <a:solidFill>
                <a:srgbClr val="009999"/>
              </a:solidFill>
              <a:round/>
            </a:ln>
            <a:effectLst/>
          </c:spPr>
          <c:marker>
            <c:symbol val="circle"/>
            <c:size val="8"/>
            <c:spPr>
              <a:solidFill>
                <a:srgbClr val="009999"/>
              </a:solidFill>
              <a:ln w="9525">
                <a:noFill/>
              </a:ln>
              <a:effectLst/>
            </c:spPr>
          </c:marker>
          <c:cat>
            <c:numRef>
              <c:f>'A ACR20 M3 - line graph'!$A$5:$A$29</c:f>
              <c:numCache>
                <c:formatCode>General</c:formatCode>
                <c:ptCount val="25"/>
                <c:pt idx="0">
                  <c:v>0</c:v>
                </c:pt>
                <c:pt idx="4">
                  <c:v>1</c:v>
                </c:pt>
                <c:pt idx="8">
                  <c:v>2</c:v>
                </c:pt>
                <c:pt idx="12">
                  <c:v>3</c:v>
                </c:pt>
                <c:pt idx="16">
                  <c:v>4</c:v>
                </c:pt>
                <c:pt idx="20">
                  <c:v>5</c:v>
                </c:pt>
                <c:pt idx="24">
                  <c:v>6</c:v>
                </c:pt>
              </c:numCache>
            </c:numRef>
          </c:cat>
          <c:val>
            <c:numRef>
              <c:f>'A ACR20 M3 - line graph'!$E$5:$E$29</c:f>
              <c:numCache>
                <c:formatCode>General</c:formatCode>
                <c:ptCount val="25"/>
                <c:pt idx="0">
                  <c:v>0</c:v>
                </c:pt>
                <c:pt idx="2">
                  <c:v>-0.22</c:v>
                </c:pt>
                <c:pt idx="4">
                  <c:v>-0.32</c:v>
                </c:pt>
                <c:pt idx="8">
                  <c:v>-0.41</c:v>
                </c:pt>
                <c:pt idx="12">
                  <c:v>-0.39</c:v>
                </c:pt>
                <c:pt idx="16">
                  <c:v>-0.45</c:v>
                </c:pt>
                <c:pt idx="24">
                  <c:v>-0.44</c:v>
                </c:pt>
              </c:numCache>
            </c:numRef>
          </c:val>
          <c:smooth val="0"/>
          <c:extLst>
            <c:ext xmlns:c16="http://schemas.microsoft.com/office/drawing/2014/chart" uri="{C3380CC4-5D6E-409C-BE32-E72D297353CC}">
              <c16:uniqueId val="{00000008-4A2E-6847-BD61-20CEDACC1334}"/>
            </c:ext>
          </c:extLst>
        </c:ser>
        <c:ser>
          <c:idx val="1"/>
          <c:order val="4"/>
          <c:tx>
            <c:strRef>
              <c:f>'A ACR20 M3 - line graph'!$F$3:$F$4</c:f>
              <c:strCache>
                <c:ptCount val="2"/>
                <c:pt idx="0">
                  <c:v>Tofacitinib 10 mg BID</c:v>
                </c:pt>
              </c:strCache>
            </c:strRef>
          </c:tx>
          <c:spPr>
            <a:ln w="28575" cap="rnd">
              <a:solidFill>
                <a:srgbClr val="003399"/>
              </a:solidFill>
              <a:round/>
            </a:ln>
            <a:effectLst/>
          </c:spPr>
          <c:marker>
            <c:symbol val="circle"/>
            <c:size val="8"/>
            <c:spPr>
              <a:solidFill>
                <a:srgbClr val="003399"/>
              </a:solidFill>
              <a:ln w="9525">
                <a:noFill/>
              </a:ln>
              <a:effectLst/>
            </c:spPr>
          </c:marker>
          <c:cat>
            <c:numRef>
              <c:f>'A ACR20 M3 - line graph'!$A$5:$A$29</c:f>
              <c:numCache>
                <c:formatCode>General</c:formatCode>
                <c:ptCount val="25"/>
                <c:pt idx="0">
                  <c:v>0</c:v>
                </c:pt>
                <c:pt idx="4">
                  <c:v>1</c:v>
                </c:pt>
                <c:pt idx="8">
                  <c:v>2</c:v>
                </c:pt>
                <c:pt idx="12">
                  <c:v>3</c:v>
                </c:pt>
                <c:pt idx="16">
                  <c:v>4</c:v>
                </c:pt>
                <c:pt idx="20">
                  <c:v>5</c:v>
                </c:pt>
                <c:pt idx="24">
                  <c:v>6</c:v>
                </c:pt>
              </c:numCache>
            </c:numRef>
          </c:cat>
          <c:val>
            <c:numRef>
              <c:f>'A ACR20 M3 - line graph'!$F$5:$F$29</c:f>
              <c:numCache>
                <c:formatCode>General</c:formatCode>
                <c:ptCount val="25"/>
                <c:pt idx="0">
                  <c:v>0</c:v>
                </c:pt>
                <c:pt idx="2">
                  <c:v>-0.17</c:v>
                </c:pt>
                <c:pt idx="4">
                  <c:v>-0.24</c:v>
                </c:pt>
                <c:pt idx="8">
                  <c:v>-0.33</c:v>
                </c:pt>
                <c:pt idx="12">
                  <c:v>-0.37</c:v>
                </c:pt>
                <c:pt idx="16">
                  <c:v>-0.35</c:v>
                </c:pt>
                <c:pt idx="24">
                  <c:v>-0.35499999999999998</c:v>
                </c:pt>
              </c:numCache>
            </c:numRef>
          </c:val>
          <c:smooth val="0"/>
          <c:extLst>
            <c:ext xmlns:c16="http://schemas.microsoft.com/office/drawing/2014/chart" uri="{C3380CC4-5D6E-409C-BE32-E72D297353CC}">
              <c16:uniqueId val="{00000009-4A2E-6847-BD61-20CEDACC1334}"/>
            </c:ext>
          </c:extLst>
        </c:ser>
        <c:dLbls>
          <c:showLegendKey val="0"/>
          <c:showVal val="0"/>
          <c:showCatName val="0"/>
          <c:showSerName val="0"/>
          <c:showPercent val="0"/>
          <c:showBubbleSize val="0"/>
        </c:dLbls>
        <c:marker val="1"/>
        <c:smooth val="0"/>
        <c:axId val="211719168"/>
        <c:axId val="193403072"/>
      </c:lineChart>
      <c:catAx>
        <c:axId val="211719168"/>
        <c:scaling>
          <c:orientation val="minMax"/>
        </c:scaling>
        <c:delete val="0"/>
        <c:axPos val="b"/>
        <c:numFmt formatCode="General" sourceLinked="1"/>
        <c:majorTickMark val="out"/>
        <c:minorTickMark val="none"/>
        <c:tickLblPos val="high"/>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crossAx val="193403072"/>
        <c:crosses val="autoZero"/>
        <c:auto val="1"/>
        <c:lblAlgn val="ctr"/>
        <c:lblOffset val="20"/>
        <c:tickMarkSkip val="4"/>
        <c:noMultiLvlLbl val="0"/>
      </c:catAx>
      <c:valAx>
        <c:axId val="193403072"/>
        <c:scaling>
          <c:orientation val="minMax"/>
          <c:min val="-0.6"/>
        </c:scaling>
        <c:delete val="0"/>
        <c:axPos val="l"/>
        <c:numFmt formatCode="General" sourceLinked="1"/>
        <c:majorTickMark val="out"/>
        <c:minorTickMark val="none"/>
        <c:tickLblPos val="nextTo"/>
        <c:spPr>
          <a:noFill/>
          <a:ln w="9525">
            <a:solidFill>
              <a:srgbClr val="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crossAx val="211719168"/>
        <c:crosses val="autoZero"/>
        <c:crossBetween val="midCat"/>
        <c:majorUnit val="0.1"/>
      </c:valAx>
      <c:spPr>
        <a:noFill/>
        <a:ln>
          <a:noFill/>
        </a:ln>
        <a:effectLst/>
      </c:spPr>
    </c:plotArea>
    <c:plotVisOnly val="1"/>
    <c:dispBlanksAs val="span"/>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GB" b="1"/>
              <a:t>Week 12</a:t>
            </a:r>
          </a:p>
        </c:rich>
      </c:tx>
      <c:layout>
        <c:manualLayout>
          <c:xMode val="edge"/>
          <c:yMode val="edge"/>
          <c:x val="0.48819434069515832"/>
          <c:y val="2.3121291653215834E-2"/>
        </c:manualLayout>
      </c:layout>
      <c:overlay val="0"/>
      <c:spPr>
        <a:noFill/>
        <a:ln>
          <a:noFill/>
        </a:ln>
        <a:effectLst/>
      </c:spPr>
    </c:title>
    <c:autoTitleDeleted val="0"/>
    <c:plotArea>
      <c:layout>
        <c:manualLayout>
          <c:layoutTarget val="inner"/>
          <c:xMode val="edge"/>
          <c:yMode val="edge"/>
          <c:x val="0.25249497131897602"/>
          <c:y val="0.100593662566315"/>
          <c:w val="0.69645075985709204"/>
          <c:h val="0.70864962927545705"/>
        </c:manualLayout>
      </c:layout>
      <c:barChart>
        <c:barDir val="col"/>
        <c:grouping val="clustered"/>
        <c:varyColors val="0"/>
        <c:ser>
          <c:idx val="0"/>
          <c:order val="0"/>
          <c:tx>
            <c:strRef>
              <c:f>Sheet1!$B$1</c:f>
              <c:strCache>
                <c:ptCount val="1"/>
                <c:pt idx="0">
                  <c:v>Column1</c:v>
                </c:pt>
              </c:strCache>
            </c:strRef>
          </c:tx>
          <c:spPr>
            <a:solidFill>
              <a:srgbClr val="00B0F0"/>
            </a:solidFill>
            <a:ln>
              <a:solidFill>
                <a:schemeClr val="tx1"/>
              </a:solidFill>
            </a:ln>
            <a:effectLst/>
          </c:spPr>
          <c:invertIfNegative val="0"/>
          <c:dPt>
            <c:idx val="0"/>
            <c:invertIfNegative val="0"/>
            <c:bubble3D val="0"/>
            <c:spPr>
              <a:solidFill>
                <a:schemeClr val="accent1"/>
              </a:solidFill>
              <a:ln>
                <a:solidFill>
                  <a:schemeClr val="tx1"/>
                </a:solidFill>
              </a:ln>
              <a:effectLst/>
            </c:spPr>
            <c:extLst>
              <c:ext xmlns:c16="http://schemas.microsoft.com/office/drawing/2014/chart" uri="{C3380CC4-5D6E-409C-BE32-E72D297353CC}">
                <c16:uniqueId val="{00000001-0071-7A4F-A28C-8957B9F5CC00}"/>
              </c:ext>
            </c:extLst>
          </c:dPt>
          <c:dPt>
            <c:idx val="1"/>
            <c:invertIfNegative val="0"/>
            <c:bubble3D val="0"/>
            <c:spPr>
              <a:solidFill>
                <a:schemeClr val="accent4"/>
              </a:solidFill>
              <a:ln>
                <a:solidFill>
                  <a:schemeClr val="tx1"/>
                </a:solidFill>
              </a:ln>
              <a:effectLst/>
            </c:spPr>
            <c:extLst>
              <c:ext xmlns:c16="http://schemas.microsoft.com/office/drawing/2014/chart" uri="{C3380CC4-5D6E-409C-BE32-E72D297353CC}">
                <c16:uniqueId val="{00000003-0071-7A4F-A28C-8957B9F5CC00}"/>
              </c:ext>
            </c:extLst>
          </c:dPt>
          <c:dPt>
            <c:idx val="2"/>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0071-7A4F-A28C-8957B9F5CC00}"/>
              </c:ext>
            </c:extLst>
          </c:dPt>
          <c:dPt>
            <c:idx val="3"/>
            <c:invertIfNegative val="0"/>
            <c:bubble3D val="0"/>
            <c:spPr>
              <a:solidFill>
                <a:schemeClr val="accent6">
                  <a:lumMod val="60000"/>
                  <a:lumOff val="40000"/>
                </a:schemeClr>
              </a:solidFill>
              <a:ln>
                <a:solidFill>
                  <a:schemeClr val="tx1"/>
                </a:solidFill>
              </a:ln>
              <a:effectLst/>
            </c:spPr>
            <c:extLst>
              <c:ext xmlns:c16="http://schemas.microsoft.com/office/drawing/2014/chart" uri="{C3380CC4-5D6E-409C-BE32-E72D297353CC}">
                <c16:uniqueId val="{00000007-0071-7A4F-A28C-8957B9F5CC0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ACR20</c:v>
                </c:pt>
                <c:pt idx="1">
                  <c:v>ACR50</c:v>
                </c:pt>
                <c:pt idx="2">
                  <c:v>ACR70</c:v>
                </c:pt>
                <c:pt idx="3">
                  <c:v>PASI75</c:v>
                </c:pt>
              </c:strCache>
            </c:strRef>
          </c:cat>
          <c:val>
            <c:numRef>
              <c:f>Sheet1!$B$2:$B$5</c:f>
              <c:numCache>
                <c:formatCode>General</c:formatCode>
                <c:ptCount val="4"/>
                <c:pt idx="0">
                  <c:v>41</c:v>
                </c:pt>
                <c:pt idx="1">
                  <c:v>19</c:v>
                </c:pt>
                <c:pt idx="2">
                  <c:v>9</c:v>
                </c:pt>
                <c:pt idx="3">
                  <c:v>27</c:v>
                </c:pt>
              </c:numCache>
            </c:numRef>
          </c:val>
          <c:extLst>
            <c:ext xmlns:c16="http://schemas.microsoft.com/office/drawing/2014/chart" uri="{C3380CC4-5D6E-409C-BE32-E72D297353CC}">
              <c16:uniqueId val="{00000008-0071-7A4F-A28C-8957B9F5CC00}"/>
            </c:ext>
          </c:extLst>
        </c:ser>
        <c:dLbls>
          <c:showLegendKey val="0"/>
          <c:showVal val="0"/>
          <c:showCatName val="0"/>
          <c:showSerName val="0"/>
          <c:showPercent val="0"/>
          <c:showBubbleSize val="0"/>
        </c:dLbls>
        <c:gapWidth val="49"/>
        <c:overlap val="-27"/>
        <c:axId val="180413952"/>
        <c:axId val="82849728"/>
      </c:barChart>
      <c:catAx>
        <c:axId val="180413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2849728"/>
        <c:crosses val="autoZero"/>
        <c:auto val="1"/>
        <c:lblAlgn val="ctr"/>
        <c:lblOffset val="100"/>
        <c:noMultiLvlLbl val="0"/>
      </c:catAx>
      <c:valAx>
        <c:axId val="8284972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dirty="0"/>
                  <a:t>Patients (%)</a:t>
                </a:r>
              </a:p>
            </c:rich>
          </c:tx>
          <c:layout>
            <c:manualLayout>
              <c:xMode val="edge"/>
              <c:yMode val="edge"/>
              <c:x val="8.0598230479844393E-2"/>
              <c:y val="0.2131214231567552"/>
            </c:manualLayout>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18041395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31155354261599"/>
          <c:y val="0.144906776273306"/>
          <c:w val="0.60868844645738396"/>
          <c:h val="0.67038929490267596"/>
        </c:manualLayout>
      </c:layout>
      <c:barChart>
        <c:barDir val="col"/>
        <c:grouping val="clustered"/>
        <c:varyColors val="0"/>
        <c:ser>
          <c:idx val="0"/>
          <c:order val="0"/>
          <c:tx>
            <c:strRef>
              <c:f>Sheet1!$B$1</c:f>
              <c:strCache>
                <c:ptCount val="1"/>
                <c:pt idx="0">
                  <c:v>PBO (n=105)</c:v>
                </c:pt>
              </c:strCache>
            </c:strRef>
          </c:tx>
          <c:spPr>
            <a:solidFill>
              <a:schemeClr val="tx1">
                <a:lumMod val="50000"/>
                <a:lumOff val="50000"/>
              </a:scheme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Month 3</c:v>
                </c:pt>
              </c:strCache>
            </c:strRef>
          </c:cat>
          <c:val>
            <c:numRef>
              <c:f>Sheet1!$B$2</c:f>
              <c:numCache>
                <c:formatCode>General</c:formatCode>
                <c:ptCount val="1"/>
                <c:pt idx="0">
                  <c:v>14</c:v>
                </c:pt>
              </c:numCache>
            </c:numRef>
          </c:val>
          <c:extLst>
            <c:ext xmlns:c16="http://schemas.microsoft.com/office/drawing/2014/chart" uri="{C3380CC4-5D6E-409C-BE32-E72D297353CC}">
              <c16:uniqueId val="{00000000-E747-8845-A554-BDD7B6E7DC2D}"/>
            </c:ext>
          </c:extLst>
        </c:ser>
        <c:ser>
          <c:idx val="1"/>
          <c:order val="1"/>
          <c:tx>
            <c:strRef>
              <c:f>Sheet1!$C$1</c:f>
              <c:strCache>
                <c:ptCount val="1"/>
                <c:pt idx="0">
                  <c:v>Tofa 5 mg bid (n=107)</c:v>
                </c:pt>
              </c:strCache>
            </c:strRef>
          </c:tx>
          <c:spPr>
            <a:solidFill>
              <a:srgbClr val="009999">
                <a:alpha val="50000"/>
              </a:srgbClr>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Month 3</c:v>
                </c:pt>
              </c:strCache>
            </c:strRef>
          </c:cat>
          <c:val>
            <c:numRef>
              <c:f>Sheet1!$C$2</c:f>
              <c:numCache>
                <c:formatCode>General</c:formatCode>
                <c:ptCount val="1"/>
                <c:pt idx="0">
                  <c:v>21.3</c:v>
                </c:pt>
              </c:numCache>
            </c:numRef>
          </c:val>
          <c:extLst>
            <c:ext xmlns:c16="http://schemas.microsoft.com/office/drawing/2014/chart" uri="{C3380CC4-5D6E-409C-BE32-E72D297353CC}">
              <c16:uniqueId val="{00000001-E747-8845-A554-BDD7B6E7DC2D}"/>
            </c:ext>
          </c:extLst>
        </c:ser>
        <c:ser>
          <c:idx val="2"/>
          <c:order val="2"/>
          <c:tx>
            <c:strRef>
              <c:f>Sheet1!$D$1</c:f>
              <c:strCache>
                <c:ptCount val="1"/>
                <c:pt idx="0">
                  <c:v>Tofa 10 mg bid (n=104)</c:v>
                </c:pt>
              </c:strCache>
            </c:strRef>
          </c:tx>
          <c:spPr>
            <a:solidFill>
              <a:srgbClr val="009999"/>
            </a:solidFill>
            <a:ln>
              <a:solidFill>
                <a:schemeClr val="tx1"/>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Month 3</c:v>
                </c:pt>
              </c:strCache>
            </c:strRef>
          </c:cat>
          <c:val>
            <c:numRef>
              <c:f>Sheet1!$D$2</c:f>
              <c:numCache>
                <c:formatCode>General</c:formatCode>
                <c:ptCount val="1"/>
                <c:pt idx="0">
                  <c:v>43.2</c:v>
                </c:pt>
              </c:numCache>
            </c:numRef>
          </c:val>
          <c:extLst>
            <c:ext xmlns:c16="http://schemas.microsoft.com/office/drawing/2014/chart" uri="{C3380CC4-5D6E-409C-BE32-E72D297353CC}">
              <c16:uniqueId val="{00000002-E747-8845-A554-BDD7B6E7DC2D}"/>
            </c:ext>
          </c:extLst>
        </c:ser>
        <c:dLbls>
          <c:showLegendKey val="0"/>
          <c:showVal val="0"/>
          <c:showCatName val="0"/>
          <c:showSerName val="0"/>
          <c:showPercent val="0"/>
          <c:showBubbleSize val="0"/>
        </c:dLbls>
        <c:gapWidth val="75"/>
        <c:axId val="212192768"/>
        <c:axId val="193404224"/>
      </c:barChart>
      <c:catAx>
        <c:axId val="212192768"/>
        <c:scaling>
          <c:orientation val="minMax"/>
        </c:scaling>
        <c:delete val="0"/>
        <c:axPos val="b"/>
        <c:numFmt formatCode="General" sourceLinked="0"/>
        <c:majorTickMark val="out"/>
        <c:minorTickMark val="none"/>
        <c:tickLblPos val="nextTo"/>
        <c:spPr>
          <a:ln>
            <a:solidFill>
              <a:schemeClr val="tx1"/>
            </a:solidFill>
          </a:ln>
        </c:spPr>
        <c:txPr>
          <a:bodyPr/>
          <a:lstStyle/>
          <a:p>
            <a:pPr>
              <a:defRPr b="1"/>
            </a:pPr>
            <a:endParaRPr lang="en-US"/>
          </a:p>
        </c:txPr>
        <c:crossAx val="193404224"/>
        <c:crosses val="autoZero"/>
        <c:auto val="1"/>
        <c:lblAlgn val="ctr"/>
        <c:lblOffset val="100"/>
        <c:noMultiLvlLbl val="0"/>
      </c:catAx>
      <c:valAx>
        <c:axId val="193404224"/>
        <c:scaling>
          <c:orientation val="minMax"/>
          <c:max val="100"/>
        </c:scaling>
        <c:delete val="0"/>
        <c:axPos val="l"/>
        <c:title>
          <c:tx>
            <c:rich>
              <a:bodyPr rot="-5400000" vert="horz"/>
              <a:lstStyle/>
              <a:p>
                <a:pPr>
                  <a:defRPr sz="1600" b="1"/>
                </a:pPr>
                <a:r>
                  <a:rPr lang="en-US" sz="1600" b="1" dirty="0"/>
                  <a:t>Responders</a:t>
                </a:r>
                <a:r>
                  <a:rPr lang="en-US" sz="1600" b="1" baseline="0" dirty="0"/>
                  <a:t> (</a:t>
                </a:r>
                <a:r>
                  <a:rPr lang="en-US" sz="1600" b="1" dirty="0"/>
                  <a:t>%)</a:t>
                </a:r>
              </a:p>
            </c:rich>
          </c:tx>
          <c:layout>
            <c:manualLayout>
              <c:xMode val="edge"/>
              <c:yMode val="edge"/>
              <c:x val="1.6991474928957744E-2"/>
              <c:y val="0.28300380321784835"/>
            </c:manualLayout>
          </c:layout>
          <c:overlay val="0"/>
        </c:title>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2192768"/>
        <c:crosses val="autoZero"/>
        <c:crossBetween val="between"/>
        <c:majorUnit val="50"/>
      </c:valAx>
    </c:plotArea>
    <c:plotVisOnly val="1"/>
    <c:dispBlanksAs val="gap"/>
    <c:showDLblsOverMax val="0"/>
  </c:chart>
  <c:txPr>
    <a:bodyPr/>
    <a:lstStyle/>
    <a:p>
      <a:pPr>
        <a:defRPr sz="14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5"/>
          <c:w val="0.76437897941885136"/>
          <c:h val="0.74418418526278973"/>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4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D63-4E93-A8D5-2E1F5DBC7597}"/>
                </c:ext>
              </c:extLst>
            </c:dLbl>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Sheet1!$B$2</c:f>
              <c:numCache>
                <c:formatCode>General</c:formatCode>
                <c:ptCount val="1"/>
                <c:pt idx="0">
                  <c:v>33.299999999999997</c:v>
                </c:pt>
              </c:numCache>
            </c:numRef>
          </c:val>
          <c:extLst>
            <c:ext xmlns:c16="http://schemas.microsoft.com/office/drawing/2014/chart" uri="{C3380CC4-5D6E-409C-BE32-E72D297353CC}">
              <c16:uniqueId val="{00000000-BADF-8F4F-8747-5D5E9C5922A0}"/>
            </c:ext>
          </c:extLst>
        </c:ser>
        <c:ser>
          <c:idx val="1"/>
          <c:order val="1"/>
          <c:tx>
            <c:strRef>
              <c:f>Sheet1!$C$1</c:f>
              <c:strCache>
                <c:ptCount val="1"/>
                <c:pt idx="0">
                  <c:v>FILG</c:v>
                </c:pt>
              </c:strCache>
            </c:strRef>
          </c:tx>
          <c:spPr>
            <a:solidFill>
              <a:srgbClr val="7030A0"/>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4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D63-4E93-A8D5-2E1F5DBC7597}"/>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Sheet1!$C$2</c:f>
              <c:numCache>
                <c:formatCode>General</c:formatCode>
                <c:ptCount val="1"/>
                <c:pt idx="0">
                  <c:v>80</c:v>
                </c:pt>
              </c:numCache>
            </c:numRef>
          </c:val>
          <c:extLst>
            <c:ext xmlns:c16="http://schemas.microsoft.com/office/drawing/2014/chart" uri="{C3380CC4-5D6E-409C-BE32-E72D297353CC}">
              <c16:uniqueId val="{00000001-BADF-8F4F-8747-5D5E9C5922A0}"/>
            </c:ext>
          </c:extLst>
        </c:ser>
        <c:dLbls>
          <c:showLegendKey val="0"/>
          <c:showVal val="0"/>
          <c:showCatName val="0"/>
          <c:showSerName val="0"/>
          <c:showPercent val="0"/>
          <c:showBubbleSize val="0"/>
        </c:dLbls>
        <c:gapWidth val="150"/>
        <c:axId val="213030400"/>
        <c:axId val="212836928"/>
      </c:barChart>
      <c:catAx>
        <c:axId val="213030400"/>
        <c:scaling>
          <c:orientation val="minMax"/>
        </c:scaling>
        <c:delete val="0"/>
        <c:axPos val="b"/>
        <c:numFmt formatCode="General" sourceLinked="0"/>
        <c:majorTickMark val="out"/>
        <c:minorTickMark val="none"/>
        <c:tickLblPos val="none"/>
        <c:spPr>
          <a:ln>
            <a:solidFill>
              <a:schemeClr val="tx1"/>
            </a:solidFill>
          </a:ln>
        </c:spPr>
        <c:txPr>
          <a:bodyPr/>
          <a:lstStyle/>
          <a:p>
            <a:pPr>
              <a:defRPr b="1"/>
            </a:pPr>
            <a:endParaRPr lang="en-US"/>
          </a:p>
        </c:txPr>
        <c:crossAx val="212836928"/>
        <c:crosses val="autoZero"/>
        <c:auto val="1"/>
        <c:lblAlgn val="ctr"/>
        <c:lblOffset val="100"/>
        <c:noMultiLvlLbl val="0"/>
      </c:catAx>
      <c:valAx>
        <c:axId val="21283692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3030400"/>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9782180053907"/>
          <c:y val="0.19915223951369265"/>
          <c:w val="0.75759180644711344"/>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ACR50</c:v>
                </c:pt>
                <c:pt idx="1">
                  <c:v>ACR70</c:v>
                </c:pt>
              </c:strCache>
            </c:strRef>
          </c:cat>
          <c:val>
            <c:numRef>
              <c:f>Sheet1!$B$2:$B$3</c:f>
              <c:numCache>
                <c:formatCode>General</c:formatCode>
                <c:ptCount val="2"/>
                <c:pt idx="0">
                  <c:v>15.2</c:v>
                </c:pt>
                <c:pt idx="1">
                  <c:v>6.1</c:v>
                </c:pt>
              </c:numCache>
            </c:numRef>
          </c:val>
          <c:extLst>
            <c:ext xmlns:c16="http://schemas.microsoft.com/office/drawing/2014/chart" uri="{C3380CC4-5D6E-409C-BE32-E72D297353CC}">
              <c16:uniqueId val="{00000000-3434-A94A-BD87-CD454E7D68A7}"/>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ACR50</c:v>
                </c:pt>
                <c:pt idx="1">
                  <c:v>ACR70</c:v>
                </c:pt>
              </c:strCache>
            </c:strRef>
          </c:cat>
          <c:val>
            <c:numRef>
              <c:f>Sheet1!$C$2:$C$3</c:f>
              <c:numCache>
                <c:formatCode>General</c:formatCode>
                <c:ptCount val="2"/>
                <c:pt idx="0">
                  <c:v>47.7</c:v>
                </c:pt>
                <c:pt idx="1">
                  <c:v>23.1</c:v>
                </c:pt>
              </c:numCache>
            </c:numRef>
          </c:val>
          <c:extLst>
            <c:ext xmlns:c16="http://schemas.microsoft.com/office/drawing/2014/chart" uri="{C3380CC4-5D6E-409C-BE32-E72D297353CC}">
              <c16:uniqueId val="{00000001-3434-A94A-BD87-CD454E7D68A7}"/>
            </c:ext>
          </c:extLst>
        </c:ser>
        <c:dLbls>
          <c:showLegendKey val="0"/>
          <c:showVal val="0"/>
          <c:showCatName val="0"/>
          <c:showSerName val="0"/>
          <c:showPercent val="0"/>
          <c:showBubbleSize val="0"/>
        </c:dLbls>
        <c:gapWidth val="150"/>
        <c:axId val="211804160"/>
        <c:axId val="212715200"/>
      </c:barChart>
      <c:catAx>
        <c:axId val="211804160"/>
        <c:scaling>
          <c:orientation val="minMax"/>
        </c:scaling>
        <c:delete val="0"/>
        <c:axPos val="b"/>
        <c:numFmt formatCode="General" sourceLinked="0"/>
        <c:majorTickMark val="out"/>
        <c:minorTickMark val="none"/>
        <c:tickLblPos val="high"/>
        <c:spPr>
          <a:ln>
            <a:solidFill>
              <a:schemeClr val="tx1"/>
            </a:solidFill>
          </a:ln>
        </c:spPr>
        <c:txPr>
          <a:bodyPr/>
          <a:lstStyle/>
          <a:p>
            <a:pPr>
              <a:defRPr sz="1600" b="1">
                <a:latin typeface="Calibri" panose="020F0502020204030204" pitchFamily="34" charset="0"/>
                <a:cs typeface="Calibri" panose="020F0502020204030204" pitchFamily="34" charset="0"/>
              </a:defRPr>
            </a:pPr>
            <a:endParaRPr lang="en-US"/>
          </a:p>
        </c:txPr>
        <c:crossAx val="212715200"/>
        <c:crosses val="autoZero"/>
        <c:auto val="1"/>
        <c:lblAlgn val="ctr"/>
        <c:lblOffset val="100"/>
        <c:noMultiLvlLbl val="0"/>
      </c:catAx>
      <c:valAx>
        <c:axId val="212715200"/>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1804160"/>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5"/>
          <c:w val="0.76437897941885136"/>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Sheet1!$B$2</c:f>
              <c:numCache>
                <c:formatCode>General</c:formatCode>
                <c:ptCount val="1"/>
                <c:pt idx="0">
                  <c:v>15</c:v>
                </c:pt>
              </c:numCache>
            </c:numRef>
          </c:val>
          <c:extLst>
            <c:ext xmlns:c16="http://schemas.microsoft.com/office/drawing/2014/chart" uri="{C3380CC4-5D6E-409C-BE32-E72D297353CC}">
              <c16:uniqueId val="{00000000-7B8C-D245-9315-468ED88567BD}"/>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PASI 75</c:v>
                </c:pt>
              </c:strCache>
            </c:strRef>
          </c:cat>
          <c:val>
            <c:numRef>
              <c:f>Sheet1!$C$2</c:f>
              <c:numCache>
                <c:formatCode>General</c:formatCode>
                <c:ptCount val="1"/>
                <c:pt idx="0">
                  <c:v>45.2</c:v>
                </c:pt>
              </c:numCache>
            </c:numRef>
          </c:val>
          <c:extLst>
            <c:ext xmlns:c16="http://schemas.microsoft.com/office/drawing/2014/chart" uri="{C3380CC4-5D6E-409C-BE32-E72D297353CC}">
              <c16:uniqueId val="{00000001-7B8C-D245-9315-468ED88567BD}"/>
            </c:ext>
          </c:extLst>
        </c:ser>
        <c:dLbls>
          <c:showLegendKey val="0"/>
          <c:showVal val="0"/>
          <c:showCatName val="0"/>
          <c:showSerName val="0"/>
          <c:showPercent val="0"/>
          <c:showBubbleSize val="0"/>
        </c:dLbls>
        <c:gapWidth val="150"/>
        <c:axId val="211804672"/>
        <c:axId val="212716928"/>
      </c:barChart>
      <c:catAx>
        <c:axId val="211804672"/>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12716928"/>
        <c:crosses val="autoZero"/>
        <c:auto val="1"/>
        <c:lblAlgn val="ctr"/>
        <c:lblOffset val="100"/>
        <c:noMultiLvlLbl val="0"/>
      </c:catAx>
      <c:valAx>
        <c:axId val="21271692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cs typeface="Calibri" panose="020F0502020204030204" pitchFamily="34" charset="0"/>
              </a:defRPr>
            </a:pPr>
            <a:endParaRPr lang="en-US"/>
          </a:p>
        </c:txPr>
        <c:crossAx val="211804672"/>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5"/>
          <c:w val="0.76437897941885136"/>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spPr>
              <a:noFill/>
              <a:ln>
                <a:noFill/>
              </a:ln>
              <a:effectLst/>
            </c:spPr>
            <c:txPr>
              <a:bodyPr wrap="square" lIns="38100" tIns="19050" rIns="38100" bIns="19050" anchor="ctr">
                <a:spAutoFit/>
              </a:bodyPr>
              <a:lstStyle/>
              <a:p>
                <a:pPr>
                  <a:defRPr sz="12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MDA</c:v>
                </c:pt>
              </c:strCache>
            </c:strRef>
          </c:cat>
          <c:val>
            <c:numRef>
              <c:f>Sheet1!$B$2</c:f>
              <c:numCache>
                <c:formatCode>General</c:formatCode>
                <c:ptCount val="1"/>
                <c:pt idx="0">
                  <c:v>9.1</c:v>
                </c:pt>
              </c:numCache>
            </c:numRef>
          </c:val>
          <c:extLst>
            <c:ext xmlns:c16="http://schemas.microsoft.com/office/drawing/2014/chart" uri="{C3380CC4-5D6E-409C-BE32-E72D297353CC}">
              <c16:uniqueId val="{00000000-20D5-4F49-89FF-7226FF217087}"/>
            </c:ext>
          </c:extLst>
        </c:ser>
        <c:ser>
          <c:idx val="1"/>
          <c:order val="1"/>
          <c:tx>
            <c:strRef>
              <c:f>Sheet1!$C$1</c:f>
              <c:strCache>
                <c:ptCount val="1"/>
                <c:pt idx="0">
                  <c:v>FILG</c:v>
                </c:pt>
              </c:strCache>
            </c:strRef>
          </c:tx>
          <c:spPr>
            <a:solidFill>
              <a:srgbClr val="7030A0"/>
            </a:solidFill>
            <a:ln>
              <a:solidFill>
                <a:schemeClr val="tx1"/>
              </a:solidFill>
            </a:ln>
          </c:spPr>
          <c:invertIfNegative val="0"/>
          <c:dLbls>
            <c:spPr>
              <a:noFill/>
              <a:ln>
                <a:noFill/>
              </a:ln>
              <a:effectLst/>
            </c:spPr>
            <c:txPr>
              <a:bodyPr wrap="square" lIns="38100" tIns="19050" rIns="38100" bIns="19050" anchor="ctr">
                <a:spAutoFit/>
              </a:bodyPr>
              <a:lstStyle/>
              <a:p>
                <a:pPr>
                  <a:defRPr sz="120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MDA</c:v>
                </c:pt>
              </c:strCache>
            </c:strRef>
          </c:cat>
          <c:val>
            <c:numRef>
              <c:f>Sheet1!$C$2</c:f>
              <c:numCache>
                <c:formatCode>General</c:formatCode>
                <c:ptCount val="1"/>
                <c:pt idx="0">
                  <c:v>23.1</c:v>
                </c:pt>
              </c:numCache>
            </c:numRef>
          </c:val>
          <c:extLst>
            <c:ext xmlns:c16="http://schemas.microsoft.com/office/drawing/2014/chart" uri="{C3380CC4-5D6E-409C-BE32-E72D297353CC}">
              <c16:uniqueId val="{00000001-20D5-4F49-89FF-7226FF217087}"/>
            </c:ext>
          </c:extLst>
        </c:ser>
        <c:dLbls>
          <c:showLegendKey val="0"/>
          <c:showVal val="0"/>
          <c:showCatName val="0"/>
          <c:showSerName val="0"/>
          <c:showPercent val="0"/>
          <c:showBubbleSize val="0"/>
        </c:dLbls>
        <c:gapWidth val="150"/>
        <c:axId val="211806720"/>
        <c:axId val="212718656"/>
      </c:barChart>
      <c:catAx>
        <c:axId val="211806720"/>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12718656"/>
        <c:crosses val="autoZero"/>
        <c:auto val="1"/>
        <c:lblAlgn val="ctr"/>
        <c:lblOffset val="100"/>
        <c:noMultiLvlLbl val="0"/>
      </c:catAx>
      <c:valAx>
        <c:axId val="212718656"/>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1806720"/>
        <c:crosses val="autoZero"/>
        <c:crossBetween val="between"/>
        <c:majorUnit val="2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311011437678"/>
          <c:y val="0.19915223951369265"/>
          <c:w val="0.76437897941885136"/>
          <c:h val="0.64502056207060665"/>
        </c:manualLayout>
      </c:layout>
      <c:barChart>
        <c:barDir val="col"/>
        <c:grouping val="clustered"/>
        <c:varyColors val="0"/>
        <c:ser>
          <c:idx val="0"/>
          <c:order val="0"/>
          <c:tx>
            <c:strRef>
              <c:f>Sheet1!$B$1</c:f>
              <c:strCache>
                <c:ptCount val="1"/>
                <c:pt idx="0">
                  <c:v>PBO</c:v>
                </c:pt>
              </c:strCache>
            </c:strRef>
          </c:tx>
          <c:spPr>
            <a:solidFill>
              <a:sysClr val="window" lastClr="FFFFFF">
                <a:lumMod val="50000"/>
              </a:sysClr>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200" b="1">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909-4B96-8953-FA0FD3565FE2}"/>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LEI</c:v>
                </c:pt>
              </c:strCache>
            </c:strRef>
          </c:cat>
          <c:val>
            <c:numRef>
              <c:f>Sheet1!$B$2</c:f>
              <c:numCache>
                <c:formatCode>General</c:formatCode>
                <c:ptCount val="1"/>
                <c:pt idx="0">
                  <c:v>-0.7</c:v>
                </c:pt>
              </c:numCache>
            </c:numRef>
          </c:val>
          <c:extLst>
            <c:ext xmlns:c16="http://schemas.microsoft.com/office/drawing/2014/chart" uri="{C3380CC4-5D6E-409C-BE32-E72D297353CC}">
              <c16:uniqueId val="{00000000-73F1-B84D-853B-61C8F4B2A1C7}"/>
            </c:ext>
          </c:extLst>
        </c:ser>
        <c:ser>
          <c:idx val="1"/>
          <c:order val="1"/>
          <c:tx>
            <c:strRef>
              <c:f>Sheet1!$C$1</c:f>
              <c:strCache>
                <c:ptCount val="1"/>
                <c:pt idx="0">
                  <c:v>FILG</c:v>
                </c:pt>
              </c:strCache>
            </c:strRef>
          </c:tx>
          <c:spPr>
            <a:solidFill>
              <a:srgbClr val="7030A0"/>
            </a:solidFill>
            <a:ln>
              <a:solidFill>
                <a:schemeClr val="tx1"/>
              </a:solidFill>
            </a:ln>
          </c:spPr>
          <c:invertIfNegative val="0"/>
          <c:dLbls>
            <c:dLbl>
              <c:idx val="0"/>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909-4B96-8953-FA0FD3565FE2}"/>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LEI</c:v>
                </c:pt>
              </c:strCache>
            </c:strRef>
          </c:cat>
          <c:val>
            <c:numRef>
              <c:f>Sheet1!$C$2</c:f>
              <c:numCache>
                <c:formatCode>General</c:formatCode>
                <c:ptCount val="1"/>
                <c:pt idx="0">
                  <c:v>-1.8</c:v>
                </c:pt>
              </c:numCache>
            </c:numRef>
          </c:val>
          <c:extLst>
            <c:ext xmlns:c16="http://schemas.microsoft.com/office/drawing/2014/chart" uri="{C3380CC4-5D6E-409C-BE32-E72D297353CC}">
              <c16:uniqueId val="{00000001-73F1-B84D-853B-61C8F4B2A1C7}"/>
            </c:ext>
          </c:extLst>
        </c:ser>
        <c:dLbls>
          <c:showLegendKey val="0"/>
          <c:showVal val="0"/>
          <c:showCatName val="0"/>
          <c:showSerName val="0"/>
          <c:showPercent val="0"/>
          <c:showBubbleSize val="0"/>
        </c:dLbls>
        <c:gapWidth val="150"/>
        <c:axId val="211842560"/>
        <c:axId val="212720384"/>
      </c:barChart>
      <c:catAx>
        <c:axId val="211842560"/>
        <c:scaling>
          <c:orientation val="minMax"/>
        </c:scaling>
        <c:delete val="0"/>
        <c:axPos val="b"/>
        <c:numFmt formatCode="General" sourceLinked="0"/>
        <c:majorTickMark val="out"/>
        <c:minorTickMark val="none"/>
        <c:tickLblPos val="high"/>
        <c:spPr>
          <a:ln>
            <a:solidFill>
              <a:schemeClr val="tx1"/>
            </a:solidFill>
          </a:ln>
        </c:spPr>
        <c:txPr>
          <a:bodyPr/>
          <a:lstStyle/>
          <a:p>
            <a:pPr>
              <a:defRPr b="1"/>
            </a:pPr>
            <a:endParaRPr lang="en-US"/>
          </a:p>
        </c:txPr>
        <c:crossAx val="212720384"/>
        <c:crosses val="autoZero"/>
        <c:auto val="1"/>
        <c:lblAlgn val="ctr"/>
        <c:lblOffset val="100"/>
        <c:noMultiLvlLbl val="0"/>
      </c:catAx>
      <c:valAx>
        <c:axId val="212720384"/>
        <c:scaling>
          <c:orientation val="minMax"/>
          <c:max val="0"/>
          <c:min val="-2"/>
        </c:scaling>
        <c:delete val="0"/>
        <c:axPos val="l"/>
        <c:numFmt formatCode="General" sourceLinked="1"/>
        <c:majorTickMark val="out"/>
        <c:minorTickMark val="none"/>
        <c:tickLblPos val="nextTo"/>
        <c:spPr>
          <a:ln>
            <a:solidFill>
              <a:schemeClr val="tx1"/>
            </a:solidFill>
          </a:ln>
        </c:spPr>
        <c:txPr>
          <a:bodyPr/>
          <a:lstStyle/>
          <a:p>
            <a:pPr>
              <a:defRPr sz="1200">
                <a:latin typeface="+mj-lt"/>
              </a:defRPr>
            </a:pPr>
            <a:endParaRPr lang="en-US"/>
          </a:p>
        </c:txPr>
        <c:crossAx val="211842560"/>
        <c:crosses val="autoZero"/>
        <c:crossBetween val="between"/>
        <c:minorUnit val="0.5"/>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Hypertension Prevalence</a:t>
            </a:r>
          </a:p>
        </c:rich>
      </c:tx>
      <c:overlay val="0"/>
    </c:title>
    <c:autoTitleDeleted val="0"/>
    <c:plotArea>
      <c:layout/>
      <c:barChart>
        <c:barDir val="col"/>
        <c:grouping val="clustered"/>
        <c:varyColors val="0"/>
        <c:ser>
          <c:idx val="0"/>
          <c:order val="0"/>
          <c:tx>
            <c:strRef>
              <c:f>Prevalence!$Q$2</c:f>
              <c:strCache>
                <c:ptCount val="1"/>
                <c:pt idx="0">
                  <c:v>Controls</c:v>
                </c:pt>
              </c:strCache>
            </c:strRef>
          </c:tx>
          <c:spPr>
            <a:solidFill>
              <a:srgbClr val="7FADF0"/>
            </a:solidFill>
            <a:effectLst/>
          </c:spPr>
          <c:invertIfNegative val="0"/>
          <c:cat>
            <c:strRef>
              <c:f>Prevalence!$P$3:$P$9</c:f>
              <c:strCache>
                <c:ptCount val="7"/>
                <c:pt idx="0">
                  <c:v>&lt;30</c:v>
                </c:pt>
                <c:pt idx="1">
                  <c:v>30-39</c:v>
                </c:pt>
                <c:pt idx="2">
                  <c:v>40-49</c:v>
                </c:pt>
                <c:pt idx="3">
                  <c:v>50-59</c:v>
                </c:pt>
                <c:pt idx="4">
                  <c:v>60-69</c:v>
                </c:pt>
                <c:pt idx="5">
                  <c:v>70-79</c:v>
                </c:pt>
                <c:pt idx="6">
                  <c:v>&gt;=80</c:v>
                </c:pt>
              </c:strCache>
            </c:strRef>
          </c:cat>
          <c:val>
            <c:numRef>
              <c:f>Prevalence!$Q$3:$Q$9</c:f>
              <c:numCache>
                <c:formatCode>0.0%</c:formatCode>
                <c:ptCount val="7"/>
                <c:pt idx="0">
                  <c:v>2.1152312599680999E-2</c:v>
                </c:pt>
                <c:pt idx="1">
                  <c:v>8.1926776295376993E-2</c:v>
                </c:pt>
                <c:pt idx="2">
                  <c:v>0.198113602433341</c:v>
                </c:pt>
                <c:pt idx="3">
                  <c:v>0.37160748574212599</c:v>
                </c:pt>
                <c:pt idx="4">
                  <c:v>0.52755526808962305</c:v>
                </c:pt>
                <c:pt idx="5">
                  <c:v>0.61925862803579002</c:v>
                </c:pt>
                <c:pt idx="6">
                  <c:v>0.56913889424003095</c:v>
                </c:pt>
              </c:numCache>
            </c:numRef>
          </c:val>
          <c:extLst>
            <c:ext xmlns:c16="http://schemas.microsoft.com/office/drawing/2014/chart" uri="{C3380CC4-5D6E-409C-BE32-E72D297353CC}">
              <c16:uniqueId val="{00000000-9D67-9446-904B-A8BF24396B14}"/>
            </c:ext>
          </c:extLst>
        </c:ser>
        <c:ser>
          <c:idx val="1"/>
          <c:order val="1"/>
          <c:tx>
            <c:strRef>
              <c:f>Prevalence!$R$2</c:f>
              <c:strCache>
                <c:ptCount val="1"/>
                <c:pt idx="0">
                  <c:v>PsA</c:v>
                </c:pt>
              </c:strCache>
            </c:strRef>
          </c:tx>
          <c:spPr>
            <a:solidFill>
              <a:srgbClr val="C44645"/>
            </a:solidFill>
            <a:effectLst/>
          </c:spPr>
          <c:invertIfNegative val="0"/>
          <c:cat>
            <c:strRef>
              <c:f>Prevalence!$P$3:$P$9</c:f>
              <c:strCache>
                <c:ptCount val="7"/>
                <c:pt idx="0">
                  <c:v>&lt;30</c:v>
                </c:pt>
                <c:pt idx="1">
                  <c:v>30-39</c:v>
                </c:pt>
                <c:pt idx="2">
                  <c:v>40-49</c:v>
                </c:pt>
                <c:pt idx="3">
                  <c:v>50-59</c:v>
                </c:pt>
                <c:pt idx="4">
                  <c:v>60-69</c:v>
                </c:pt>
                <c:pt idx="5">
                  <c:v>70-79</c:v>
                </c:pt>
                <c:pt idx="6">
                  <c:v>&gt;=80</c:v>
                </c:pt>
              </c:strCache>
            </c:strRef>
          </c:cat>
          <c:val>
            <c:numRef>
              <c:f>Prevalence!$R$3:$R$9</c:f>
              <c:numCache>
                <c:formatCode>0.0%</c:formatCode>
                <c:ptCount val="7"/>
                <c:pt idx="0">
                  <c:v>3.3594624860022397E-2</c:v>
                </c:pt>
                <c:pt idx="1">
                  <c:v>0.113058720420684</c:v>
                </c:pt>
                <c:pt idx="2">
                  <c:v>0.24505928853754899</c:v>
                </c:pt>
                <c:pt idx="3">
                  <c:v>0.41807542262678798</c:v>
                </c:pt>
                <c:pt idx="4">
                  <c:v>0.54233067729083695</c:v>
                </c:pt>
                <c:pt idx="5">
                  <c:v>0.64897959183673504</c:v>
                </c:pt>
                <c:pt idx="6">
                  <c:v>0.65567765567765601</c:v>
                </c:pt>
              </c:numCache>
            </c:numRef>
          </c:val>
          <c:extLst>
            <c:ext xmlns:c16="http://schemas.microsoft.com/office/drawing/2014/chart" uri="{C3380CC4-5D6E-409C-BE32-E72D297353CC}">
              <c16:uniqueId val="{00000001-9D67-9446-904B-A8BF24396B14}"/>
            </c:ext>
          </c:extLst>
        </c:ser>
        <c:ser>
          <c:idx val="2"/>
          <c:order val="2"/>
          <c:tx>
            <c:strRef>
              <c:f>Prevalence!$S$2</c:f>
              <c:strCache>
                <c:ptCount val="1"/>
                <c:pt idx="0">
                  <c:v>RA</c:v>
                </c:pt>
              </c:strCache>
            </c:strRef>
          </c:tx>
          <c:spPr>
            <a:solidFill>
              <a:srgbClr val="C8ED84"/>
            </a:solidFill>
            <a:effectLst/>
          </c:spPr>
          <c:invertIfNegative val="0"/>
          <c:cat>
            <c:strRef>
              <c:f>Prevalence!$P$3:$P$9</c:f>
              <c:strCache>
                <c:ptCount val="7"/>
                <c:pt idx="0">
                  <c:v>&lt;30</c:v>
                </c:pt>
                <c:pt idx="1">
                  <c:v>30-39</c:v>
                </c:pt>
                <c:pt idx="2">
                  <c:v>40-49</c:v>
                </c:pt>
                <c:pt idx="3">
                  <c:v>50-59</c:v>
                </c:pt>
                <c:pt idx="4">
                  <c:v>60-69</c:v>
                </c:pt>
                <c:pt idx="5">
                  <c:v>70-79</c:v>
                </c:pt>
                <c:pt idx="6">
                  <c:v>&gt;=80</c:v>
                </c:pt>
              </c:strCache>
            </c:strRef>
          </c:cat>
          <c:val>
            <c:numRef>
              <c:f>Prevalence!$S$3:$S$9</c:f>
              <c:numCache>
                <c:formatCode>0.0%</c:formatCode>
                <c:ptCount val="7"/>
                <c:pt idx="0">
                  <c:v>2.6628895184136001E-2</c:v>
                </c:pt>
                <c:pt idx="1">
                  <c:v>0.107874015748031</c:v>
                </c:pt>
                <c:pt idx="2">
                  <c:v>0.22687967169866599</c:v>
                </c:pt>
                <c:pt idx="3">
                  <c:v>0.38199403416794703</c:v>
                </c:pt>
                <c:pt idx="4">
                  <c:v>0.512589641434263</c:v>
                </c:pt>
                <c:pt idx="5">
                  <c:v>0.56505609045137295</c:v>
                </c:pt>
                <c:pt idx="6">
                  <c:v>0.53544110147883694</c:v>
                </c:pt>
              </c:numCache>
            </c:numRef>
          </c:val>
          <c:extLst>
            <c:ext xmlns:c16="http://schemas.microsoft.com/office/drawing/2014/chart" uri="{C3380CC4-5D6E-409C-BE32-E72D297353CC}">
              <c16:uniqueId val="{00000002-9D67-9446-904B-A8BF24396B14}"/>
            </c:ext>
          </c:extLst>
        </c:ser>
        <c:dLbls>
          <c:showLegendKey val="0"/>
          <c:showVal val="0"/>
          <c:showCatName val="0"/>
          <c:showSerName val="0"/>
          <c:showPercent val="0"/>
          <c:showBubbleSize val="0"/>
        </c:dLbls>
        <c:gapWidth val="150"/>
        <c:axId val="-2110800616"/>
        <c:axId val="-2101595320"/>
      </c:barChart>
      <c:catAx>
        <c:axId val="-2110800616"/>
        <c:scaling>
          <c:orientation val="minMax"/>
        </c:scaling>
        <c:delete val="0"/>
        <c:axPos val="b"/>
        <c:numFmt formatCode="General" sourceLinked="0"/>
        <c:majorTickMark val="out"/>
        <c:minorTickMark val="none"/>
        <c:tickLblPos val="nextTo"/>
        <c:txPr>
          <a:bodyPr/>
          <a:lstStyle/>
          <a:p>
            <a:pPr>
              <a:defRPr sz="1200"/>
            </a:pPr>
            <a:endParaRPr lang="en-US"/>
          </a:p>
        </c:txPr>
        <c:crossAx val="-2101595320"/>
        <c:crosses val="autoZero"/>
        <c:auto val="1"/>
        <c:lblAlgn val="ctr"/>
        <c:lblOffset val="100"/>
        <c:noMultiLvlLbl val="0"/>
      </c:catAx>
      <c:valAx>
        <c:axId val="-2101595320"/>
        <c:scaling>
          <c:orientation val="minMax"/>
          <c:max val="0.7"/>
          <c:min val="0"/>
        </c:scaling>
        <c:delete val="0"/>
        <c:axPos val="l"/>
        <c:numFmt formatCode="0%" sourceLinked="0"/>
        <c:majorTickMark val="out"/>
        <c:minorTickMark val="none"/>
        <c:tickLblPos val="nextTo"/>
        <c:txPr>
          <a:bodyPr/>
          <a:lstStyle/>
          <a:p>
            <a:pPr>
              <a:defRPr sz="1200"/>
            </a:pPr>
            <a:endParaRPr lang="en-US"/>
          </a:p>
        </c:txPr>
        <c:crossAx val="-2110800616"/>
        <c:crosses val="autoZero"/>
        <c:crossBetween val="between"/>
        <c:minorUnit val="0.1"/>
      </c:valAx>
    </c:plotArea>
    <c:plotVisOnly val="1"/>
    <c:dispBlanksAs val="gap"/>
    <c:showDLblsOverMax val="0"/>
  </c:chart>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Hyperlipidemia</a:t>
            </a:r>
            <a:r>
              <a:rPr lang="en-US" baseline="0"/>
              <a:t> Prevalence</a:t>
            </a:r>
            <a:endParaRPr lang="en-US"/>
          </a:p>
        </c:rich>
      </c:tx>
      <c:overlay val="0"/>
    </c:title>
    <c:autoTitleDeleted val="0"/>
    <c:plotArea>
      <c:layout/>
      <c:barChart>
        <c:barDir val="col"/>
        <c:grouping val="clustered"/>
        <c:varyColors val="0"/>
        <c:ser>
          <c:idx val="0"/>
          <c:order val="0"/>
          <c:tx>
            <c:strRef>
              <c:f>Prevalence!$Q$14</c:f>
              <c:strCache>
                <c:ptCount val="1"/>
                <c:pt idx="0">
                  <c:v>Controls</c:v>
                </c:pt>
              </c:strCache>
            </c:strRef>
          </c:tx>
          <c:spPr>
            <a:solidFill>
              <a:srgbClr val="7FADF0"/>
            </a:solidFill>
            <a:effectLst/>
          </c:spPr>
          <c:invertIfNegative val="0"/>
          <c:cat>
            <c:strRef>
              <c:f>Prevalence!$P$15:$P$21</c:f>
              <c:strCache>
                <c:ptCount val="7"/>
                <c:pt idx="0">
                  <c:v>&lt;30</c:v>
                </c:pt>
                <c:pt idx="1">
                  <c:v>30-39</c:v>
                </c:pt>
                <c:pt idx="2">
                  <c:v>40-49</c:v>
                </c:pt>
                <c:pt idx="3">
                  <c:v>50-59</c:v>
                </c:pt>
                <c:pt idx="4">
                  <c:v>60-69</c:v>
                </c:pt>
                <c:pt idx="5">
                  <c:v>70-79</c:v>
                </c:pt>
                <c:pt idx="6">
                  <c:v>&gt;=80</c:v>
                </c:pt>
              </c:strCache>
            </c:strRef>
          </c:cat>
          <c:val>
            <c:numRef>
              <c:f>Prevalence!$Q$15:$Q$21</c:f>
              <c:numCache>
                <c:formatCode>0.0%</c:formatCode>
                <c:ptCount val="7"/>
                <c:pt idx="0">
                  <c:v>8.7918660287081302E-3</c:v>
                </c:pt>
                <c:pt idx="1">
                  <c:v>4.4244492708656498E-2</c:v>
                </c:pt>
                <c:pt idx="2">
                  <c:v>0.119560212638306</c:v>
                </c:pt>
                <c:pt idx="3">
                  <c:v>0.22197862035365301</c:v>
                </c:pt>
                <c:pt idx="4">
                  <c:v>0.29411081811698803</c:v>
                </c:pt>
                <c:pt idx="5">
                  <c:v>0.26896037494674002</c:v>
                </c:pt>
                <c:pt idx="6">
                  <c:v>0.15430552879984599</c:v>
                </c:pt>
              </c:numCache>
            </c:numRef>
          </c:val>
          <c:extLst>
            <c:ext xmlns:c16="http://schemas.microsoft.com/office/drawing/2014/chart" uri="{C3380CC4-5D6E-409C-BE32-E72D297353CC}">
              <c16:uniqueId val="{00000000-9E96-1742-BD6F-0097DE4824EB}"/>
            </c:ext>
          </c:extLst>
        </c:ser>
        <c:ser>
          <c:idx val="1"/>
          <c:order val="1"/>
          <c:tx>
            <c:strRef>
              <c:f>Prevalence!$R$14</c:f>
              <c:strCache>
                <c:ptCount val="1"/>
                <c:pt idx="0">
                  <c:v>PsA</c:v>
                </c:pt>
              </c:strCache>
            </c:strRef>
          </c:tx>
          <c:spPr>
            <a:solidFill>
              <a:srgbClr val="C44645"/>
            </a:solidFill>
            <a:effectLst/>
          </c:spPr>
          <c:invertIfNegative val="0"/>
          <c:cat>
            <c:strRef>
              <c:f>Prevalence!$P$15:$P$21</c:f>
              <c:strCache>
                <c:ptCount val="7"/>
                <c:pt idx="0">
                  <c:v>&lt;30</c:v>
                </c:pt>
                <c:pt idx="1">
                  <c:v>30-39</c:v>
                </c:pt>
                <c:pt idx="2">
                  <c:v>40-49</c:v>
                </c:pt>
                <c:pt idx="3">
                  <c:v>50-59</c:v>
                </c:pt>
                <c:pt idx="4">
                  <c:v>60-69</c:v>
                </c:pt>
                <c:pt idx="5">
                  <c:v>70-79</c:v>
                </c:pt>
                <c:pt idx="6">
                  <c:v>&gt;=80</c:v>
                </c:pt>
              </c:strCache>
            </c:strRef>
          </c:cat>
          <c:val>
            <c:numRef>
              <c:f>Prevalence!$R$15:$R$21</c:f>
              <c:numCache>
                <c:formatCode>0.0%</c:formatCode>
                <c:ptCount val="7"/>
                <c:pt idx="0">
                  <c:v>1.23180291153415E-2</c:v>
                </c:pt>
                <c:pt idx="1">
                  <c:v>5.3900087642418902E-2</c:v>
                </c:pt>
                <c:pt idx="2">
                  <c:v>0.14064558629776</c:v>
                </c:pt>
                <c:pt idx="3">
                  <c:v>0.23049414824447301</c:v>
                </c:pt>
                <c:pt idx="4">
                  <c:v>0.29581673306772899</c:v>
                </c:pt>
                <c:pt idx="5">
                  <c:v>0.287755102040816</c:v>
                </c:pt>
                <c:pt idx="6">
                  <c:v>0.212454212454212</c:v>
                </c:pt>
              </c:numCache>
            </c:numRef>
          </c:val>
          <c:extLst>
            <c:ext xmlns:c16="http://schemas.microsoft.com/office/drawing/2014/chart" uri="{C3380CC4-5D6E-409C-BE32-E72D297353CC}">
              <c16:uniqueId val="{00000001-9E96-1742-BD6F-0097DE4824EB}"/>
            </c:ext>
          </c:extLst>
        </c:ser>
        <c:ser>
          <c:idx val="2"/>
          <c:order val="2"/>
          <c:tx>
            <c:strRef>
              <c:f>Prevalence!$S$14</c:f>
              <c:strCache>
                <c:ptCount val="1"/>
                <c:pt idx="0">
                  <c:v>RA</c:v>
                </c:pt>
              </c:strCache>
            </c:strRef>
          </c:tx>
          <c:spPr>
            <a:solidFill>
              <a:srgbClr val="C8ED84"/>
            </a:solidFill>
            <a:effectLst/>
          </c:spPr>
          <c:invertIfNegative val="0"/>
          <c:cat>
            <c:strRef>
              <c:f>Prevalence!$P$15:$P$21</c:f>
              <c:strCache>
                <c:ptCount val="7"/>
                <c:pt idx="0">
                  <c:v>&lt;30</c:v>
                </c:pt>
                <c:pt idx="1">
                  <c:v>30-39</c:v>
                </c:pt>
                <c:pt idx="2">
                  <c:v>40-49</c:v>
                </c:pt>
                <c:pt idx="3">
                  <c:v>50-59</c:v>
                </c:pt>
                <c:pt idx="4">
                  <c:v>60-69</c:v>
                </c:pt>
                <c:pt idx="5">
                  <c:v>70-79</c:v>
                </c:pt>
                <c:pt idx="6">
                  <c:v>&gt;=80</c:v>
                </c:pt>
              </c:strCache>
            </c:strRef>
          </c:cat>
          <c:val>
            <c:numRef>
              <c:f>Prevalence!$S$15:$S$21</c:f>
              <c:numCache>
                <c:formatCode>0.0%</c:formatCode>
                <c:ptCount val="7"/>
                <c:pt idx="0">
                  <c:v>1.3031161473087799E-2</c:v>
                </c:pt>
                <c:pt idx="1">
                  <c:v>5.0131233595800503E-2</c:v>
                </c:pt>
                <c:pt idx="2">
                  <c:v>0.127949582295178</c:v>
                </c:pt>
                <c:pt idx="3">
                  <c:v>0.20310946397902899</c:v>
                </c:pt>
                <c:pt idx="4">
                  <c:v>0.25306772908366498</c:v>
                </c:pt>
                <c:pt idx="5">
                  <c:v>0.21764861761328499</c:v>
                </c:pt>
                <c:pt idx="6">
                  <c:v>0.13564507904130499</c:v>
                </c:pt>
              </c:numCache>
            </c:numRef>
          </c:val>
          <c:extLst>
            <c:ext xmlns:c16="http://schemas.microsoft.com/office/drawing/2014/chart" uri="{C3380CC4-5D6E-409C-BE32-E72D297353CC}">
              <c16:uniqueId val="{00000002-9E96-1742-BD6F-0097DE4824EB}"/>
            </c:ext>
          </c:extLst>
        </c:ser>
        <c:dLbls>
          <c:showLegendKey val="0"/>
          <c:showVal val="0"/>
          <c:showCatName val="0"/>
          <c:showSerName val="0"/>
          <c:showPercent val="0"/>
          <c:showBubbleSize val="0"/>
        </c:dLbls>
        <c:gapWidth val="150"/>
        <c:axId val="-2094422504"/>
        <c:axId val="-2097734376"/>
      </c:barChart>
      <c:catAx>
        <c:axId val="-2094422504"/>
        <c:scaling>
          <c:orientation val="minMax"/>
        </c:scaling>
        <c:delete val="0"/>
        <c:axPos val="b"/>
        <c:numFmt formatCode="General" sourceLinked="0"/>
        <c:majorTickMark val="out"/>
        <c:minorTickMark val="none"/>
        <c:tickLblPos val="nextTo"/>
        <c:txPr>
          <a:bodyPr/>
          <a:lstStyle/>
          <a:p>
            <a:pPr>
              <a:defRPr sz="1200"/>
            </a:pPr>
            <a:endParaRPr lang="en-US"/>
          </a:p>
        </c:txPr>
        <c:crossAx val="-2097734376"/>
        <c:crosses val="autoZero"/>
        <c:auto val="1"/>
        <c:lblAlgn val="ctr"/>
        <c:lblOffset val="100"/>
        <c:noMultiLvlLbl val="0"/>
      </c:catAx>
      <c:valAx>
        <c:axId val="-2097734376"/>
        <c:scaling>
          <c:orientation val="minMax"/>
        </c:scaling>
        <c:delete val="0"/>
        <c:axPos val="l"/>
        <c:numFmt formatCode="0%" sourceLinked="0"/>
        <c:majorTickMark val="out"/>
        <c:minorTickMark val="none"/>
        <c:tickLblPos val="nextTo"/>
        <c:txPr>
          <a:bodyPr/>
          <a:lstStyle/>
          <a:p>
            <a:pPr>
              <a:defRPr sz="1200"/>
            </a:pPr>
            <a:endParaRPr lang="en-US"/>
          </a:p>
        </c:txPr>
        <c:crossAx val="-2094422504"/>
        <c:crosses val="autoZero"/>
        <c:crossBetween val="between"/>
      </c:valAx>
    </c:plotArea>
    <c:plotVisOnly val="1"/>
    <c:dispBlanksAs val="gap"/>
    <c:showDLblsOverMax val="0"/>
  </c:chart>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Diabetes Prevalence</a:t>
            </a:r>
          </a:p>
        </c:rich>
      </c:tx>
      <c:overlay val="0"/>
    </c:title>
    <c:autoTitleDeleted val="0"/>
    <c:plotArea>
      <c:layout/>
      <c:barChart>
        <c:barDir val="col"/>
        <c:grouping val="clustered"/>
        <c:varyColors val="0"/>
        <c:ser>
          <c:idx val="0"/>
          <c:order val="0"/>
          <c:tx>
            <c:strRef>
              <c:f>Prevalence!$Q$25</c:f>
              <c:strCache>
                <c:ptCount val="1"/>
                <c:pt idx="0">
                  <c:v>Controls</c:v>
                </c:pt>
              </c:strCache>
            </c:strRef>
          </c:tx>
          <c:spPr>
            <a:solidFill>
              <a:srgbClr val="7FADF0"/>
            </a:solidFill>
            <a:effectLst/>
          </c:spPr>
          <c:invertIfNegative val="0"/>
          <c:cat>
            <c:strRef>
              <c:f>Prevalence!$P$26:$P$32</c:f>
              <c:strCache>
                <c:ptCount val="7"/>
                <c:pt idx="0">
                  <c:v>&lt;30</c:v>
                </c:pt>
                <c:pt idx="1">
                  <c:v>30-39</c:v>
                </c:pt>
                <c:pt idx="2">
                  <c:v>40-49</c:v>
                </c:pt>
                <c:pt idx="3">
                  <c:v>50-59</c:v>
                </c:pt>
                <c:pt idx="4">
                  <c:v>60-69</c:v>
                </c:pt>
                <c:pt idx="5">
                  <c:v>70-79</c:v>
                </c:pt>
                <c:pt idx="6">
                  <c:v>&gt;=80</c:v>
                </c:pt>
              </c:strCache>
            </c:strRef>
          </c:cat>
          <c:val>
            <c:numRef>
              <c:f>Prevalence!$Q$26:$Q$32</c:f>
              <c:numCache>
                <c:formatCode>0.0%</c:formatCode>
                <c:ptCount val="7"/>
                <c:pt idx="0">
                  <c:v>1.53309409888357E-2</c:v>
                </c:pt>
                <c:pt idx="1">
                  <c:v>3.8163201985727598E-2</c:v>
                </c:pt>
                <c:pt idx="2">
                  <c:v>7.6990693585969203E-2</c:v>
                </c:pt>
                <c:pt idx="3">
                  <c:v>0.12913764938526301</c:v>
                </c:pt>
                <c:pt idx="4">
                  <c:v>0.188483672487852</c:v>
                </c:pt>
                <c:pt idx="5">
                  <c:v>0.20605027694929701</c:v>
                </c:pt>
                <c:pt idx="6">
                  <c:v>0.16208822962820299</c:v>
                </c:pt>
              </c:numCache>
            </c:numRef>
          </c:val>
          <c:extLst>
            <c:ext xmlns:c16="http://schemas.microsoft.com/office/drawing/2014/chart" uri="{C3380CC4-5D6E-409C-BE32-E72D297353CC}">
              <c16:uniqueId val="{00000000-F96F-9741-BEA0-D072F37F5605}"/>
            </c:ext>
          </c:extLst>
        </c:ser>
        <c:ser>
          <c:idx val="1"/>
          <c:order val="1"/>
          <c:tx>
            <c:strRef>
              <c:f>Prevalence!$R$25</c:f>
              <c:strCache>
                <c:ptCount val="1"/>
                <c:pt idx="0">
                  <c:v>PsA</c:v>
                </c:pt>
              </c:strCache>
            </c:strRef>
          </c:tx>
          <c:spPr>
            <a:solidFill>
              <a:srgbClr val="C44645"/>
            </a:solidFill>
            <a:effectLst/>
          </c:spPr>
          <c:invertIfNegative val="0"/>
          <c:cat>
            <c:strRef>
              <c:f>Prevalence!$P$26:$P$32</c:f>
              <c:strCache>
                <c:ptCount val="7"/>
                <c:pt idx="0">
                  <c:v>&lt;30</c:v>
                </c:pt>
                <c:pt idx="1">
                  <c:v>30-39</c:v>
                </c:pt>
                <c:pt idx="2">
                  <c:v>40-49</c:v>
                </c:pt>
                <c:pt idx="3">
                  <c:v>50-59</c:v>
                </c:pt>
                <c:pt idx="4">
                  <c:v>60-69</c:v>
                </c:pt>
                <c:pt idx="5">
                  <c:v>70-79</c:v>
                </c:pt>
                <c:pt idx="6">
                  <c:v>&gt;=80</c:v>
                </c:pt>
              </c:strCache>
            </c:strRef>
          </c:cat>
          <c:val>
            <c:numRef>
              <c:f>Prevalence!$R$26:$R$32</c:f>
              <c:numCache>
                <c:formatCode>0.0%</c:formatCode>
                <c:ptCount val="7"/>
                <c:pt idx="0">
                  <c:v>2.2396416573348302E-2</c:v>
                </c:pt>
                <c:pt idx="1">
                  <c:v>5.8282208588957003E-2</c:v>
                </c:pt>
                <c:pt idx="2">
                  <c:v>0.109683794466403</c:v>
                </c:pt>
                <c:pt idx="3">
                  <c:v>0.157672301690507</c:v>
                </c:pt>
                <c:pt idx="4">
                  <c:v>0.22410358565737001</c:v>
                </c:pt>
                <c:pt idx="5">
                  <c:v>0.23571428571428599</c:v>
                </c:pt>
                <c:pt idx="6">
                  <c:v>0.17948717948717899</c:v>
                </c:pt>
              </c:numCache>
            </c:numRef>
          </c:val>
          <c:extLst>
            <c:ext xmlns:c16="http://schemas.microsoft.com/office/drawing/2014/chart" uri="{C3380CC4-5D6E-409C-BE32-E72D297353CC}">
              <c16:uniqueId val="{00000001-F96F-9741-BEA0-D072F37F5605}"/>
            </c:ext>
          </c:extLst>
        </c:ser>
        <c:ser>
          <c:idx val="2"/>
          <c:order val="2"/>
          <c:tx>
            <c:strRef>
              <c:f>Prevalence!$S$25</c:f>
              <c:strCache>
                <c:ptCount val="1"/>
                <c:pt idx="0">
                  <c:v>RA</c:v>
                </c:pt>
              </c:strCache>
            </c:strRef>
          </c:tx>
          <c:spPr>
            <a:solidFill>
              <a:srgbClr val="C8ED84"/>
            </a:solidFill>
            <a:effectLst/>
          </c:spPr>
          <c:invertIfNegative val="0"/>
          <c:cat>
            <c:strRef>
              <c:f>Prevalence!$P$26:$P$32</c:f>
              <c:strCache>
                <c:ptCount val="7"/>
                <c:pt idx="0">
                  <c:v>&lt;30</c:v>
                </c:pt>
                <c:pt idx="1">
                  <c:v>30-39</c:v>
                </c:pt>
                <c:pt idx="2">
                  <c:v>40-49</c:v>
                </c:pt>
                <c:pt idx="3">
                  <c:v>50-59</c:v>
                </c:pt>
                <c:pt idx="4">
                  <c:v>60-69</c:v>
                </c:pt>
                <c:pt idx="5">
                  <c:v>70-79</c:v>
                </c:pt>
                <c:pt idx="6">
                  <c:v>&gt;=80</c:v>
                </c:pt>
              </c:strCache>
            </c:strRef>
          </c:cat>
          <c:val>
            <c:numRef>
              <c:f>Prevalence!$S$26:$S$32</c:f>
              <c:numCache>
                <c:formatCode>0.0%</c:formatCode>
                <c:ptCount val="7"/>
                <c:pt idx="0">
                  <c:v>2.54957507082153E-2</c:v>
                </c:pt>
                <c:pt idx="1">
                  <c:v>6.3254593175852997E-2</c:v>
                </c:pt>
                <c:pt idx="2">
                  <c:v>9.6145390590649304E-2</c:v>
                </c:pt>
                <c:pt idx="3">
                  <c:v>0.13658139745096301</c:v>
                </c:pt>
                <c:pt idx="4">
                  <c:v>0.18135458167330701</c:v>
                </c:pt>
                <c:pt idx="5">
                  <c:v>0.176839501810794</c:v>
                </c:pt>
                <c:pt idx="6">
                  <c:v>0.14805371409144999</c:v>
                </c:pt>
              </c:numCache>
            </c:numRef>
          </c:val>
          <c:extLst>
            <c:ext xmlns:c16="http://schemas.microsoft.com/office/drawing/2014/chart" uri="{C3380CC4-5D6E-409C-BE32-E72D297353CC}">
              <c16:uniqueId val="{00000002-F96F-9741-BEA0-D072F37F5605}"/>
            </c:ext>
          </c:extLst>
        </c:ser>
        <c:dLbls>
          <c:showLegendKey val="0"/>
          <c:showVal val="0"/>
          <c:showCatName val="0"/>
          <c:showSerName val="0"/>
          <c:showPercent val="0"/>
          <c:showBubbleSize val="0"/>
        </c:dLbls>
        <c:gapWidth val="150"/>
        <c:axId val="-2101892456"/>
        <c:axId val="-2097809784"/>
      </c:barChart>
      <c:catAx>
        <c:axId val="-2101892456"/>
        <c:scaling>
          <c:orientation val="minMax"/>
        </c:scaling>
        <c:delete val="0"/>
        <c:axPos val="b"/>
        <c:numFmt formatCode="General" sourceLinked="0"/>
        <c:majorTickMark val="out"/>
        <c:minorTickMark val="none"/>
        <c:tickLblPos val="nextTo"/>
        <c:txPr>
          <a:bodyPr/>
          <a:lstStyle/>
          <a:p>
            <a:pPr>
              <a:defRPr sz="1200"/>
            </a:pPr>
            <a:endParaRPr lang="en-US"/>
          </a:p>
        </c:txPr>
        <c:crossAx val="-2097809784"/>
        <c:crosses val="autoZero"/>
        <c:auto val="1"/>
        <c:lblAlgn val="ctr"/>
        <c:lblOffset val="100"/>
        <c:noMultiLvlLbl val="0"/>
      </c:catAx>
      <c:valAx>
        <c:axId val="-2097809784"/>
        <c:scaling>
          <c:orientation val="minMax"/>
        </c:scaling>
        <c:delete val="0"/>
        <c:axPos val="l"/>
        <c:numFmt formatCode="0%" sourceLinked="0"/>
        <c:majorTickMark val="out"/>
        <c:minorTickMark val="none"/>
        <c:tickLblPos val="nextTo"/>
        <c:txPr>
          <a:bodyPr/>
          <a:lstStyle/>
          <a:p>
            <a:pPr>
              <a:defRPr sz="1200"/>
            </a:pPr>
            <a:endParaRPr lang="en-US"/>
          </a:p>
        </c:txPr>
        <c:crossAx val="-2101892456"/>
        <c:crosses val="autoZero"/>
        <c:crossBetween val="between"/>
      </c:valAx>
    </c:plotArea>
    <c:plotVisOnly val="1"/>
    <c:dispBlanksAs val="gap"/>
    <c:showDLblsOverMax val="0"/>
  </c:chart>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Obesity Prevalence</a:t>
            </a:r>
          </a:p>
        </c:rich>
      </c:tx>
      <c:overlay val="0"/>
    </c:title>
    <c:autoTitleDeleted val="0"/>
    <c:plotArea>
      <c:layout/>
      <c:barChart>
        <c:barDir val="col"/>
        <c:grouping val="clustered"/>
        <c:varyColors val="0"/>
        <c:ser>
          <c:idx val="0"/>
          <c:order val="0"/>
          <c:tx>
            <c:strRef>
              <c:f>Prevalence!$Q$36</c:f>
              <c:strCache>
                <c:ptCount val="1"/>
                <c:pt idx="0">
                  <c:v>Controls</c:v>
                </c:pt>
              </c:strCache>
            </c:strRef>
          </c:tx>
          <c:spPr>
            <a:solidFill>
              <a:srgbClr val="7FADF0"/>
            </a:solidFill>
            <a:effectLst/>
          </c:spPr>
          <c:invertIfNegative val="0"/>
          <c:cat>
            <c:strRef>
              <c:f>Prevalence!$P$37:$P$43</c:f>
              <c:strCache>
                <c:ptCount val="7"/>
                <c:pt idx="0">
                  <c:v>&lt;30</c:v>
                </c:pt>
                <c:pt idx="1">
                  <c:v>30-39</c:v>
                </c:pt>
                <c:pt idx="2">
                  <c:v>40-49</c:v>
                </c:pt>
                <c:pt idx="3">
                  <c:v>50-59</c:v>
                </c:pt>
                <c:pt idx="4">
                  <c:v>60-69</c:v>
                </c:pt>
                <c:pt idx="5">
                  <c:v>70-79</c:v>
                </c:pt>
                <c:pt idx="6">
                  <c:v>&gt;=80</c:v>
                </c:pt>
              </c:strCache>
            </c:strRef>
          </c:cat>
          <c:val>
            <c:numRef>
              <c:f>Prevalence!$Q$37:$Q$43</c:f>
              <c:numCache>
                <c:formatCode>0.0%</c:formatCode>
                <c:ptCount val="7"/>
                <c:pt idx="0">
                  <c:v>0.13582535885167499</c:v>
                </c:pt>
                <c:pt idx="1">
                  <c:v>0.20249767297548901</c:v>
                </c:pt>
                <c:pt idx="2">
                  <c:v>0.25457995563058999</c:v>
                </c:pt>
                <c:pt idx="3">
                  <c:v>0.27767747112601399</c:v>
                </c:pt>
                <c:pt idx="4">
                  <c:v>0.28051146823224998</c:v>
                </c:pt>
                <c:pt idx="5">
                  <c:v>0.224414145717938</c:v>
                </c:pt>
                <c:pt idx="6">
                  <c:v>0.129108071662493</c:v>
                </c:pt>
              </c:numCache>
            </c:numRef>
          </c:val>
          <c:extLst>
            <c:ext xmlns:c16="http://schemas.microsoft.com/office/drawing/2014/chart" uri="{C3380CC4-5D6E-409C-BE32-E72D297353CC}">
              <c16:uniqueId val="{00000000-99E4-2F4B-81CD-B25E807D2586}"/>
            </c:ext>
          </c:extLst>
        </c:ser>
        <c:ser>
          <c:idx val="1"/>
          <c:order val="1"/>
          <c:tx>
            <c:strRef>
              <c:f>Prevalence!$R$36</c:f>
              <c:strCache>
                <c:ptCount val="1"/>
                <c:pt idx="0">
                  <c:v>PsA</c:v>
                </c:pt>
              </c:strCache>
            </c:strRef>
          </c:tx>
          <c:spPr>
            <a:solidFill>
              <a:srgbClr val="C44645"/>
            </a:solidFill>
            <a:effectLst/>
          </c:spPr>
          <c:invertIfNegative val="0"/>
          <c:cat>
            <c:strRef>
              <c:f>Prevalence!$P$37:$P$43</c:f>
              <c:strCache>
                <c:ptCount val="7"/>
                <c:pt idx="0">
                  <c:v>&lt;30</c:v>
                </c:pt>
                <c:pt idx="1">
                  <c:v>30-39</c:v>
                </c:pt>
                <c:pt idx="2">
                  <c:v>40-49</c:v>
                </c:pt>
                <c:pt idx="3">
                  <c:v>50-59</c:v>
                </c:pt>
                <c:pt idx="4">
                  <c:v>60-69</c:v>
                </c:pt>
                <c:pt idx="5">
                  <c:v>70-79</c:v>
                </c:pt>
                <c:pt idx="6">
                  <c:v>&gt;=80</c:v>
                </c:pt>
              </c:strCache>
            </c:strRef>
          </c:cat>
          <c:val>
            <c:numRef>
              <c:f>Prevalence!$R$37:$R$43</c:f>
              <c:numCache>
                <c:formatCode>0.0%</c:formatCode>
                <c:ptCount val="7"/>
                <c:pt idx="0">
                  <c:v>0.20940649496080599</c:v>
                </c:pt>
                <c:pt idx="1">
                  <c:v>0.29929886064855399</c:v>
                </c:pt>
                <c:pt idx="2">
                  <c:v>0.34980237154150201</c:v>
                </c:pt>
                <c:pt idx="3">
                  <c:v>0.37223667100129998</c:v>
                </c:pt>
                <c:pt idx="4">
                  <c:v>0.36603585657370502</c:v>
                </c:pt>
                <c:pt idx="5">
                  <c:v>0.26734693877551002</c:v>
                </c:pt>
                <c:pt idx="6">
                  <c:v>0.146520146520147</c:v>
                </c:pt>
              </c:numCache>
            </c:numRef>
          </c:val>
          <c:extLst>
            <c:ext xmlns:c16="http://schemas.microsoft.com/office/drawing/2014/chart" uri="{C3380CC4-5D6E-409C-BE32-E72D297353CC}">
              <c16:uniqueId val="{00000001-99E4-2F4B-81CD-B25E807D2586}"/>
            </c:ext>
          </c:extLst>
        </c:ser>
        <c:ser>
          <c:idx val="2"/>
          <c:order val="2"/>
          <c:tx>
            <c:strRef>
              <c:f>Prevalence!$S$36</c:f>
              <c:strCache>
                <c:ptCount val="1"/>
                <c:pt idx="0">
                  <c:v>RA</c:v>
                </c:pt>
              </c:strCache>
            </c:strRef>
          </c:tx>
          <c:spPr>
            <a:solidFill>
              <a:srgbClr val="C8ED84"/>
            </a:solidFill>
            <a:effectLst/>
          </c:spPr>
          <c:invertIfNegative val="0"/>
          <c:cat>
            <c:strRef>
              <c:f>Prevalence!$P$37:$P$43</c:f>
              <c:strCache>
                <c:ptCount val="7"/>
                <c:pt idx="0">
                  <c:v>&lt;30</c:v>
                </c:pt>
                <c:pt idx="1">
                  <c:v>30-39</c:v>
                </c:pt>
                <c:pt idx="2">
                  <c:v>40-49</c:v>
                </c:pt>
                <c:pt idx="3">
                  <c:v>50-59</c:v>
                </c:pt>
                <c:pt idx="4">
                  <c:v>60-69</c:v>
                </c:pt>
                <c:pt idx="5">
                  <c:v>70-79</c:v>
                </c:pt>
                <c:pt idx="6">
                  <c:v>&gt;=80</c:v>
                </c:pt>
              </c:strCache>
            </c:strRef>
          </c:cat>
          <c:val>
            <c:numRef>
              <c:f>Prevalence!$S$37:$S$43</c:f>
              <c:numCache>
                <c:formatCode>0.0%</c:formatCode>
                <c:ptCount val="7"/>
                <c:pt idx="0">
                  <c:v>0.14277620396600599</c:v>
                </c:pt>
                <c:pt idx="1">
                  <c:v>0.24278215223097099</c:v>
                </c:pt>
                <c:pt idx="2">
                  <c:v>0.30250622893155499</c:v>
                </c:pt>
                <c:pt idx="3">
                  <c:v>0.30145530145530097</c:v>
                </c:pt>
                <c:pt idx="4">
                  <c:v>0.27545816733067702</c:v>
                </c:pt>
                <c:pt idx="5">
                  <c:v>0.19680240261460999</c:v>
                </c:pt>
                <c:pt idx="6">
                  <c:v>0.10436851946285899</c:v>
                </c:pt>
              </c:numCache>
            </c:numRef>
          </c:val>
          <c:extLst>
            <c:ext xmlns:c16="http://schemas.microsoft.com/office/drawing/2014/chart" uri="{C3380CC4-5D6E-409C-BE32-E72D297353CC}">
              <c16:uniqueId val="{00000002-99E4-2F4B-81CD-B25E807D2586}"/>
            </c:ext>
          </c:extLst>
        </c:ser>
        <c:dLbls>
          <c:showLegendKey val="0"/>
          <c:showVal val="0"/>
          <c:showCatName val="0"/>
          <c:showSerName val="0"/>
          <c:showPercent val="0"/>
          <c:showBubbleSize val="0"/>
        </c:dLbls>
        <c:gapWidth val="150"/>
        <c:axId val="-2109524360"/>
        <c:axId val="-2105020136"/>
      </c:barChart>
      <c:catAx>
        <c:axId val="-2109524360"/>
        <c:scaling>
          <c:orientation val="minMax"/>
        </c:scaling>
        <c:delete val="0"/>
        <c:axPos val="b"/>
        <c:numFmt formatCode="General" sourceLinked="0"/>
        <c:majorTickMark val="out"/>
        <c:minorTickMark val="none"/>
        <c:tickLblPos val="nextTo"/>
        <c:txPr>
          <a:bodyPr/>
          <a:lstStyle/>
          <a:p>
            <a:pPr>
              <a:defRPr sz="1200"/>
            </a:pPr>
            <a:endParaRPr lang="en-US"/>
          </a:p>
        </c:txPr>
        <c:crossAx val="-2105020136"/>
        <c:crosses val="autoZero"/>
        <c:auto val="1"/>
        <c:lblAlgn val="ctr"/>
        <c:lblOffset val="100"/>
        <c:noMultiLvlLbl val="0"/>
      </c:catAx>
      <c:valAx>
        <c:axId val="-2105020136"/>
        <c:scaling>
          <c:orientation val="minMax"/>
        </c:scaling>
        <c:delete val="0"/>
        <c:axPos val="l"/>
        <c:numFmt formatCode="0%" sourceLinked="0"/>
        <c:majorTickMark val="out"/>
        <c:minorTickMark val="none"/>
        <c:tickLblPos val="nextTo"/>
        <c:txPr>
          <a:bodyPr/>
          <a:lstStyle/>
          <a:p>
            <a:pPr>
              <a:defRPr sz="1200"/>
            </a:pPr>
            <a:endParaRPr lang="en-US"/>
          </a:p>
        </c:txPr>
        <c:crossAx val="-210952436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7"/>
          <c:y val="6.108441297837966E-2"/>
          <c:w val="0.847280388724302"/>
          <c:h val="0.77198443851050336"/>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5418-724B-91D9-479655DF8D78}"/>
            </c:ext>
          </c:extLst>
        </c:ser>
        <c:dLbls>
          <c:showLegendKey val="0"/>
          <c:showVal val="0"/>
          <c:showCatName val="0"/>
          <c:showSerName val="0"/>
          <c:showPercent val="0"/>
          <c:showBubbleSize val="0"/>
        </c:dLbls>
        <c:axId val="181373184"/>
        <c:axId val="182345728"/>
      </c:scatterChart>
      <c:valAx>
        <c:axId val="181373184"/>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2345728"/>
        <c:crosses val="autoZero"/>
        <c:crossBetween val="midCat"/>
        <c:majorUnit val="12"/>
      </c:valAx>
      <c:valAx>
        <c:axId val="182345728"/>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1373184"/>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Prevalence!$Q$36</c:f>
              <c:strCache>
                <c:ptCount val="1"/>
                <c:pt idx="0">
                  <c:v>Controls</c:v>
                </c:pt>
              </c:strCache>
            </c:strRef>
          </c:tx>
          <c:spPr>
            <a:solidFill>
              <a:srgbClr val="7FADF0"/>
            </a:solidFill>
            <a:ln w="3175">
              <a:noFill/>
            </a:ln>
            <a:effectLst/>
          </c:spPr>
          <c:invertIfNegative val="0"/>
          <c:cat>
            <c:strRef>
              <c:f>Prevalence!$P$37:$P$43</c:f>
              <c:strCache>
                <c:ptCount val="7"/>
                <c:pt idx="0">
                  <c:v>&lt;30</c:v>
                </c:pt>
                <c:pt idx="1">
                  <c:v>30-39</c:v>
                </c:pt>
                <c:pt idx="2">
                  <c:v>40-49</c:v>
                </c:pt>
                <c:pt idx="3">
                  <c:v>50-59</c:v>
                </c:pt>
                <c:pt idx="4">
                  <c:v>60-69</c:v>
                </c:pt>
                <c:pt idx="5">
                  <c:v>70-79</c:v>
                </c:pt>
                <c:pt idx="6">
                  <c:v>&gt;=80</c:v>
                </c:pt>
              </c:strCache>
            </c:strRef>
          </c:cat>
          <c:val>
            <c:numRef>
              <c:f>Prevalence!$Q$37:$Q$43</c:f>
              <c:numCache>
                <c:formatCode>0.0%</c:formatCode>
                <c:ptCount val="7"/>
                <c:pt idx="0">
                  <c:v>0.13582535885167499</c:v>
                </c:pt>
                <c:pt idx="1">
                  <c:v>0.20249767297548901</c:v>
                </c:pt>
                <c:pt idx="2">
                  <c:v>0.25457995563058999</c:v>
                </c:pt>
                <c:pt idx="3">
                  <c:v>0.27767747112601399</c:v>
                </c:pt>
                <c:pt idx="4">
                  <c:v>0.28051146823224998</c:v>
                </c:pt>
                <c:pt idx="5">
                  <c:v>0.224414145717938</c:v>
                </c:pt>
                <c:pt idx="6">
                  <c:v>0.129108071662493</c:v>
                </c:pt>
              </c:numCache>
            </c:numRef>
          </c:val>
          <c:extLst>
            <c:ext xmlns:c16="http://schemas.microsoft.com/office/drawing/2014/chart" uri="{C3380CC4-5D6E-409C-BE32-E72D297353CC}">
              <c16:uniqueId val="{00000000-CAED-8C43-B320-6DDDB5816161}"/>
            </c:ext>
          </c:extLst>
        </c:ser>
        <c:ser>
          <c:idx val="1"/>
          <c:order val="1"/>
          <c:tx>
            <c:strRef>
              <c:f>Prevalence!$R$36</c:f>
              <c:strCache>
                <c:ptCount val="1"/>
                <c:pt idx="0">
                  <c:v>PsA</c:v>
                </c:pt>
              </c:strCache>
            </c:strRef>
          </c:tx>
          <c:spPr>
            <a:solidFill>
              <a:srgbClr val="C44645"/>
            </a:solidFill>
            <a:ln w="3175">
              <a:noFill/>
            </a:ln>
            <a:effectLst/>
          </c:spPr>
          <c:invertIfNegative val="0"/>
          <c:cat>
            <c:strRef>
              <c:f>Prevalence!$P$37:$P$43</c:f>
              <c:strCache>
                <c:ptCount val="7"/>
                <c:pt idx="0">
                  <c:v>&lt;30</c:v>
                </c:pt>
                <c:pt idx="1">
                  <c:v>30-39</c:v>
                </c:pt>
                <c:pt idx="2">
                  <c:v>40-49</c:v>
                </c:pt>
                <c:pt idx="3">
                  <c:v>50-59</c:v>
                </c:pt>
                <c:pt idx="4">
                  <c:v>60-69</c:v>
                </c:pt>
                <c:pt idx="5">
                  <c:v>70-79</c:v>
                </c:pt>
                <c:pt idx="6">
                  <c:v>&gt;=80</c:v>
                </c:pt>
              </c:strCache>
            </c:strRef>
          </c:cat>
          <c:val>
            <c:numRef>
              <c:f>Prevalence!$R$37:$R$43</c:f>
              <c:numCache>
                <c:formatCode>0.0%</c:formatCode>
                <c:ptCount val="7"/>
                <c:pt idx="0">
                  <c:v>0.20940649496080599</c:v>
                </c:pt>
                <c:pt idx="1">
                  <c:v>0.29929886064855399</c:v>
                </c:pt>
                <c:pt idx="2">
                  <c:v>0.34980237154150201</c:v>
                </c:pt>
                <c:pt idx="3">
                  <c:v>0.37223667100129998</c:v>
                </c:pt>
                <c:pt idx="4">
                  <c:v>0.36603585657370502</c:v>
                </c:pt>
                <c:pt idx="5">
                  <c:v>0.26734693877551002</c:v>
                </c:pt>
                <c:pt idx="6">
                  <c:v>0.146520146520147</c:v>
                </c:pt>
              </c:numCache>
            </c:numRef>
          </c:val>
          <c:extLst>
            <c:ext xmlns:c16="http://schemas.microsoft.com/office/drawing/2014/chart" uri="{C3380CC4-5D6E-409C-BE32-E72D297353CC}">
              <c16:uniqueId val="{00000001-CAED-8C43-B320-6DDDB5816161}"/>
            </c:ext>
          </c:extLst>
        </c:ser>
        <c:ser>
          <c:idx val="2"/>
          <c:order val="2"/>
          <c:tx>
            <c:strRef>
              <c:f>Prevalence!$S$36</c:f>
              <c:strCache>
                <c:ptCount val="1"/>
                <c:pt idx="0">
                  <c:v>RA</c:v>
                </c:pt>
              </c:strCache>
            </c:strRef>
          </c:tx>
          <c:spPr>
            <a:solidFill>
              <a:srgbClr val="C8ED84"/>
            </a:solidFill>
            <a:ln w="3175">
              <a:noFill/>
            </a:ln>
            <a:effectLst/>
          </c:spPr>
          <c:invertIfNegative val="0"/>
          <c:cat>
            <c:strRef>
              <c:f>Prevalence!$P$37:$P$43</c:f>
              <c:strCache>
                <c:ptCount val="7"/>
                <c:pt idx="0">
                  <c:v>&lt;30</c:v>
                </c:pt>
                <c:pt idx="1">
                  <c:v>30-39</c:v>
                </c:pt>
                <c:pt idx="2">
                  <c:v>40-49</c:v>
                </c:pt>
                <c:pt idx="3">
                  <c:v>50-59</c:v>
                </c:pt>
                <c:pt idx="4">
                  <c:v>60-69</c:v>
                </c:pt>
                <c:pt idx="5">
                  <c:v>70-79</c:v>
                </c:pt>
                <c:pt idx="6">
                  <c:v>&gt;=80</c:v>
                </c:pt>
              </c:strCache>
            </c:strRef>
          </c:cat>
          <c:val>
            <c:numRef>
              <c:f>Prevalence!$S$37:$S$43</c:f>
              <c:numCache>
                <c:formatCode>0.0%</c:formatCode>
                <c:ptCount val="7"/>
                <c:pt idx="0">
                  <c:v>0.14277620396600599</c:v>
                </c:pt>
                <c:pt idx="1">
                  <c:v>0.24278215223097099</c:v>
                </c:pt>
                <c:pt idx="2">
                  <c:v>0.30250622893155499</c:v>
                </c:pt>
                <c:pt idx="3">
                  <c:v>0.30145530145530097</c:v>
                </c:pt>
                <c:pt idx="4">
                  <c:v>0.27545816733067702</c:v>
                </c:pt>
                <c:pt idx="5">
                  <c:v>0.19680240261460999</c:v>
                </c:pt>
                <c:pt idx="6">
                  <c:v>0.10436851946285899</c:v>
                </c:pt>
              </c:numCache>
            </c:numRef>
          </c:val>
          <c:extLst>
            <c:ext xmlns:c16="http://schemas.microsoft.com/office/drawing/2014/chart" uri="{C3380CC4-5D6E-409C-BE32-E72D297353CC}">
              <c16:uniqueId val="{00000002-CAED-8C43-B320-6DDDB5816161}"/>
            </c:ext>
          </c:extLst>
        </c:ser>
        <c:dLbls>
          <c:showLegendKey val="0"/>
          <c:showVal val="0"/>
          <c:showCatName val="0"/>
          <c:showSerName val="0"/>
          <c:showPercent val="0"/>
          <c:showBubbleSize val="0"/>
        </c:dLbls>
        <c:gapWidth val="150"/>
        <c:axId val="2087099232"/>
        <c:axId val="2087102672"/>
      </c:barChart>
      <c:catAx>
        <c:axId val="2087099232"/>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87102672"/>
        <c:crosses val="autoZero"/>
        <c:auto val="1"/>
        <c:lblAlgn val="ctr"/>
        <c:lblOffset val="100"/>
        <c:noMultiLvlLbl val="0"/>
      </c:catAx>
      <c:valAx>
        <c:axId val="2087102672"/>
        <c:scaling>
          <c:orientation val="minMax"/>
        </c:scaling>
        <c:delete val="0"/>
        <c:axPos val="l"/>
        <c:numFmt formatCode="0%"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87099232"/>
        <c:crosses val="autoZero"/>
        <c:crossBetween val="between"/>
      </c:valAx>
      <c:spPr>
        <a:noFill/>
        <a:ln>
          <a:noFill/>
        </a:ln>
        <a:effectLst/>
      </c:spPr>
    </c:plotArea>
    <c:legend>
      <c:legendPos val="b"/>
      <c:layout>
        <c:manualLayout>
          <c:xMode val="edge"/>
          <c:yMode val="edge"/>
          <c:x val="0.75768114212996085"/>
          <c:y val="3.4652946695519077E-2"/>
          <c:w val="0.2253784564808187"/>
          <c:h val="7.58446697707809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7"/>
          <c:y val="6.108441297837966E-2"/>
          <c:w val="0.85051186552275337"/>
          <c:h val="0.77198443851050336"/>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D5C5-D542-8EAC-76CDEB2E50B5}"/>
            </c:ext>
          </c:extLst>
        </c:ser>
        <c:dLbls>
          <c:showLegendKey val="0"/>
          <c:showVal val="0"/>
          <c:showCatName val="0"/>
          <c:showSerName val="0"/>
          <c:showPercent val="0"/>
          <c:showBubbleSize val="0"/>
        </c:dLbls>
        <c:axId val="182349760"/>
        <c:axId val="182350336"/>
      </c:scatterChart>
      <c:valAx>
        <c:axId val="182349760"/>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350336"/>
        <c:crosses val="autoZero"/>
        <c:crossBetween val="midCat"/>
        <c:majorUnit val="12"/>
      </c:valAx>
      <c:valAx>
        <c:axId val="182350336"/>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349760"/>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882213416787"/>
          <c:y val="6.108441297837966E-2"/>
          <c:w val="0.85051186552275337"/>
          <c:h val="0.77198443851050336"/>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none"/>
          </c:marker>
          <c:xVal>
            <c:numRef>
              <c:f>Sheet1!$A$2:$A$8</c:f>
              <c:numCache>
                <c:formatCode>General</c:formatCode>
                <c:ptCount val="7"/>
                <c:pt idx="0">
                  <c:v>0</c:v>
                </c:pt>
                <c:pt idx="1">
                  <c:v>4</c:v>
                </c:pt>
                <c:pt idx="2">
                  <c:v>8</c:v>
                </c:pt>
                <c:pt idx="3">
                  <c:v>12</c:v>
                </c:pt>
                <c:pt idx="4">
                  <c:v>24</c:v>
                </c:pt>
                <c:pt idx="5">
                  <c:v>36</c:v>
                </c:pt>
                <c:pt idx="6">
                  <c:v>48</c:v>
                </c:pt>
              </c:numCache>
            </c:numRef>
          </c:xVal>
          <c:yVal>
            <c:numRef>
              <c:f>Sheet1!$B$2:$B$8</c:f>
              <c:numCache>
                <c:formatCode>General</c:formatCode>
                <c:ptCount val="7"/>
                <c:pt idx="0">
                  <c:v>0</c:v>
                </c:pt>
              </c:numCache>
            </c:numRef>
          </c:yVal>
          <c:smooth val="0"/>
          <c:extLst>
            <c:ext xmlns:c16="http://schemas.microsoft.com/office/drawing/2014/chart" uri="{C3380CC4-5D6E-409C-BE32-E72D297353CC}">
              <c16:uniqueId val="{00000000-923B-1145-A4B9-2CE20CC7D7C1}"/>
            </c:ext>
          </c:extLst>
        </c:ser>
        <c:dLbls>
          <c:showLegendKey val="0"/>
          <c:showVal val="0"/>
          <c:showCatName val="0"/>
          <c:showSerName val="0"/>
          <c:showPercent val="0"/>
          <c:showBubbleSize val="0"/>
        </c:dLbls>
        <c:axId val="182690368"/>
        <c:axId val="182690944"/>
      </c:scatterChart>
      <c:valAx>
        <c:axId val="182690368"/>
        <c:scaling>
          <c:orientation val="minMax"/>
          <c:max val="48"/>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690944"/>
        <c:crosses val="autoZero"/>
        <c:crossBetween val="midCat"/>
        <c:majorUnit val="12"/>
      </c:valAx>
      <c:valAx>
        <c:axId val="182690944"/>
        <c:scaling>
          <c:orientation val="minMax"/>
          <c:max val="10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82690368"/>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69590-89AE-4258-A2FF-EACF0272DD2A}"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F0ED346D-68DA-4951-B911-8E801E775569}">
      <dgm:prSet phldrT="[Text]" custT="1"/>
      <dgm:spPr>
        <a:solidFill>
          <a:srgbClr val="4AA2B7"/>
        </a:solidFill>
      </dgm:spPr>
      <dgm:t>
        <a:bodyPr/>
        <a:lstStyle/>
        <a:p>
          <a:r>
            <a:rPr lang="en-US" sz="2400" dirty="0"/>
            <a:t>PsA</a:t>
          </a:r>
        </a:p>
      </dgm:t>
    </dgm:pt>
    <dgm:pt modelId="{030E592D-413E-413C-8FE6-80F1E5A42201}" type="parTrans" cxnId="{42463218-4D3A-41AA-B7E2-FBADF9936DFD}">
      <dgm:prSet/>
      <dgm:spPr/>
      <dgm:t>
        <a:bodyPr/>
        <a:lstStyle/>
        <a:p>
          <a:endParaRPr lang="en-US"/>
        </a:p>
      </dgm:t>
    </dgm:pt>
    <dgm:pt modelId="{62012E4B-9942-4712-949C-5C6917631244}" type="sibTrans" cxnId="{42463218-4D3A-41AA-B7E2-FBADF9936DFD}">
      <dgm:prSet/>
      <dgm:spPr/>
      <dgm:t>
        <a:bodyPr/>
        <a:lstStyle/>
        <a:p>
          <a:endParaRPr lang="en-US"/>
        </a:p>
      </dgm:t>
    </dgm:pt>
    <dgm:pt modelId="{83AF8A34-6836-4CB7-A789-C456C97B34B6}">
      <dgm:prSet phldrT="[Text]"/>
      <dgm:spPr>
        <a:solidFill>
          <a:srgbClr val="C44645"/>
        </a:solidFill>
      </dgm:spPr>
      <dgm:t>
        <a:bodyPr/>
        <a:lstStyle/>
        <a:p>
          <a:r>
            <a:rPr lang="en-US" dirty="0"/>
            <a:t>Psoriasis</a:t>
          </a:r>
        </a:p>
      </dgm:t>
    </dgm:pt>
    <dgm:pt modelId="{B2E3C87F-91C9-4297-B569-8A3227890745}" type="parTrans" cxnId="{1FC2C9BB-020F-48A3-8096-CA529713586F}">
      <dgm:prSet/>
      <dgm:spPr>
        <a:ln>
          <a:solidFill>
            <a:srgbClr val="4AA2B7"/>
          </a:solidFill>
          <a:tailEnd type="stealth"/>
        </a:ln>
      </dgm:spPr>
      <dgm:t>
        <a:bodyPr/>
        <a:lstStyle/>
        <a:p>
          <a:endParaRPr lang="en-US"/>
        </a:p>
      </dgm:t>
    </dgm:pt>
    <dgm:pt modelId="{0471C76A-BE6B-4BDD-82CB-055DAE0C0259}" type="sibTrans" cxnId="{1FC2C9BB-020F-48A3-8096-CA529713586F}">
      <dgm:prSet/>
      <dgm:spPr/>
      <dgm:t>
        <a:bodyPr/>
        <a:lstStyle/>
        <a:p>
          <a:endParaRPr lang="en-US"/>
        </a:p>
      </dgm:t>
    </dgm:pt>
    <dgm:pt modelId="{417E7799-31F7-4D29-840A-FBBD545574F8}">
      <dgm:prSet phldrT="[Text]"/>
      <dgm:spPr>
        <a:solidFill>
          <a:srgbClr val="C44645"/>
        </a:solidFill>
      </dgm:spPr>
      <dgm:t>
        <a:bodyPr/>
        <a:lstStyle/>
        <a:p>
          <a:r>
            <a:rPr lang="en-US" dirty="0"/>
            <a:t>Obesity</a:t>
          </a:r>
        </a:p>
      </dgm:t>
    </dgm:pt>
    <dgm:pt modelId="{CF6D1014-2C6A-4B30-81E9-CC882CDB5516}" type="parTrans" cxnId="{830BDFCF-890B-4563-ABD1-F1488855CD5F}">
      <dgm:prSet/>
      <dgm:spPr>
        <a:ln>
          <a:solidFill>
            <a:srgbClr val="4AA2B7"/>
          </a:solidFill>
          <a:tailEnd type="stealth"/>
        </a:ln>
      </dgm:spPr>
      <dgm:t>
        <a:bodyPr/>
        <a:lstStyle/>
        <a:p>
          <a:endParaRPr lang="en-US"/>
        </a:p>
      </dgm:t>
    </dgm:pt>
    <dgm:pt modelId="{8F245AA1-B32B-430D-BE1E-BD4C603E67AA}" type="sibTrans" cxnId="{830BDFCF-890B-4563-ABD1-F1488855CD5F}">
      <dgm:prSet/>
      <dgm:spPr/>
      <dgm:t>
        <a:bodyPr/>
        <a:lstStyle/>
        <a:p>
          <a:endParaRPr lang="en-US"/>
        </a:p>
      </dgm:t>
    </dgm:pt>
    <dgm:pt modelId="{1CC5C4F8-FA6F-49F2-A2DE-18A6476FC012}">
      <dgm:prSet phldrT="[Text]"/>
      <dgm:spPr>
        <a:solidFill>
          <a:srgbClr val="C44645"/>
        </a:solidFill>
      </dgm:spPr>
      <dgm:t>
        <a:bodyPr/>
        <a:lstStyle/>
        <a:p>
          <a:r>
            <a:rPr lang="en-US" dirty="0"/>
            <a:t>Diabetes</a:t>
          </a:r>
        </a:p>
      </dgm:t>
    </dgm:pt>
    <dgm:pt modelId="{7766EAC9-A68C-4687-8831-69E77586BED3}" type="parTrans" cxnId="{3492EE8C-A4BD-49B3-A311-F015B16715BF}">
      <dgm:prSet/>
      <dgm:spPr>
        <a:ln>
          <a:solidFill>
            <a:srgbClr val="4AA2B7"/>
          </a:solidFill>
          <a:tailEnd type="stealth"/>
        </a:ln>
      </dgm:spPr>
      <dgm:t>
        <a:bodyPr/>
        <a:lstStyle/>
        <a:p>
          <a:endParaRPr lang="en-US"/>
        </a:p>
      </dgm:t>
    </dgm:pt>
    <dgm:pt modelId="{D855E6A4-35A9-40CA-8B96-D9A87765D6B3}" type="sibTrans" cxnId="{3492EE8C-A4BD-49B3-A311-F015B16715BF}">
      <dgm:prSet/>
      <dgm:spPr/>
      <dgm:t>
        <a:bodyPr/>
        <a:lstStyle/>
        <a:p>
          <a:endParaRPr lang="en-US"/>
        </a:p>
      </dgm:t>
    </dgm:pt>
    <dgm:pt modelId="{B8C7F22B-9CDE-4E5B-A5A6-8EC03158ECB1}">
      <dgm:prSet phldrT="[Text]"/>
      <dgm:spPr>
        <a:solidFill>
          <a:srgbClr val="C44645"/>
        </a:solidFill>
      </dgm:spPr>
      <dgm:t>
        <a:bodyPr/>
        <a:lstStyle/>
        <a:p>
          <a:r>
            <a:rPr lang="en-US" dirty="0"/>
            <a:t>Depression</a:t>
          </a:r>
        </a:p>
      </dgm:t>
    </dgm:pt>
    <dgm:pt modelId="{D0F080F2-36C4-461C-9802-E1C71D6E1B83}" type="parTrans" cxnId="{8AC7BD95-9D08-4A83-BBEA-BB3CE2338144}">
      <dgm:prSet/>
      <dgm:spPr>
        <a:ln>
          <a:solidFill>
            <a:srgbClr val="4AA2B7"/>
          </a:solidFill>
          <a:tailEnd type="stealth"/>
        </a:ln>
      </dgm:spPr>
      <dgm:t>
        <a:bodyPr/>
        <a:lstStyle/>
        <a:p>
          <a:endParaRPr lang="en-US"/>
        </a:p>
      </dgm:t>
    </dgm:pt>
    <dgm:pt modelId="{2D4BC037-42E9-4DC5-BEA0-DCA541C79D10}" type="sibTrans" cxnId="{8AC7BD95-9D08-4A83-BBEA-BB3CE2338144}">
      <dgm:prSet/>
      <dgm:spPr/>
      <dgm:t>
        <a:bodyPr/>
        <a:lstStyle/>
        <a:p>
          <a:endParaRPr lang="en-US"/>
        </a:p>
      </dgm:t>
    </dgm:pt>
    <dgm:pt modelId="{D6BEF597-CCD4-4821-80B2-BCCABD12CE6D}">
      <dgm:prSet/>
      <dgm:spPr>
        <a:solidFill>
          <a:srgbClr val="C44645"/>
        </a:solidFill>
      </dgm:spPr>
      <dgm:t>
        <a:bodyPr/>
        <a:lstStyle/>
        <a:p>
          <a:r>
            <a:rPr lang="en-US" dirty="0"/>
            <a:t>Sarcopenia</a:t>
          </a:r>
        </a:p>
      </dgm:t>
    </dgm:pt>
    <dgm:pt modelId="{8F9847EC-10C2-4A7B-95C1-0C3515D05407}" type="parTrans" cxnId="{AC5E2493-F221-4F80-8FE3-2C0515BB103B}">
      <dgm:prSet/>
      <dgm:spPr>
        <a:ln>
          <a:solidFill>
            <a:srgbClr val="4AA2B7"/>
          </a:solidFill>
          <a:tailEnd type="stealth"/>
        </a:ln>
      </dgm:spPr>
      <dgm:t>
        <a:bodyPr/>
        <a:lstStyle/>
        <a:p>
          <a:endParaRPr lang="en-US"/>
        </a:p>
      </dgm:t>
    </dgm:pt>
    <dgm:pt modelId="{2455C04E-9ECA-48A9-B7C3-492B180FD115}" type="sibTrans" cxnId="{AC5E2493-F221-4F80-8FE3-2C0515BB103B}">
      <dgm:prSet/>
      <dgm:spPr/>
      <dgm:t>
        <a:bodyPr/>
        <a:lstStyle/>
        <a:p>
          <a:endParaRPr lang="en-US"/>
        </a:p>
      </dgm:t>
    </dgm:pt>
    <dgm:pt modelId="{63AE1895-B898-4143-961B-A67603934896}">
      <dgm:prSet/>
      <dgm:spPr>
        <a:solidFill>
          <a:srgbClr val="C44645"/>
        </a:solidFill>
      </dgm:spPr>
      <dgm:t>
        <a:bodyPr/>
        <a:lstStyle/>
        <a:p>
          <a:r>
            <a:rPr lang="en-US" dirty="0"/>
            <a:t>Pain and Fatigue</a:t>
          </a:r>
        </a:p>
      </dgm:t>
    </dgm:pt>
    <dgm:pt modelId="{66DBF6D5-1D3C-49E4-AEAC-02997E527D45}" type="parTrans" cxnId="{06FC0FAA-2D5B-4394-8847-06D96D6541E1}">
      <dgm:prSet/>
      <dgm:spPr>
        <a:ln>
          <a:solidFill>
            <a:srgbClr val="4AA2B7"/>
          </a:solidFill>
          <a:tailEnd type="stealth"/>
        </a:ln>
      </dgm:spPr>
      <dgm:t>
        <a:bodyPr/>
        <a:lstStyle/>
        <a:p>
          <a:endParaRPr lang="en-US"/>
        </a:p>
      </dgm:t>
    </dgm:pt>
    <dgm:pt modelId="{EF7B98B4-77E6-499B-93DC-1CFE355D9440}" type="sibTrans" cxnId="{06FC0FAA-2D5B-4394-8847-06D96D6541E1}">
      <dgm:prSet/>
      <dgm:spPr/>
      <dgm:t>
        <a:bodyPr/>
        <a:lstStyle/>
        <a:p>
          <a:endParaRPr lang="en-US"/>
        </a:p>
      </dgm:t>
    </dgm:pt>
    <dgm:pt modelId="{EE0EB955-1EC5-429A-A113-A9A9ADF7A2DD}" type="pres">
      <dgm:prSet presAssocID="{E0C69590-89AE-4258-A2FF-EACF0272DD2A}" presName="cycle" presStyleCnt="0">
        <dgm:presLayoutVars>
          <dgm:chMax val="1"/>
          <dgm:dir/>
          <dgm:animLvl val="ctr"/>
          <dgm:resizeHandles val="exact"/>
        </dgm:presLayoutVars>
      </dgm:prSet>
      <dgm:spPr/>
    </dgm:pt>
    <dgm:pt modelId="{E6471CA3-521D-4B2D-B030-EA5EDF9CCD22}" type="pres">
      <dgm:prSet presAssocID="{F0ED346D-68DA-4951-B911-8E801E775569}" presName="centerShape" presStyleLbl="node0" presStyleIdx="0" presStyleCnt="1"/>
      <dgm:spPr/>
    </dgm:pt>
    <dgm:pt modelId="{1D2A6592-71B5-4F5C-90E6-03AF1D0B5678}" type="pres">
      <dgm:prSet presAssocID="{B2E3C87F-91C9-4297-B569-8A3227890745}" presName="Name9" presStyleLbl="parChTrans1D2" presStyleIdx="0" presStyleCnt="6"/>
      <dgm:spPr/>
    </dgm:pt>
    <dgm:pt modelId="{401F4012-A6BF-4D5D-8B4F-FD2B8EFB1967}" type="pres">
      <dgm:prSet presAssocID="{B2E3C87F-91C9-4297-B569-8A3227890745}" presName="connTx" presStyleLbl="parChTrans1D2" presStyleIdx="0" presStyleCnt="6"/>
      <dgm:spPr/>
    </dgm:pt>
    <dgm:pt modelId="{52245242-3A83-4B64-8764-55E7CC4B91BD}" type="pres">
      <dgm:prSet presAssocID="{83AF8A34-6836-4CB7-A789-C456C97B34B6}" presName="node" presStyleLbl="node1" presStyleIdx="0" presStyleCnt="6">
        <dgm:presLayoutVars>
          <dgm:bulletEnabled val="1"/>
        </dgm:presLayoutVars>
      </dgm:prSet>
      <dgm:spPr/>
    </dgm:pt>
    <dgm:pt modelId="{8EA34E3F-3A20-4ED9-928B-7047C1E8B991}" type="pres">
      <dgm:prSet presAssocID="{CF6D1014-2C6A-4B30-81E9-CC882CDB5516}" presName="Name9" presStyleLbl="parChTrans1D2" presStyleIdx="1" presStyleCnt="6"/>
      <dgm:spPr/>
    </dgm:pt>
    <dgm:pt modelId="{56486B4B-9BC8-496D-BE30-B75CB4BFF185}" type="pres">
      <dgm:prSet presAssocID="{CF6D1014-2C6A-4B30-81E9-CC882CDB5516}" presName="connTx" presStyleLbl="parChTrans1D2" presStyleIdx="1" presStyleCnt="6"/>
      <dgm:spPr/>
    </dgm:pt>
    <dgm:pt modelId="{772C4EA7-FCEF-4325-A7BD-EB83F2A04670}" type="pres">
      <dgm:prSet presAssocID="{417E7799-31F7-4D29-840A-FBBD545574F8}" presName="node" presStyleLbl="node1" presStyleIdx="1" presStyleCnt="6">
        <dgm:presLayoutVars>
          <dgm:bulletEnabled val="1"/>
        </dgm:presLayoutVars>
      </dgm:prSet>
      <dgm:spPr/>
    </dgm:pt>
    <dgm:pt modelId="{C17D328E-1760-402B-9013-91FFC8329530}" type="pres">
      <dgm:prSet presAssocID="{7766EAC9-A68C-4687-8831-69E77586BED3}" presName="Name9" presStyleLbl="parChTrans1D2" presStyleIdx="2" presStyleCnt="6"/>
      <dgm:spPr/>
    </dgm:pt>
    <dgm:pt modelId="{6339E3A9-8EB5-4DB5-8AFF-F68273B847E5}" type="pres">
      <dgm:prSet presAssocID="{7766EAC9-A68C-4687-8831-69E77586BED3}" presName="connTx" presStyleLbl="parChTrans1D2" presStyleIdx="2" presStyleCnt="6"/>
      <dgm:spPr/>
    </dgm:pt>
    <dgm:pt modelId="{B0297A3A-CD9B-481E-8B4D-8F336A52DF4F}" type="pres">
      <dgm:prSet presAssocID="{1CC5C4F8-FA6F-49F2-A2DE-18A6476FC012}" presName="node" presStyleLbl="node1" presStyleIdx="2" presStyleCnt="6">
        <dgm:presLayoutVars>
          <dgm:bulletEnabled val="1"/>
        </dgm:presLayoutVars>
      </dgm:prSet>
      <dgm:spPr/>
    </dgm:pt>
    <dgm:pt modelId="{BED5B608-42DD-4548-A454-EC53E810BA97}" type="pres">
      <dgm:prSet presAssocID="{D0F080F2-36C4-461C-9802-E1C71D6E1B83}" presName="Name9" presStyleLbl="parChTrans1D2" presStyleIdx="3" presStyleCnt="6"/>
      <dgm:spPr/>
    </dgm:pt>
    <dgm:pt modelId="{940E368D-BFE5-4E51-837D-56D003FA34C9}" type="pres">
      <dgm:prSet presAssocID="{D0F080F2-36C4-461C-9802-E1C71D6E1B83}" presName="connTx" presStyleLbl="parChTrans1D2" presStyleIdx="3" presStyleCnt="6"/>
      <dgm:spPr/>
    </dgm:pt>
    <dgm:pt modelId="{EEE02381-4B1D-4170-93B1-3A41EF867EB4}" type="pres">
      <dgm:prSet presAssocID="{B8C7F22B-9CDE-4E5B-A5A6-8EC03158ECB1}" presName="node" presStyleLbl="node1" presStyleIdx="3" presStyleCnt="6">
        <dgm:presLayoutVars>
          <dgm:bulletEnabled val="1"/>
        </dgm:presLayoutVars>
      </dgm:prSet>
      <dgm:spPr/>
    </dgm:pt>
    <dgm:pt modelId="{F6673CF7-577E-4A0B-BBEE-75BA0FBBE794}" type="pres">
      <dgm:prSet presAssocID="{8F9847EC-10C2-4A7B-95C1-0C3515D05407}" presName="Name9" presStyleLbl="parChTrans1D2" presStyleIdx="4" presStyleCnt="6"/>
      <dgm:spPr/>
    </dgm:pt>
    <dgm:pt modelId="{D03C64EB-6050-4273-897E-7260BFC4DCA9}" type="pres">
      <dgm:prSet presAssocID="{8F9847EC-10C2-4A7B-95C1-0C3515D05407}" presName="connTx" presStyleLbl="parChTrans1D2" presStyleIdx="4" presStyleCnt="6"/>
      <dgm:spPr/>
    </dgm:pt>
    <dgm:pt modelId="{52F1CC91-CA08-4C10-AE8C-541913557141}" type="pres">
      <dgm:prSet presAssocID="{D6BEF597-CCD4-4821-80B2-BCCABD12CE6D}" presName="node" presStyleLbl="node1" presStyleIdx="4" presStyleCnt="6">
        <dgm:presLayoutVars>
          <dgm:bulletEnabled val="1"/>
        </dgm:presLayoutVars>
      </dgm:prSet>
      <dgm:spPr/>
    </dgm:pt>
    <dgm:pt modelId="{F1A2576E-8000-4170-9EA3-E481FA1D9078}" type="pres">
      <dgm:prSet presAssocID="{66DBF6D5-1D3C-49E4-AEAC-02997E527D45}" presName="Name9" presStyleLbl="parChTrans1D2" presStyleIdx="5" presStyleCnt="6"/>
      <dgm:spPr/>
    </dgm:pt>
    <dgm:pt modelId="{7D7632DF-EE85-4427-8DE0-2A8AC825EAE3}" type="pres">
      <dgm:prSet presAssocID="{66DBF6D5-1D3C-49E4-AEAC-02997E527D45}" presName="connTx" presStyleLbl="parChTrans1D2" presStyleIdx="5" presStyleCnt="6"/>
      <dgm:spPr/>
    </dgm:pt>
    <dgm:pt modelId="{7E7A504B-FA0B-41DB-9715-2F77CDB12ABD}" type="pres">
      <dgm:prSet presAssocID="{63AE1895-B898-4143-961B-A67603934896}" presName="node" presStyleLbl="node1" presStyleIdx="5" presStyleCnt="6">
        <dgm:presLayoutVars>
          <dgm:bulletEnabled val="1"/>
        </dgm:presLayoutVars>
      </dgm:prSet>
      <dgm:spPr/>
    </dgm:pt>
  </dgm:ptLst>
  <dgm:cxnLst>
    <dgm:cxn modelId="{42463218-4D3A-41AA-B7E2-FBADF9936DFD}" srcId="{E0C69590-89AE-4258-A2FF-EACF0272DD2A}" destId="{F0ED346D-68DA-4951-B911-8E801E775569}" srcOrd="0" destOrd="0" parTransId="{030E592D-413E-413C-8FE6-80F1E5A42201}" sibTransId="{62012E4B-9942-4712-949C-5C6917631244}"/>
    <dgm:cxn modelId="{4CC1F92D-2A55-4C14-806E-39385FB206AF}" type="presOf" srcId="{66DBF6D5-1D3C-49E4-AEAC-02997E527D45}" destId="{F1A2576E-8000-4170-9EA3-E481FA1D9078}" srcOrd="0" destOrd="0" presId="urn:microsoft.com/office/officeart/2005/8/layout/radial1"/>
    <dgm:cxn modelId="{3AD3A935-EA70-4683-9A66-939AD057CC3D}" type="presOf" srcId="{8F9847EC-10C2-4A7B-95C1-0C3515D05407}" destId="{F6673CF7-577E-4A0B-BBEE-75BA0FBBE794}" srcOrd="0" destOrd="0" presId="urn:microsoft.com/office/officeart/2005/8/layout/radial1"/>
    <dgm:cxn modelId="{731BEF36-361E-4413-9B30-0CD0B329B4D0}" type="presOf" srcId="{66DBF6D5-1D3C-49E4-AEAC-02997E527D45}" destId="{7D7632DF-EE85-4427-8DE0-2A8AC825EAE3}" srcOrd="1" destOrd="0" presId="urn:microsoft.com/office/officeart/2005/8/layout/radial1"/>
    <dgm:cxn modelId="{A23DA061-0BDF-42E2-9268-2BB33799602F}" type="presOf" srcId="{417E7799-31F7-4D29-840A-FBBD545574F8}" destId="{772C4EA7-FCEF-4325-A7BD-EB83F2A04670}" srcOrd="0" destOrd="0" presId="urn:microsoft.com/office/officeart/2005/8/layout/radial1"/>
    <dgm:cxn modelId="{0D62CD64-9E9F-49F5-86BE-5B6865757218}" type="presOf" srcId="{CF6D1014-2C6A-4B30-81E9-CC882CDB5516}" destId="{8EA34E3F-3A20-4ED9-928B-7047C1E8B991}" srcOrd="0" destOrd="0" presId="urn:microsoft.com/office/officeart/2005/8/layout/radial1"/>
    <dgm:cxn modelId="{A9104E68-4245-49F8-85B2-7A509B252206}" type="presOf" srcId="{D6BEF597-CCD4-4821-80B2-BCCABD12CE6D}" destId="{52F1CC91-CA08-4C10-AE8C-541913557141}" srcOrd="0" destOrd="0" presId="urn:microsoft.com/office/officeart/2005/8/layout/radial1"/>
    <dgm:cxn modelId="{56A8B272-F7C7-4828-A098-2CFFE6220F32}" type="presOf" srcId="{D0F080F2-36C4-461C-9802-E1C71D6E1B83}" destId="{BED5B608-42DD-4548-A454-EC53E810BA97}" srcOrd="0" destOrd="0" presId="urn:microsoft.com/office/officeart/2005/8/layout/radial1"/>
    <dgm:cxn modelId="{D7772D7C-AD6B-45F2-933B-4B5BA801BDD9}" type="presOf" srcId="{B8C7F22B-9CDE-4E5B-A5A6-8EC03158ECB1}" destId="{EEE02381-4B1D-4170-93B1-3A41EF867EB4}" srcOrd="0" destOrd="0" presId="urn:microsoft.com/office/officeart/2005/8/layout/radial1"/>
    <dgm:cxn modelId="{3492EE8C-A4BD-49B3-A311-F015B16715BF}" srcId="{F0ED346D-68DA-4951-B911-8E801E775569}" destId="{1CC5C4F8-FA6F-49F2-A2DE-18A6476FC012}" srcOrd="2" destOrd="0" parTransId="{7766EAC9-A68C-4687-8831-69E77586BED3}" sibTransId="{D855E6A4-35A9-40CA-8B96-D9A87765D6B3}"/>
    <dgm:cxn modelId="{13612D8E-76EC-4A7E-992C-233B67CBC3DB}" type="presOf" srcId="{7766EAC9-A68C-4687-8831-69E77586BED3}" destId="{6339E3A9-8EB5-4DB5-8AFF-F68273B847E5}" srcOrd="1" destOrd="0" presId="urn:microsoft.com/office/officeart/2005/8/layout/radial1"/>
    <dgm:cxn modelId="{AC5E2493-F221-4F80-8FE3-2C0515BB103B}" srcId="{F0ED346D-68DA-4951-B911-8E801E775569}" destId="{D6BEF597-CCD4-4821-80B2-BCCABD12CE6D}" srcOrd="4" destOrd="0" parTransId="{8F9847EC-10C2-4A7B-95C1-0C3515D05407}" sibTransId="{2455C04E-9ECA-48A9-B7C3-492B180FD115}"/>
    <dgm:cxn modelId="{8AC7BD95-9D08-4A83-BBEA-BB3CE2338144}" srcId="{F0ED346D-68DA-4951-B911-8E801E775569}" destId="{B8C7F22B-9CDE-4E5B-A5A6-8EC03158ECB1}" srcOrd="3" destOrd="0" parTransId="{D0F080F2-36C4-461C-9802-E1C71D6E1B83}" sibTransId="{2D4BC037-42E9-4DC5-BEA0-DCA541C79D10}"/>
    <dgm:cxn modelId="{4C712196-465B-49A7-908E-93DDB2ACB915}" type="presOf" srcId="{83AF8A34-6836-4CB7-A789-C456C97B34B6}" destId="{52245242-3A83-4B64-8764-55E7CC4B91BD}" srcOrd="0" destOrd="0" presId="urn:microsoft.com/office/officeart/2005/8/layout/radial1"/>
    <dgm:cxn modelId="{52B3BCA2-8395-45FB-830B-743AE4318EF2}" type="presOf" srcId="{7766EAC9-A68C-4687-8831-69E77586BED3}" destId="{C17D328E-1760-402B-9013-91FFC8329530}" srcOrd="0" destOrd="0" presId="urn:microsoft.com/office/officeart/2005/8/layout/radial1"/>
    <dgm:cxn modelId="{B7DD05A4-8F62-416C-8F07-CE2ECCA85F72}" type="presOf" srcId="{D0F080F2-36C4-461C-9802-E1C71D6E1B83}" destId="{940E368D-BFE5-4E51-837D-56D003FA34C9}" srcOrd="1" destOrd="0" presId="urn:microsoft.com/office/officeart/2005/8/layout/radial1"/>
    <dgm:cxn modelId="{0B45A6A8-EDB7-46AC-9200-99EC883EDE75}" type="presOf" srcId="{8F9847EC-10C2-4A7B-95C1-0C3515D05407}" destId="{D03C64EB-6050-4273-897E-7260BFC4DCA9}" srcOrd="1" destOrd="0" presId="urn:microsoft.com/office/officeart/2005/8/layout/radial1"/>
    <dgm:cxn modelId="{06FC0FAA-2D5B-4394-8847-06D96D6541E1}" srcId="{F0ED346D-68DA-4951-B911-8E801E775569}" destId="{63AE1895-B898-4143-961B-A67603934896}" srcOrd="5" destOrd="0" parTransId="{66DBF6D5-1D3C-49E4-AEAC-02997E527D45}" sibTransId="{EF7B98B4-77E6-499B-93DC-1CFE355D9440}"/>
    <dgm:cxn modelId="{AAAD1BB7-51B7-4552-B494-0763BAE53F0F}" type="presOf" srcId="{E0C69590-89AE-4258-A2FF-EACF0272DD2A}" destId="{EE0EB955-1EC5-429A-A113-A9A9ADF7A2DD}" srcOrd="0" destOrd="0" presId="urn:microsoft.com/office/officeart/2005/8/layout/radial1"/>
    <dgm:cxn modelId="{1FC2C9BB-020F-48A3-8096-CA529713586F}" srcId="{F0ED346D-68DA-4951-B911-8E801E775569}" destId="{83AF8A34-6836-4CB7-A789-C456C97B34B6}" srcOrd="0" destOrd="0" parTransId="{B2E3C87F-91C9-4297-B569-8A3227890745}" sibTransId="{0471C76A-BE6B-4BDD-82CB-055DAE0C0259}"/>
    <dgm:cxn modelId="{F482D9BF-4D78-4B08-9822-F155ADD03D81}" type="presOf" srcId="{F0ED346D-68DA-4951-B911-8E801E775569}" destId="{E6471CA3-521D-4B2D-B030-EA5EDF9CCD22}" srcOrd="0" destOrd="0" presId="urn:microsoft.com/office/officeart/2005/8/layout/radial1"/>
    <dgm:cxn modelId="{C428E1C6-E894-425A-BAB6-A0F95D29B5F6}" type="presOf" srcId="{CF6D1014-2C6A-4B30-81E9-CC882CDB5516}" destId="{56486B4B-9BC8-496D-BE30-B75CB4BFF185}" srcOrd="1" destOrd="0" presId="urn:microsoft.com/office/officeart/2005/8/layout/radial1"/>
    <dgm:cxn modelId="{830BDFCF-890B-4563-ABD1-F1488855CD5F}" srcId="{F0ED346D-68DA-4951-B911-8E801E775569}" destId="{417E7799-31F7-4D29-840A-FBBD545574F8}" srcOrd="1" destOrd="0" parTransId="{CF6D1014-2C6A-4B30-81E9-CC882CDB5516}" sibTransId="{8F245AA1-B32B-430D-BE1E-BD4C603E67AA}"/>
    <dgm:cxn modelId="{BC2863F3-DE06-4094-AAF9-9F71E801FA71}" type="presOf" srcId="{63AE1895-B898-4143-961B-A67603934896}" destId="{7E7A504B-FA0B-41DB-9715-2F77CDB12ABD}" srcOrd="0" destOrd="0" presId="urn:microsoft.com/office/officeart/2005/8/layout/radial1"/>
    <dgm:cxn modelId="{BA3B5CF4-ADB7-4A27-86CA-37184BF96866}" type="presOf" srcId="{B2E3C87F-91C9-4297-B569-8A3227890745}" destId="{1D2A6592-71B5-4F5C-90E6-03AF1D0B5678}" srcOrd="0" destOrd="0" presId="urn:microsoft.com/office/officeart/2005/8/layout/radial1"/>
    <dgm:cxn modelId="{5E580EFC-5155-4475-8E9F-3E37DE45CFB6}" type="presOf" srcId="{1CC5C4F8-FA6F-49F2-A2DE-18A6476FC012}" destId="{B0297A3A-CD9B-481E-8B4D-8F336A52DF4F}" srcOrd="0" destOrd="0" presId="urn:microsoft.com/office/officeart/2005/8/layout/radial1"/>
    <dgm:cxn modelId="{5E82A4FF-5BF3-4256-A953-15F504F7A631}" type="presOf" srcId="{B2E3C87F-91C9-4297-B569-8A3227890745}" destId="{401F4012-A6BF-4D5D-8B4F-FD2B8EFB1967}" srcOrd="1" destOrd="0" presId="urn:microsoft.com/office/officeart/2005/8/layout/radial1"/>
    <dgm:cxn modelId="{2E6B9AE1-D2DE-4F16-97C3-5ACAD8438987}" type="presParOf" srcId="{EE0EB955-1EC5-429A-A113-A9A9ADF7A2DD}" destId="{E6471CA3-521D-4B2D-B030-EA5EDF9CCD22}" srcOrd="0" destOrd="0" presId="urn:microsoft.com/office/officeart/2005/8/layout/radial1"/>
    <dgm:cxn modelId="{AE63C759-96DA-417C-85BB-7F3B07F8BDC5}" type="presParOf" srcId="{EE0EB955-1EC5-429A-A113-A9A9ADF7A2DD}" destId="{1D2A6592-71B5-4F5C-90E6-03AF1D0B5678}" srcOrd="1" destOrd="0" presId="urn:microsoft.com/office/officeart/2005/8/layout/radial1"/>
    <dgm:cxn modelId="{A0DC28D7-2859-496F-AF98-6B8994420D9A}" type="presParOf" srcId="{1D2A6592-71B5-4F5C-90E6-03AF1D0B5678}" destId="{401F4012-A6BF-4D5D-8B4F-FD2B8EFB1967}" srcOrd="0" destOrd="0" presId="urn:microsoft.com/office/officeart/2005/8/layout/radial1"/>
    <dgm:cxn modelId="{6FD4860F-1977-43A8-B447-C7F952DE52BF}" type="presParOf" srcId="{EE0EB955-1EC5-429A-A113-A9A9ADF7A2DD}" destId="{52245242-3A83-4B64-8764-55E7CC4B91BD}" srcOrd="2" destOrd="0" presId="urn:microsoft.com/office/officeart/2005/8/layout/radial1"/>
    <dgm:cxn modelId="{DBA07C7D-3900-4F96-AF4C-3F8715BFBACD}" type="presParOf" srcId="{EE0EB955-1EC5-429A-A113-A9A9ADF7A2DD}" destId="{8EA34E3F-3A20-4ED9-928B-7047C1E8B991}" srcOrd="3" destOrd="0" presId="urn:microsoft.com/office/officeart/2005/8/layout/radial1"/>
    <dgm:cxn modelId="{751AA475-2E21-453D-A515-E12A9D61A518}" type="presParOf" srcId="{8EA34E3F-3A20-4ED9-928B-7047C1E8B991}" destId="{56486B4B-9BC8-496D-BE30-B75CB4BFF185}" srcOrd="0" destOrd="0" presId="urn:microsoft.com/office/officeart/2005/8/layout/radial1"/>
    <dgm:cxn modelId="{EA0BCB07-4175-451E-BA4D-28FD2BF9F546}" type="presParOf" srcId="{EE0EB955-1EC5-429A-A113-A9A9ADF7A2DD}" destId="{772C4EA7-FCEF-4325-A7BD-EB83F2A04670}" srcOrd="4" destOrd="0" presId="urn:microsoft.com/office/officeart/2005/8/layout/radial1"/>
    <dgm:cxn modelId="{6A13754F-1558-45CF-9BFB-32BE1B538DA1}" type="presParOf" srcId="{EE0EB955-1EC5-429A-A113-A9A9ADF7A2DD}" destId="{C17D328E-1760-402B-9013-91FFC8329530}" srcOrd="5" destOrd="0" presId="urn:microsoft.com/office/officeart/2005/8/layout/radial1"/>
    <dgm:cxn modelId="{22EDEBC0-9B6F-4B87-AD13-B428508C21A7}" type="presParOf" srcId="{C17D328E-1760-402B-9013-91FFC8329530}" destId="{6339E3A9-8EB5-4DB5-8AFF-F68273B847E5}" srcOrd="0" destOrd="0" presId="urn:microsoft.com/office/officeart/2005/8/layout/radial1"/>
    <dgm:cxn modelId="{724880C6-00A6-409C-8A75-BC3EC2F0BFE7}" type="presParOf" srcId="{EE0EB955-1EC5-429A-A113-A9A9ADF7A2DD}" destId="{B0297A3A-CD9B-481E-8B4D-8F336A52DF4F}" srcOrd="6" destOrd="0" presId="urn:microsoft.com/office/officeart/2005/8/layout/radial1"/>
    <dgm:cxn modelId="{96CE631B-A5ED-4CBD-AFD8-568C176891E5}" type="presParOf" srcId="{EE0EB955-1EC5-429A-A113-A9A9ADF7A2DD}" destId="{BED5B608-42DD-4548-A454-EC53E810BA97}" srcOrd="7" destOrd="0" presId="urn:microsoft.com/office/officeart/2005/8/layout/radial1"/>
    <dgm:cxn modelId="{2B5C9EF9-470F-46C5-8631-75E032B78B51}" type="presParOf" srcId="{BED5B608-42DD-4548-A454-EC53E810BA97}" destId="{940E368D-BFE5-4E51-837D-56D003FA34C9}" srcOrd="0" destOrd="0" presId="urn:microsoft.com/office/officeart/2005/8/layout/radial1"/>
    <dgm:cxn modelId="{5C0805B0-7727-4C35-A0E7-4F5A82C3ADC1}" type="presParOf" srcId="{EE0EB955-1EC5-429A-A113-A9A9ADF7A2DD}" destId="{EEE02381-4B1D-4170-93B1-3A41EF867EB4}" srcOrd="8" destOrd="0" presId="urn:microsoft.com/office/officeart/2005/8/layout/radial1"/>
    <dgm:cxn modelId="{7A371258-1993-4F7D-A94F-38BCE1C13C02}" type="presParOf" srcId="{EE0EB955-1EC5-429A-A113-A9A9ADF7A2DD}" destId="{F6673CF7-577E-4A0B-BBEE-75BA0FBBE794}" srcOrd="9" destOrd="0" presId="urn:microsoft.com/office/officeart/2005/8/layout/radial1"/>
    <dgm:cxn modelId="{2E0F7D75-B658-4996-978C-9C9010F3D128}" type="presParOf" srcId="{F6673CF7-577E-4A0B-BBEE-75BA0FBBE794}" destId="{D03C64EB-6050-4273-897E-7260BFC4DCA9}" srcOrd="0" destOrd="0" presId="urn:microsoft.com/office/officeart/2005/8/layout/radial1"/>
    <dgm:cxn modelId="{969DC388-9638-4DD0-9506-7D56BE349F97}" type="presParOf" srcId="{EE0EB955-1EC5-429A-A113-A9A9ADF7A2DD}" destId="{52F1CC91-CA08-4C10-AE8C-541913557141}" srcOrd="10" destOrd="0" presId="urn:microsoft.com/office/officeart/2005/8/layout/radial1"/>
    <dgm:cxn modelId="{0A2FA827-9106-4321-B734-4F103ADF4EF9}" type="presParOf" srcId="{EE0EB955-1EC5-429A-A113-A9A9ADF7A2DD}" destId="{F1A2576E-8000-4170-9EA3-E481FA1D9078}" srcOrd="11" destOrd="0" presId="urn:microsoft.com/office/officeart/2005/8/layout/radial1"/>
    <dgm:cxn modelId="{C8C07274-5901-49FB-80D8-ADC77DDCE461}" type="presParOf" srcId="{F1A2576E-8000-4170-9EA3-E481FA1D9078}" destId="{7D7632DF-EE85-4427-8DE0-2A8AC825EAE3}" srcOrd="0" destOrd="0" presId="urn:microsoft.com/office/officeart/2005/8/layout/radial1"/>
    <dgm:cxn modelId="{03E0B75E-212D-4D54-981A-A83895ECD819}" type="presParOf" srcId="{EE0EB955-1EC5-429A-A113-A9A9ADF7A2DD}" destId="{7E7A504B-FA0B-41DB-9715-2F77CDB12ABD}"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71CA3-521D-4B2D-B030-EA5EDF9CCD22}">
      <dsp:nvSpPr>
        <dsp:cNvPr id="0" name=""/>
        <dsp:cNvSpPr/>
      </dsp:nvSpPr>
      <dsp:spPr>
        <a:xfrm>
          <a:off x="3317797" y="1963130"/>
          <a:ext cx="1492405" cy="1492405"/>
        </a:xfrm>
        <a:prstGeom prst="ellipse">
          <a:avLst/>
        </a:prstGeom>
        <a:solidFill>
          <a:srgbClr val="4AA2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PsA</a:t>
          </a:r>
        </a:p>
      </dsp:txBody>
      <dsp:txXfrm>
        <a:off x="3536355" y="2181688"/>
        <a:ext cx="1055289" cy="1055289"/>
      </dsp:txXfrm>
    </dsp:sp>
    <dsp:sp modelId="{1D2A6592-71B5-4F5C-90E6-03AF1D0B5678}">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25400" cap="flat" cmpd="sng" algn="ctr">
          <a:solidFill>
            <a:srgbClr val="4AA2B7"/>
          </a:solidFill>
          <a:prstDash val="solid"/>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2718" y="1726216"/>
        <a:ext cx="22563" cy="22563"/>
      </dsp:txXfrm>
    </dsp:sp>
    <dsp:sp modelId="{52245242-3A83-4B64-8764-55E7CC4B91BD}">
      <dsp:nvSpPr>
        <dsp:cNvPr id="0" name=""/>
        <dsp:cNvSpPr/>
      </dsp:nvSpPr>
      <dsp:spPr>
        <a:xfrm>
          <a:off x="3317797" y="19459"/>
          <a:ext cx="1492405" cy="1492405"/>
        </a:xfrm>
        <a:prstGeom prst="ellipse">
          <a:avLst/>
        </a:prstGeom>
        <a:solidFill>
          <a:srgbClr val="C446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Psoriasis</a:t>
          </a:r>
        </a:p>
      </dsp:txBody>
      <dsp:txXfrm>
        <a:off x="3536355" y="238017"/>
        <a:ext cx="1055289" cy="1055289"/>
      </dsp:txXfrm>
    </dsp:sp>
    <dsp:sp modelId="{8EA34E3F-3A20-4ED9-928B-7047C1E8B991}">
      <dsp:nvSpPr>
        <dsp:cNvPr id="0" name=""/>
        <dsp:cNvSpPr/>
      </dsp:nvSpPr>
      <dsp:spPr>
        <a:xfrm rot="19800000">
          <a:off x="4680001" y="2206890"/>
          <a:ext cx="451266" cy="33050"/>
        </a:xfrm>
        <a:custGeom>
          <a:avLst/>
          <a:gdLst/>
          <a:ahLst/>
          <a:cxnLst/>
          <a:rect l="0" t="0" r="0" b="0"/>
          <a:pathLst>
            <a:path>
              <a:moveTo>
                <a:pt x="0" y="16525"/>
              </a:moveTo>
              <a:lnTo>
                <a:pt x="451266" y="16525"/>
              </a:lnTo>
            </a:path>
          </a:pathLst>
        </a:custGeom>
        <a:noFill/>
        <a:ln w="25400" cap="flat" cmpd="sng" algn="ctr">
          <a:solidFill>
            <a:srgbClr val="4AA2B7"/>
          </a:solidFill>
          <a:prstDash val="solid"/>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4352" y="2212133"/>
        <a:ext cx="22563" cy="22563"/>
      </dsp:txXfrm>
    </dsp:sp>
    <dsp:sp modelId="{772C4EA7-FCEF-4325-A7BD-EB83F2A04670}">
      <dsp:nvSpPr>
        <dsp:cNvPr id="0" name=""/>
        <dsp:cNvSpPr/>
      </dsp:nvSpPr>
      <dsp:spPr>
        <a:xfrm>
          <a:off x="5001066" y="991295"/>
          <a:ext cx="1492405" cy="1492405"/>
        </a:xfrm>
        <a:prstGeom prst="ellipse">
          <a:avLst/>
        </a:prstGeom>
        <a:solidFill>
          <a:srgbClr val="C446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Obesity</a:t>
          </a:r>
        </a:p>
      </dsp:txBody>
      <dsp:txXfrm>
        <a:off x="5219624" y="1209853"/>
        <a:ext cx="1055289" cy="1055289"/>
      </dsp:txXfrm>
    </dsp:sp>
    <dsp:sp modelId="{C17D328E-1760-402B-9013-91FFC8329530}">
      <dsp:nvSpPr>
        <dsp:cNvPr id="0" name=""/>
        <dsp:cNvSpPr/>
      </dsp:nvSpPr>
      <dsp:spPr>
        <a:xfrm rot="1800000">
          <a:off x="4680001" y="3178726"/>
          <a:ext cx="451266" cy="33050"/>
        </a:xfrm>
        <a:custGeom>
          <a:avLst/>
          <a:gdLst/>
          <a:ahLst/>
          <a:cxnLst/>
          <a:rect l="0" t="0" r="0" b="0"/>
          <a:pathLst>
            <a:path>
              <a:moveTo>
                <a:pt x="0" y="16525"/>
              </a:moveTo>
              <a:lnTo>
                <a:pt x="451266" y="16525"/>
              </a:lnTo>
            </a:path>
          </a:pathLst>
        </a:custGeom>
        <a:noFill/>
        <a:ln w="25400" cap="flat" cmpd="sng" algn="ctr">
          <a:solidFill>
            <a:srgbClr val="4AA2B7"/>
          </a:solidFill>
          <a:prstDash val="solid"/>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4352" y="3183969"/>
        <a:ext cx="22563" cy="22563"/>
      </dsp:txXfrm>
    </dsp:sp>
    <dsp:sp modelId="{B0297A3A-CD9B-481E-8B4D-8F336A52DF4F}">
      <dsp:nvSpPr>
        <dsp:cNvPr id="0" name=""/>
        <dsp:cNvSpPr/>
      </dsp:nvSpPr>
      <dsp:spPr>
        <a:xfrm>
          <a:off x="5001066" y="2934966"/>
          <a:ext cx="1492405" cy="1492405"/>
        </a:xfrm>
        <a:prstGeom prst="ellipse">
          <a:avLst/>
        </a:prstGeom>
        <a:solidFill>
          <a:srgbClr val="C446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Diabetes</a:t>
          </a:r>
        </a:p>
      </dsp:txBody>
      <dsp:txXfrm>
        <a:off x="5219624" y="3153524"/>
        <a:ext cx="1055289" cy="1055289"/>
      </dsp:txXfrm>
    </dsp:sp>
    <dsp:sp modelId="{BED5B608-42DD-4548-A454-EC53E810BA97}">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25400" cap="flat" cmpd="sng" algn="ctr">
          <a:solidFill>
            <a:srgbClr val="4AA2B7"/>
          </a:solidFill>
          <a:prstDash val="solid"/>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2718" y="3669887"/>
        <a:ext cx="22563" cy="22563"/>
      </dsp:txXfrm>
    </dsp:sp>
    <dsp:sp modelId="{EEE02381-4B1D-4170-93B1-3A41EF867EB4}">
      <dsp:nvSpPr>
        <dsp:cNvPr id="0" name=""/>
        <dsp:cNvSpPr/>
      </dsp:nvSpPr>
      <dsp:spPr>
        <a:xfrm>
          <a:off x="3317797" y="3906802"/>
          <a:ext cx="1492405" cy="1492405"/>
        </a:xfrm>
        <a:prstGeom prst="ellipse">
          <a:avLst/>
        </a:prstGeom>
        <a:solidFill>
          <a:srgbClr val="C446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Depression</a:t>
          </a:r>
        </a:p>
      </dsp:txBody>
      <dsp:txXfrm>
        <a:off x="3536355" y="4125360"/>
        <a:ext cx="1055289" cy="1055289"/>
      </dsp:txXfrm>
    </dsp:sp>
    <dsp:sp modelId="{F6673CF7-577E-4A0B-BBEE-75BA0FBBE794}">
      <dsp:nvSpPr>
        <dsp:cNvPr id="0" name=""/>
        <dsp:cNvSpPr/>
      </dsp:nvSpPr>
      <dsp:spPr>
        <a:xfrm rot="9000000">
          <a:off x="2996732" y="3178726"/>
          <a:ext cx="451266" cy="33050"/>
        </a:xfrm>
        <a:custGeom>
          <a:avLst/>
          <a:gdLst/>
          <a:ahLst/>
          <a:cxnLst/>
          <a:rect l="0" t="0" r="0" b="0"/>
          <a:pathLst>
            <a:path>
              <a:moveTo>
                <a:pt x="0" y="16525"/>
              </a:moveTo>
              <a:lnTo>
                <a:pt x="451266" y="16525"/>
              </a:lnTo>
            </a:path>
          </a:pathLst>
        </a:custGeom>
        <a:noFill/>
        <a:ln w="25400" cap="flat" cmpd="sng" algn="ctr">
          <a:solidFill>
            <a:srgbClr val="4AA2B7"/>
          </a:solidFill>
          <a:prstDash val="solid"/>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11083" y="3183969"/>
        <a:ext cx="22563" cy="22563"/>
      </dsp:txXfrm>
    </dsp:sp>
    <dsp:sp modelId="{52F1CC91-CA08-4C10-AE8C-541913557141}">
      <dsp:nvSpPr>
        <dsp:cNvPr id="0" name=""/>
        <dsp:cNvSpPr/>
      </dsp:nvSpPr>
      <dsp:spPr>
        <a:xfrm>
          <a:off x="1634528" y="2934966"/>
          <a:ext cx="1492405" cy="1492405"/>
        </a:xfrm>
        <a:prstGeom prst="ellipse">
          <a:avLst/>
        </a:prstGeom>
        <a:solidFill>
          <a:srgbClr val="C446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Sarcopenia</a:t>
          </a:r>
        </a:p>
      </dsp:txBody>
      <dsp:txXfrm>
        <a:off x="1853086" y="3153524"/>
        <a:ext cx="1055289" cy="1055289"/>
      </dsp:txXfrm>
    </dsp:sp>
    <dsp:sp modelId="{F1A2576E-8000-4170-9EA3-E481FA1D9078}">
      <dsp:nvSpPr>
        <dsp:cNvPr id="0" name=""/>
        <dsp:cNvSpPr/>
      </dsp:nvSpPr>
      <dsp:spPr>
        <a:xfrm rot="12600000">
          <a:off x="2996732" y="2206890"/>
          <a:ext cx="451266" cy="33050"/>
        </a:xfrm>
        <a:custGeom>
          <a:avLst/>
          <a:gdLst/>
          <a:ahLst/>
          <a:cxnLst/>
          <a:rect l="0" t="0" r="0" b="0"/>
          <a:pathLst>
            <a:path>
              <a:moveTo>
                <a:pt x="0" y="16525"/>
              </a:moveTo>
              <a:lnTo>
                <a:pt x="451266" y="16525"/>
              </a:lnTo>
            </a:path>
          </a:pathLst>
        </a:custGeom>
        <a:noFill/>
        <a:ln w="25400" cap="flat" cmpd="sng" algn="ctr">
          <a:solidFill>
            <a:srgbClr val="4AA2B7"/>
          </a:solidFill>
          <a:prstDash val="solid"/>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11083" y="2212133"/>
        <a:ext cx="22563" cy="22563"/>
      </dsp:txXfrm>
    </dsp:sp>
    <dsp:sp modelId="{7E7A504B-FA0B-41DB-9715-2F77CDB12ABD}">
      <dsp:nvSpPr>
        <dsp:cNvPr id="0" name=""/>
        <dsp:cNvSpPr/>
      </dsp:nvSpPr>
      <dsp:spPr>
        <a:xfrm>
          <a:off x="1634528" y="991295"/>
          <a:ext cx="1492405" cy="1492405"/>
        </a:xfrm>
        <a:prstGeom prst="ellipse">
          <a:avLst/>
        </a:prstGeom>
        <a:solidFill>
          <a:srgbClr val="C446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Pain and Fatigue</a:t>
          </a:r>
        </a:p>
      </dsp:txBody>
      <dsp:txXfrm>
        <a:off x="1853086" y="1209853"/>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0.43248</cdr:x>
      <cdr:y>0.06485</cdr:y>
    </cdr:from>
    <cdr:to>
      <cdr:x>0.51743</cdr:x>
      <cdr:y>0.14645</cdr:y>
    </cdr:to>
    <cdr:sp macro="" textlink="">
      <cdr:nvSpPr>
        <cdr:cNvPr id="2" name="TextBox 1">
          <a:extLst xmlns:a="http://schemas.openxmlformats.org/drawingml/2006/main">
            <a:ext uri="{FF2B5EF4-FFF2-40B4-BE49-F238E27FC236}">
              <a16:creationId xmlns:a16="http://schemas.microsoft.com/office/drawing/2014/main" id="{70F51298-5F4F-4784-9BBC-4CF77E6E3BAE}"/>
            </a:ext>
          </a:extLst>
        </cdr:cNvPr>
        <cdr:cNvSpPr txBox="1"/>
      </cdr:nvSpPr>
      <cdr:spPr>
        <a:xfrm xmlns:a="http://schemas.openxmlformats.org/drawingml/2006/main">
          <a:off x="1410214" y="114461"/>
          <a:ext cx="2770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Calibri" panose="020F0502020204030204" pitchFamily="34" charset="0"/>
              <a:cs typeface="Calibri" panose="020F0502020204030204" pitchFamily="34" charset="0"/>
            </a:rPr>
            <a:t>*</a:t>
          </a:r>
        </a:p>
      </cdr:txBody>
    </cdr:sp>
  </cdr:relSizeAnchor>
  <cdr:relSizeAnchor xmlns:cdr="http://schemas.openxmlformats.org/drawingml/2006/chartDrawing">
    <cdr:from>
      <cdr:x>0.79859</cdr:x>
      <cdr:y>0.03607</cdr:y>
    </cdr:from>
    <cdr:to>
      <cdr:x>0.88354</cdr:x>
      <cdr:y>0.11766</cdr:y>
    </cdr:to>
    <cdr:sp macro="" textlink="">
      <cdr:nvSpPr>
        <cdr:cNvPr id="3" name="TextBox 2">
          <a:extLst xmlns:a="http://schemas.openxmlformats.org/drawingml/2006/main">
            <a:ext uri="{FF2B5EF4-FFF2-40B4-BE49-F238E27FC236}">
              <a16:creationId xmlns:a16="http://schemas.microsoft.com/office/drawing/2014/main" id="{8E427642-97DD-4495-8E17-091557E32024}"/>
            </a:ext>
          </a:extLst>
        </cdr:cNvPr>
        <cdr:cNvSpPr txBox="1"/>
      </cdr:nvSpPr>
      <cdr:spPr>
        <a:xfrm xmlns:a="http://schemas.openxmlformats.org/drawingml/2006/main">
          <a:off x="2604014" y="63661"/>
          <a:ext cx="2770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Calibri" panose="020F0502020204030204" pitchFamily="34" charset="0"/>
              <a:cs typeface="Calibri" panose="020F0502020204030204" pitchFamily="34" charset="0"/>
            </a:rPr>
            <a:t>*</a:t>
          </a:r>
        </a:p>
      </cdr:txBody>
    </cdr:sp>
  </cdr:relSizeAnchor>
</c:userShapes>
</file>

<file path=ppt/drawings/drawing10.xml><?xml version="1.0" encoding="utf-8"?>
<c:userShapes xmlns:c="http://schemas.openxmlformats.org/drawingml/2006/chart">
  <cdr:relSizeAnchor xmlns:cdr="http://schemas.openxmlformats.org/drawingml/2006/chartDrawing">
    <cdr:from>
      <cdr:x>0.65563</cdr:x>
      <cdr:y>0.31088</cdr:y>
    </cdr:from>
    <cdr:to>
      <cdr:x>0.66705</cdr:x>
      <cdr:y>0.31088</cdr:y>
    </cdr:to>
    <cdr:cxnSp macro="">
      <cdr:nvCxnSpPr>
        <cdr:cNvPr id="3" name="Straight Connector 2">
          <a:extLst xmlns:a="http://schemas.openxmlformats.org/drawingml/2006/main">
            <a:ext uri="{FF2B5EF4-FFF2-40B4-BE49-F238E27FC236}">
              <a16:creationId xmlns:a16="http://schemas.microsoft.com/office/drawing/2014/main" id="{8FEF52C5-C1C5-7042-B9FE-DC7A5072603F}"/>
            </a:ext>
          </a:extLst>
        </cdr:cNvPr>
        <cdr:cNvCxnSpPr/>
      </cdr:nvCxnSpPr>
      <cdr:spPr>
        <a:xfrm xmlns:a="http://schemas.openxmlformats.org/drawingml/2006/main">
          <a:off x="3149706" y="1069974"/>
          <a:ext cx="54864" cy="0"/>
        </a:xfrm>
        <a:prstGeom xmlns:a="http://schemas.openxmlformats.org/drawingml/2006/main" prst="line">
          <a:avLst/>
        </a:prstGeom>
        <a:ln xmlns:a="http://schemas.openxmlformats.org/drawingml/2006/main" w="952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0.33288</cdr:x>
      <cdr:y>0.06491</cdr:y>
    </cdr:from>
    <cdr:to>
      <cdr:x>0.66996</cdr:x>
      <cdr:y>0.15329</cdr:y>
    </cdr:to>
    <cdr:sp macro="" textlink="">
      <cdr:nvSpPr>
        <cdr:cNvPr id="2" name="TextBox 1"/>
        <cdr:cNvSpPr txBox="1"/>
      </cdr:nvSpPr>
      <cdr:spPr>
        <a:xfrm xmlns:a="http://schemas.openxmlformats.org/drawingml/2006/main">
          <a:off x="1896309" y="201483"/>
          <a:ext cx="1920240" cy="27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t>Week 16, N=1493</a:t>
          </a:r>
        </a:p>
      </cdr:txBody>
    </cdr:sp>
  </cdr:relSizeAnchor>
</c:userShapes>
</file>

<file path=ppt/drawings/drawing12.xml><?xml version="1.0" encoding="utf-8"?>
<c:userShapes xmlns:c="http://schemas.openxmlformats.org/drawingml/2006/chart">
  <cdr:relSizeAnchor xmlns:cdr="http://schemas.openxmlformats.org/drawingml/2006/chartDrawing">
    <cdr:from>
      <cdr:x>0.57539</cdr:x>
      <cdr:y>0.17458</cdr:y>
    </cdr:from>
    <cdr:to>
      <cdr:x>0.66831</cdr:x>
      <cdr:y>0.30001</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2791701" y="515707"/>
          <a:ext cx="450834" cy="3705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t>‡</a:t>
          </a:r>
        </a:p>
      </cdr:txBody>
    </cdr:sp>
  </cdr:relSizeAnchor>
</c:userShapes>
</file>

<file path=ppt/drawings/drawing13.xml><?xml version="1.0" encoding="utf-8"?>
<c:userShapes xmlns:c="http://schemas.openxmlformats.org/drawingml/2006/chart">
  <cdr:relSizeAnchor xmlns:cdr="http://schemas.openxmlformats.org/drawingml/2006/chartDrawing">
    <cdr:from>
      <cdr:x>0.72183</cdr:x>
      <cdr:y>0.55053</cdr:y>
    </cdr:from>
    <cdr:to>
      <cdr:x>0.79845</cdr:x>
      <cdr:y>0.67597</cdr:y>
    </cdr:to>
    <cdr:sp macro="" textlink="">
      <cdr:nvSpPr>
        <cdr:cNvPr id="2" name="TextBox 1">
          <a:extLst xmlns:a="http://schemas.openxmlformats.org/drawingml/2006/main">
            <a:ext uri="{FF2B5EF4-FFF2-40B4-BE49-F238E27FC236}">
              <a16:creationId xmlns:a16="http://schemas.microsoft.com/office/drawing/2014/main" id="{E2B32C0A-0B46-4B03-A5DB-9672D12DE836}"/>
            </a:ext>
          </a:extLst>
        </cdr:cNvPr>
        <cdr:cNvSpPr txBox="1"/>
      </cdr:nvSpPr>
      <cdr:spPr>
        <a:xfrm xmlns:a="http://schemas.openxmlformats.org/drawingml/2006/main">
          <a:off x="2625951" y="1766230"/>
          <a:ext cx="278738" cy="4024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latin typeface="Calibri" panose="020F0502020204030204" pitchFamily="34" charset="0"/>
              <a:cs typeface="Calibri" panose="020F0502020204030204" pitchFamily="34" charset="0"/>
            </a:rPr>
            <a:t>†</a:t>
          </a:r>
        </a:p>
      </cdr:txBody>
    </cdr:sp>
  </cdr:relSizeAnchor>
  <cdr:relSizeAnchor xmlns:cdr="http://schemas.openxmlformats.org/drawingml/2006/chartDrawing">
    <cdr:from>
      <cdr:x>0.34843</cdr:x>
      <cdr:y>0.37456</cdr:y>
    </cdr:from>
    <cdr:to>
      <cdr:x>0.42505</cdr:x>
      <cdr:y>0.5</cdr:y>
    </cdr:to>
    <cdr:sp macro="" textlink="">
      <cdr:nvSpPr>
        <cdr:cNvPr id="3" name="TextBox 2">
          <a:extLst xmlns:a="http://schemas.openxmlformats.org/drawingml/2006/main">
            <a:ext uri="{FF2B5EF4-FFF2-40B4-BE49-F238E27FC236}">
              <a16:creationId xmlns:a16="http://schemas.microsoft.com/office/drawing/2014/main" id="{3F13B7C8-A072-4473-9514-E74A4089C569}"/>
            </a:ext>
          </a:extLst>
        </cdr:cNvPr>
        <cdr:cNvSpPr txBox="1"/>
      </cdr:nvSpPr>
      <cdr:spPr>
        <a:xfrm xmlns:a="http://schemas.openxmlformats.org/drawingml/2006/main">
          <a:off x="1267565" y="1201677"/>
          <a:ext cx="278737" cy="4024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latin typeface="Calibri" panose="020F0502020204030204" pitchFamily="34" charset="0"/>
              <a:cs typeface="Calibri" panose="020F0502020204030204" pitchFamily="34" charset="0"/>
            </a:rPr>
            <a:t>‡</a:t>
          </a:r>
        </a:p>
      </cdr:txBody>
    </cdr:sp>
  </cdr:relSizeAnchor>
</c:userShapes>
</file>

<file path=ppt/drawings/drawing14.xml><?xml version="1.0" encoding="utf-8"?>
<c:userShapes xmlns:c="http://schemas.openxmlformats.org/drawingml/2006/chart">
  <cdr:relSizeAnchor xmlns:cdr="http://schemas.openxmlformats.org/drawingml/2006/chartDrawing">
    <cdr:from>
      <cdr:x>0.58857</cdr:x>
      <cdr:y>0.37935</cdr:y>
    </cdr:from>
    <cdr:to>
      <cdr:x>0.68149</cdr:x>
      <cdr:y>0.4561</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1765587" y="1217060"/>
          <a:ext cx="278741" cy="246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t>
          </a:r>
        </a:p>
      </cdr:txBody>
    </cdr:sp>
  </cdr:relSizeAnchor>
</c:userShapes>
</file>

<file path=ppt/drawings/drawing15.xml><?xml version="1.0" encoding="utf-8"?>
<c:userShapes xmlns:c="http://schemas.openxmlformats.org/drawingml/2006/chart">
  <cdr:relSizeAnchor xmlns:cdr="http://schemas.openxmlformats.org/drawingml/2006/chartDrawing">
    <cdr:from>
      <cdr:x>0.59556</cdr:x>
      <cdr:y>0.49102</cdr:y>
    </cdr:from>
    <cdr:to>
      <cdr:x>0.68848</cdr:x>
      <cdr:y>0.61645</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1837840" y="1119379"/>
          <a:ext cx="286742" cy="285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a:t>
          </a:r>
        </a:p>
      </cdr:txBody>
    </cdr:sp>
  </cdr:relSizeAnchor>
</c:userShapes>
</file>

<file path=ppt/drawings/drawing16.xml><?xml version="1.0" encoding="utf-8"?>
<c:userShapes xmlns:c="http://schemas.openxmlformats.org/drawingml/2006/chart">
  <cdr:relSizeAnchor xmlns:cdr="http://schemas.openxmlformats.org/drawingml/2006/chartDrawing">
    <cdr:from>
      <cdr:x>0.58539</cdr:x>
      <cdr:y>0.86333</cdr:y>
    </cdr:from>
    <cdr:to>
      <cdr:x>0.67831</cdr:x>
      <cdr:y>0.98876</cdr:y>
    </cdr:to>
    <cdr:sp macro="" textlink="">
      <cdr:nvSpPr>
        <cdr:cNvPr id="2" name="TextBox 1">
          <a:extLst xmlns:a="http://schemas.openxmlformats.org/drawingml/2006/main">
            <a:ext uri="{FF2B5EF4-FFF2-40B4-BE49-F238E27FC236}">
              <a16:creationId xmlns:a16="http://schemas.microsoft.com/office/drawing/2014/main" id="{EC86EEB5-5618-4E2C-8C77-A1044D413278}"/>
            </a:ext>
          </a:extLst>
        </cdr:cNvPr>
        <cdr:cNvSpPr txBox="1"/>
      </cdr:nvSpPr>
      <cdr:spPr>
        <a:xfrm xmlns:a="http://schemas.openxmlformats.org/drawingml/2006/main">
          <a:off x="1757138" y="2882640"/>
          <a:ext cx="278915" cy="4188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0.50689</cdr:x>
      <cdr:y>0.63047</cdr:y>
    </cdr:from>
    <cdr:to>
      <cdr:x>0.62869</cdr:x>
      <cdr:y>0.70555</cdr:y>
    </cdr:to>
    <cdr:sp macro="" textlink="">
      <cdr:nvSpPr>
        <cdr:cNvPr id="2" name="TextBox 1">
          <a:extLst xmlns:a="http://schemas.openxmlformats.org/drawingml/2006/main">
            <a:ext uri="{FF2B5EF4-FFF2-40B4-BE49-F238E27FC236}">
              <a16:creationId xmlns:a16="http://schemas.microsoft.com/office/drawing/2014/main" id="{E3A50A20-8FD7-47B2-850B-43C2D0ADB799}"/>
            </a:ext>
          </a:extLst>
        </cdr:cNvPr>
        <cdr:cNvSpPr txBox="1"/>
      </cdr:nvSpPr>
      <cdr:spPr>
        <a:xfrm xmlns:a="http://schemas.openxmlformats.org/drawingml/2006/main">
          <a:off x="1152789" y="988207"/>
          <a:ext cx="277004" cy="117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p>
      </cdr:txBody>
    </cdr:sp>
  </cdr:relSizeAnchor>
  <cdr:relSizeAnchor xmlns:cdr="http://schemas.openxmlformats.org/drawingml/2006/chartDrawing">
    <cdr:from>
      <cdr:x>0.62187</cdr:x>
      <cdr:y>0.60126</cdr:y>
    </cdr:from>
    <cdr:to>
      <cdr:x>0.74367</cdr:x>
      <cdr:y>0.67634</cdr:y>
    </cdr:to>
    <cdr:sp macro="" textlink="">
      <cdr:nvSpPr>
        <cdr:cNvPr id="3" name="TextBox 2">
          <a:extLst xmlns:a="http://schemas.openxmlformats.org/drawingml/2006/main">
            <a:ext uri="{FF2B5EF4-FFF2-40B4-BE49-F238E27FC236}">
              <a16:creationId xmlns:a16="http://schemas.microsoft.com/office/drawing/2014/main" id="{7E66AA6E-4D2B-4EAF-8F33-E1AE64E2C1B8}"/>
            </a:ext>
          </a:extLst>
        </cdr:cNvPr>
        <cdr:cNvSpPr txBox="1"/>
      </cdr:nvSpPr>
      <cdr:spPr>
        <a:xfrm xmlns:a="http://schemas.openxmlformats.org/drawingml/2006/main">
          <a:off x="1414291" y="942416"/>
          <a:ext cx="277000" cy="117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0.51061</cdr:x>
      <cdr:y>0.04685</cdr:y>
    </cdr:from>
    <cdr:to>
      <cdr:x>0.94538</cdr:x>
      <cdr:y>0.94001</cdr:y>
    </cdr:to>
    <cdr:sp macro="" textlink="">
      <cdr:nvSpPr>
        <cdr:cNvPr id="3" name="Rectangle 2"/>
        <cdr:cNvSpPr/>
      </cdr:nvSpPr>
      <cdr:spPr bwMode="auto">
        <a:xfrm xmlns:a="http://schemas.openxmlformats.org/drawingml/2006/main">
          <a:off x="1505584" y="198206"/>
          <a:ext cx="1281992" cy="3778653"/>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0.25974</cdr:x>
      <cdr:y>0.40684</cdr:y>
    </cdr:from>
    <cdr:to>
      <cdr:x>0.29857</cdr:x>
      <cdr:y>0.49706</cdr:y>
    </cdr:to>
    <cdr:sp macro="" textlink="">
      <cdr:nvSpPr>
        <cdr:cNvPr id="4" name="TextBox 3"/>
        <cdr:cNvSpPr txBox="1"/>
      </cdr:nvSpPr>
      <cdr:spPr>
        <a:xfrm xmlns:a="http://schemas.openxmlformats.org/drawingml/2006/main">
          <a:off x="2101365" y="1896390"/>
          <a:ext cx="314145" cy="4205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0" dirty="0"/>
            <a:t>*</a:t>
          </a:r>
        </a:p>
      </cdr:txBody>
    </cdr:sp>
  </cdr:relSizeAnchor>
  <cdr:relSizeAnchor xmlns:cdr="http://schemas.openxmlformats.org/drawingml/2006/chartDrawing">
    <cdr:from>
      <cdr:x>0.94929</cdr:x>
      <cdr:y>0.29759</cdr:y>
    </cdr:from>
    <cdr:to>
      <cdr:x>0.98812</cdr:x>
      <cdr:y>0.38781</cdr:y>
    </cdr:to>
    <cdr:sp macro="" textlink="">
      <cdr:nvSpPr>
        <cdr:cNvPr id="5" name="TextBox 1"/>
        <cdr:cNvSpPr txBox="1"/>
      </cdr:nvSpPr>
      <cdr:spPr>
        <a:xfrm xmlns:a="http://schemas.openxmlformats.org/drawingml/2006/main">
          <a:off x="7680010" y="1387140"/>
          <a:ext cx="314145" cy="4205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dr:relSizeAnchor xmlns:cdr="http://schemas.openxmlformats.org/drawingml/2006/chartDrawing">
    <cdr:from>
      <cdr:x>0.19004</cdr:x>
      <cdr:y>0.43888</cdr:y>
    </cdr:from>
    <cdr:to>
      <cdr:x>0.22887</cdr:x>
      <cdr:y>0.5291</cdr:y>
    </cdr:to>
    <cdr:sp macro="" textlink="">
      <cdr:nvSpPr>
        <cdr:cNvPr id="6" name="TextBox 1"/>
        <cdr:cNvSpPr txBox="1"/>
      </cdr:nvSpPr>
      <cdr:spPr>
        <a:xfrm xmlns:a="http://schemas.openxmlformats.org/drawingml/2006/main">
          <a:off x="1537474" y="2045698"/>
          <a:ext cx="314144" cy="420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dr:relSizeAnchor xmlns:cdr="http://schemas.openxmlformats.org/drawingml/2006/chartDrawing">
    <cdr:from>
      <cdr:x>0.15729</cdr:x>
      <cdr:y>0.55278</cdr:y>
    </cdr:from>
    <cdr:to>
      <cdr:x>0.19612</cdr:x>
      <cdr:y>0.643</cdr:y>
    </cdr:to>
    <cdr:sp macro="" textlink="">
      <cdr:nvSpPr>
        <cdr:cNvPr id="7" name="TextBox 1"/>
        <cdr:cNvSpPr txBox="1"/>
      </cdr:nvSpPr>
      <cdr:spPr>
        <a:xfrm xmlns:a="http://schemas.openxmlformats.org/drawingml/2006/main">
          <a:off x="1272489" y="2576613"/>
          <a:ext cx="314145" cy="4205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dr:relSizeAnchor xmlns:cdr="http://schemas.openxmlformats.org/drawingml/2006/chartDrawing">
    <cdr:from>
      <cdr:x>0.53649</cdr:x>
      <cdr:y>0.30735</cdr:y>
    </cdr:from>
    <cdr:to>
      <cdr:x>0.57531</cdr:x>
      <cdr:y>0.39757</cdr:y>
    </cdr:to>
    <cdr:sp macro="" textlink="">
      <cdr:nvSpPr>
        <cdr:cNvPr id="8" name="TextBox 1"/>
        <cdr:cNvSpPr txBox="1"/>
      </cdr:nvSpPr>
      <cdr:spPr>
        <a:xfrm xmlns:a="http://schemas.openxmlformats.org/drawingml/2006/main">
          <a:off x="4340374" y="1432617"/>
          <a:ext cx="314064" cy="420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dr:relSizeAnchor xmlns:cdr="http://schemas.openxmlformats.org/drawingml/2006/chartDrawing">
    <cdr:from>
      <cdr:x>0.67449</cdr:x>
      <cdr:y>0.28733</cdr:y>
    </cdr:from>
    <cdr:to>
      <cdr:x>0.71332</cdr:x>
      <cdr:y>0.37755</cdr:y>
    </cdr:to>
    <cdr:sp macro="" textlink="">
      <cdr:nvSpPr>
        <cdr:cNvPr id="9" name="TextBox 1"/>
        <cdr:cNvSpPr txBox="1"/>
      </cdr:nvSpPr>
      <cdr:spPr>
        <a:xfrm xmlns:a="http://schemas.openxmlformats.org/drawingml/2006/main">
          <a:off x="5456779" y="1339308"/>
          <a:ext cx="314144" cy="420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dr:relSizeAnchor xmlns:cdr="http://schemas.openxmlformats.org/drawingml/2006/chartDrawing">
    <cdr:from>
      <cdr:x>0.39923</cdr:x>
      <cdr:y>0.31474</cdr:y>
    </cdr:from>
    <cdr:to>
      <cdr:x>0.43806</cdr:x>
      <cdr:y>0.40496</cdr:y>
    </cdr:to>
    <cdr:sp macro="" textlink="">
      <cdr:nvSpPr>
        <cdr:cNvPr id="10" name="TextBox 1"/>
        <cdr:cNvSpPr txBox="1"/>
      </cdr:nvSpPr>
      <cdr:spPr>
        <a:xfrm xmlns:a="http://schemas.openxmlformats.org/drawingml/2006/main">
          <a:off x="3229846" y="1467079"/>
          <a:ext cx="314145" cy="4205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dr:relSizeAnchor xmlns:cdr="http://schemas.openxmlformats.org/drawingml/2006/chartDrawing">
    <cdr:from>
      <cdr:x>0.8122</cdr:x>
      <cdr:y>0.27442</cdr:y>
    </cdr:from>
    <cdr:to>
      <cdr:x>0.85103</cdr:x>
      <cdr:y>0.36464</cdr:y>
    </cdr:to>
    <cdr:sp macro="" textlink="">
      <cdr:nvSpPr>
        <cdr:cNvPr id="11" name="TextBox 1"/>
        <cdr:cNvSpPr txBox="1"/>
      </cdr:nvSpPr>
      <cdr:spPr>
        <a:xfrm xmlns:a="http://schemas.openxmlformats.org/drawingml/2006/main">
          <a:off x="6570949" y="1279148"/>
          <a:ext cx="314145" cy="420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0.24399</cdr:x>
      <cdr:y>0.55269</cdr:y>
    </cdr:from>
    <cdr:to>
      <cdr:x>0.2966</cdr:x>
      <cdr:y>0.64409</cdr:y>
    </cdr:to>
    <cdr:sp macro="" textlink="">
      <cdr:nvSpPr>
        <cdr:cNvPr id="2" name="TextBox 19"/>
        <cdr:cNvSpPr txBox="1"/>
      </cdr:nvSpPr>
      <cdr:spPr>
        <a:xfrm xmlns:a="http://schemas.openxmlformats.org/drawingml/2006/main">
          <a:off x="1284654" y="2233517"/>
          <a:ext cx="2770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0" baseline="30000" dirty="0">
              <a:solidFill>
                <a:schemeClr val="accent2"/>
              </a:solidFill>
            </a:rPr>
            <a:t>†</a:t>
          </a:r>
          <a:endParaRPr lang="en-US" b="0" dirty="0">
            <a:solidFill>
              <a:schemeClr val="accent2"/>
            </a:solidFill>
          </a:endParaRPr>
        </a:p>
      </cdr:txBody>
    </cdr:sp>
  </cdr:relSizeAnchor>
  <cdr:relSizeAnchor xmlns:cdr="http://schemas.openxmlformats.org/drawingml/2006/chartDrawing">
    <cdr:from>
      <cdr:x>0.17694</cdr:x>
      <cdr:y>0.57406</cdr:y>
    </cdr:from>
    <cdr:to>
      <cdr:x>0.22782</cdr:x>
      <cdr:y>0.64261</cdr:y>
    </cdr:to>
    <cdr:sp macro="" textlink="">
      <cdr:nvSpPr>
        <cdr:cNvPr id="4" name="TextBox 22"/>
        <cdr:cNvSpPr txBox="1"/>
      </cdr:nvSpPr>
      <cdr:spPr>
        <a:xfrm xmlns:a="http://schemas.openxmlformats.org/drawingml/2006/main">
          <a:off x="931616" y="2319860"/>
          <a:ext cx="26789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0" baseline="30000" dirty="0">
              <a:solidFill>
                <a:srgbClr val="009999"/>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0.04232</cdr:y>
    </cdr:from>
    <cdr:to>
      <cdr:x>0.0602</cdr:x>
      <cdr:y>0.88561</cdr:y>
    </cdr:to>
    <cdr:sp macro="" textlink="">
      <cdr:nvSpPr>
        <cdr:cNvPr id="2" name="TextBox 11"/>
        <cdr:cNvSpPr txBox="1"/>
      </cdr:nvSpPr>
      <cdr:spPr>
        <a:xfrm xmlns:a="http://schemas.openxmlformats.org/drawingml/2006/main" rot="16200000">
          <a:off x="-1202481" y="1048839"/>
          <a:ext cx="218603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sz="1400" b="1" dirty="0"/>
        </a:p>
      </cdr:txBody>
    </cdr:sp>
  </cdr:relSizeAnchor>
  <cdr:relSizeAnchor xmlns:cdr="http://schemas.openxmlformats.org/drawingml/2006/chartDrawing">
    <cdr:from>
      <cdr:x>0.85297</cdr:x>
      <cdr:y>0.48211</cdr:y>
    </cdr:from>
    <cdr:to>
      <cdr:x>0.96769</cdr:x>
      <cdr:y>0.55591</cdr:y>
    </cdr:to>
    <cdr:sp macro="" textlink="">
      <cdr:nvSpPr>
        <cdr:cNvPr id="4" name="TextBox 9">
          <a:extLst xmlns:a="http://schemas.openxmlformats.org/drawingml/2006/main">
            <a:ext uri="{FF2B5EF4-FFF2-40B4-BE49-F238E27FC236}">
              <a16:creationId xmlns:a16="http://schemas.microsoft.com/office/drawing/2014/main" id="{5CB5E54F-85DC-4F09-BC40-BD7BA55926C5}"/>
            </a:ext>
          </a:extLst>
        </cdr:cNvPr>
        <cdr:cNvSpPr txBox="1"/>
      </cdr:nvSpPr>
      <cdr:spPr>
        <a:xfrm xmlns:a="http://schemas.openxmlformats.org/drawingml/2006/main">
          <a:off x="4376560" y="2010543"/>
          <a:ext cx="588623"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09999"/>
              </a:solidFill>
              <a:latin typeface="Calibri" panose="020F0502020204030204" pitchFamily="34" charset="0"/>
              <a:cs typeface="Calibri" panose="020F0502020204030204" pitchFamily="34" charset="0"/>
            </a:rPr>
            <a:t>36%*</a:t>
          </a:r>
          <a:endParaRPr lang="en-GB" sz="1400" b="1" baseline="30000" dirty="0">
            <a:solidFill>
              <a:srgbClr val="009999"/>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0.85965</cdr:x>
      <cdr:y>0.66757</cdr:y>
    </cdr:from>
    <cdr:to>
      <cdr:x>0.95688</cdr:x>
      <cdr:y>0.74137</cdr:y>
    </cdr:to>
    <cdr:sp macro="" textlink="">
      <cdr:nvSpPr>
        <cdr:cNvPr id="5" name="TextBox 8">
          <a:extLst xmlns:a="http://schemas.openxmlformats.org/drawingml/2006/main">
            <a:ext uri="{FF2B5EF4-FFF2-40B4-BE49-F238E27FC236}">
              <a16:creationId xmlns:a16="http://schemas.microsoft.com/office/drawing/2014/main" id="{BA8D1D47-2428-47EF-A091-D1F6B3B22DE8}"/>
            </a:ext>
          </a:extLst>
        </cdr:cNvPr>
        <cdr:cNvSpPr txBox="1"/>
      </cdr:nvSpPr>
      <cdr:spPr>
        <a:xfrm xmlns:a="http://schemas.openxmlformats.org/drawingml/2006/main">
          <a:off x="4410856" y="2783953"/>
          <a:ext cx="49885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930042"/>
              </a:solidFill>
              <a:latin typeface="Calibri" panose="020F0502020204030204" pitchFamily="34" charset="0"/>
              <a:cs typeface="Calibri" panose="020F0502020204030204" pitchFamily="34" charset="0"/>
            </a:rPr>
            <a:t>28%</a:t>
          </a:r>
        </a:p>
      </cdr:txBody>
    </cdr:sp>
  </cdr:relSizeAnchor>
  <cdr:relSizeAnchor xmlns:cdr="http://schemas.openxmlformats.org/drawingml/2006/chartDrawing">
    <cdr:from>
      <cdr:x>0.63097</cdr:x>
      <cdr:y>0.55303</cdr:y>
    </cdr:from>
    <cdr:to>
      <cdr:x>0.68196</cdr:x>
      <cdr:y>0.61946</cdr:y>
    </cdr:to>
    <cdr:sp macro="" textlink="">
      <cdr:nvSpPr>
        <cdr:cNvPr id="8" name="TextBox 9">
          <a:extLst xmlns:a="http://schemas.openxmlformats.org/drawingml/2006/main">
            <a:ext uri="{FF2B5EF4-FFF2-40B4-BE49-F238E27FC236}">
              <a16:creationId xmlns:a16="http://schemas.microsoft.com/office/drawing/2014/main" id="{0E02F4DA-3413-470F-A305-CD11234BBF64}"/>
            </a:ext>
          </a:extLst>
        </cdr:cNvPr>
        <cdr:cNvSpPr txBox="1"/>
      </cdr:nvSpPr>
      <cdr:spPr>
        <a:xfrm xmlns:a="http://schemas.openxmlformats.org/drawingml/2006/main">
          <a:off x="3237499" y="2306310"/>
          <a:ext cx="26161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baseline="0" dirty="0">
              <a:solidFill>
                <a:srgbClr val="009999"/>
              </a:solidFill>
              <a:latin typeface="Calibri" panose="020F0502020204030204" pitchFamily="34" charset="0"/>
              <a:cs typeface="Calibri" panose="020F0502020204030204" pitchFamily="34" charset="0"/>
            </a:rPr>
            <a:t>*</a:t>
          </a:r>
          <a:endParaRPr lang="en-US" sz="1100" b="1" baseline="0" dirty="0">
            <a:solidFill>
              <a:srgbClr val="009999"/>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0.49765</cdr:x>
      <cdr:y>0.58371</cdr:y>
    </cdr:from>
    <cdr:to>
      <cdr:x>0.54864</cdr:x>
      <cdr:y>0.65014</cdr:y>
    </cdr:to>
    <cdr:sp macro="" textlink="">
      <cdr:nvSpPr>
        <cdr:cNvPr id="9" name="TextBox 9">
          <a:extLst xmlns:a="http://schemas.openxmlformats.org/drawingml/2006/main">
            <a:ext uri="{FF2B5EF4-FFF2-40B4-BE49-F238E27FC236}">
              <a16:creationId xmlns:a16="http://schemas.microsoft.com/office/drawing/2014/main" id="{FDD24BBD-A4C7-42E3-9D19-E88AD129B6A8}"/>
            </a:ext>
          </a:extLst>
        </cdr:cNvPr>
        <cdr:cNvSpPr txBox="1"/>
      </cdr:nvSpPr>
      <cdr:spPr>
        <a:xfrm xmlns:a="http://schemas.openxmlformats.org/drawingml/2006/main">
          <a:off x="2553429" y="2434249"/>
          <a:ext cx="26161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baseline="0" dirty="0">
              <a:solidFill>
                <a:srgbClr val="009999"/>
              </a:solidFill>
              <a:latin typeface="Calibri" panose="020F0502020204030204" pitchFamily="34" charset="0"/>
              <a:cs typeface="Calibri" panose="020F0502020204030204" pitchFamily="34" charset="0"/>
            </a:rPr>
            <a:t>*</a:t>
          </a:r>
          <a:endParaRPr lang="en-US" sz="1100" b="1" baseline="0" dirty="0">
            <a:solidFill>
              <a:srgbClr val="009999"/>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0.3641</cdr:x>
      <cdr:y>0.59337</cdr:y>
    </cdr:from>
    <cdr:to>
      <cdr:x>0.41665</cdr:x>
      <cdr:y>0.65979</cdr:y>
    </cdr:to>
    <cdr:sp macro="" textlink="">
      <cdr:nvSpPr>
        <cdr:cNvPr id="10" name="TextBox 9">
          <a:extLst xmlns:a="http://schemas.openxmlformats.org/drawingml/2006/main">
            <a:ext uri="{FF2B5EF4-FFF2-40B4-BE49-F238E27FC236}">
              <a16:creationId xmlns:a16="http://schemas.microsoft.com/office/drawing/2014/main" id="{7C1DC3DB-8A58-4649-BFA7-6B6C7B1DB627}"/>
            </a:ext>
          </a:extLst>
        </cdr:cNvPr>
        <cdr:cNvSpPr txBox="1"/>
      </cdr:nvSpPr>
      <cdr:spPr>
        <a:xfrm xmlns:a="http://schemas.openxmlformats.org/drawingml/2006/main">
          <a:off x="1868187" y="2474519"/>
          <a:ext cx="26962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aseline="0" dirty="0">
              <a:solidFill>
                <a:srgbClr val="009999"/>
              </a:solidFill>
              <a:latin typeface="+mn-lt"/>
            </a:rPr>
            <a:t>†</a:t>
          </a:r>
          <a:endParaRPr lang="en-US" sz="1100" baseline="0" dirty="0">
            <a:solidFill>
              <a:srgbClr val="009999"/>
            </a:solidFill>
            <a:latin typeface="+mn-l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0.32763</cdr:x>
      <cdr:y>0.04278</cdr:y>
    </cdr:from>
    <cdr:to>
      <cdr:x>0.78831</cdr:x>
      <cdr:y>0.16642</cdr:y>
    </cdr:to>
    <cdr:sp macro="" textlink="">
      <cdr:nvSpPr>
        <cdr:cNvPr id="2" name="TextBox 30">
          <a:extLst xmlns:a="http://schemas.openxmlformats.org/drawingml/2006/main">
            <a:ext uri="{FF2B5EF4-FFF2-40B4-BE49-F238E27FC236}">
              <a16:creationId xmlns:a16="http://schemas.microsoft.com/office/drawing/2014/main" id="{B3FD6D1A-F156-4530-8BE3-3C0D1891808F}"/>
            </a:ext>
          </a:extLst>
        </cdr:cNvPr>
        <cdr:cNvSpPr txBox="1"/>
      </cdr:nvSpPr>
      <cdr:spPr>
        <a:xfrm xmlns:a="http://schemas.openxmlformats.org/drawingml/2006/main">
          <a:off x="1293719" y="111951"/>
          <a:ext cx="1819097" cy="3235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t>PASI 100</a:t>
          </a:r>
        </a:p>
      </cdr:txBody>
    </cdr:sp>
  </cdr:relSizeAnchor>
</c:userShapes>
</file>

<file path=ppt/drawings/drawing8.xml><?xml version="1.0" encoding="utf-8"?>
<c:userShapes xmlns:c="http://schemas.openxmlformats.org/drawingml/2006/chart">
  <cdr:relSizeAnchor xmlns:cdr="http://schemas.openxmlformats.org/drawingml/2006/chartDrawing">
    <cdr:from>
      <cdr:x>0.44462</cdr:x>
      <cdr:y>0.06278</cdr:y>
    </cdr:from>
    <cdr:to>
      <cdr:x>0.75248</cdr:x>
      <cdr:y>0.15729</cdr:y>
    </cdr:to>
    <cdr:sp macro="" textlink="">
      <cdr:nvSpPr>
        <cdr:cNvPr id="2" name="TextBox 29">
          <a:extLst xmlns:a="http://schemas.openxmlformats.org/drawingml/2006/main">
            <a:ext uri="{FF2B5EF4-FFF2-40B4-BE49-F238E27FC236}">
              <a16:creationId xmlns:a16="http://schemas.microsoft.com/office/drawing/2014/main" id="{7DF7CFC3-B5DC-4F5A-8D95-F24A5DAF329D}"/>
            </a:ext>
          </a:extLst>
        </cdr:cNvPr>
        <cdr:cNvSpPr txBox="1"/>
      </cdr:nvSpPr>
      <cdr:spPr>
        <a:xfrm xmlns:a="http://schemas.openxmlformats.org/drawingml/2006/main">
          <a:off x="1809911" y="184013"/>
          <a:ext cx="1253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t>ACR50</a:t>
          </a:r>
        </a:p>
      </cdr:txBody>
    </cdr:sp>
  </cdr:relSizeAnchor>
  <cdr:relSizeAnchor xmlns:cdr="http://schemas.openxmlformats.org/drawingml/2006/chartDrawing">
    <cdr:from>
      <cdr:x>0.06132</cdr:x>
      <cdr:y>0.05112</cdr:y>
    </cdr:from>
    <cdr:to>
      <cdr:x>0.1376</cdr:x>
      <cdr:y>0.78117</cdr:y>
    </cdr:to>
    <cdr:sp macro="" textlink="">
      <cdr:nvSpPr>
        <cdr:cNvPr id="3" name="TextBox 11"/>
        <cdr:cNvSpPr txBox="1"/>
      </cdr:nvSpPr>
      <cdr:spPr>
        <a:xfrm xmlns:a="http://schemas.openxmlformats.org/drawingml/2006/main" rot="16200000">
          <a:off x="-665035" y="1064480"/>
          <a:ext cx="2139811" cy="3105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Response rate (%)</a:t>
          </a:r>
        </a:p>
      </cdr:txBody>
    </cdr:sp>
  </cdr:relSizeAnchor>
</c:userShapes>
</file>

<file path=ppt/drawings/drawing9.xml><?xml version="1.0" encoding="utf-8"?>
<c:userShapes xmlns:c="http://schemas.openxmlformats.org/drawingml/2006/chart">
  <cdr:relSizeAnchor xmlns:cdr="http://schemas.openxmlformats.org/drawingml/2006/chartDrawing">
    <cdr:from>
      <cdr:x>0.12814</cdr:x>
      <cdr:y>0.91011</cdr:y>
    </cdr:from>
    <cdr:to>
      <cdr:x>0.96574</cdr:x>
      <cdr:y>1</cdr:y>
    </cdr:to>
    <cdr:sp macro="" textlink="">
      <cdr:nvSpPr>
        <cdr:cNvPr id="4" name="Text Placeholder 2">
          <a:extLst xmlns:a="http://schemas.openxmlformats.org/drawingml/2006/main">
            <a:ext uri="{FF2B5EF4-FFF2-40B4-BE49-F238E27FC236}">
              <a16:creationId xmlns:a16="http://schemas.microsoft.com/office/drawing/2014/main" id="{6CA0ED31-C6C9-4E0F-842E-9774D3BB1BDF}"/>
            </a:ext>
          </a:extLst>
        </cdr:cNvPr>
        <cdr:cNvSpPr txBox="1">
          <a:spLocks xmlns:a="http://schemas.openxmlformats.org/drawingml/2006/main"/>
        </cdr:cNvSpPr>
      </cdr:nvSpPr>
      <cdr:spPr>
        <a:xfrm xmlns:a="http://schemas.openxmlformats.org/drawingml/2006/main">
          <a:off x="727081" y="2904615"/>
          <a:ext cx="4752567" cy="286884"/>
        </a:xfrm>
        <a:prstGeom xmlns:a="http://schemas.openxmlformats.org/drawingml/2006/main" prst="rect">
          <a:avLst/>
        </a:prstGeom>
      </cdr:spPr>
      <cdr:txBody>
        <a:bodyPr xmlns:a="http://schemas.openxmlformats.org/drawingml/2006/main" anchor="b"/>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nSpc>
              <a:spcPct val="60000"/>
            </a:lnSpc>
            <a:buNone/>
          </a:pPr>
          <a:endParaRPr lang="en-GB"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C2C53-64F2-9A47-8746-044A4E4EBDBD}"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6087E-1816-CB41-AFFB-7125DB54B19C}" type="slidenum">
              <a:rPr lang="en-US" smtClean="0"/>
              <a:t>‹#›</a:t>
            </a:fld>
            <a:endParaRPr lang="en-US"/>
          </a:p>
        </p:txBody>
      </p:sp>
    </p:spTree>
    <p:extLst>
      <p:ext uri="{BB962C8B-B14F-4D97-AF65-F5344CB8AC3E}">
        <p14:creationId xmlns:p14="http://schemas.microsoft.com/office/powerpoint/2010/main" val="145346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Calibri" panose="020F0502020204030204" pitchFamily="34" charset="0"/>
                <a:ea typeface="msgothic" charset="0"/>
                <a:cs typeface="msgothic" charset="0"/>
              </a:rPr>
              <a:t>Updated 2016 psoriatic arthritis (PsA) core domain set. Musculoskeletal (MSK) disease activity includes peripheral joints, enthesitis, dactylitis and spine symptoms; skin activity includes skin and nails; patient global is defined as patient-reported disease-related health status. The inner circle (core) includes domains that should be measured in all PsA randomised controlled trials (RCTs) and longitudinal observational studies (LOS). The middle circle includes domains that are important but may not be feasible to assess in all RCTs and LOS. The outer circle or research agenda includes domains that may be important but need further study.</a:t>
            </a:r>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2</a:t>
            </a:fld>
            <a:endParaRPr lang="en-US"/>
          </a:p>
        </p:txBody>
      </p:sp>
    </p:spTree>
    <p:extLst>
      <p:ext uri="{BB962C8B-B14F-4D97-AF65-F5344CB8AC3E}">
        <p14:creationId xmlns:p14="http://schemas.microsoft.com/office/powerpoint/2010/main" val="221367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29</a:t>
            </a:fld>
            <a:endParaRPr lang="en-US"/>
          </a:p>
        </p:txBody>
      </p:sp>
    </p:spTree>
    <p:extLst>
      <p:ext uri="{BB962C8B-B14F-4D97-AF65-F5344CB8AC3E}">
        <p14:creationId xmlns:p14="http://schemas.microsoft.com/office/powerpoint/2010/main" val="206985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30</a:t>
            </a:fld>
            <a:endParaRPr lang="en-US"/>
          </a:p>
        </p:txBody>
      </p:sp>
    </p:spTree>
    <p:extLst>
      <p:ext uri="{BB962C8B-B14F-4D97-AF65-F5344CB8AC3E}">
        <p14:creationId xmlns:p14="http://schemas.microsoft.com/office/powerpoint/2010/main" val="15754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31</a:t>
            </a:fld>
            <a:endParaRPr lang="en-US"/>
          </a:p>
        </p:txBody>
      </p:sp>
    </p:spTree>
    <p:extLst>
      <p:ext uri="{BB962C8B-B14F-4D97-AF65-F5344CB8AC3E}">
        <p14:creationId xmlns:p14="http://schemas.microsoft.com/office/powerpoint/2010/main" val="325377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32</a:t>
            </a:fld>
            <a:endParaRPr lang="en-US"/>
          </a:p>
        </p:txBody>
      </p:sp>
    </p:spTree>
    <p:extLst>
      <p:ext uri="{BB962C8B-B14F-4D97-AF65-F5344CB8AC3E}">
        <p14:creationId xmlns:p14="http://schemas.microsoft.com/office/powerpoint/2010/main" val="109606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33</a:t>
            </a:fld>
            <a:endParaRPr lang="en-US"/>
          </a:p>
        </p:txBody>
      </p:sp>
    </p:spTree>
    <p:extLst>
      <p:ext uri="{BB962C8B-B14F-4D97-AF65-F5344CB8AC3E}">
        <p14:creationId xmlns:p14="http://schemas.microsoft.com/office/powerpoint/2010/main" val="156052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34</a:t>
            </a:fld>
            <a:endParaRPr lang="en-US"/>
          </a:p>
        </p:txBody>
      </p:sp>
    </p:spTree>
    <p:extLst>
      <p:ext uri="{BB962C8B-B14F-4D97-AF65-F5344CB8AC3E}">
        <p14:creationId xmlns:p14="http://schemas.microsoft.com/office/powerpoint/2010/main" val="154732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35</a:t>
            </a:fld>
            <a:endParaRPr lang="en-US"/>
          </a:p>
        </p:txBody>
      </p:sp>
    </p:spTree>
    <p:extLst>
      <p:ext uri="{BB962C8B-B14F-4D97-AF65-F5344CB8AC3E}">
        <p14:creationId xmlns:p14="http://schemas.microsoft.com/office/powerpoint/2010/main" val="340872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6087E-1816-CB41-AFFB-7125DB54B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67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METHOTREXATE EFFICACY IN EARLY PSORIATIC ARTHRITIS - OPEN LABEL DATA FROM THE TICOPA STUDY</a:t>
            </a:r>
            <a:endParaRPr lang="en-GB" dirty="0">
              <a:effectLst/>
            </a:endParaRPr>
          </a:p>
          <a:p>
            <a:r>
              <a:rPr lang="en-GB" sz="1200" kern="1200" dirty="0">
                <a:solidFill>
                  <a:schemeClr val="tx1"/>
                </a:solidFill>
                <a:effectLst/>
                <a:latin typeface="+mn-lt"/>
                <a:ea typeface="+mn-ea"/>
                <a:cs typeface="+mn-cs"/>
              </a:rPr>
              <a:t>L. C. </a:t>
            </a:r>
            <a:r>
              <a:rPr lang="en-GB" dirty="0">
                <a:effectLst/>
              </a:rPr>
              <a:t>Coates</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P. S. </a:t>
            </a:r>
            <a:r>
              <a:rPr lang="en-GB" dirty="0">
                <a:effectLst/>
              </a:rPr>
              <a:t>Helliwell</a:t>
            </a:r>
            <a:r>
              <a:rPr lang="en-GB" sz="1200" kern="1200" baseline="30000" dirty="0">
                <a:solidFill>
                  <a:schemeClr val="tx1"/>
                </a:solidFill>
                <a:effectLst/>
                <a:latin typeface="+mn-lt"/>
                <a:ea typeface="+mn-ea"/>
                <a:cs typeface="+mn-cs"/>
              </a:rPr>
              <a:t>1</a:t>
            </a:r>
            <a:endParaRPr lang="en-GB" dirty="0">
              <a:effectLst/>
            </a:endParaRPr>
          </a:p>
          <a:p>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Leeds Institute of Rheumatic and Musculoskeletal Medicine, UNIVERSITY OF LEEDS, Leeds, United Kingdom</a:t>
            </a:r>
            <a:endParaRPr lang="en-GB" dirty="0">
              <a:effectLst/>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Methotrexate (MTX) is a common first line DMARD in psoriatic arthritis (PsA) but until recently no RCTs evaluating its efficacy in PsA were available.  The MIPA trial found no significant difference in arthritis outcomes at 6 months but was </a:t>
            </a:r>
            <a:r>
              <a:rPr lang="en-US" sz="1200" kern="1200" dirty="0" err="1">
                <a:solidFill>
                  <a:schemeClr val="tx1"/>
                </a:solidFill>
                <a:effectLst/>
                <a:latin typeface="+mn-lt"/>
                <a:ea typeface="+mn-ea"/>
                <a:cs typeface="+mn-cs"/>
              </a:rPr>
              <a:t>criticised</a:t>
            </a:r>
            <a:r>
              <a:rPr lang="en-US" sz="1200" kern="1200" dirty="0">
                <a:solidFill>
                  <a:schemeClr val="tx1"/>
                </a:solidFill>
                <a:effectLst/>
                <a:latin typeface="+mn-lt"/>
                <a:ea typeface="+mn-ea"/>
                <a:cs typeface="+mn-cs"/>
              </a:rPr>
              <a:t> as the target dose was only 15mg.</a:t>
            </a:r>
          </a:p>
          <a:p>
            <a:r>
              <a:rPr lang="en-US" sz="1200" b="1" kern="1200" dirty="0">
                <a:solidFill>
                  <a:schemeClr val="tx1"/>
                </a:solidFill>
                <a:effectLst/>
                <a:latin typeface="+mn-lt"/>
                <a:ea typeface="+mn-ea"/>
                <a:cs typeface="+mn-cs"/>
              </a:rPr>
              <a:t>Objectives:</a:t>
            </a:r>
            <a:r>
              <a:rPr lang="en-US" sz="1200" kern="1200" dirty="0">
                <a:solidFill>
                  <a:schemeClr val="tx1"/>
                </a:solidFill>
                <a:effectLst/>
                <a:latin typeface="+mn-lt"/>
                <a:ea typeface="+mn-ea"/>
                <a:cs typeface="+mn-cs"/>
              </a:rPr>
              <a:t> The aim of this analysis was to investigate clinical outcomes in patients with early PsA treated with MTX in the TICOPA study.</a:t>
            </a: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Within the Tight Control of Psoriatic Arthritis, patients (in either arm) could be treated with methotrexate.  All patients in the tight control arm received MTX as first line monotherapy for the first 12 weeks while patients in the standard care arm the majority of the patients in the standard care arm also received MTX.  Clinical outcomes were recorded at the 12 week visit including joint counts, PASI, NAPSI, enthesitis and dactylitis measures.  </a:t>
            </a: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Of the 206 patients enrolled in TICOPA, 188 received oral methotrexate in the first 12 weeks of the trial.  Of these, 175 patients reached a dose of at least 15mg by 12 weeks, with 122 reaching a dose of at least 20mg and 86 reaching the top dose of 25mg.</a:t>
            </a:r>
          </a:p>
          <a:p>
            <a:r>
              <a:rPr lang="en-US" sz="1200" kern="1200" dirty="0">
                <a:solidFill>
                  <a:schemeClr val="tx1"/>
                </a:solidFill>
                <a:effectLst/>
                <a:latin typeface="+mn-lt"/>
                <a:ea typeface="+mn-ea"/>
                <a:cs typeface="+mn-cs"/>
              </a:rPr>
              <a:t>The proportions of patients achieving the ACR outcomes at 12 weeks were ACR20 40.8%, ACR50 18.8% and ACR70 8.6% with 22.4% achieving minimal disease activity (MDA).  Improvements were also seen in PASI scores with 27.2% reaching a PASI75.  For those with enthesitis at baseline (n=148) the median change in enthesitis score was 0 (IQ range -1, 0 for LEI and IMPACT, -2, 1 for MASES).  For those with baseline dactylitis (n=59), there was a median change in LDI scores of -59.7 (-157.4, -26.4).  117 patients had nail involvement and these patients showed a median change in </a:t>
            </a:r>
            <a:r>
              <a:rPr lang="en-US" sz="1200" kern="1200" dirty="0" err="1">
                <a:solidFill>
                  <a:schemeClr val="tx1"/>
                </a:solidFill>
                <a:effectLst/>
                <a:latin typeface="+mn-lt"/>
                <a:ea typeface="+mn-ea"/>
                <a:cs typeface="+mn-cs"/>
              </a:rPr>
              <a:t>mNAPSI</a:t>
            </a:r>
            <a:r>
              <a:rPr lang="en-US" sz="1200" kern="1200" dirty="0">
                <a:solidFill>
                  <a:schemeClr val="tx1"/>
                </a:solidFill>
                <a:effectLst/>
                <a:latin typeface="+mn-lt"/>
                <a:ea typeface="+mn-ea"/>
                <a:cs typeface="+mn-cs"/>
              </a:rPr>
              <a:t> score of -2 (IQ range -8, 0) with changes more commonly in the nail bed due to the short follow up time.</a:t>
            </a:r>
          </a:p>
          <a:p>
            <a:r>
              <a:rPr lang="en-US" sz="1200" kern="1200" dirty="0">
                <a:solidFill>
                  <a:schemeClr val="tx1"/>
                </a:solidFill>
                <a:effectLst/>
                <a:latin typeface="+mn-lt"/>
                <a:ea typeface="+mn-ea"/>
                <a:cs typeface="+mn-cs"/>
              </a:rPr>
              <a:t>Slightly higher proportions of patients receiving 180mg MTX or more over the 12 week period (equivalent to an average of 15mg per week) achieved ACR20, 50 and PASI 75 but the numbers were small so this did not reach significance.</a:t>
            </a:r>
          </a:p>
          <a:p>
            <a:r>
              <a:rPr lang="en-US" sz="1200" b="1" kern="1200" dirty="0">
                <a:solidFill>
                  <a:schemeClr val="tx1"/>
                </a:solidFill>
                <a:effectLst/>
                <a:latin typeface="+mn-lt"/>
                <a:ea typeface="+mn-ea"/>
                <a:cs typeface="+mn-cs"/>
              </a:rPr>
              <a:t>Conclusions:</a:t>
            </a:r>
            <a:r>
              <a:rPr lang="en-US" sz="1200" kern="1200" dirty="0">
                <a:solidFill>
                  <a:schemeClr val="tx1"/>
                </a:solidFill>
                <a:effectLst/>
                <a:latin typeface="+mn-lt"/>
                <a:ea typeface="+mn-ea"/>
                <a:cs typeface="+mn-cs"/>
              </a:rPr>
              <a:t> Despite this data being open-label, it does show improvements in multiple clinical outcomes associated with MTX use in PsA.  The proportion reaching ACR20 is slightly higher than that in MIPA (41 vs 34%) but no comparative data are available for the other outcomes.  There is a suggestion of better responses with doses above 15mg per week but the dose-response is harder to assess in such a study where confounding exists as patients doing well may be left on lower doses.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6087E-1816-CB41-AFFB-7125DB54B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29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Background/Purpose:</a:t>
            </a:r>
            <a:r>
              <a:rPr lang="en-US" sz="1200" dirty="0">
                <a:latin typeface="Calibri" panose="020F0502020204030204" pitchFamily="34" charset="0"/>
                <a:cs typeface="Calibri" panose="020F0502020204030204" pitchFamily="34" charset="0"/>
              </a:rPr>
              <a:t> Methotrexate (MTX) and tumor necrosis factor inhibitors (TNFi) such as etanercept (ETN) are often prescribed for psoriatic arthritis (PsA) either alone or in combination, but fundamental gaps in knowledge about their optimal use remain. This study examined the efficacy of MTX monotherapy relative to ETN monotherapy and the value of adding MTX to ETN in key clinical domains of PsA, including progressive joint damage.</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Methods:</a:t>
            </a:r>
            <a:r>
              <a:rPr lang="en-US" sz="1200" dirty="0">
                <a:latin typeface="Calibri" panose="020F0502020204030204" pitchFamily="34" charset="0"/>
                <a:cs typeface="Calibri" panose="020F0502020204030204" pitchFamily="34" charset="0"/>
              </a:rPr>
              <a:t> This phase 3, randomized controlled, double-blind international study enrolled patients with active PsA based on Classification Criteria for Psoriatic Arthritis (CASPAR). They were naïve to biologic drugs with no prior MTX for PsA. A total of 851 patients were randomized to 3 groups for 48 weeks: ETN 50 mg plus MTX 20 mg weekly (Combo; N = 283); ETN 50 mg plus oral placebo weekly (ETN-mono; N = 284); or MTX 20 mg plus injectable placebo weekly (MTX-mono; N = 284). The primary endpoint was the American College of Rheumatology (ACR)20 response at week 24. The key secondary endpoint was Minimal Disease Activity (MDA) response at week 24. The study was powered to detect a treatment difference in ACR20 and MDA at week 24 between the Combo and the MTX-mono arms and between the ETN-mono and MTX-mono arms, test	ed in a Bonferroni-based gatekeeping chain procedure. Additional endpoints included other measures of inflammatory arthritis, radiographic progression, severity of non-articular disease manifestations, and patient-reported outcomes.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Results:</a:t>
            </a:r>
            <a:r>
              <a:rPr lang="en-US" sz="1200" dirty="0">
                <a:latin typeface="Calibri" panose="020F0502020204030204" pitchFamily="34" charset="0"/>
                <a:cs typeface="Calibri" panose="020F0502020204030204" pitchFamily="34" charset="0"/>
              </a:rPr>
              <a:t> Baseline characteristics were well balanced in the 3 study arms. Mean (SD) age was 48.4 (13.1) years, most patients were white, and median PsA duration was 0.6 years (mean [SD] 3.2 [6.3] years). From weeks 4 to 24, the MTX-containing arms maintained a mean MTX dose &gt;18.8 mg. ACR20 and MDA response rates at week 24 were significantly greater for ETN-mono vs MTX-mono (ACR20: 60.9% vs 50.7% [P=0.029]; MDA: 35.9% vs 22.9% [P=0.005]) and for Combo vs MTX-mono (ACR20: 65.0% vs 50.7% [P=0.005]; MDA: 35.7% vs 22.9% [P= 0.005]). At week 48, the Combo and ETN-mono arms showed less radiographic progression compared with the MTX-mono arm (Table). Other secondary outcomes are shown in the Table. Overall, the Combo and ETN-mono arms had similar results, with some differences in skin outcomes. Aside from GI events, adverse event rates were similar in the 3 study arms. No new safety signals were seen.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Conclusion: </a:t>
            </a:r>
            <a:r>
              <a:rPr lang="en-US" sz="1200" dirty="0">
                <a:latin typeface="Calibri" panose="020F0502020204030204" pitchFamily="34" charset="0"/>
                <a:cs typeface="Calibri" panose="020F0502020204030204" pitchFamily="34" charset="0"/>
              </a:rPr>
              <a:t>This is the first head-to-head comparison of MTX and a TNFi to address fundamental questions in the treatment of PsA. ETN monotherapy or ETN in combination with MTX showed greater efficacy compared with MTX monotherapy. Addition of MTX to ETN did not appear to improve efficacy compared with ETN alone. These results support the use of ETN as monotherapy for PsA.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6087E-1816-CB41-AFFB-7125DB54B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25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presence of arthritis mutilans, which is considered as the most severe end of PsA-related joint damage, was significantly associated with all studied intervals of the diagnostic delays on univariate analysis (&gt;6 months, &gt;1, &gt;2 years),</a:t>
            </a:r>
          </a:p>
          <a:p>
            <a:r>
              <a:rPr lang="en-GB" sz="1200" b="0" i="0" u="none" strike="noStrike" kern="1200" baseline="0" dirty="0">
                <a:solidFill>
                  <a:schemeClr val="tx1"/>
                </a:solidFill>
                <a:latin typeface="+mn-lt"/>
                <a:ea typeface="+mn-ea"/>
                <a:cs typeface="+mn-cs"/>
              </a:rPr>
              <a:t>and was significantly associated with a diagnostic delay of &gt;1 year after adjusting for the confounders.’</a:t>
            </a:r>
            <a:endParaRPr lang="en-US" dirty="0"/>
          </a:p>
          <a:p>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4</a:t>
            </a:fld>
            <a:endParaRPr lang="en-US"/>
          </a:p>
        </p:txBody>
      </p:sp>
    </p:spTree>
    <p:extLst>
      <p:ext uri="{BB962C8B-B14F-4D97-AF65-F5344CB8AC3E}">
        <p14:creationId xmlns:p14="http://schemas.microsoft.com/office/powerpoint/2010/main" val="1793527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Background/Purpose:</a:t>
            </a:r>
            <a:r>
              <a:rPr lang="en-US" sz="1200" dirty="0">
                <a:latin typeface="Calibri" panose="020F0502020204030204" pitchFamily="34" charset="0"/>
                <a:cs typeface="Calibri" panose="020F0502020204030204" pitchFamily="34" charset="0"/>
              </a:rPr>
              <a:t> Methotrexate (MTX) and tumor necrosis factor inhibitors (TNFi) such as etanercept (ETN) are often prescribed for psoriatic arthritis (PsA) either alone or in combination, but fundamental gaps in knowledge about their optimal use remain. This study examined the efficacy of MTX monotherapy relative to ETN monotherapy and the value of adding MTX to ETN in key clinical domains of PsA, including progressive joint damage.</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Methods:</a:t>
            </a:r>
            <a:r>
              <a:rPr lang="en-US" sz="1200" dirty="0">
                <a:latin typeface="Calibri" panose="020F0502020204030204" pitchFamily="34" charset="0"/>
                <a:cs typeface="Calibri" panose="020F0502020204030204" pitchFamily="34" charset="0"/>
              </a:rPr>
              <a:t> This phase 3, randomized controlled, double-blind international study enrolled patients with active PsA based on Classification Criteria for Psoriatic Arthritis (CASPAR). They were naïve to biologic drugs with no prior MTX for PsA. A total of 851 patients were randomized to 3 groups for 48 weeks: ETN 50 mg plus MTX 20 mg weekly (Combo; N = 283); ETN 50 mg plus oral placebo weekly (ETN-mono; N = 284); or MTX 20 mg plus injectable placebo weekly (MTX-mono; N = 284). The primary endpoint was the American College of Rheumatology (ACR)20 response at week 24. The key secondary endpoint was Minimal Disease Activity (MDA) response at week 24. The study was powered to detect a treatment difference in ACR20 and MDA at week 24 between the Combo and the MTX-mono arms and between the ETN-mono and MTX-mono arms, test	ed in a Bonferroni-based gatekeeping chain procedure. Additional endpoints included other measures of inflammatory arthritis, radiographic progression, severity of non-articular disease manifestations, and patient-reported outcomes.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Results:</a:t>
            </a:r>
            <a:r>
              <a:rPr lang="en-US" sz="1200" dirty="0">
                <a:latin typeface="Calibri" panose="020F0502020204030204" pitchFamily="34" charset="0"/>
                <a:cs typeface="Calibri" panose="020F0502020204030204" pitchFamily="34" charset="0"/>
              </a:rPr>
              <a:t> Baseline characteristics were well balanced in the 3 study arms. Mean (SD) age was 48.4 (13.1) years, most patients were white, and median PsA duration was 0.6 years (mean [SD] 3.2 [6.3] years). From weeks 4 to 24, the MTX-containing arms maintained a mean MTX dose &gt;18.8 mg. ACR20 and MDA response rates at week 24 were significantly greater for ETN-mono vs MTX-mono (ACR20: 60.9% vs 50.7% [P=0.029]; MDA: 35.9% vs 22.9% [P=0.005]) and for Combo vs MTX-mono (ACR20: 65.0% vs 50.7% [P=0.005]; MDA: 35.7% vs 22.9% [P= 0.005]). At week 48, the Combo and ETN-mono arms showed less radiographic progression compared with the MTX-mono arm (Table). Other secondary outcomes are shown in the Table. Overall, the Combo and ETN-mono arms had similar results, with some differences in skin outcomes. Aside from GI events, adverse event rates were similar in the 3 study arms. No new safety signals were seen.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Conclusion: </a:t>
            </a:r>
            <a:r>
              <a:rPr lang="en-US" sz="1200" dirty="0">
                <a:latin typeface="Calibri" panose="020F0502020204030204" pitchFamily="34" charset="0"/>
                <a:cs typeface="Calibri" panose="020F0502020204030204" pitchFamily="34" charset="0"/>
              </a:rPr>
              <a:t>This is the first head-to-head comparison of MTX and a TNFi to address fundamental questions in the treatment of PsA. ETN monotherapy or ETN in combination with MTX showed greater efficacy compared with MTX monotherapy. Addition of MTX to ETN did not appear to improve efficacy compared with ETN alone. These results support the use of ETN as monotherapy for PsA.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6087E-1816-CB41-AFFB-7125DB54B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2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Background/Purpose:</a:t>
            </a:r>
            <a:r>
              <a:rPr lang="en-US" sz="1200" dirty="0">
                <a:latin typeface="Calibri" panose="020F0502020204030204" pitchFamily="34" charset="0"/>
                <a:cs typeface="Calibri" panose="020F0502020204030204" pitchFamily="34" charset="0"/>
              </a:rPr>
              <a:t> Methotrexate (MTX) and tumor necrosis factor inhibitors (TNFi) such as etanercept (ETN) are often prescribed for psoriatic arthritis (PsA) either alone or in combination, but fundamental gaps in knowledge about their optimal use remain. This study examined the efficacy of MTX monotherapy relative to ETN monotherapy and the value of adding MTX to ETN in key clinical domains of PsA, including progressive joint damage.</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Methods:</a:t>
            </a:r>
            <a:r>
              <a:rPr lang="en-US" sz="1200" dirty="0">
                <a:latin typeface="Calibri" panose="020F0502020204030204" pitchFamily="34" charset="0"/>
                <a:cs typeface="Calibri" panose="020F0502020204030204" pitchFamily="34" charset="0"/>
              </a:rPr>
              <a:t> This phase 3, randomized controlled, double-blind international study enrolled patients with active PsA based on Classification Criteria for Psoriatic Arthritis (CASPAR). They were naïve to biologic drugs with no prior MTX for PsA. A total of 851 patients were randomized to 3 groups for 48 weeks: ETN 50 mg plus MTX 20 mg weekly (Combo; N = 283); ETN 50 mg plus oral placebo weekly (ETN-mono; N = 284); or MTX 20 mg plus injectable placebo weekly (MTX-mono; N = 284). The primary endpoint was the American College of Rheumatology (ACR)20 response at week 24. The key secondary endpoint was Minimal Disease Activity (MDA) response at week 24. The study was powered to detect a treatment difference in ACR20 and MDA at week 24 between the Combo and the MTX-mono arms and between the ETN-mono and MTX-mono arms, test	ed in a Bonferroni-based gatekeeping chain procedure. Additional endpoints included other measures of inflammatory arthritis, radiographic progression, severity of non-articular disease manifestations, and patient-reported outcomes.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Results:</a:t>
            </a:r>
            <a:r>
              <a:rPr lang="en-US" sz="1200" dirty="0">
                <a:latin typeface="Calibri" panose="020F0502020204030204" pitchFamily="34" charset="0"/>
                <a:cs typeface="Calibri" panose="020F0502020204030204" pitchFamily="34" charset="0"/>
              </a:rPr>
              <a:t> Baseline characteristics were well balanced in the 3 study arms. Mean (SD) age was 48.4 (13.1) years, most patients were white, and median PsA duration was 0.6 years (mean [SD] 3.2 [6.3] years). From weeks 4 to 24, the MTX-containing arms maintained a mean MTX dose &gt;18.8 mg. ACR20 and MDA response rates at week 24 were significantly greater for ETN-mono vs MTX-mono (ACR20: 60.9% vs 50.7% [P=0.029]; MDA: 35.9% vs 22.9% [P=0.005]) and for Combo vs MTX-mono (ACR20: 65.0% vs 50.7% [P=0.005]; MDA: 35.7% vs 22.9% [P= 0.005]). At week 48, the Combo and ETN-mono arms showed less radiographic progression compared with the MTX-mono arm (Table). Other secondary outcomes are shown in the Table. Overall, the Combo and ETN-mono arms had similar results, with some differences in skin outcomes. Aside from GI events, adverse event rates were similar in the 3 study arms. No new safety signals were seen.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Conclusion: </a:t>
            </a:r>
            <a:r>
              <a:rPr lang="en-US" sz="1200" dirty="0">
                <a:latin typeface="Calibri" panose="020F0502020204030204" pitchFamily="34" charset="0"/>
                <a:cs typeface="Calibri" panose="020F0502020204030204" pitchFamily="34" charset="0"/>
              </a:rPr>
              <a:t>This is the first head-to-head comparison of MTX and a TNFi to address fundamental questions in the treatment of PsA. ETN monotherapy or ETN in combination with MTX showed greater efficacy compared with MTX monotherapy. Addition of MTX to ETN did not appear to improve efficacy compared with ETN alone. These results support the use of ETN as monotherapy for PsA.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6087E-1816-CB41-AFFB-7125DB54B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682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Background/Purpose:</a:t>
            </a:r>
            <a:r>
              <a:rPr lang="en-US" sz="1200" dirty="0">
                <a:latin typeface="Calibri" panose="020F0502020204030204" pitchFamily="34" charset="0"/>
                <a:cs typeface="Calibri" panose="020F0502020204030204" pitchFamily="34" charset="0"/>
              </a:rPr>
              <a:t> Methotrexate (MTX) and tumor necrosis factor inhibitors (TNFi) such as etanercept (ETN) are often prescribed for psoriatic arthritis (PsA) either alone or in combination, but fundamental gaps in knowledge about their optimal use remain. This study examined the efficacy of MTX monotherapy relative to ETN monotherapy and the value of adding MTX to ETN in key clinical domains of PsA, including progressive joint damage.</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Methods:</a:t>
            </a:r>
            <a:r>
              <a:rPr lang="en-US" sz="1200" dirty="0">
                <a:latin typeface="Calibri" panose="020F0502020204030204" pitchFamily="34" charset="0"/>
                <a:cs typeface="Calibri" panose="020F0502020204030204" pitchFamily="34" charset="0"/>
              </a:rPr>
              <a:t> This phase 3, randomized controlled, double-blind international study enrolled patients with active PsA based on Classification Criteria for Psoriatic Arthritis (CASPAR). They were naïve to biologic drugs with no prior MTX for PsA. A total of 851 patients were randomized to 3 groups for 48 weeks: ETN 50 mg plus MTX 20 mg weekly (Combo; N = 283); ETN 50 mg plus oral placebo weekly (ETN-mono; N = 284); or MTX 20 mg plus injectable placebo weekly (MTX-mono; N = 284). The primary endpoint was the American College of Rheumatology (ACR)20 response at week 24. The key secondary endpoint was Minimal Disease Activity (MDA) response at week 24. The study was powered to detect a treatment difference in ACR20 and MDA at week 24 between the Combo and the MTX-mono arms and between the ETN-mono and MTX-mono arms, test	ed in a Bonferroni-based gatekeeping chain procedure. Additional endpoints included other measures of inflammatory arthritis, radiographic progression, severity of non-articular disease manifestations, and patient-reported outcomes.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Results:</a:t>
            </a:r>
            <a:r>
              <a:rPr lang="en-US" sz="1200" dirty="0">
                <a:latin typeface="Calibri" panose="020F0502020204030204" pitchFamily="34" charset="0"/>
                <a:cs typeface="Calibri" panose="020F0502020204030204" pitchFamily="34" charset="0"/>
              </a:rPr>
              <a:t> Baseline characteristics were well balanced in the 3 study arms. Mean (SD) age was 48.4 (13.1) years, most patients were white, and median PsA duration was 0.6 years (mean [SD] 3.2 [6.3] years). From weeks 4 to 24, the MTX-containing arms maintained a mean MTX dose &gt;18.8 mg. ACR20 and MDA response rates at week 24 were significantly greater for ETN-mono vs MTX-mono (ACR20: 60.9% vs 50.7% [P=0.029]; MDA: 35.9% vs 22.9% [P=0.005]) and for Combo vs MTX-mono (ACR20: 65.0% vs 50.7% [P=0.005]; MDA: 35.7% vs 22.9% [P= 0.005]). At week 48, the Combo and ETN-mono arms showed less radiographic progression compared with the MTX-mono arm (Table). Other secondary outcomes are shown in the Table. Overall, the Combo and ETN-mono arms had similar results, with some differences in skin outcomes. Aside from GI events, adverse event rates were similar in the 3 study arms. No new safety signals were seen. </a:t>
            </a:r>
          </a:p>
          <a:p>
            <a:pPr marL="0" indent="0">
              <a:lnSpc>
                <a:spcPct val="120000"/>
              </a:lnSpc>
              <a:spcBef>
                <a:spcPts val="0"/>
              </a:spcBef>
              <a:buNone/>
            </a:pPr>
            <a:r>
              <a:rPr lang="en-US" sz="1200" b="1" dirty="0">
                <a:latin typeface="Calibri" panose="020F0502020204030204" pitchFamily="34" charset="0"/>
                <a:cs typeface="Calibri" panose="020F0502020204030204" pitchFamily="34" charset="0"/>
              </a:rPr>
              <a:t>Conclusion: </a:t>
            </a:r>
            <a:r>
              <a:rPr lang="en-US" sz="1200" dirty="0">
                <a:latin typeface="Calibri" panose="020F0502020204030204" pitchFamily="34" charset="0"/>
                <a:cs typeface="Calibri" panose="020F0502020204030204" pitchFamily="34" charset="0"/>
              </a:rPr>
              <a:t>This is the first head-to-head comparison of MTX and a TNFi to address fundamental questions in the treatment of PsA. ETN monotherapy or ETN in combination with MTX showed greater efficacy compared with MTX monotherapy. Addition of MTX to ETN did not appear to improve efficacy compared with ETN alone. These results support the use of ETN as monotherapy for PsA.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6087E-1816-CB41-AFFB-7125DB54B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83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206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10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726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28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85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32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cap="all" dirty="0">
                <a:latin typeface="+mn-lt"/>
              </a:rPr>
              <a:t>ABSTRACT NUMBER: 7L</a:t>
            </a:r>
            <a:endParaRPr lang="en-GB" cap="all" dirty="0">
              <a:latin typeface="+mn-lt"/>
            </a:endParaRPr>
          </a:p>
          <a:p>
            <a:r>
              <a:rPr lang="en-GB" b="1" dirty="0">
                <a:latin typeface="+mn-lt"/>
              </a:rPr>
              <a:t>Group for Research and Assessment of Psoriasis and Psoriatic Arthritis (GRAPPA): Treatment Recommendations for Psoriatic Arthritis 2015</a:t>
            </a:r>
          </a:p>
          <a:p>
            <a:r>
              <a:rPr lang="en-GB" b="1" dirty="0">
                <a:latin typeface="+mn-lt"/>
              </a:rPr>
              <a:t>Laura C Coates</a:t>
            </a:r>
            <a:r>
              <a:rPr lang="en-GB" baseline="30000" dirty="0">
                <a:latin typeface="+mn-lt"/>
              </a:rPr>
              <a:t>1,2</a:t>
            </a:r>
            <a:r>
              <a:rPr lang="en-GB" dirty="0">
                <a:latin typeface="+mn-lt"/>
              </a:rPr>
              <a:t>, Arthur Kavanaugh</a:t>
            </a:r>
            <a:r>
              <a:rPr lang="en-GB" baseline="30000" dirty="0">
                <a:latin typeface="+mn-lt"/>
              </a:rPr>
              <a:t>3</a:t>
            </a:r>
            <a:r>
              <a:rPr lang="en-GB" dirty="0">
                <a:latin typeface="+mn-lt"/>
              </a:rPr>
              <a:t>, Philip J. Mease</a:t>
            </a:r>
            <a:r>
              <a:rPr lang="en-GB" baseline="30000" dirty="0">
                <a:latin typeface="+mn-lt"/>
              </a:rPr>
              <a:t>4</a:t>
            </a:r>
            <a:r>
              <a:rPr lang="en-GB" dirty="0">
                <a:latin typeface="+mn-lt"/>
              </a:rPr>
              <a:t>, Enrique R. Soriano</a:t>
            </a:r>
            <a:r>
              <a:rPr lang="en-GB" baseline="30000" dirty="0">
                <a:latin typeface="+mn-lt"/>
              </a:rPr>
              <a:t>5</a:t>
            </a:r>
            <a:r>
              <a:rPr lang="en-GB" dirty="0">
                <a:latin typeface="+mn-lt"/>
              </a:rPr>
              <a:t>, M Laura Acosta-Felquer</a:t>
            </a:r>
            <a:r>
              <a:rPr lang="en-GB" baseline="30000" dirty="0">
                <a:latin typeface="+mn-lt"/>
              </a:rPr>
              <a:t>6</a:t>
            </a:r>
            <a:r>
              <a:rPr lang="en-GB" dirty="0">
                <a:latin typeface="+mn-lt"/>
              </a:rPr>
              <a:t>, April W Armstrong</a:t>
            </a:r>
            <a:r>
              <a:rPr lang="en-GB" baseline="30000" dirty="0">
                <a:latin typeface="+mn-lt"/>
              </a:rPr>
              <a:t>7</a:t>
            </a:r>
            <a:r>
              <a:rPr lang="en-GB" dirty="0">
                <a:latin typeface="+mn-lt"/>
              </a:rPr>
              <a:t>, Wilson Bautista-Molano</a:t>
            </a:r>
            <a:r>
              <a:rPr lang="en-GB" baseline="30000" dirty="0">
                <a:latin typeface="+mn-lt"/>
              </a:rPr>
              <a:t>8</a:t>
            </a:r>
            <a:r>
              <a:rPr lang="en-GB" dirty="0">
                <a:latin typeface="+mn-lt"/>
              </a:rPr>
              <a:t>, Wolf-Henning Boehncke</a:t>
            </a:r>
            <a:r>
              <a:rPr lang="en-GB" baseline="30000" dirty="0">
                <a:latin typeface="+mn-lt"/>
              </a:rPr>
              <a:t>9</a:t>
            </a:r>
            <a:r>
              <a:rPr lang="en-GB" dirty="0">
                <a:latin typeface="+mn-lt"/>
              </a:rPr>
              <a:t>, </a:t>
            </a:r>
            <a:r>
              <a:rPr lang="en-GB" dirty="0" err="1">
                <a:latin typeface="+mn-lt"/>
              </a:rPr>
              <a:t>Willemina</a:t>
            </a:r>
            <a:r>
              <a:rPr lang="en-GB" dirty="0">
                <a:latin typeface="+mn-lt"/>
              </a:rPr>
              <a:t> Campbell</a:t>
            </a:r>
            <a:r>
              <a:rPr lang="en-GB" baseline="30000" dirty="0">
                <a:latin typeface="+mn-lt"/>
              </a:rPr>
              <a:t>10</a:t>
            </a:r>
            <a:r>
              <a:rPr lang="en-GB" dirty="0">
                <a:latin typeface="+mn-lt"/>
              </a:rPr>
              <a:t>, Alberto Cauli</a:t>
            </a:r>
            <a:r>
              <a:rPr lang="en-GB" baseline="30000" dirty="0">
                <a:latin typeface="+mn-lt"/>
              </a:rPr>
              <a:t>11</a:t>
            </a:r>
            <a:r>
              <a:rPr lang="en-GB" dirty="0">
                <a:latin typeface="+mn-lt"/>
              </a:rPr>
              <a:t>, Luis Espinoza</a:t>
            </a:r>
            <a:r>
              <a:rPr lang="en-GB" baseline="30000" dirty="0">
                <a:latin typeface="+mn-lt"/>
              </a:rPr>
              <a:t>12</a:t>
            </a:r>
            <a:r>
              <a:rPr lang="en-GB" dirty="0">
                <a:latin typeface="+mn-lt"/>
              </a:rPr>
              <a:t>, Oliver FitzGerald</a:t>
            </a:r>
            <a:r>
              <a:rPr lang="en-GB" baseline="30000" dirty="0">
                <a:latin typeface="+mn-lt"/>
              </a:rPr>
              <a:t>13</a:t>
            </a:r>
            <a:r>
              <a:rPr lang="en-GB" dirty="0">
                <a:latin typeface="+mn-lt"/>
              </a:rPr>
              <a:t>, </a:t>
            </a:r>
            <a:r>
              <a:rPr lang="en-GB" dirty="0" err="1">
                <a:latin typeface="+mn-lt"/>
              </a:rPr>
              <a:t>Dafna</a:t>
            </a:r>
            <a:r>
              <a:rPr lang="en-GB" dirty="0">
                <a:latin typeface="+mn-lt"/>
              </a:rPr>
              <a:t> D. Gladman</a:t>
            </a:r>
            <a:r>
              <a:rPr lang="en-GB" baseline="30000" dirty="0">
                <a:latin typeface="+mn-lt"/>
              </a:rPr>
              <a:t>14</a:t>
            </a:r>
            <a:r>
              <a:rPr lang="en-GB" dirty="0">
                <a:latin typeface="+mn-lt"/>
              </a:rPr>
              <a:t>, Alice B. Gottlieb</a:t>
            </a:r>
            <a:r>
              <a:rPr lang="en-GB" baseline="30000" dirty="0">
                <a:latin typeface="+mn-lt"/>
              </a:rPr>
              <a:t>15</a:t>
            </a:r>
            <a:r>
              <a:rPr lang="en-GB" dirty="0">
                <a:latin typeface="+mn-lt"/>
              </a:rPr>
              <a:t>, Philip S. Helliwell</a:t>
            </a:r>
            <a:r>
              <a:rPr lang="en-GB" baseline="30000" dirty="0">
                <a:latin typeface="+mn-lt"/>
              </a:rPr>
              <a:t>2</a:t>
            </a:r>
            <a:r>
              <a:rPr lang="en-GB" dirty="0">
                <a:latin typeface="+mn-lt"/>
              </a:rPr>
              <a:t>, M. Elaine Husni</a:t>
            </a:r>
            <a:r>
              <a:rPr lang="en-GB" baseline="30000" dirty="0">
                <a:latin typeface="+mn-lt"/>
              </a:rPr>
              <a:t>16</a:t>
            </a:r>
            <a:r>
              <a:rPr lang="en-GB" dirty="0">
                <a:latin typeface="+mn-lt"/>
              </a:rPr>
              <a:t>, </a:t>
            </a:r>
            <a:r>
              <a:rPr lang="en-GB" dirty="0" err="1">
                <a:latin typeface="+mn-lt"/>
              </a:rPr>
              <a:t>Thorvardur</a:t>
            </a:r>
            <a:r>
              <a:rPr lang="en-GB" dirty="0">
                <a:latin typeface="+mn-lt"/>
              </a:rPr>
              <a:t> Love</a:t>
            </a:r>
            <a:r>
              <a:rPr lang="en-GB" baseline="30000" dirty="0">
                <a:latin typeface="+mn-lt"/>
              </a:rPr>
              <a:t>17,18</a:t>
            </a:r>
            <a:r>
              <a:rPr lang="en-GB" dirty="0">
                <a:latin typeface="+mn-lt"/>
              </a:rPr>
              <a:t>, Ennio Lubrano</a:t>
            </a:r>
            <a:r>
              <a:rPr lang="en-GB" baseline="30000" dirty="0">
                <a:latin typeface="+mn-lt"/>
              </a:rPr>
              <a:t>19</a:t>
            </a:r>
            <a:r>
              <a:rPr lang="en-GB" dirty="0">
                <a:latin typeface="+mn-lt"/>
              </a:rPr>
              <a:t>, Neil J McHugh</a:t>
            </a:r>
            <a:r>
              <a:rPr lang="en-GB" baseline="30000" dirty="0">
                <a:latin typeface="+mn-lt"/>
              </a:rPr>
              <a:t>20</a:t>
            </a:r>
            <a:r>
              <a:rPr lang="en-GB" dirty="0">
                <a:latin typeface="+mn-lt"/>
              </a:rPr>
              <a:t>, Peter Nash</a:t>
            </a:r>
            <a:r>
              <a:rPr lang="en-GB" baseline="30000" dirty="0">
                <a:latin typeface="+mn-lt"/>
              </a:rPr>
              <a:t>21</a:t>
            </a:r>
            <a:r>
              <a:rPr lang="en-GB" dirty="0">
                <a:latin typeface="+mn-lt"/>
              </a:rPr>
              <a:t>, Alexis Ogdie-Beatty</a:t>
            </a:r>
            <a:r>
              <a:rPr lang="en-GB" baseline="30000" dirty="0">
                <a:latin typeface="+mn-lt"/>
              </a:rPr>
              <a:t>22</a:t>
            </a:r>
            <a:r>
              <a:rPr lang="en-GB" dirty="0">
                <a:latin typeface="+mn-lt"/>
              </a:rPr>
              <a:t>, Ana-Maria Orbai</a:t>
            </a:r>
            <a:r>
              <a:rPr lang="en-GB" baseline="30000" dirty="0">
                <a:latin typeface="+mn-lt"/>
              </a:rPr>
              <a:t>23</a:t>
            </a:r>
            <a:r>
              <a:rPr lang="en-GB" dirty="0">
                <a:latin typeface="+mn-lt"/>
              </a:rPr>
              <a:t>, Andrew Parkinson</a:t>
            </a:r>
            <a:r>
              <a:rPr lang="en-GB" baseline="30000" dirty="0">
                <a:latin typeface="+mn-lt"/>
              </a:rPr>
              <a:t>24</a:t>
            </a:r>
            <a:r>
              <a:rPr lang="en-GB" dirty="0">
                <a:latin typeface="+mn-lt"/>
              </a:rPr>
              <a:t>, Denis O'Sullivan</a:t>
            </a:r>
            <a:r>
              <a:rPr lang="en-GB" baseline="30000" dirty="0">
                <a:latin typeface="+mn-lt"/>
              </a:rPr>
              <a:t>25</a:t>
            </a:r>
            <a:r>
              <a:rPr lang="en-GB" dirty="0">
                <a:latin typeface="+mn-lt"/>
              </a:rPr>
              <a:t>, Cheryl F Rosen</a:t>
            </a:r>
            <a:r>
              <a:rPr lang="en-GB" baseline="30000" dirty="0">
                <a:latin typeface="+mn-lt"/>
              </a:rPr>
              <a:t>26</a:t>
            </a:r>
            <a:r>
              <a:rPr lang="en-GB" dirty="0">
                <a:latin typeface="+mn-lt"/>
              </a:rPr>
              <a:t>, Sergio Schwartzman</a:t>
            </a:r>
            <a:r>
              <a:rPr lang="en-GB" baseline="30000" dirty="0">
                <a:latin typeface="+mn-lt"/>
              </a:rPr>
              <a:t>27</a:t>
            </a:r>
            <a:r>
              <a:rPr lang="en-GB" dirty="0">
                <a:latin typeface="+mn-lt"/>
              </a:rPr>
              <a:t>, Evan Siegel</a:t>
            </a:r>
            <a:r>
              <a:rPr lang="en-GB" baseline="30000" dirty="0">
                <a:latin typeface="+mn-lt"/>
              </a:rPr>
              <a:t>28</a:t>
            </a:r>
            <a:r>
              <a:rPr lang="en-GB" dirty="0">
                <a:latin typeface="+mn-lt"/>
              </a:rPr>
              <a:t>, Sergio Toloza</a:t>
            </a:r>
            <a:r>
              <a:rPr lang="en-GB" baseline="30000" dirty="0">
                <a:latin typeface="+mn-lt"/>
              </a:rPr>
              <a:t>29</a:t>
            </a:r>
            <a:r>
              <a:rPr lang="en-GB" dirty="0">
                <a:latin typeface="+mn-lt"/>
              </a:rPr>
              <a:t>, William Tuong</a:t>
            </a:r>
            <a:r>
              <a:rPr lang="en-GB" baseline="30000" dirty="0">
                <a:latin typeface="+mn-lt"/>
              </a:rPr>
              <a:t>30</a:t>
            </a:r>
            <a:r>
              <a:rPr lang="en-GB" dirty="0">
                <a:latin typeface="+mn-lt"/>
              </a:rPr>
              <a:t> and Christopher T. Ritchlin</a:t>
            </a:r>
            <a:r>
              <a:rPr lang="en-GB" baseline="30000" dirty="0">
                <a:latin typeface="+mn-lt"/>
              </a:rPr>
              <a:t>31</a:t>
            </a:r>
            <a:r>
              <a:rPr lang="en-GB" dirty="0">
                <a:latin typeface="+mn-lt"/>
              </a:rPr>
              <a:t>, </a:t>
            </a:r>
            <a:r>
              <a:rPr lang="en-GB" baseline="30000" dirty="0">
                <a:latin typeface="+mn-lt"/>
              </a:rPr>
              <a:t>1</a:t>
            </a:r>
            <a:r>
              <a:rPr lang="en-GB" dirty="0">
                <a:latin typeface="+mn-lt"/>
              </a:rPr>
              <a:t>Medicine, University of Rochester, Rochester, NY, </a:t>
            </a:r>
            <a:r>
              <a:rPr lang="en-GB" baseline="30000" dirty="0">
                <a:latin typeface="+mn-lt"/>
              </a:rPr>
              <a:t>2</a:t>
            </a:r>
            <a:r>
              <a:rPr lang="en-GB" dirty="0">
                <a:latin typeface="+mn-lt"/>
              </a:rPr>
              <a:t>Leeds Institute of Rheumatic and Musculoskeletal Medicine, University of Leeds, Leeds, United Kingdom,</a:t>
            </a:r>
            <a:r>
              <a:rPr lang="en-GB" baseline="30000" dirty="0">
                <a:latin typeface="+mn-lt"/>
              </a:rPr>
              <a:t>3</a:t>
            </a:r>
            <a:r>
              <a:rPr lang="en-GB" dirty="0">
                <a:latin typeface="+mn-lt"/>
              </a:rPr>
              <a:t>University of California San Diego, La Jolla, CA, </a:t>
            </a:r>
            <a:r>
              <a:rPr lang="en-GB" baseline="30000" dirty="0">
                <a:latin typeface="+mn-lt"/>
              </a:rPr>
              <a:t>4</a:t>
            </a:r>
            <a:r>
              <a:rPr lang="en-GB" dirty="0">
                <a:latin typeface="+mn-lt"/>
              </a:rPr>
              <a:t>Rheumatology Research, Swedish Medical </a:t>
            </a:r>
            <a:r>
              <a:rPr lang="en-GB" dirty="0" err="1">
                <a:latin typeface="+mn-lt"/>
              </a:rPr>
              <a:t>Center</a:t>
            </a:r>
            <a:r>
              <a:rPr lang="en-GB" dirty="0">
                <a:latin typeface="+mn-lt"/>
              </a:rPr>
              <a:t>, Seattle, WA, </a:t>
            </a:r>
            <a:r>
              <a:rPr lang="en-GB" baseline="30000" dirty="0">
                <a:latin typeface="+mn-lt"/>
              </a:rPr>
              <a:t>5</a:t>
            </a:r>
            <a:r>
              <a:rPr lang="en-GB" dirty="0">
                <a:latin typeface="+mn-lt"/>
              </a:rPr>
              <a:t>Rheumatology, Hospital </a:t>
            </a:r>
            <a:r>
              <a:rPr lang="en-GB" dirty="0" err="1">
                <a:latin typeface="+mn-lt"/>
              </a:rPr>
              <a:t>Italiano</a:t>
            </a:r>
            <a:r>
              <a:rPr lang="en-GB" dirty="0">
                <a:latin typeface="+mn-lt"/>
              </a:rPr>
              <a:t> de Buenos Aires, Buenos Aires, Argentina, </a:t>
            </a:r>
            <a:r>
              <a:rPr lang="en-GB" baseline="30000" dirty="0">
                <a:latin typeface="+mn-lt"/>
              </a:rPr>
              <a:t>6</a:t>
            </a:r>
            <a:r>
              <a:rPr lang="en-GB" dirty="0">
                <a:latin typeface="+mn-lt"/>
              </a:rPr>
              <a:t>Rheumatology Unit, Internal Medicine Service, Hospital </a:t>
            </a:r>
            <a:r>
              <a:rPr lang="en-GB" dirty="0" err="1">
                <a:latin typeface="+mn-lt"/>
              </a:rPr>
              <a:t>Italiano</a:t>
            </a:r>
            <a:r>
              <a:rPr lang="en-GB" dirty="0">
                <a:latin typeface="+mn-lt"/>
              </a:rPr>
              <a:t> de Buenos Aires, Buenos Aires, Argentina, </a:t>
            </a:r>
            <a:r>
              <a:rPr lang="en-GB" baseline="30000" dirty="0">
                <a:latin typeface="+mn-lt"/>
              </a:rPr>
              <a:t>7</a:t>
            </a:r>
            <a:r>
              <a:rPr lang="en-GB" dirty="0">
                <a:latin typeface="+mn-lt"/>
              </a:rPr>
              <a:t>Keck School of Medicine, University of Southern California, Los Angeles, CA, </a:t>
            </a:r>
            <a:r>
              <a:rPr lang="en-GB" baseline="30000" dirty="0">
                <a:latin typeface="+mn-lt"/>
              </a:rPr>
              <a:t>8</a:t>
            </a:r>
            <a:r>
              <a:rPr lang="en-GB" dirty="0">
                <a:latin typeface="+mn-lt"/>
              </a:rPr>
              <a:t>Department of Rheumatology, Faculty of Medicine HMC/UMNG, Bogota, Colombia, Bogotá, Colombia, </a:t>
            </a:r>
            <a:r>
              <a:rPr lang="en-GB" baseline="30000" dirty="0">
                <a:latin typeface="+mn-lt"/>
              </a:rPr>
              <a:t>9</a:t>
            </a:r>
            <a:r>
              <a:rPr lang="en-GB" dirty="0">
                <a:latin typeface="+mn-lt"/>
              </a:rPr>
              <a:t>Department of Dermatology,, Geneva University Hospital, Geneva, Switzerland, </a:t>
            </a:r>
            <a:r>
              <a:rPr lang="en-GB" baseline="30000" dirty="0">
                <a:latin typeface="+mn-lt"/>
              </a:rPr>
              <a:t>10</a:t>
            </a:r>
            <a:r>
              <a:rPr lang="en-GB" dirty="0">
                <a:latin typeface="+mn-lt"/>
              </a:rPr>
              <a:t>Toronto Western Hospital, Toronto, ON, Canada, </a:t>
            </a:r>
            <a:r>
              <a:rPr lang="en-GB" baseline="30000" dirty="0">
                <a:latin typeface="+mn-lt"/>
              </a:rPr>
              <a:t>11</a:t>
            </a:r>
            <a:r>
              <a:rPr lang="en-GB" dirty="0">
                <a:latin typeface="+mn-lt"/>
              </a:rPr>
              <a:t>University of Cagliari, Cagliari, Italy, </a:t>
            </a:r>
            <a:r>
              <a:rPr lang="en-GB" baseline="30000" dirty="0">
                <a:latin typeface="+mn-lt"/>
              </a:rPr>
              <a:t>12</a:t>
            </a:r>
            <a:r>
              <a:rPr lang="en-GB" dirty="0">
                <a:latin typeface="+mn-lt"/>
              </a:rPr>
              <a:t>Medicine-Section of Rheumatology, LSU Medical </a:t>
            </a:r>
            <a:r>
              <a:rPr lang="en-GB" dirty="0" err="1">
                <a:latin typeface="+mn-lt"/>
              </a:rPr>
              <a:t>Center</a:t>
            </a:r>
            <a:r>
              <a:rPr lang="en-GB" dirty="0">
                <a:latin typeface="+mn-lt"/>
              </a:rPr>
              <a:t>, New Orleans, LA, </a:t>
            </a:r>
            <a:r>
              <a:rPr lang="en-GB" baseline="30000" dirty="0">
                <a:latin typeface="+mn-lt"/>
              </a:rPr>
              <a:t>13</a:t>
            </a:r>
            <a:r>
              <a:rPr lang="en-GB" dirty="0">
                <a:latin typeface="+mn-lt"/>
              </a:rPr>
              <a:t>Department of Rheumatology, St. Vincent’s University Hospital, UCD School of Medicine and Medical Sciences and Conway Institute of Biomolecular and Biomedical Research, University College Dublin, Dublin, Ireland,</a:t>
            </a:r>
            <a:r>
              <a:rPr lang="en-GB" baseline="30000" dirty="0">
                <a:latin typeface="+mn-lt"/>
              </a:rPr>
              <a:t>14</a:t>
            </a:r>
            <a:r>
              <a:rPr lang="en-GB" dirty="0">
                <a:latin typeface="+mn-lt"/>
              </a:rPr>
              <a:t>Division of Rheumatology, Toronto Western Hospital and University of Toronto, Toronto, ON, Canada, </a:t>
            </a:r>
            <a:r>
              <a:rPr lang="en-GB" baseline="30000" dirty="0">
                <a:latin typeface="+mn-lt"/>
              </a:rPr>
              <a:t>15</a:t>
            </a:r>
            <a:r>
              <a:rPr lang="en-GB" dirty="0">
                <a:latin typeface="+mn-lt"/>
              </a:rPr>
              <a:t>Tufts Medical </a:t>
            </a:r>
            <a:r>
              <a:rPr lang="en-GB" dirty="0" err="1">
                <a:latin typeface="+mn-lt"/>
              </a:rPr>
              <a:t>Center</a:t>
            </a:r>
            <a:r>
              <a:rPr lang="en-GB" dirty="0">
                <a:latin typeface="+mn-lt"/>
              </a:rPr>
              <a:t>, Boston, MA, </a:t>
            </a:r>
            <a:r>
              <a:rPr lang="en-GB" baseline="30000" dirty="0">
                <a:latin typeface="+mn-lt"/>
              </a:rPr>
              <a:t>16</a:t>
            </a:r>
            <a:r>
              <a:rPr lang="en-GB" dirty="0">
                <a:latin typeface="+mn-lt"/>
              </a:rPr>
              <a:t>Rheumatology Dept A50, Cleveland Clinic, Cleveland, OH, </a:t>
            </a:r>
            <a:r>
              <a:rPr lang="en-GB" baseline="30000" dirty="0">
                <a:latin typeface="+mn-lt"/>
              </a:rPr>
              <a:t>17</a:t>
            </a:r>
            <a:r>
              <a:rPr lang="en-GB" dirty="0">
                <a:latin typeface="+mn-lt"/>
              </a:rPr>
              <a:t>Faculty of Medicine, University of Iceland, Reykjavik, Iceland, </a:t>
            </a:r>
            <a:r>
              <a:rPr lang="en-GB" baseline="30000" dirty="0">
                <a:latin typeface="+mn-lt"/>
              </a:rPr>
              <a:t>18</a:t>
            </a:r>
            <a:r>
              <a:rPr lang="en-GB" dirty="0">
                <a:latin typeface="+mn-lt"/>
              </a:rPr>
              <a:t>Landspitali University Hospital, Reykjavík, Iceland, </a:t>
            </a:r>
            <a:r>
              <a:rPr lang="en-GB" baseline="30000" dirty="0">
                <a:latin typeface="+mn-lt"/>
              </a:rPr>
              <a:t>19</a:t>
            </a:r>
            <a:r>
              <a:rPr lang="en-GB" dirty="0">
                <a:latin typeface="+mn-lt"/>
              </a:rPr>
              <a:t>Cattedra di </a:t>
            </a:r>
            <a:r>
              <a:rPr lang="en-GB" dirty="0" err="1">
                <a:latin typeface="+mn-lt"/>
              </a:rPr>
              <a:t>Reumatologia</a:t>
            </a:r>
            <a:r>
              <a:rPr lang="en-GB" dirty="0">
                <a:latin typeface="+mn-lt"/>
              </a:rPr>
              <a:t>, </a:t>
            </a:r>
            <a:r>
              <a:rPr lang="en-GB" dirty="0" err="1">
                <a:latin typeface="+mn-lt"/>
              </a:rPr>
              <a:t>Università</a:t>
            </a:r>
            <a:r>
              <a:rPr lang="en-GB" dirty="0">
                <a:latin typeface="+mn-lt"/>
              </a:rPr>
              <a:t> del Molise, Campobasso, Italy, </a:t>
            </a:r>
            <a:r>
              <a:rPr lang="en-GB" baseline="30000" dirty="0">
                <a:latin typeface="+mn-lt"/>
              </a:rPr>
              <a:t>20</a:t>
            </a:r>
            <a:r>
              <a:rPr lang="en-GB" dirty="0">
                <a:latin typeface="+mn-lt"/>
              </a:rPr>
              <a:t>Royal National Hospital for Rheumatic Diseases, Bath, United Kingdom, </a:t>
            </a:r>
            <a:r>
              <a:rPr lang="en-GB" baseline="30000" dirty="0">
                <a:latin typeface="+mn-lt"/>
              </a:rPr>
              <a:t>21</a:t>
            </a:r>
            <a:r>
              <a:rPr lang="en-GB" dirty="0">
                <a:latin typeface="+mn-lt"/>
              </a:rPr>
              <a:t>Department of Medicine, University of Queensland, Brisbane, Australia, </a:t>
            </a:r>
            <a:r>
              <a:rPr lang="en-GB" baseline="30000" dirty="0">
                <a:latin typeface="+mn-lt"/>
              </a:rPr>
              <a:t>22</a:t>
            </a:r>
            <a:r>
              <a:rPr lang="en-GB" dirty="0">
                <a:latin typeface="+mn-lt"/>
              </a:rPr>
              <a:t>Medicine/Rheumatology, Epidemiology and Biostatistics, University of Pennsylvania, Philadelphia, PA, </a:t>
            </a:r>
            <a:r>
              <a:rPr lang="en-GB" baseline="30000" dirty="0">
                <a:latin typeface="+mn-lt"/>
              </a:rPr>
              <a:t>23</a:t>
            </a:r>
            <a:r>
              <a:rPr lang="en-GB" dirty="0">
                <a:latin typeface="+mn-lt"/>
              </a:rPr>
              <a:t>Rheumatology, Johns Hopkins University, Baltimore, MD, </a:t>
            </a:r>
            <a:r>
              <a:rPr lang="en-GB" baseline="30000" dirty="0">
                <a:latin typeface="+mn-lt"/>
              </a:rPr>
              <a:t>24</a:t>
            </a:r>
            <a:r>
              <a:rPr lang="en-GB" dirty="0">
                <a:latin typeface="+mn-lt"/>
              </a:rPr>
              <a:t>Chapel Allerton Hospital, Leeds, United Kingdom, </a:t>
            </a:r>
            <a:r>
              <a:rPr lang="en-GB" baseline="30000" dirty="0">
                <a:latin typeface="+mn-lt"/>
              </a:rPr>
              <a:t>25</a:t>
            </a:r>
            <a:r>
              <a:rPr lang="en-GB" dirty="0">
                <a:latin typeface="+mn-lt"/>
              </a:rPr>
              <a:t>St. Vincent’s University Hospital, Dublin, Ireland, </a:t>
            </a:r>
            <a:r>
              <a:rPr lang="en-GB" baseline="30000" dirty="0">
                <a:latin typeface="+mn-lt"/>
              </a:rPr>
              <a:t>26</a:t>
            </a:r>
            <a:r>
              <a:rPr lang="en-GB" dirty="0">
                <a:latin typeface="+mn-lt"/>
              </a:rPr>
              <a:t>Division of Dermatology, Toronto Western Hospital, University of Toronto, Toronto, ON, Canada, </a:t>
            </a:r>
            <a:r>
              <a:rPr lang="en-GB" baseline="30000" dirty="0">
                <a:latin typeface="+mn-lt"/>
              </a:rPr>
              <a:t>27</a:t>
            </a:r>
            <a:r>
              <a:rPr lang="en-GB" dirty="0">
                <a:latin typeface="+mn-lt"/>
              </a:rPr>
              <a:t>Rheumatology, Hospital for Special Surgery, New York, NY, </a:t>
            </a:r>
            <a:r>
              <a:rPr lang="en-GB" baseline="30000" dirty="0">
                <a:latin typeface="+mn-lt"/>
              </a:rPr>
              <a:t>28</a:t>
            </a:r>
            <a:r>
              <a:rPr lang="en-GB" dirty="0">
                <a:latin typeface="+mn-lt"/>
              </a:rPr>
              <a:t>Arthritis &amp; Rheumatism Assoc, Wheaton, MD, </a:t>
            </a:r>
            <a:r>
              <a:rPr lang="en-GB" baseline="30000" dirty="0">
                <a:latin typeface="+mn-lt"/>
              </a:rPr>
              <a:t>29</a:t>
            </a:r>
            <a:r>
              <a:rPr lang="en-GB" dirty="0">
                <a:latin typeface="+mn-lt"/>
              </a:rPr>
              <a:t>Rheumatology, Ministry of Health, San Fernando del Valle de Catamarca, Argentina, </a:t>
            </a:r>
            <a:r>
              <a:rPr lang="en-GB" baseline="30000" dirty="0">
                <a:latin typeface="+mn-lt"/>
              </a:rPr>
              <a:t>30</a:t>
            </a:r>
            <a:r>
              <a:rPr lang="en-GB" dirty="0">
                <a:latin typeface="+mn-lt"/>
              </a:rPr>
              <a:t>Department of Dermatology, University of California David, Davis, CA, </a:t>
            </a:r>
            <a:r>
              <a:rPr lang="en-GB" baseline="30000" dirty="0">
                <a:latin typeface="+mn-lt"/>
              </a:rPr>
              <a:t>31</a:t>
            </a:r>
            <a:r>
              <a:rPr lang="en-GB" dirty="0">
                <a:latin typeface="+mn-lt"/>
              </a:rPr>
              <a:t>Allergy, Immunology and </a:t>
            </a:r>
            <a:r>
              <a:rPr lang="en-GB" dirty="0" err="1">
                <a:latin typeface="+mn-lt"/>
              </a:rPr>
              <a:t>Rheumatololgy</a:t>
            </a:r>
            <a:r>
              <a:rPr lang="en-GB" dirty="0">
                <a:latin typeface="+mn-lt"/>
              </a:rPr>
              <a:t> Division, University of Rochester Medical </a:t>
            </a:r>
            <a:r>
              <a:rPr lang="en-GB" dirty="0" err="1">
                <a:latin typeface="+mn-lt"/>
              </a:rPr>
              <a:t>Center</a:t>
            </a:r>
            <a:r>
              <a:rPr lang="en-GB" dirty="0">
                <a:latin typeface="+mn-lt"/>
              </a:rPr>
              <a:t>, Rochester, NY</a:t>
            </a:r>
          </a:p>
          <a:p>
            <a:r>
              <a:rPr lang="en-GB" b="1" dirty="0">
                <a:latin typeface="+mn-lt"/>
              </a:rPr>
              <a:t>Background/Purpose: </a:t>
            </a:r>
            <a:r>
              <a:rPr lang="en-GB" dirty="0">
                <a:latin typeface="+mn-lt"/>
              </a:rPr>
              <a:t> Since</a:t>
            </a:r>
            <a:br>
              <a:rPr lang="en-GB" dirty="0">
                <a:latin typeface="+mn-lt"/>
              </a:rPr>
            </a:br>
            <a:r>
              <a:rPr lang="en-GB" dirty="0">
                <a:latin typeface="+mn-lt"/>
              </a:rPr>
              <a:t>the 2009 GRAPPA treatment recommendations were published, therapeutic options</a:t>
            </a:r>
            <a:br>
              <a:rPr lang="en-GB" dirty="0">
                <a:latin typeface="+mn-lt"/>
              </a:rPr>
            </a:br>
            <a:r>
              <a:rPr lang="en-GB" dirty="0">
                <a:latin typeface="+mn-lt"/>
              </a:rPr>
              <a:t>and management strategies for psoriatic arthritis (PsA) have advanced considerably.</a:t>
            </a:r>
            <a:br>
              <a:rPr lang="en-GB" dirty="0">
                <a:latin typeface="+mn-lt"/>
              </a:rPr>
            </a:br>
            <a:r>
              <a:rPr lang="en-GB" dirty="0">
                <a:latin typeface="+mn-lt"/>
              </a:rPr>
              <a:t>We updated and improved these recommendations through development of</a:t>
            </a:r>
            <a:br>
              <a:rPr lang="en-GB" dirty="0">
                <a:latin typeface="+mn-lt"/>
              </a:rPr>
            </a:br>
            <a:r>
              <a:rPr lang="en-GB" dirty="0">
                <a:latin typeface="+mn-lt"/>
              </a:rPr>
              <a:t>overarching management principles and evidence based guidance for treatment of</a:t>
            </a:r>
            <a:br>
              <a:rPr lang="en-GB" dirty="0">
                <a:latin typeface="+mn-lt"/>
              </a:rPr>
            </a:br>
            <a:r>
              <a:rPr lang="en-GB" dirty="0">
                <a:latin typeface="+mn-lt"/>
              </a:rPr>
              <a:t>the different manifestations of PsA including associated comorbidities.</a:t>
            </a:r>
          </a:p>
          <a:p>
            <a:r>
              <a:rPr lang="en-GB" dirty="0">
                <a:latin typeface="+mn-lt"/>
              </a:rPr>
              <a:t> </a:t>
            </a:r>
          </a:p>
          <a:p>
            <a:r>
              <a:rPr lang="en-GB" b="1" dirty="0">
                <a:latin typeface="+mn-lt"/>
              </a:rPr>
              <a:t>Methods: </a:t>
            </a:r>
            <a:r>
              <a:rPr lang="en-GB" dirty="0">
                <a:latin typeface="+mn-lt"/>
              </a:rPr>
              <a:t> GRAPPA</a:t>
            </a:r>
            <a:br>
              <a:rPr lang="en-GB" dirty="0">
                <a:latin typeface="+mn-lt"/>
              </a:rPr>
            </a:br>
            <a:r>
              <a:rPr lang="en-GB" dirty="0">
                <a:latin typeface="+mn-lt"/>
              </a:rPr>
              <a:t>rheumatologists, dermatologists, and patient research partners (PRPs) drafted</a:t>
            </a:r>
            <a:br>
              <a:rPr lang="en-GB" dirty="0">
                <a:latin typeface="+mn-lt"/>
              </a:rPr>
            </a:br>
            <a:r>
              <a:rPr lang="en-GB" dirty="0">
                <a:latin typeface="+mn-lt"/>
              </a:rPr>
              <a:t>overarching principles for the management of adult PsA patients by consensus.  We</a:t>
            </a:r>
            <a:br>
              <a:rPr lang="en-GB" dirty="0">
                <a:latin typeface="+mn-lt"/>
              </a:rPr>
            </a:br>
            <a:r>
              <a:rPr lang="en-GB" dirty="0">
                <a:latin typeface="+mn-lt"/>
              </a:rPr>
              <a:t>updated systematic literature reviews based on data publicly available through</a:t>
            </a:r>
            <a:br>
              <a:rPr lang="en-GB" dirty="0">
                <a:latin typeface="+mn-lt"/>
              </a:rPr>
            </a:br>
            <a:r>
              <a:rPr lang="en-GB" dirty="0">
                <a:latin typeface="+mn-lt"/>
              </a:rPr>
              <a:t>November 2014.  Six separate literature reviews were performed covering</a:t>
            </a:r>
            <a:br>
              <a:rPr lang="en-GB" dirty="0">
                <a:latin typeface="+mn-lt"/>
              </a:rPr>
            </a:br>
            <a:r>
              <a:rPr lang="en-GB" dirty="0">
                <a:latin typeface="+mn-lt"/>
              </a:rPr>
              <a:t>treatment for the key clinical manifestations of PsA (arthritis, spondylitis,</a:t>
            </a:r>
            <a:br>
              <a:rPr lang="en-GB" dirty="0">
                <a:latin typeface="+mn-lt"/>
              </a:rPr>
            </a:br>
            <a:r>
              <a:rPr lang="en-GB" dirty="0">
                <a:latin typeface="+mn-lt"/>
              </a:rPr>
              <a:t>enthesitis, dactylitis, skin, and nail disease), and we reviewed a new topic</a:t>
            </a:r>
            <a:br>
              <a:rPr lang="en-GB" dirty="0">
                <a:latin typeface="+mn-lt"/>
              </a:rPr>
            </a:br>
            <a:r>
              <a:rPr lang="en-GB" dirty="0">
                <a:latin typeface="+mn-lt"/>
              </a:rPr>
              <a:t>(PsA related comorbidities).  Evidence was assessed, and the GRADE system was</a:t>
            </a:r>
            <a:br>
              <a:rPr lang="en-GB" dirty="0">
                <a:latin typeface="+mn-lt"/>
              </a:rPr>
            </a:br>
            <a:r>
              <a:rPr lang="en-GB" dirty="0">
                <a:latin typeface="+mn-lt"/>
              </a:rPr>
              <a:t>applied to generate strong or conditional recommendations for therapies within</a:t>
            </a:r>
            <a:br>
              <a:rPr lang="en-GB" dirty="0">
                <a:latin typeface="+mn-lt"/>
              </a:rPr>
            </a:br>
            <a:r>
              <a:rPr lang="en-GB" dirty="0">
                <a:latin typeface="+mn-lt"/>
              </a:rPr>
              <a:t>the domain groups and for the management of comorbidities.  These</a:t>
            </a:r>
            <a:br>
              <a:rPr lang="en-GB" dirty="0">
                <a:latin typeface="+mn-lt"/>
              </a:rPr>
            </a:br>
            <a:r>
              <a:rPr lang="en-GB" dirty="0">
                <a:latin typeface="+mn-lt"/>
              </a:rPr>
              <a:t>recommendations were then incorporated into an overall treatment schema.  Consensus</a:t>
            </a:r>
            <a:br>
              <a:rPr lang="en-GB" dirty="0">
                <a:latin typeface="+mn-lt"/>
              </a:rPr>
            </a:br>
            <a:r>
              <a:rPr lang="en-GB" dirty="0">
                <a:latin typeface="+mn-lt"/>
              </a:rPr>
              <a:t>for the overarching principles and treatment recommendations was obtained among</a:t>
            </a:r>
            <a:br>
              <a:rPr lang="en-GB" dirty="0">
                <a:latin typeface="+mn-lt"/>
              </a:rPr>
            </a:br>
            <a:r>
              <a:rPr lang="en-GB" dirty="0">
                <a:latin typeface="+mn-lt"/>
              </a:rPr>
              <a:t>GRAPPA members with an online questionnaire.</a:t>
            </a:r>
          </a:p>
          <a:p>
            <a:r>
              <a:rPr lang="en-GB" b="1" dirty="0">
                <a:latin typeface="+mn-lt"/>
              </a:rPr>
              <a:t>Results: </a:t>
            </a:r>
            <a:r>
              <a:rPr lang="en-GB" dirty="0">
                <a:latin typeface="+mn-lt"/>
              </a:rPr>
              <a:t>GRAPPA members</a:t>
            </a:r>
            <a:br>
              <a:rPr lang="en-GB" dirty="0">
                <a:latin typeface="+mn-lt"/>
              </a:rPr>
            </a:br>
            <a:r>
              <a:rPr lang="en-GB" dirty="0">
                <a:latin typeface="+mn-lt"/>
              </a:rPr>
              <a:t>voted on six overarching principles developed through multiple iterations with significant</a:t>
            </a:r>
            <a:br>
              <a:rPr lang="en-GB" dirty="0">
                <a:latin typeface="+mn-lt"/>
              </a:rPr>
            </a:br>
            <a:r>
              <a:rPr lang="en-GB" dirty="0">
                <a:latin typeface="+mn-lt"/>
              </a:rPr>
              <a:t>agreement among both health care professionals (HCPs; n=135, agreement</a:t>
            </a:r>
            <a:br>
              <a:rPr lang="en-GB" dirty="0">
                <a:latin typeface="+mn-lt"/>
              </a:rPr>
            </a:br>
            <a:r>
              <a:rPr lang="en-GB" dirty="0">
                <a:latin typeface="+mn-lt"/>
              </a:rPr>
              <a:t>83.7-92.6% for individual principles) and PRPs (n=10, agreement 80-100%).  Evidence</a:t>
            </a:r>
            <a:br>
              <a:rPr lang="en-GB" dirty="0">
                <a:latin typeface="+mn-lt"/>
              </a:rPr>
            </a:br>
            <a:r>
              <a:rPr lang="en-GB" dirty="0">
                <a:latin typeface="+mn-lt"/>
              </a:rPr>
              <a:t>was assessed from the published literature reviews and formally evaluated with</a:t>
            </a:r>
            <a:br>
              <a:rPr lang="en-GB" dirty="0">
                <a:latin typeface="+mn-lt"/>
              </a:rPr>
            </a:br>
            <a:r>
              <a:rPr lang="en-GB" dirty="0">
                <a:latin typeface="+mn-lt"/>
              </a:rPr>
              <a:t>the GRADE system to provide treatment recommendations (table 1).  Based on the evidence,</a:t>
            </a:r>
            <a:br>
              <a:rPr lang="en-GB" dirty="0">
                <a:latin typeface="+mn-lt"/>
              </a:rPr>
            </a:br>
            <a:r>
              <a:rPr lang="en-GB" dirty="0">
                <a:latin typeface="+mn-lt"/>
              </a:rPr>
              <a:t>individual groups developed treatment recommendations which were incorporated</a:t>
            </a:r>
            <a:br>
              <a:rPr lang="en-GB" dirty="0">
                <a:latin typeface="+mn-lt"/>
              </a:rPr>
            </a:br>
            <a:r>
              <a:rPr lang="en-GB" dirty="0">
                <a:latin typeface="+mn-lt"/>
              </a:rPr>
              <a:t>into an overall schema including principles for management of arthritis,</a:t>
            </a:r>
            <a:br>
              <a:rPr lang="en-GB" dirty="0">
                <a:latin typeface="+mn-lt"/>
              </a:rPr>
            </a:br>
            <a:r>
              <a:rPr lang="en-GB" dirty="0">
                <a:latin typeface="+mn-lt"/>
              </a:rPr>
              <a:t>spondylitis, enthesitis, dactylitis, skin, and nail disease, and comorbidities in</a:t>
            </a:r>
            <a:br>
              <a:rPr lang="en-GB" dirty="0">
                <a:latin typeface="+mn-lt"/>
              </a:rPr>
            </a:br>
            <a:r>
              <a:rPr lang="en-GB" dirty="0">
                <a:latin typeface="+mn-lt"/>
              </a:rPr>
              <a:t>PsA (figure 1).  Consensus amongst the GRAPPA members was 87.2% agreement</a:t>
            </a:r>
            <a:br>
              <a:rPr lang="en-GB" dirty="0">
                <a:latin typeface="+mn-lt"/>
              </a:rPr>
            </a:br>
            <a:r>
              <a:rPr lang="en-GB" dirty="0">
                <a:latin typeface="+mn-lt"/>
              </a:rPr>
              <a:t>(n=176) for the treatment recommendations and 87.9% (n=176) for the schema.</a:t>
            </a:r>
          </a:p>
          <a:p>
            <a:endParaRPr lang="en-GB" b="1" dirty="0">
              <a:latin typeface="+mn-lt"/>
            </a:endParaRPr>
          </a:p>
          <a:p>
            <a:r>
              <a:rPr lang="en-GB" b="1" dirty="0">
                <a:latin typeface="+mn-lt"/>
              </a:rPr>
              <a:t>Conclusion: </a:t>
            </a:r>
            <a:r>
              <a:rPr lang="en-GB" dirty="0">
                <a:latin typeface="+mn-lt"/>
              </a:rPr>
              <a:t> Based on the results of the literature review and GRADE assessment of the evidence, we developed updated comprehensive treatment recommendations for the key manifestations of PsA, including related comorbidities.  These recommendations are supplemented by overarching principles developed by consensus of GRAPPA members (rheumatologists, dermatologists, other HCPs, and PRPs).  </a:t>
            </a:r>
          </a:p>
          <a:p>
            <a:endParaRPr lang="en-US" dirty="0"/>
          </a:p>
        </p:txBody>
      </p:sp>
      <p:sp>
        <p:nvSpPr>
          <p:cNvPr id="4" name="Slide Number Placeholder 3"/>
          <p:cNvSpPr>
            <a:spLocks noGrp="1"/>
          </p:cNvSpPr>
          <p:nvPr>
            <p:ph type="sldNum" sz="quarter" idx="5"/>
          </p:nvPr>
        </p:nvSpPr>
        <p:spPr/>
        <p:txBody>
          <a:bodyPr/>
          <a:lstStyle/>
          <a:p>
            <a:fld id="{C676087E-1816-CB41-AFFB-7125DB54B19C}" type="slidenum">
              <a:rPr lang="en-US" smtClean="0"/>
              <a:t>9</a:t>
            </a:fld>
            <a:endParaRPr lang="en-US"/>
          </a:p>
        </p:txBody>
      </p:sp>
    </p:spTree>
    <p:extLst>
      <p:ext uri="{BB962C8B-B14F-4D97-AF65-F5344CB8AC3E}">
        <p14:creationId xmlns:p14="http://schemas.microsoft.com/office/powerpoint/2010/main" val="1977255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72F17-8DDB-3243-8C6A-4942A8413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726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82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Multiple PROs and provider-assessed outcomes were collected at baseline. </a:t>
            </a:r>
          </a:p>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PROs included the RAPID3, S</a:t>
            </a:r>
            <a:r>
              <a:rPr lang="en-US" dirty="0"/>
              <a:t>F</a:t>
            </a:r>
            <a:r>
              <a:rPr lang="en-US" sz="1200" b="0" i="0" u="none" strike="noStrike" cap="none" dirty="0">
                <a:solidFill>
                  <a:schemeClr val="dk1"/>
                </a:solidFill>
                <a:latin typeface="+mn-lt"/>
                <a:ea typeface="Calibri"/>
                <a:cs typeface="Calibri"/>
                <a:sym typeface="Calibri"/>
              </a:rPr>
              <a:t>12, PSAID, BASDAI, FACIT-F</a:t>
            </a:r>
            <a:r>
              <a:rPr lang="en-US" dirty="0"/>
              <a:t>atigue</a:t>
            </a:r>
            <a:r>
              <a:rPr lang="en-US" sz="1200" b="0" i="0" u="none" strike="noStrike" cap="none" dirty="0">
                <a:solidFill>
                  <a:schemeClr val="dk1"/>
                </a:solidFill>
                <a:latin typeface="+mn-lt"/>
                <a:ea typeface="Calibri"/>
                <a:cs typeface="Calibri"/>
                <a:sym typeface="Calibri"/>
              </a:rPr>
              <a:t>, PsAQoL, DLQI, and two work-related questionnaires, the WLQ and WPAI. </a:t>
            </a:r>
          </a:p>
          <a:p>
            <a:pPr marL="0" marR="0" lvl="0" indent="-19050" algn="l" rtl="0">
              <a:spcBef>
                <a:spcPts val="0"/>
              </a:spcBef>
              <a:buClr>
                <a:schemeClr val="dk1"/>
              </a:buClr>
              <a:buSzPct val="25000"/>
              <a:buFont typeface="Calibri"/>
              <a:buNone/>
            </a:pPr>
            <a:r>
              <a:rPr lang="en-US" dirty="0"/>
              <a:t>A comprehensive set of p</a:t>
            </a:r>
            <a:r>
              <a:rPr lang="en-US" sz="1200" b="0" i="0" u="none" strike="noStrike" cap="none" dirty="0">
                <a:solidFill>
                  <a:schemeClr val="dk1"/>
                </a:solidFill>
                <a:latin typeface="+mn-lt"/>
                <a:ea typeface="Calibri"/>
                <a:cs typeface="Calibri"/>
                <a:sym typeface="Calibri"/>
              </a:rPr>
              <a:t>rovider-assessed outcomes were also collected</a:t>
            </a:r>
            <a:r>
              <a:rPr lang="en-US" dirty="0"/>
              <a:t>,</a:t>
            </a:r>
            <a:r>
              <a:rPr lang="en-US" sz="1200" b="0" i="0" u="none" strike="noStrike" cap="none" dirty="0">
                <a:solidFill>
                  <a:schemeClr val="dk1"/>
                </a:solidFill>
                <a:latin typeface="+mn-lt"/>
                <a:ea typeface="Calibri"/>
                <a:cs typeface="Calibri"/>
                <a:sym typeface="Calibri"/>
              </a:rPr>
              <a:t> includ</a:t>
            </a:r>
            <a:r>
              <a:rPr lang="en-US" dirty="0"/>
              <a:t>ing </a:t>
            </a:r>
            <a:r>
              <a:rPr lang="en-US" sz="1200" b="0" i="0" u="none" strike="noStrike" cap="none" dirty="0">
                <a:solidFill>
                  <a:schemeClr val="dk1"/>
                </a:solidFill>
                <a:latin typeface="+mn-lt"/>
                <a:ea typeface="Calibri"/>
                <a:cs typeface="Calibri"/>
                <a:sym typeface="Calibri"/>
              </a:rPr>
              <a:t>swollen and tender joint counts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663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Multiple PROs and provider-assessed outcomes were collected at baseline. </a:t>
            </a:r>
          </a:p>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PROs included the RAPID3, S</a:t>
            </a:r>
            <a:r>
              <a:rPr lang="en-US" dirty="0"/>
              <a:t>F</a:t>
            </a:r>
            <a:r>
              <a:rPr lang="en-US" sz="1200" b="0" i="0" u="none" strike="noStrike" cap="none" dirty="0">
                <a:solidFill>
                  <a:schemeClr val="dk1"/>
                </a:solidFill>
                <a:latin typeface="+mn-lt"/>
                <a:ea typeface="Calibri"/>
                <a:cs typeface="Calibri"/>
                <a:sym typeface="Calibri"/>
              </a:rPr>
              <a:t>12, PSAID, BASDAI, FACIT-F</a:t>
            </a:r>
            <a:r>
              <a:rPr lang="en-US" dirty="0"/>
              <a:t>atigue</a:t>
            </a:r>
            <a:r>
              <a:rPr lang="en-US" sz="1200" b="0" i="0" u="none" strike="noStrike" cap="none" dirty="0">
                <a:solidFill>
                  <a:schemeClr val="dk1"/>
                </a:solidFill>
                <a:latin typeface="+mn-lt"/>
                <a:ea typeface="Calibri"/>
                <a:cs typeface="Calibri"/>
                <a:sym typeface="Calibri"/>
              </a:rPr>
              <a:t>, PsAQoL, DLQI, and two work-related questionnaires, the WLQ and WPAI. </a:t>
            </a:r>
          </a:p>
          <a:p>
            <a:pPr marL="0" marR="0" lvl="0" indent="-19050" algn="l" rtl="0">
              <a:spcBef>
                <a:spcPts val="0"/>
              </a:spcBef>
              <a:buClr>
                <a:schemeClr val="dk1"/>
              </a:buClr>
              <a:buSzPct val="25000"/>
              <a:buFont typeface="Calibri"/>
              <a:buNone/>
            </a:pPr>
            <a:r>
              <a:rPr lang="en-US" dirty="0"/>
              <a:t>A comprehensive set of p</a:t>
            </a:r>
            <a:r>
              <a:rPr lang="en-US" sz="1200" b="0" i="0" u="none" strike="noStrike" cap="none" dirty="0">
                <a:solidFill>
                  <a:schemeClr val="dk1"/>
                </a:solidFill>
                <a:latin typeface="+mn-lt"/>
                <a:ea typeface="Calibri"/>
                <a:cs typeface="Calibri"/>
                <a:sym typeface="Calibri"/>
              </a:rPr>
              <a:t>rovider-assessed outcomes were also collected</a:t>
            </a:r>
            <a:r>
              <a:rPr lang="en-US" dirty="0"/>
              <a:t>,</a:t>
            </a:r>
            <a:r>
              <a:rPr lang="en-US" sz="1200" b="0" i="0" u="none" strike="noStrike" cap="none" dirty="0">
                <a:solidFill>
                  <a:schemeClr val="dk1"/>
                </a:solidFill>
                <a:latin typeface="+mn-lt"/>
                <a:ea typeface="Calibri"/>
                <a:cs typeface="Calibri"/>
                <a:sym typeface="Calibri"/>
              </a:rPr>
              <a:t> includ</a:t>
            </a:r>
            <a:r>
              <a:rPr lang="en-US" dirty="0"/>
              <a:t>ing </a:t>
            </a:r>
            <a:r>
              <a:rPr lang="en-US" sz="1200" b="0" i="0" u="none" strike="noStrike" cap="none" dirty="0">
                <a:solidFill>
                  <a:schemeClr val="dk1"/>
                </a:solidFill>
                <a:latin typeface="+mn-lt"/>
                <a:ea typeface="Calibri"/>
                <a:cs typeface="Calibri"/>
                <a:sym typeface="Calibri"/>
              </a:rPr>
              <a:t>swollen and tender joint counts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931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Multiple PROs and provider-assessed outcomes were collected at baseline. </a:t>
            </a:r>
          </a:p>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PROs included the RAPID3, S</a:t>
            </a:r>
            <a:r>
              <a:rPr lang="en-US" dirty="0"/>
              <a:t>F</a:t>
            </a:r>
            <a:r>
              <a:rPr lang="en-US" sz="1200" b="0" i="0" u="none" strike="noStrike" cap="none" dirty="0">
                <a:solidFill>
                  <a:schemeClr val="dk1"/>
                </a:solidFill>
                <a:latin typeface="+mn-lt"/>
                <a:ea typeface="Calibri"/>
                <a:cs typeface="Calibri"/>
                <a:sym typeface="Calibri"/>
              </a:rPr>
              <a:t>12, PSAID, BASDAI, FACIT-F</a:t>
            </a:r>
            <a:r>
              <a:rPr lang="en-US" dirty="0"/>
              <a:t>atigue</a:t>
            </a:r>
            <a:r>
              <a:rPr lang="en-US" sz="1200" b="0" i="0" u="none" strike="noStrike" cap="none" dirty="0">
                <a:solidFill>
                  <a:schemeClr val="dk1"/>
                </a:solidFill>
                <a:latin typeface="+mn-lt"/>
                <a:ea typeface="Calibri"/>
                <a:cs typeface="Calibri"/>
                <a:sym typeface="Calibri"/>
              </a:rPr>
              <a:t>, PsAQoL, DLQI, and two work-related questionnaires, the WLQ and WPAI. </a:t>
            </a:r>
          </a:p>
          <a:p>
            <a:pPr marL="0" marR="0" lvl="0" indent="-19050" algn="l" rtl="0">
              <a:spcBef>
                <a:spcPts val="0"/>
              </a:spcBef>
              <a:buClr>
                <a:schemeClr val="dk1"/>
              </a:buClr>
              <a:buSzPct val="25000"/>
              <a:buFont typeface="Calibri"/>
              <a:buNone/>
            </a:pPr>
            <a:r>
              <a:rPr lang="en-US" dirty="0"/>
              <a:t>A comprehensive set of p</a:t>
            </a:r>
            <a:r>
              <a:rPr lang="en-US" sz="1200" b="0" i="0" u="none" strike="noStrike" cap="none" dirty="0">
                <a:solidFill>
                  <a:schemeClr val="dk1"/>
                </a:solidFill>
                <a:latin typeface="+mn-lt"/>
                <a:ea typeface="Calibri"/>
                <a:cs typeface="Calibri"/>
                <a:sym typeface="Calibri"/>
              </a:rPr>
              <a:t>rovider-assessed outcomes were also collected</a:t>
            </a:r>
            <a:r>
              <a:rPr lang="en-US" dirty="0"/>
              <a:t>,</a:t>
            </a:r>
            <a:r>
              <a:rPr lang="en-US" sz="1200" b="0" i="0" u="none" strike="noStrike" cap="none" dirty="0">
                <a:solidFill>
                  <a:schemeClr val="dk1"/>
                </a:solidFill>
                <a:latin typeface="+mn-lt"/>
                <a:ea typeface="Calibri"/>
                <a:cs typeface="Calibri"/>
                <a:sym typeface="Calibri"/>
              </a:rPr>
              <a:t> includ</a:t>
            </a:r>
            <a:r>
              <a:rPr lang="en-US" dirty="0"/>
              <a:t>ing </a:t>
            </a:r>
            <a:r>
              <a:rPr lang="en-US" sz="1200" b="0" i="0" u="none" strike="noStrike" cap="none" dirty="0">
                <a:solidFill>
                  <a:schemeClr val="dk1"/>
                </a:solidFill>
                <a:latin typeface="+mn-lt"/>
                <a:ea typeface="Calibri"/>
                <a:cs typeface="Calibri"/>
                <a:sym typeface="Calibri"/>
              </a:rPr>
              <a:t>swollen and tender joint counts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69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180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812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68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4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85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23</a:t>
            </a:fld>
            <a:endParaRPr lang="en-US"/>
          </a:p>
        </p:txBody>
      </p:sp>
    </p:spTree>
    <p:extLst>
      <p:ext uri="{BB962C8B-B14F-4D97-AF65-F5344CB8AC3E}">
        <p14:creationId xmlns:p14="http://schemas.microsoft.com/office/powerpoint/2010/main" val="3837206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540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845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438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3525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206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07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086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704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969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58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24</a:t>
            </a:fld>
            <a:endParaRPr lang="en-US"/>
          </a:p>
        </p:txBody>
      </p:sp>
    </p:spTree>
    <p:extLst>
      <p:ext uri="{BB962C8B-B14F-4D97-AF65-F5344CB8AC3E}">
        <p14:creationId xmlns:p14="http://schemas.microsoft.com/office/powerpoint/2010/main" val="2435510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122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713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909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898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7795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5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036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E01CF9-226B-C04E-BA1E-BC90F7016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27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25</a:t>
            </a:fld>
            <a:endParaRPr lang="en-US"/>
          </a:p>
        </p:txBody>
      </p:sp>
    </p:spTree>
    <p:extLst>
      <p:ext uri="{BB962C8B-B14F-4D97-AF65-F5344CB8AC3E}">
        <p14:creationId xmlns:p14="http://schemas.microsoft.com/office/powerpoint/2010/main" val="239729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26</a:t>
            </a:fld>
            <a:endParaRPr lang="en-US"/>
          </a:p>
        </p:txBody>
      </p:sp>
    </p:spTree>
    <p:extLst>
      <p:ext uri="{BB962C8B-B14F-4D97-AF65-F5344CB8AC3E}">
        <p14:creationId xmlns:p14="http://schemas.microsoft.com/office/powerpoint/2010/main" val="46949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27</a:t>
            </a:fld>
            <a:endParaRPr lang="en-US"/>
          </a:p>
        </p:txBody>
      </p:sp>
    </p:spTree>
    <p:extLst>
      <p:ext uri="{BB962C8B-B14F-4D97-AF65-F5344CB8AC3E}">
        <p14:creationId xmlns:p14="http://schemas.microsoft.com/office/powerpoint/2010/main" val="354872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72F17-8DDB-3243-8C6A-4942A8413C26}" type="slidenum">
              <a:rPr lang="en-US" smtClean="0"/>
              <a:t>28</a:t>
            </a:fld>
            <a:endParaRPr lang="en-US"/>
          </a:p>
        </p:txBody>
      </p:sp>
    </p:spTree>
    <p:extLst>
      <p:ext uri="{BB962C8B-B14F-4D97-AF65-F5344CB8AC3E}">
        <p14:creationId xmlns:p14="http://schemas.microsoft.com/office/powerpoint/2010/main" val="300228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5B2A-8EB4-954E-9231-EA2865FB6755}"/>
              </a:ext>
            </a:extLst>
          </p:cNvPr>
          <p:cNvSpPr>
            <a:spLocks noGrp="1"/>
          </p:cNvSpPr>
          <p:nvPr>
            <p:ph type="ctrTitle"/>
          </p:nvPr>
        </p:nvSpPr>
        <p:spPr>
          <a:xfrm>
            <a:off x="1524000" y="1122363"/>
            <a:ext cx="9144000" cy="2387600"/>
          </a:xfrm>
        </p:spPr>
        <p:txBody>
          <a:bodyPr anchor="b"/>
          <a:lstStyle>
            <a:lvl1pPr algn="ctr">
              <a:defRPr sz="6000" b="1" i="0" baseline="0"/>
            </a:lvl1pPr>
          </a:lstStyle>
          <a:p>
            <a:r>
              <a:rPr lang="en-US" dirty="0"/>
              <a:t>Click to edit Master title style</a:t>
            </a:r>
          </a:p>
        </p:txBody>
      </p:sp>
      <p:sp>
        <p:nvSpPr>
          <p:cNvPr id="3" name="Subtitle 2">
            <a:extLst>
              <a:ext uri="{FF2B5EF4-FFF2-40B4-BE49-F238E27FC236}">
                <a16:creationId xmlns:a16="http://schemas.microsoft.com/office/drawing/2014/main" id="{39941374-1727-4644-B028-B1E456AF5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D7C66F5-DDC0-E148-8A7F-3CD2386A07BB}"/>
              </a:ext>
            </a:extLst>
          </p:cNvPr>
          <p:cNvPicPr>
            <a:picLocks noChangeAspect="1"/>
          </p:cNvPicPr>
          <p:nvPr userDrawn="1"/>
        </p:nvPicPr>
        <p:blipFill>
          <a:blip r:embed="rId2"/>
          <a:stretch>
            <a:fillRect/>
          </a:stretch>
        </p:blipFill>
        <p:spPr>
          <a:xfrm>
            <a:off x="8687402" y="6319946"/>
            <a:ext cx="3054432" cy="397076"/>
          </a:xfrm>
          <a:prstGeom prst="rect">
            <a:avLst/>
          </a:prstGeom>
        </p:spPr>
      </p:pic>
    </p:spTree>
    <p:extLst>
      <p:ext uri="{BB962C8B-B14F-4D97-AF65-F5344CB8AC3E}">
        <p14:creationId xmlns:p14="http://schemas.microsoft.com/office/powerpoint/2010/main" val="271923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2022-DE32-0E44-B7DF-C6F00B0BC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843CB4-C991-A14B-8592-0F63E3E33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277C3-7FA9-5C42-A2F3-1A7083F88B99}"/>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65AFE146-CCF4-9D41-B43E-AC4C52D61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1B31-8930-6F48-919D-4FDA49F0508B}"/>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92547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61C2C-6E35-DC45-B930-591444345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4C71E-0419-2D47-BEBA-3E8C40FA2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07E3F-F1E6-184F-B4F0-ED9A237DA99B}"/>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A6AA6591-E227-0241-8535-7333F7F71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76400-8340-8C46-A827-97C19238CBF5}"/>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86508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5B2A-8EB4-954E-9231-EA2865FB6755}"/>
              </a:ext>
            </a:extLst>
          </p:cNvPr>
          <p:cNvSpPr>
            <a:spLocks noGrp="1"/>
          </p:cNvSpPr>
          <p:nvPr>
            <p:ph type="ctrTitle"/>
          </p:nvPr>
        </p:nvSpPr>
        <p:spPr>
          <a:xfrm>
            <a:off x="1524000" y="1122363"/>
            <a:ext cx="9144000" cy="2387600"/>
          </a:xfrm>
        </p:spPr>
        <p:txBody>
          <a:bodyPr anchor="b"/>
          <a:lstStyle>
            <a:lvl1pPr algn="ctr">
              <a:defRPr sz="6000" b="1" i="0" baseline="0"/>
            </a:lvl1pPr>
          </a:lstStyle>
          <a:p>
            <a:r>
              <a:rPr lang="en-US" dirty="0"/>
              <a:t>Click to edit Master title style</a:t>
            </a:r>
          </a:p>
        </p:txBody>
      </p:sp>
      <p:sp>
        <p:nvSpPr>
          <p:cNvPr id="3" name="Subtitle 2">
            <a:extLst>
              <a:ext uri="{FF2B5EF4-FFF2-40B4-BE49-F238E27FC236}">
                <a16:creationId xmlns:a16="http://schemas.microsoft.com/office/drawing/2014/main" id="{39941374-1727-4644-B028-B1E456AF5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D7C66F5-DDC0-E148-8A7F-3CD2386A07BB}"/>
              </a:ext>
            </a:extLst>
          </p:cNvPr>
          <p:cNvPicPr>
            <a:picLocks noChangeAspect="1"/>
          </p:cNvPicPr>
          <p:nvPr userDrawn="1"/>
        </p:nvPicPr>
        <p:blipFill>
          <a:blip r:embed="rId2"/>
          <a:stretch>
            <a:fillRect/>
          </a:stretch>
        </p:blipFill>
        <p:spPr>
          <a:xfrm>
            <a:off x="8687402" y="6061166"/>
            <a:ext cx="3054432" cy="397076"/>
          </a:xfrm>
          <a:prstGeom prst="rect">
            <a:avLst/>
          </a:prstGeom>
        </p:spPr>
      </p:pic>
    </p:spTree>
    <p:extLst>
      <p:ext uri="{BB962C8B-B14F-4D97-AF65-F5344CB8AC3E}">
        <p14:creationId xmlns:p14="http://schemas.microsoft.com/office/powerpoint/2010/main" val="419830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16A9-9798-A141-82E8-4CBE4C980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73FCA-0885-9F46-A1F7-782BE7F8E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3D3E5-E544-A34A-B72B-867AE37D65DA}"/>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387ED34C-5DDD-5D45-B2FC-FD2926DB3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58758-47DF-694D-9D1D-CBA925C1CBD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111879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D450-A66E-C74F-A249-C66459D1A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FB716-68DE-204A-8F3C-B6C932C34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4D597-2920-2749-9C30-F0E2C91A2194}"/>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557931BD-2C12-6942-9C69-8230811C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E2675-CFF3-B946-9E2D-82791592A519}"/>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87750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9D72-868D-2248-AD5B-4CFFAC9A7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0D972-D7CB-8D4B-B3CA-399E29CA3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4B2A1-A3AD-A64D-AB45-CC45C4466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D1B0A-D27F-234F-99E6-98591D97D048}"/>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0C850282-D68C-F94C-B7A3-97BD97374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1465-1B23-0A45-AB43-248786DBA8F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661065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A2AE-BB4C-714E-974D-195A8CD4DD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09659-93D5-9145-9768-7516EBC8F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3E1FC-D8FD-0A44-8B4A-B1FF900B2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FBD35-7E66-5944-BD8E-917C4880B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B6D43-6373-7641-98F5-68CD4AEF0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7A948-5157-B545-B6AF-2BC8E650FF56}"/>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8" name="Footer Placeholder 7">
            <a:extLst>
              <a:ext uri="{FF2B5EF4-FFF2-40B4-BE49-F238E27FC236}">
                <a16:creationId xmlns:a16="http://schemas.microsoft.com/office/drawing/2014/main" id="{03E40AAD-243A-CF42-9AB7-7AEA311CA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033F1-F807-D840-AEA3-09D6A5C8107C}"/>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80827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8311-E073-C24B-B3AA-48EF3D2B9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2BD0A8-B65F-1E40-B0E9-A2CAC5543348}"/>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4" name="Footer Placeholder 3">
            <a:extLst>
              <a:ext uri="{FF2B5EF4-FFF2-40B4-BE49-F238E27FC236}">
                <a16:creationId xmlns:a16="http://schemas.microsoft.com/office/drawing/2014/main" id="{3AC9028B-7FBA-D44B-A44F-8C4C8E61B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7529E-70A1-6A4D-8226-B67593E0B0F4}"/>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76168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D0C86-C17D-5948-BA53-A71F1962828B}"/>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3" name="Footer Placeholder 2">
            <a:extLst>
              <a:ext uri="{FF2B5EF4-FFF2-40B4-BE49-F238E27FC236}">
                <a16:creationId xmlns:a16="http://schemas.microsoft.com/office/drawing/2014/main" id="{CBB23BC3-0328-164D-9FC9-C7AD63658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CC215F-47A3-0C40-871D-AF4229268D8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61308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C6C9-C833-1F48-B801-E1E7EA317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21FE8-5E09-C04D-9B13-D8208B456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C0A04-5508-F240-85EF-B0403D5C3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8C6D3-3D51-D943-8F47-0D40827C0594}"/>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8F5A3C00-F91E-354A-93D4-5A4288B89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E23F2-2895-6644-867F-0368BB11E422}"/>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31898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16A9-9798-A141-82E8-4CBE4C980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73FCA-0885-9F46-A1F7-782BE7F8E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3D3E5-E544-A34A-B72B-867AE37D65DA}"/>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387ED34C-5DDD-5D45-B2FC-FD2926DB3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58758-47DF-694D-9D1D-CBA925C1CBD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522948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EF59-3AA7-8E48-A40F-F35C2715E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CBBF-DCF0-904E-99F9-C55A20488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A1AD8-FF95-2246-B3EC-F53034B5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72EF9-FEA7-6E45-A924-314368F59685}"/>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1378B992-B5D4-E348-B138-34988CE21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38AE8-131A-0F49-ABE5-74506A823D3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7705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2022-DE32-0E44-B7DF-C6F00B0BC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843CB4-C991-A14B-8592-0F63E3E33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277C3-7FA9-5C42-A2F3-1A7083F88B99}"/>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65AFE146-CCF4-9D41-B43E-AC4C52D61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1B31-8930-6F48-919D-4FDA49F0508B}"/>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137377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61C2C-6E35-DC45-B930-591444345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4C71E-0419-2D47-BEBA-3E8C40FA2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07E3F-F1E6-184F-B4F0-ED9A237DA99B}"/>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A6AA6591-E227-0241-8535-7333F7F71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76400-8340-8C46-A827-97C19238CBF5}"/>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737625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5B2A-8EB4-954E-9231-EA2865FB6755}"/>
              </a:ext>
            </a:extLst>
          </p:cNvPr>
          <p:cNvSpPr>
            <a:spLocks noGrp="1"/>
          </p:cNvSpPr>
          <p:nvPr>
            <p:ph type="ctrTitle"/>
          </p:nvPr>
        </p:nvSpPr>
        <p:spPr>
          <a:xfrm>
            <a:off x="1524000" y="1122363"/>
            <a:ext cx="9144000" cy="2387600"/>
          </a:xfrm>
        </p:spPr>
        <p:txBody>
          <a:bodyPr anchor="b"/>
          <a:lstStyle>
            <a:lvl1pPr algn="ctr">
              <a:defRPr sz="6000" b="1" i="0" baseline="0"/>
            </a:lvl1pPr>
          </a:lstStyle>
          <a:p>
            <a:r>
              <a:rPr lang="en-US" dirty="0"/>
              <a:t>Click to edit Master title style</a:t>
            </a:r>
          </a:p>
        </p:txBody>
      </p:sp>
      <p:sp>
        <p:nvSpPr>
          <p:cNvPr id="3" name="Subtitle 2">
            <a:extLst>
              <a:ext uri="{FF2B5EF4-FFF2-40B4-BE49-F238E27FC236}">
                <a16:creationId xmlns:a16="http://schemas.microsoft.com/office/drawing/2014/main" id="{39941374-1727-4644-B028-B1E456AF5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D7C66F5-DDC0-E148-8A7F-3CD2386A07BB}"/>
              </a:ext>
            </a:extLst>
          </p:cNvPr>
          <p:cNvPicPr>
            <a:picLocks noChangeAspect="1"/>
          </p:cNvPicPr>
          <p:nvPr userDrawn="1"/>
        </p:nvPicPr>
        <p:blipFill>
          <a:blip r:embed="rId2"/>
          <a:stretch>
            <a:fillRect/>
          </a:stretch>
        </p:blipFill>
        <p:spPr>
          <a:xfrm>
            <a:off x="8687402" y="6156416"/>
            <a:ext cx="3054432" cy="397076"/>
          </a:xfrm>
          <a:prstGeom prst="rect">
            <a:avLst/>
          </a:prstGeom>
        </p:spPr>
      </p:pic>
    </p:spTree>
    <p:extLst>
      <p:ext uri="{BB962C8B-B14F-4D97-AF65-F5344CB8AC3E}">
        <p14:creationId xmlns:p14="http://schemas.microsoft.com/office/powerpoint/2010/main" val="2351845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16A9-9798-A141-82E8-4CBE4C980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73FCA-0885-9F46-A1F7-782BE7F8E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3D3E5-E544-A34A-B72B-867AE37D65DA}"/>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387ED34C-5DDD-5D45-B2FC-FD2926DB3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58758-47DF-694D-9D1D-CBA925C1CBD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53815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D450-A66E-C74F-A249-C66459D1A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FB716-68DE-204A-8F3C-B6C932C34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4D597-2920-2749-9C30-F0E2C91A2194}"/>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557931BD-2C12-6942-9C69-8230811C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E2675-CFF3-B946-9E2D-82791592A519}"/>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056197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9D72-868D-2248-AD5B-4CFFAC9A7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0D972-D7CB-8D4B-B3CA-399E29CA3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4B2A1-A3AD-A64D-AB45-CC45C4466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D1B0A-D27F-234F-99E6-98591D97D048}"/>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0C850282-D68C-F94C-B7A3-97BD97374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1465-1B23-0A45-AB43-248786DBA8F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88610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A2AE-BB4C-714E-974D-195A8CD4DD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09659-93D5-9145-9768-7516EBC8F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3E1FC-D8FD-0A44-8B4A-B1FF900B2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FBD35-7E66-5944-BD8E-917C4880B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B6D43-6373-7641-98F5-68CD4AEF0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7A948-5157-B545-B6AF-2BC8E650FF56}"/>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8" name="Footer Placeholder 7">
            <a:extLst>
              <a:ext uri="{FF2B5EF4-FFF2-40B4-BE49-F238E27FC236}">
                <a16:creationId xmlns:a16="http://schemas.microsoft.com/office/drawing/2014/main" id="{03E40AAD-243A-CF42-9AB7-7AEA311CA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033F1-F807-D840-AEA3-09D6A5C8107C}"/>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4041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8311-E073-C24B-B3AA-48EF3D2B9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2BD0A8-B65F-1E40-B0E9-A2CAC5543348}"/>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4" name="Footer Placeholder 3">
            <a:extLst>
              <a:ext uri="{FF2B5EF4-FFF2-40B4-BE49-F238E27FC236}">
                <a16:creationId xmlns:a16="http://schemas.microsoft.com/office/drawing/2014/main" id="{3AC9028B-7FBA-D44B-A44F-8C4C8E61B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7529E-70A1-6A4D-8226-B67593E0B0F4}"/>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1799011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D0C86-C17D-5948-BA53-A71F1962828B}"/>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3" name="Footer Placeholder 2">
            <a:extLst>
              <a:ext uri="{FF2B5EF4-FFF2-40B4-BE49-F238E27FC236}">
                <a16:creationId xmlns:a16="http://schemas.microsoft.com/office/drawing/2014/main" id="{CBB23BC3-0328-164D-9FC9-C7AD63658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CC215F-47A3-0C40-871D-AF4229268D8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51099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D450-A66E-C74F-A249-C66459D1A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FB716-68DE-204A-8F3C-B6C932C34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4D597-2920-2749-9C30-F0E2C91A2194}"/>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557931BD-2C12-6942-9C69-8230811C0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E2675-CFF3-B946-9E2D-82791592A519}"/>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990201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C6C9-C833-1F48-B801-E1E7EA317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21FE8-5E09-C04D-9B13-D8208B456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C0A04-5508-F240-85EF-B0403D5C3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8C6D3-3D51-D943-8F47-0D40827C0594}"/>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8F5A3C00-F91E-354A-93D4-5A4288B89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E23F2-2895-6644-867F-0368BB11E422}"/>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716871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EF59-3AA7-8E48-A40F-F35C2715E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CBBF-DCF0-904E-99F9-C55A20488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A1AD8-FF95-2246-B3EC-F53034B5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72EF9-FEA7-6E45-A924-314368F59685}"/>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1378B992-B5D4-E348-B138-34988CE21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38AE8-131A-0F49-ABE5-74506A823D3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19935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2022-DE32-0E44-B7DF-C6F00B0BC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843CB4-C991-A14B-8592-0F63E3E33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277C3-7FA9-5C42-A2F3-1A7083F88B99}"/>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65AFE146-CCF4-9D41-B43E-AC4C52D61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1B31-8930-6F48-919D-4FDA49F0508B}"/>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621377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61C2C-6E35-DC45-B930-591444345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4C71E-0419-2D47-BEBA-3E8C40FA2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07E3F-F1E6-184F-B4F0-ED9A237DA99B}"/>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A6AA6591-E227-0241-8535-7333F7F71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76400-8340-8C46-A827-97C19238CBF5}"/>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10971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5B2A-8EB4-954E-9231-EA2865FB6755}"/>
              </a:ext>
            </a:extLst>
          </p:cNvPr>
          <p:cNvSpPr>
            <a:spLocks noGrp="1"/>
          </p:cNvSpPr>
          <p:nvPr>
            <p:ph type="ctrTitle"/>
          </p:nvPr>
        </p:nvSpPr>
        <p:spPr>
          <a:xfrm>
            <a:off x="1524000" y="1122363"/>
            <a:ext cx="9144000" cy="2387600"/>
          </a:xfrm>
        </p:spPr>
        <p:txBody>
          <a:bodyPr anchor="b"/>
          <a:lstStyle>
            <a:lvl1pPr algn="ctr">
              <a:defRPr sz="6000" b="1" i="0" baseline="0"/>
            </a:lvl1pPr>
          </a:lstStyle>
          <a:p>
            <a:r>
              <a:rPr lang="en-US" dirty="0"/>
              <a:t>Click to edit Master title style</a:t>
            </a:r>
          </a:p>
        </p:txBody>
      </p:sp>
      <p:sp>
        <p:nvSpPr>
          <p:cNvPr id="3" name="Subtitle 2">
            <a:extLst>
              <a:ext uri="{FF2B5EF4-FFF2-40B4-BE49-F238E27FC236}">
                <a16:creationId xmlns:a16="http://schemas.microsoft.com/office/drawing/2014/main" id="{39941374-1727-4644-B028-B1E456AF5D3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D7C66F5-DDC0-E148-8A7F-3CD2386A07BB}"/>
              </a:ext>
            </a:extLst>
          </p:cNvPr>
          <p:cNvPicPr>
            <a:picLocks noChangeAspect="1"/>
          </p:cNvPicPr>
          <p:nvPr userDrawn="1"/>
        </p:nvPicPr>
        <p:blipFill>
          <a:blip r:embed="rId2"/>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891503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280172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920609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809912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67111-73FA-AD45-8B3E-E0D02C5E602A}"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896299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67111-73FA-AD45-8B3E-E0D02C5E602A}"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86033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9D72-868D-2248-AD5B-4CFFAC9A7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0D972-D7CB-8D4B-B3CA-399E29CA3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4B2A1-A3AD-A64D-AB45-CC45C4466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D1B0A-D27F-234F-99E6-98591D97D048}"/>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0C850282-D68C-F94C-B7A3-97BD97374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1465-1B23-0A45-AB43-248786DBA8F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251150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67111-73FA-AD45-8B3E-E0D02C5E602A}"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525048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67111-73FA-AD45-8B3E-E0D02C5E602A}"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640781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267111-73FA-AD45-8B3E-E0D02C5E602A}"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131038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267111-73FA-AD45-8B3E-E0D02C5E602A}"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233559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4285033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079425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0" y="6563698"/>
            <a:ext cx="12192000" cy="294303"/>
          </a:xfrm>
        </p:spPr>
        <p:txBody>
          <a:bodyPr wrap="square" lIns="72000" tIns="36000" rIns="72000" bIns="36000" anchor="b">
            <a:normAutofit/>
          </a:bodyPr>
          <a:lstStyle>
            <a:lvl1pPr marL="0" indent="0" algn="r">
              <a:spcBef>
                <a:spcPts val="0"/>
              </a:spcBef>
              <a:spcAft>
                <a:spcPts val="0"/>
              </a:spcAft>
              <a:defRPr sz="1600">
                <a:solidFill>
                  <a:schemeClr val="bg1"/>
                </a:solidFill>
              </a:defRPr>
            </a:lvl1pPr>
          </a:lstStyle>
          <a:p>
            <a:pPr lvl="0"/>
            <a:r>
              <a:rPr lang="en-US" dirty="0"/>
              <a:t>Edit footnote</a:t>
            </a:r>
            <a:endParaRPr lang="en-GB" dirty="0"/>
          </a:p>
        </p:txBody>
      </p:sp>
    </p:spTree>
    <p:extLst>
      <p:ext uri="{BB962C8B-B14F-4D97-AF65-F5344CB8AC3E}">
        <p14:creationId xmlns:p14="http://schemas.microsoft.com/office/powerpoint/2010/main" val="2692820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0" y="6563698"/>
            <a:ext cx="12192000" cy="294303"/>
          </a:xfrm>
        </p:spPr>
        <p:txBody>
          <a:bodyPr wrap="square" lIns="72000" tIns="36000" rIns="72000" bIns="36000" anchor="b">
            <a:normAutofit/>
          </a:bodyPr>
          <a:lstStyle>
            <a:lvl1pPr marL="0" indent="0" algn="r">
              <a:spcBef>
                <a:spcPts val="0"/>
              </a:spcBef>
              <a:spcAft>
                <a:spcPts val="0"/>
              </a:spcAft>
              <a:defRPr sz="1600">
                <a:solidFill>
                  <a:schemeClr val="bg1"/>
                </a:solidFill>
              </a:defRPr>
            </a:lvl1pPr>
          </a:lstStyle>
          <a:p>
            <a:pPr lvl="0"/>
            <a:r>
              <a:rPr lang="en-US" dirty="0"/>
              <a:t>Edit footnote</a:t>
            </a:r>
            <a:endParaRPr lang="en-GB" dirty="0"/>
          </a:p>
        </p:txBody>
      </p:sp>
    </p:spTree>
    <p:extLst>
      <p:ext uri="{BB962C8B-B14F-4D97-AF65-F5344CB8AC3E}">
        <p14:creationId xmlns:p14="http://schemas.microsoft.com/office/powerpoint/2010/main" val="3061994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0" y="6563698"/>
            <a:ext cx="12192000" cy="294303"/>
          </a:xfrm>
        </p:spPr>
        <p:txBody>
          <a:bodyPr wrap="square" lIns="72000" tIns="36000" rIns="72000" bIns="36000" anchor="b">
            <a:normAutofit/>
          </a:bodyPr>
          <a:lstStyle>
            <a:lvl1pPr marL="0" indent="0" algn="r">
              <a:spcBef>
                <a:spcPts val="0"/>
              </a:spcBef>
              <a:spcAft>
                <a:spcPts val="0"/>
              </a:spcAft>
              <a:defRPr sz="1600">
                <a:solidFill>
                  <a:schemeClr val="bg1"/>
                </a:solidFill>
              </a:defRPr>
            </a:lvl1pPr>
          </a:lstStyle>
          <a:p>
            <a:pPr lvl="0"/>
            <a:r>
              <a:rPr lang="en-US" dirty="0"/>
              <a:t>Edit footnote</a:t>
            </a:r>
            <a:endParaRPr lang="en-GB" dirty="0"/>
          </a:p>
        </p:txBody>
      </p:sp>
    </p:spTree>
    <p:extLst>
      <p:ext uri="{BB962C8B-B14F-4D97-AF65-F5344CB8AC3E}">
        <p14:creationId xmlns:p14="http://schemas.microsoft.com/office/powerpoint/2010/main" val="3212521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pic>
        <p:nvPicPr>
          <p:cNvPr id="7" name="Picture 6">
            <a:extLst>
              <a:ext uri="{FF2B5EF4-FFF2-40B4-BE49-F238E27FC236}">
                <a16:creationId xmlns:a16="http://schemas.microsoft.com/office/drawing/2014/main" id="{8F9DBEC8-8CC1-4958-BEED-2DF9B082C703}"/>
              </a:ext>
            </a:extLst>
          </p:cNvPr>
          <p:cNvPicPr>
            <a:picLocks noChangeAspect="1"/>
          </p:cNvPicPr>
          <p:nvPr userDrawn="1"/>
        </p:nvPicPr>
        <p:blipFill>
          <a:blip r:embed="rId2"/>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416559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A2AE-BB4C-714E-974D-195A8CD4DD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09659-93D5-9145-9768-7516EBC8F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3E1FC-D8FD-0A44-8B4A-B1FF900B2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FBD35-7E66-5944-BD8E-917C4880B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B6D43-6373-7641-98F5-68CD4AEF0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7A948-5157-B545-B6AF-2BC8E650FF56}"/>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8" name="Footer Placeholder 7">
            <a:extLst>
              <a:ext uri="{FF2B5EF4-FFF2-40B4-BE49-F238E27FC236}">
                <a16:creationId xmlns:a16="http://schemas.microsoft.com/office/drawing/2014/main" id="{03E40AAD-243A-CF42-9AB7-7AEA311CA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033F1-F807-D840-AEA3-09D6A5C8107C}"/>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521319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pic>
        <p:nvPicPr>
          <p:cNvPr id="7" name="Picture 6">
            <a:extLst>
              <a:ext uri="{FF2B5EF4-FFF2-40B4-BE49-F238E27FC236}">
                <a16:creationId xmlns:a16="http://schemas.microsoft.com/office/drawing/2014/main" id="{B6315252-C1B7-4F56-91FD-65A5C6CEB2C2}"/>
              </a:ext>
            </a:extLst>
          </p:cNvPr>
          <p:cNvPicPr>
            <a:picLocks noChangeAspect="1"/>
          </p:cNvPicPr>
          <p:nvPr userDrawn="1"/>
        </p:nvPicPr>
        <p:blipFill>
          <a:blip r:embed="rId2"/>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313521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pic>
        <p:nvPicPr>
          <p:cNvPr id="7" name="Picture 6">
            <a:extLst>
              <a:ext uri="{FF2B5EF4-FFF2-40B4-BE49-F238E27FC236}">
                <a16:creationId xmlns:a16="http://schemas.microsoft.com/office/drawing/2014/main" id="{BD1ECB56-8A10-4140-AFD3-26606ACEAEFA}"/>
              </a:ext>
            </a:extLst>
          </p:cNvPr>
          <p:cNvPicPr>
            <a:picLocks noChangeAspect="1"/>
          </p:cNvPicPr>
          <p:nvPr userDrawn="1"/>
        </p:nvPicPr>
        <p:blipFill>
          <a:blip r:embed="rId2"/>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2527964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67111-73FA-AD45-8B3E-E0D02C5E602A}"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632577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67111-73FA-AD45-8B3E-E0D02C5E602A}"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841277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67111-73FA-AD45-8B3E-E0D02C5E602A}"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08290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67111-73FA-AD45-8B3E-E0D02C5E602A}"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167501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267111-73FA-AD45-8B3E-E0D02C5E602A}"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4277280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A267111-73FA-AD45-8B3E-E0D02C5E602A}"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62541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2402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74455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8311-E073-C24B-B3AA-48EF3D2B9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2BD0A8-B65F-1E40-B0E9-A2CAC5543348}"/>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4" name="Footer Placeholder 3">
            <a:extLst>
              <a:ext uri="{FF2B5EF4-FFF2-40B4-BE49-F238E27FC236}">
                <a16:creationId xmlns:a16="http://schemas.microsoft.com/office/drawing/2014/main" id="{3AC9028B-7FBA-D44B-A44F-8C4C8E61B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7529E-70A1-6A4D-8226-B67593E0B0F4}"/>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95041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D0C86-C17D-5948-BA53-A71F1962828B}"/>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3" name="Footer Placeholder 2">
            <a:extLst>
              <a:ext uri="{FF2B5EF4-FFF2-40B4-BE49-F238E27FC236}">
                <a16:creationId xmlns:a16="http://schemas.microsoft.com/office/drawing/2014/main" id="{CBB23BC3-0328-164D-9FC9-C7AD63658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CC215F-47A3-0C40-871D-AF4229268D87}"/>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329129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C6C9-C833-1F48-B801-E1E7EA317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21FE8-5E09-C04D-9B13-D8208B456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C0A04-5508-F240-85EF-B0403D5C3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8C6D3-3D51-D943-8F47-0D40827C0594}"/>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8F5A3C00-F91E-354A-93D4-5A4288B89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E23F2-2895-6644-867F-0368BB11E422}"/>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268280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EF59-3AA7-8E48-A40F-F35C2715E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CBBF-DCF0-904E-99F9-C55A20488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A1AD8-FF95-2246-B3EC-F53034B5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72EF9-FEA7-6E45-A924-314368F59685}"/>
              </a:ext>
            </a:extLst>
          </p:cNvPr>
          <p:cNvSpPr>
            <a:spLocks noGrp="1"/>
          </p:cNvSpPr>
          <p:nvPr>
            <p:ph type="dt" sz="half" idx="10"/>
          </p:nvPr>
        </p:nvSpPr>
        <p:spPr/>
        <p:txBody>
          <a:bodyPr/>
          <a:lstStyle/>
          <a:p>
            <a:fld id="{0E03D0A9-6C9F-A145-ABBE-86306D7FC726}" type="datetimeFigureOut">
              <a:rPr lang="en-US" smtClean="0"/>
              <a:t>2/11/2020</a:t>
            </a:fld>
            <a:endParaRPr lang="en-US"/>
          </a:p>
        </p:txBody>
      </p:sp>
      <p:sp>
        <p:nvSpPr>
          <p:cNvPr id="6" name="Footer Placeholder 5">
            <a:extLst>
              <a:ext uri="{FF2B5EF4-FFF2-40B4-BE49-F238E27FC236}">
                <a16:creationId xmlns:a16="http://schemas.microsoft.com/office/drawing/2014/main" id="{1378B992-B5D4-E348-B138-34988CE21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38AE8-131A-0F49-ABE5-74506A823D31}"/>
              </a:ext>
            </a:extLst>
          </p:cNvPr>
          <p:cNvSpPr>
            <a:spLocks noGrp="1"/>
          </p:cNvSpPr>
          <p:nvPr>
            <p:ph type="sldNum" sz="quarter" idx="12"/>
          </p:nvPr>
        </p:nvSpPr>
        <p:spPr/>
        <p:txBody>
          <a:bodyPr/>
          <a:lstStyle/>
          <a:p>
            <a:fld id="{1D2B2642-C1FB-7940-A6AD-C8CA7278A7FB}" type="slidenum">
              <a:rPr lang="en-US" smtClean="0"/>
              <a:t>‹#›</a:t>
            </a:fld>
            <a:endParaRPr lang="en-US"/>
          </a:p>
        </p:txBody>
      </p:sp>
    </p:spTree>
    <p:extLst>
      <p:ext uri="{BB962C8B-B14F-4D97-AF65-F5344CB8AC3E}">
        <p14:creationId xmlns:p14="http://schemas.microsoft.com/office/powerpoint/2010/main" val="18614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jp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4D201-C4E7-C240-8382-ADE7AE208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AC4BC-9BDE-7E4E-B485-04B2768FE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F69AE-42E1-714C-BE07-CF47BEE52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DA403FDD-3167-714C-ACD8-49753BDC0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E5D58-EE83-9547-9FC9-18E9D7744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B2642-C1FB-7940-A6AD-C8CA7278A7FB}" type="slidenum">
              <a:rPr lang="en-US" smtClean="0"/>
              <a:t>‹#›</a:t>
            </a:fld>
            <a:endParaRPr lang="en-US"/>
          </a:p>
        </p:txBody>
      </p:sp>
    </p:spTree>
    <p:extLst>
      <p:ext uri="{BB962C8B-B14F-4D97-AF65-F5344CB8AC3E}">
        <p14:creationId xmlns:p14="http://schemas.microsoft.com/office/powerpoint/2010/main" val="142084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4D201-C4E7-C240-8382-ADE7AE208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AC4BC-9BDE-7E4E-B485-04B2768FE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F69AE-42E1-714C-BE07-CF47BEE52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DA403FDD-3167-714C-ACD8-49753BDC0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E5D58-EE83-9547-9FC9-18E9D7744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B2642-C1FB-7940-A6AD-C8CA7278A7FB}" type="slidenum">
              <a:rPr lang="en-US" smtClean="0"/>
              <a:t>‹#›</a:t>
            </a:fld>
            <a:endParaRPr lang="en-US"/>
          </a:p>
        </p:txBody>
      </p:sp>
    </p:spTree>
    <p:extLst>
      <p:ext uri="{BB962C8B-B14F-4D97-AF65-F5344CB8AC3E}">
        <p14:creationId xmlns:p14="http://schemas.microsoft.com/office/powerpoint/2010/main" val="2344129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4D201-C4E7-C240-8382-ADE7AE208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AC4BC-9BDE-7E4E-B485-04B2768FE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F69AE-42E1-714C-BE07-CF47BEE52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3D0A9-6C9F-A145-ABBE-86306D7FC726}" type="datetimeFigureOut">
              <a:rPr lang="en-US" smtClean="0"/>
              <a:t>2/11/2020</a:t>
            </a:fld>
            <a:endParaRPr lang="en-US"/>
          </a:p>
        </p:txBody>
      </p:sp>
      <p:sp>
        <p:nvSpPr>
          <p:cNvPr id="5" name="Footer Placeholder 4">
            <a:extLst>
              <a:ext uri="{FF2B5EF4-FFF2-40B4-BE49-F238E27FC236}">
                <a16:creationId xmlns:a16="http://schemas.microsoft.com/office/drawing/2014/main" id="{DA403FDD-3167-714C-ACD8-49753BDC0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E5D58-EE83-9547-9FC9-18E9D7744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B2642-C1FB-7940-A6AD-C8CA7278A7FB}" type="slidenum">
              <a:rPr lang="en-US" smtClean="0"/>
              <a:t>‹#›</a:t>
            </a:fld>
            <a:endParaRPr lang="en-US"/>
          </a:p>
        </p:txBody>
      </p:sp>
    </p:spTree>
    <p:extLst>
      <p:ext uri="{BB962C8B-B14F-4D97-AF65-F5344CB8AC3E}">
        <p14:creationId xmlns:p14="http://schemas.microsoft.com/office/powerpoint/2010/main" val="219459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4D201-C4E7-C240-8382-ADE7AE208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AC4BC-9BDE-7E4E-B485-04B2768FEF6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F69AE-42E1-714C-BE07-CF47BEE52C6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0E03D0A9-6C9F-A145-ABBE-86306D7FC726}" type="datetimeFigureOut">
              <a:rPr lang="en-US" smtClean="0">
                <a:solidFill>
                  <a:prstClr val="black">
                    <a:tint val="75000"/>
                  </a:prstClr>
                </a:solidFill>
              </a:rPr>
              <a:pPr defTabSz="914377">
                <a:defRPr/>
              </a:pPr>
              <a:t>2/11/2020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403FDD-3167-714C-ACD8-49753BDC0D7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4E5D58-EE83-9547-9FC9-18E9D7744C9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1D2B2642-C1FB-7940-A6AD-C8CA7278A7FB}" type="slidenum">
              <a:rPr lang="en-US" smtClean="0">
                <a:solidFill>
                  <a:prstClr val="black">
                    <a:tint val="75000"/>
                  </a:prstClr>
                </a:solidFill>
              </a:rPr>
              <a:pPr defTabSz="914377">
                <a:def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C5F008-C50B-4163-B07D-FBB49335ECAB}"/>
              </a:ext>
            </a:extLst>
          </p:cNvPr>
          <p:cNvPicPr>
            <a:picLocks noChangeAspect="1"/>
          </p:cNvPicPr>
          <p:nvPr userDrawn="1"/>
        </p:nvPicPr>
        <p:blipFill>
          <a:blip r:embed="rId3"/>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409333166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A267111-73FA-AD45-8B3E-E0D02C5E602A}" type="datetimeFigureOut">
              <a:rPr lang="en-US" smtClean="0"/>
              <a:t>2/11/2020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FA24BF6-6688-844F-832F-0C4C856547AD}" type="slidenum">
              <a:rPr lang="en-US" smtClean="0"/>
              <a:t>‹#›</a:t>
            </a:fld>
            <a:endParaRPr lang="en-US"/>
          </a:p>
        </p:txBody>
      </p:sp>
      <p:pic>
        <p:nvPicPr>
          <p:cNvPr id="7" name="Picture 6">
            <a:extLst>
              <a:ext uri="{FF2B5EF4-FFF2-40B4-BE49-F238E27FC236}">
                <a16:creationId xmlns:a16="http://schemas.microsoft.com/office/drawing/2014/main" id="{9327E849-702D-4C3B-B80A-A1F8EF0F2DF4}"/>
              </a:ext>
            </a:extLst>
          </p:cNvPr>
          <p:cNvPicPr>
            <a:picLocks noChangeAspect="1"/>
          </p:cNvPicPr>
          <p:nvPr userDrawn="1"/>
        </p:nvPicPr>
        <p:blipFill>
          <a:blip r:embed="rId16"/>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24477120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A267111-73FA-AD45-8B3E-E0D02C5E602A}" type="datetimeFigureOut">
              <a:rPr lang="en-US" smtClean="0"/>
              <a:t>2/11/2020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FA24BF6-6688-844F-832F-0C4C856547AD}" type="slidenum">
              <a:rPr lang="en-US" smtClean="0"/>
              <a:t>‹#›</a:t>
            </a:fld>
            <a:endParaRPr lang="en-US"/>
          </a:p>
        </p:txBody>
      </p:sp>
      <p:pic>
        <p:nvPicPr>
          <p:cNvPr id="7" name="Picture 6">
            <a:extLst>
              <a:ext uri="{FF2B5EF4-FFF2-40B4-BE49-F238E27FC236}">
                <a16:creationId xmlns:a16="http://schemas.microsoft.com/office/drawing/2014/main" id="{A3498919-16FC-4277-9D3B-2AA7FF9DF7D0}"/>
              </a:ext>
            </a:extLst>
          </p:cNvPr>
          <p:cNvPicPr>
            <a:picLocks noChangeAspect="1"/>
          </p:cNvPicPr>
          <p:nvPr userDrawn="1"/>
        </p:nvPicPr>
        <p:blipFill>
          <a:blip r:embed="rId13"/>
          <a:stretch>
            <a:fillRect/>
          </a:stretch>
        </p:blipFill>
        <p:spPr>
          <a:xfrm>
            <a:off x="8687403" y="6156417"/>
            <a:ext cx="3054432" cy="397076"/>
          </a:xfrm>
          <a:prstGeom prst="rect">
            <a:avLst/>
          </a:prstGeom>
        </p:spPr>
      </p:pic>
    </p:spTree>
    <p:extLst>
      <p:ext uri="{BB962C8B-B14F-4D97-AF65-F5344CB8AC3E}">
        <p14:creationId xmlns:p14="http://schemas.microsoft.com/office/powerpoint/2010/main" val="20450733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12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49.xml"/></Relationships>
</file>

<file path=ppt/slides/_rels/slide1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1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49.xml"/><Relationship Id="rId5" Type="http://schemas.openxmlformats.org/officeDocument/2006/relationships/image" Target="../media/image23.svg"/><Relationship Id="rId4" Type="http://schemas.openxmlformats.org/officeDocument/2006/relationships/image" Target="../media/image22.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13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1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chart" Target="../charts/char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6.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5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2.xml"/><Relationship Id="rId4" Type="http://schemas.openxmlformats.org/officeDocument/2006/relationships/chart" Target="../charts/chart35.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2.xml"/><Relationship Id="rId4" Type="http://schemas.openxmlformats.org/officeDocument/2006/relationships/chart" Target="../charts/chart42.xml"/></Relationships>
</file>

<file path=ppt/slides/_rels/slide7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51.xml"/></Relationships>
</file>

<file path=ppt/slides/_rels/slide7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2.xml"/><Relationship Id="rId4" Type="http://schemas.openxmlformats.org/officeDocument/2006/relationships/chart" Target="../charts/chart58.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1A59-8089-41B1-9115-A0B0246F47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39EBDE-107F-4D9D-B22A-B186F25A4D59}"/>
              </a:ext>
            </a:extLst>
          </p:cNvPr>
          <p:cNvSpPr>
            <a:spLocks noGrp="1"/>
          </p:cNvSpPr>
          <p:nvPr>
            <p:ph idx="1"/>
          </p:nvPr>
        </p:nvSpPr>
        <p:spPr/>
        <p:txBody>
          <a:bodyPr/>
          <a:lstStyle/>
          <a:p>
            <a:endParaRPr lang="en-US"/>
          </a:p>
        </p:txBody>
      </p:sp>
      <p:pic>
        <p:nvPicPr>
          <p:cNvPr id="4" name="Picture 3" descr="A close up of a device&#10;&#10;Description automatically generated">
            <a:extLst>
              <a:ext uri="{FF2B5EF4-FFF2-40B4-BE49-F238E27FC236}">
                <a16:creationId xmlns:a16="http://schemas.microsoft.com/office/drawing/2014/main" id="{F53B0597-F1A6-4D86-A9AA-33B0DB19336C}"/>
              </a:ext>
            </a:extLst>
          </p:cNvPr>
          <p:cNvPicPr>
            <a:picLocks noChangeAspect="1"/>
          </p:cNvPicPr>
          <p:nvPr/>
        </p:nvPicPr>
        <p:blipFill>
          <a:blip r:embed="rId2"/>
          <a:stretch>
            <a:fillRect/>
          </a:stretch>
        </p:blipFill>
        <p:spPr>
          <a:xfrm>
            <a:off x="5195" y="-1"/>
            <a:ext cx="12186805" cy="6862877"/>
          </a:xfrm>
          <a:prstGeom prst="rect">
            <a:avLst/>
          </a:prstGeom>
        </p:spPr>
      </p:pic>
    </p:spTree>
    <p:extLst>
      <p:ext uri="{BB962C8B-B14F-4D97-AF65-F5344CB8AC3E}">
        <p14:creationId xmlns:p14="http://schemas.microsoft.com/office/powerpoint/2010/main" val="225969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233379"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Predominant Peripheral PsA</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EULAR 2015 vs GRAPPA 2015 Recommendations</a:t>
            </a:r>
          </a:p>
        </p:txBody>
      </p:sp>
      <p:sp>
        <p:nvSpPr>
          <p:cNvPr id="7" name="TextBox 6">
            <a:extLst>
              <a:ext uri="{FF2B5EF4-FFF2-40B4-BE49-F238E27FC236}">
                <a16:creationId xmlns:a16="http://schemas.microsoft.com/office/drawing/2014/main" id="{9DF9CB7C-170C-DC4C-8D4D-227DC38331C0}"/>
              </a:ext>
            </a:extLst>
          </p:cNvPr>
          <p:cNvSpPr txBox="1"/>
          <p:nvPr/>
        </p:nvSpPr>
        <p:spPr>
          <a:xfrm>
            <a:off x="52165" y="6562990"/>
            <a:ext cx="3405507"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Gossec L, et al. </a:t>
            </a:r>
            <a:r>
              <a:rPr lang="da-DK" sz="1200" i="1" dirty="0">
                <a:solidFill>
                  <a:prstClr val="black"/>
                </a:solidFill>
              </a:rPr>
              <a:t>Nat Rev Rheumatol</a:t>
            </a:r>
            <a:r>
              <a:rPr lang="da-DK" sz="1200" dirty="0">
                <a:solidFill>
                  <a:prstClr val="black"/>
                </a:solidFill>
              </a:rPr>
              <a:t>. 2016;12:743-750</a:t>
            </a:r>
            <a:r>
              <a:rPr lang="da-DK" sz="1200" dirty="0">
                <a:solidFill>
                  <a:prstClr val="black"/>
                </a:solidFill>
                <a:latin typeface="Calibri"/>
              </a:rPr>
              <a:t>.</a:t>
            </a:r>
          </a:p>
        </p:txBody>
      </p:sp>
      <p:sp>
        <p:nvSpPr>
          <p:cNvPr id="10" name="Rectangle 9">
            <a:extLst>
              <a:ext uri="{FF2B5EF4-FFF2-40B4-BE49-F238E27FC236}">
                <a16:creationId xmlns:a16="http://schemas.microsoft.com/office/drawing/2014/main" id="{C4CD21A1-5F34-1F48-BA71-CDB24DB662B6}"/>
              </a:ext>
            </a:extLst>
          </p:cNvPr>
          <p:cNvSpPr/>
          <p:nvPr/>
        </p:nvSpPr>
        <p:spPr>
          <a:xfrm>
            <a:off x="2686213" y="3760719"/>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CA74D2-C1DC-9945-9B78-B21C4D456DBC}"/>
              </a:ext>
            </a:extLst>
          </p:cNvPr>
          <p:cNvGrpSpPr/>
          <p:nvPr/>
        </p:nvGrpSpPr>
        <p:grpSpPr>
          <a:xfrm>
            <a:off x="2080579" y="1639013"/>
            <a:ext cx="4082659" cy="2620420"/>
            <a:chOff x="2679243" y="1946497"/>
            <a:chExt cx="3473906" cy="1935750"/>
          </a:xfrm>
        </p:grpSpPr>
        <p:grpSp>
          <p:nvGrpSpPr>
            <p:cNvPr id="2" name="Group 1">
              <a:extLst>
                <a:ext uri="{FF2B5EF4-FFF2-40B4-BE49-F238E27FC236}">
                  <a16:creationId xmlns:a16="http://schemas.microsoft.com/office/drawing/2014/main" id="{167A27D6-D8B2-5749-B888-1B7F4B852860}"/>
                </a:ext>
              </a:extLst>
            </p:cNvPr>
            <p:cNvGrpSpPr/>
            <p:nvPr/>
          </p:nvGrpSpPr>
          <p:grpSpPr>
            <a:xfrm>
              <a:off x="2684889" y="1946497"/>
              <a:ext cx="3468260" cy="1511429"/>
              <a:chOff x="2684889" y="1946497"/>
              <a:chExt cx="3468260" cy="1511429"/>
            </a:xfrm>
          </p:grpSpPr>
          <p:sp>
            <p:nvSpPr>
              <p:cNvPr id="6" name="Rectangle 5">
                <a:extLst>
                  <a:ext uri="{FF2B5EF4-FFF2-40B4-BE49-F238E27FC236}">
                    <a16:creationId xmlns:a16="http://schemas.microsoft.com/office/drawing/2014/main" id="{450404F1-06E6-A742-8BE8-EE0F1D8317ED}"/>
                  </a:ext>
                </a:extLst>
              </p:cNvPr>
              <p:cNvSpPr/>
              <p:nvPr/>
            </p:nvSpPr>
            <p:spPr>
              <a:xfrm>
                <a:off x="2684889" y="1946497"/>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1FCB6C-29F9-FD41-818A-150DB1DEAFD5}"/>
                  </a:ext>
                </a:extLst>
              </p:cNvPr>
              <p:cNvPicPr>
                <a:picLocks noChangeAspect="1"/>
              </p:cNvPicPr>
              <p:nvPr/>
            </p:nvPicPr>
            <p:blipFill>
              <a:blip r:embed="rId2"/>
              <a:stretch>
                <a:fillRect/>
              </a:stretch>
            </p:blipFill>
            <p:spPr>
              <a:xfrm>
                <a:off x="6038849" y="3356326"/>
                <a:ext cx="114300" cy="101600"/>
              </a:xfrm>
              <a:prstGeom prst="rect">
                <a:avLst/>
              </a:prstGeom>
            </p:spPr>
          </p:pic>
        </p:grpSp>
        <p:sp>
          <p:nvSpPr>
            <p:cNvPr id="12" name="Rectangle 11">
              <a:extLst>
                <a:ext uri="{FF2B5EF4-FFF2-40B4-BE49-F238E27FC236}">
                  <a16:creationId xmlns:a16="http://schemas.microsoft.com/office/drawing/2014/main" id="{7AACE07C-4BE5-CB4B-A0AD-95362797B96C}"/>
                </a:ext>
              </a:extLst>
            </p:cNvPr>
            <p:cNvSpPr/>
            <p:nvPr/>
          </p:nvSpPr>
          <p:spPr>
            <a:xfrm>
              <a:off x="2679243" y="3747074"/>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Simplified EULAR and GRAPPA treatment algorithms for predominant peripheral psoriatic arthritis. The order of drug use proposed for patients with psoriatic arthritis (PsA) and predominant peripheral joint involvement, with a step-up approached (indicated by staggered boxes) in case of inefficacy or toxicity.">
            <a:extLst>
              <a:ext uri="{FF2B5EF4-FFF2-40B4-BE49-F238E27FC236}">
                <a16:creationId xmlns:a16="http://schemas.microsoft.com/office/drawing/2014/main" id="{2DCF3C7D-2CB9-429E-8320-6DBB6BFB40AE}"/>
              </a:ext>
            </a:extLst>
          </p:cNvPr>
          <p:cNvPicPr>
            <a:picLocks noChangeAspect="1"/>
          </p:cNvPicPr>
          <p:nvPr/>
        </p:nvPicPr>
        <p:blipFill>
          <a:blip r:embed="rId3"/>
          <a:stretch>
            <a:fillRect/>
          </a:stretch>
        </p:blipFill>
        <p:spPr>
          <a:xfrm>
            <a:off x="261623" y="1216327"/>
            <a:ext cx="11668755" cy="2749534"/>
          </a:xfrm>
          <a:prstGeom prst="rect">
            <a:avLst/>
          </a:prstGeom>
        </p:spPr>
      </p:pic>
      <p:pic>
        <p:nvPicPr>
          <p:cNvPr id="16" name="Picture 15" descr="Simplified EULAR and GRAPPA treatment algorithms for predominant peripheral psoriatic arthritis. The order of drug use proposed for patients with psoriatic arthritis (PsA) and predominant peripheral joint involvement, with a step-up approached (indicated by staggered boxes) in case of inefficacy or toxicity.">
            <a:extLst>
              <a:ext uri="{FF2B5EF4-FFF2-40B4-BE49-F238E27FC236}">
                <a16:creationId xmlns:a16="http://schemas.microsoft.com/office/drawing/2014/main" id="{6435EB45-7E87-4956-AD50-0BED6DF17491}"/>
              </a:ext>
            </a:extLst>
          </p:cNvPr>
          <p:cNvPicPr>
            <a:picLocks noChangeAspect="1"/>
          </p:cNvPicPr>
          <p:nvPr/>
        </p:nvPicPr>
        <p:blipFill>
          <a:blip r:embed="rId4"/>
          <a:srcRect/>
          <a:stretch/>
        </p:blipFill>
        <p:spPr>
          <a:xfrm>
            <a:off x="261623" y="3924834"/>
            <a:ext cx="11668755" cy="2225233"/>
          </a:xfrm>
          <a:prstGeom prst="rect">
            <a:avLst/>
          </a:prstGeom>
        </p:spPr>
      </p:pic>
      <p:sp>
        <p:nvSpPr>
          <p:cNvPr id="13" name="Text Placeholder 4">
            <a:extLst>
              <a:ext uri="{FF2B5EF4-FFF2-40B4-BE49-F238E27FC236}">
                <a16:creationId xmlns:a16="http://schemas.microsoft.com/office/drawing/2014/main" id="{92B624EA-5E0A-4E4F-A7C0-7E999D62891E}"/>
              </a:ext>
            </a:extLst>
          </p:cNvPr>
          <p:cNvSpPr txBox="1">
            <a:spLocks/>
          </p:cNvSpPr>
          <p:nvPr/>
        </p:nvSpPr>
        <p:spPr>
          <a:xfrm>
            <a:off x="39756" y="6066361"/>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defRPr/>
            </a:pPr>
            <a:r>
              <a:rPr lang="en-GB" sz="1100" dirty="0">
                <a:solidFill>
                  <a:sysClr val="windowText" lastClr="000000"/>
                </a:solidFill>
              </a:rPr>
              <a:t>*Conditional recommendation in the </a:t>
            </a:r>
            <a:r>
              <a:rPr lang="en-US" sz="1100" dirty="0"/>
              <a:t>guidelines for drugs without current regulatory approval or where recommendations are based on abstract data only</a:t>
            </a:r>
            <a:r>
              <a:rPr lang="en-GB" sz="1100" dirty="0">
                <a:solidFill>
                  <a:sysClr val="windowText" lastClr="000000"/>
                </a:solidFill>
              </a:rPr>
              <a:t>.</a:t>
            </a:r>
            <a:endParaRPr kumimoji="0" lang="en-GB" sz="11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4065609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FM</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ACR Preliminary Diagnostic Criteria</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 name="TextBox 5">
            <a:extLst>
              <a:ext uri="{FF2B5EF4-FFF2-40B4-BE49-F238E27FC236}">
                <a16:creationId xmlns:a16="http://schemas.microsoft.com/office/drawing/2014/main" id="{D500A8E4-A08A-0344-8C4F-BCD724FFD82F}"/>
              </a:ext>
            </a:extLst>
          </p:cNvPr>
          <p:cNvSpPr txBox="1"/>
          <p:nvPr/>
        </p:nvSpPr>
        <p:spPr>
          <a:xfrm>
            <a:off x="66205" y="6521704"/>
            <a:ext cx="11087347" cy="276999"/>
          </a:xfrm>
          <a:prstGeom prst="rect">
            <a:avLst/>
          </a:prstGeom>
          <a:noFill/>
        </p:spPr>
        <p:txBody>
          <a:bodyPr wrap="square" rtlCol="0" anchor="b">
            <a:spAutoFit/>
          </a:bodyPr>
          <a:lstStyle/>
          <a:p>
            <a:r>
              <a:rPr lang="en-US" sz="1200" dirty="0"/>
              <a:t>Wolfe F, et al. </a:t>
            </a:r>
            <a:r>
              <a:rPr lang="en-US" sz="1200" i="1" dirty="0"/>
              <a:t>Arthritis Care Res</a:t>
            </a:r>
            <a:r>
              <a:rPr lang="en-US" sz="1200" dirty="0"/>
              <a:t>. 2010;62:600-610. Figure adapted by Fibromyalgia Network.</a:t>
            </a:r>
          </a:p>
        </p:txBody>
      </p:sp>
      <p:graphicFrame>
        <p:nvGraphicFramePr>
          <p:cNvPr id="5" name="Group 20">
            <a:extLst>
              <a:ext uri="{FF2B5EF4-FFF2-40B4-BE49-F238E27FC236}">
                <a16:creationId xmlns:a16="http://schemas.microsoft.com/office/drawing/2014/main" id="{0EB7F2F2-68CE-3046-A323-F0A5C86C4E2A}"/>
              </a:ext>
            </a:extLst>
          </p:cNvPr>
          <p:cNvGraphicFramePr>
            <a:graphicFrameLocks/>
          </p:cNvGraphicFramePr>
          <p:nvPr/>
        </p:nvGraphicFramePr>
        <p:xfrm>
          <a:off x="1563678" y="3429000"/>
          <a:ext cx="4718685" cy="2080260"/>
        </p:xfrm>
        <a:graphic>
          <a:graphicData uri="http://schemas.openxmlformats.org/drawingml/2006/table">
            <a:tbl>
              <a:tblPr/>
              <a:tblGrid>
                <a:gridCol w="128016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695325">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68580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1) Widespread pain index (WPI):</a:t>
                      </a:r>
                      <a:r>
                        <a:rPr kumimoji="0" lang="en-US" sz="1800" b="0" i="0" u="none" strike="noStrike" cap="none" normalizeH="0" baseline="0">
                          <a:ln>
                            <a:noFill/>
                          </a:ln>
                          <a:solidFill>
                            <a:schemeClr val="tx1"/>
                          </a:solidFill>
                          <a:effectLst/>
                          <a:latin typeface="Times New Roman" pitchFamily="18" charset="0"/>
                        </a:rPr>
                        <a:t> note the number of areas in which the patient has had pain over the last week. Score 0-19</a:t>
                      </a: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31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Shoulder girdle, left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Shoulder girdle, right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Upper arm, left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Upper arm, right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Lower arm, left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Lower arm, right </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Hip (buttock, trochanter), left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Hip (buttock, trochanter), right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Upper leg, left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Upper leg, right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Lower leg, left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Lower leg, right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a:ln>
                            <a:noFill/>
                          </a:ln>
                          <a:solidFill>
                            <a:schemeClr val="tx1"/>
                          </a:solidFill>
                          <a:effectLst/>
                          <a:latin typeface="Times New Roman" pitchFamily="18" charset="0"/>
                        </a:rPr>
                        <a:t>Jaw, left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a:ln>
                            <a:noFill/>
                          </a:ln>
                          <a:solidFill>
                            <a:schemeClr val="tx1"/>
                          </a:solidFill>
                          <a:effectLst/>
                          <a:latin typeface="Times New Roman" pitchFamily="18" charset="0"/>
                        </a:rPr>
                        <a:t>Jaw, right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a:ln>
                            <a:noFill/>
                          </a:ln>
                          <a:solidFill>
                            <a:schemeClr val="tx1"/>
                          </a:solidFill>
                          <a:effectLst/>
                          <a:latin typeface="Times New Roman" pitchFamily="18" charset="0"/>
                        </a:rPr>
                        <a:t>Chest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a:ln>
                            <a:noFill/>
                          </a:ln>
                          <a:solidFill>
                            <a:schemeClr val="tx1"/>
                          </a:solidFill>
                          <a:effectLst/>
                          <a:latin typeface="Times New Roman" pitchFamily="18" charset="0"/>
                        </a:rPr>
                        <a:t>Abdomen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Upper back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Lower back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Neck</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112">
            <a:extLst>
              <a:ext uri="{FF2B5EF4-FFF2-40B4-BE49-F238E27FC236}">
                <a16:creationId xmlns:a16="http://schemas.microsoft.com/office/drawing/2014/main" id="{F73086D6-0EE2-964D-93C0-6C0DE41C40AC}"/>
              </a:ext>
            </a:extLst>
          </p:cNvPr>
          <p:cNvSpPr txBox="1">
            <a:spLocks noChangeArrowheads="1"/>
          </p:cNvSpPr>
          <p:nvPr/>
        </p:nvSpPr>
        <p:spPr bwMode="auto">
          <a:xfrm>
            <a:off x="2928590" y="1929159"/>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685800" eaLnBrk="1" hangingPunct="1">
              <a:spcBef>
                <a:spcPct val="50000"/>
              </a:spcBef>
            </a:pPr>
            <a:endParaRPr lang="en-US" altLang="en-US" sz="1800" dirty="0">
              <a:solidFill>
                <a:prstClr val="black"/>
              </a:solidFill>
              <a:latin typeface="Calibri" panose="020F0502020204030204" pitchFamily="34" charset="0"/>
              <a:ea typeface="MS PGothic" pitchFamily="34" charset="-128"/>
            </a:endParaRPr>
          </a:p>
        </p:txBody>
      </p:sp>
      <p:sp>
        <p:nvSpPr>
          <p:cNvPr id="10" name="Rectangle 113">
            <a:extLst>
              <a:ext uri="{FF2B5EF4-FFF2-40B4-BE49-F238E27FC236}">
                <a16:creationId xmlns:a16="http://schemas.microsoft.com/office/drawing/2014/main" id="{CCAD24B7-4A4A-CD41-8BA3-2AF64C4FD645}"/>
              </a:ext>
            </a:extLst>
          </p:cNvPr>
          <p:cNvSpPr>
            <a:spLocks noChangeArrowheads="1"/>
          </p:cNvSpPr>
          <p:nvPr/>
        </p:nvSpPr>
        <p:spPr bwMode="auto">
          <a:xfrm>
            <a:off x="770830" y="1431791"/>
            <a:ext cx="70127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defTabSz="685800" eaLnBrk="1" hangingPunct="1">
              <a:spcBef>
                <a:spcPts val="600"/>
              </a:spcBef>
            </a:pPr>
            <a:r>
              <a:rPr lang="en-US" altLang="en-US" sz="1600" dirty="0">
                <a:solidFill>
                  <a:prstClr val="black"/>
                </a:solidFill>
                <a:latin typeface="+mn-lt"/>
                <a:ea typeface="MS PGothic" pitchFamily="34" charset="-128"/>
              </a:rPr>
              <a:t>FDC composed of </a:t>
            </a:r>
          </a:p>
          <a:p>
            <a:pPr marL="557213" lvl="1" indent="-214313" defTabSz="685800" eaLnBrk="1" hangingPunct="1">
              <a:spcBef>
                <a:spcPts val="600"/>
              </a:spcBef>
            </a:pPr>
            <a:r>
              <a:rPr lang="en-US" altLang="en-US" sz="1600" dirty="0">
                <a:solidFill>
                  <a:prstClr val="black"/>
                </a:solidFill>
                <a:latin typeface="+mn-lt"/>
                <a:ea typeface="MS PGothic" pitchFamily="34" charset="-128"/>
              </a:rPr>
              <a:t>1) Widespread Pain Index (WPI)</a:t>
            </a:r>
          </a:p>
          <a:p>
            <a:pPr marL="857250" lvl="2" indent="-171450" defTabSz="685800" eaLnBrk="1" hangingPunct="1">
              <a:spcBef>
                <a:spcPts val="600"/>
              </a:spcBef>
            </a:pPr>
            <a:r>
              <a:rPr lang="en-US" altLang="en-US" sz="1400" dirty="0">
                <a:solidFill>
                  <a:prstClr val="black"/>
                </a:solidFill>
                <a:latin typeface="+mn-lt"/>
                <a:ea typeface="MS PGothic" pitchFamily="34" charset="-128"/>
              </a:rPr>
              <a:t>Establishes presence/absence of pain in up to 19 body areas</a:t>
            </a:r>
          </a:p>
          <a:p>
            <a:pPr marL="557213" lvl="1" indent="-214313" defTabSz="685800" eaLnBrk="1" hangingPunct="1">
              <a:spcBef>
                <a:spcPts val="600"/>
              </a:spcBef>
            </a:pPr>
            <a:r>
              <a:rPr lang="en-US" altLang="en-US" sz="1600" dirty="0">
                <a:solidFill>
                  <a:prstClr val="black"/>
                </a:solidFill>
                <a:latin typeface="+mn-lt"/>
                <a:ea typeface="MS PGothic" pitchFamily="34" charset="-128"/>
              </a:rPr>
              <a:t>2) Symptom Severity Scale (SS)</a:t>
            </a:r>
          </a:p>
          <a:p>
            <a:pPr marL="860425" lvl="1" indent="-165100" defTabSz="685800" eaLnBrk="1" hangingPunct="1">
              <a:spcBef>
                <a:spcPts val="600"/>
              </a:spcBef>
            </a:pPr>
            <a:r>
              <a:rPr lang="en-US" altLang="en-US" sz="1400" dirty="0">
                <a:solidFill>
                  <a:prstClr val="black"/>
                </a:solidFill>
                <a:latin typeface="+mn-lt"/>
                <a:ea typeface="MS PGothic" pitchFamily="34" charset="-128"/>
              </a:rPr>
              <a:t>Grading of 3 additional symptom domains: fatigue, sleep, and cognition</a:t>
            </a:r>
          </a:p>
          <a:p>
            <a:pPr marL="860425" lvl="1" indent="-165100" defTabSz="685800" eaLnBrk="1" hangingPunct="1">
              <a:spcBef>
                <a:spcPts val="600"/>
              </a:spcBef>
            </a:pPr>
            <a:r>
              <a:rPr lang="en-US" altLang="en-US" sz="1400" dirty="0">
                <a:solidFill>
                  <a:prstClr val="black"/>
                </a:solidFill>
                <a:latin typeface="+mn-lt"/>
                <a:ea typeface="MS PGothic" pitchFamily="34" charset="-128"/>
              </a:rPr>
              <a:t>Grading of overall symptom burden of additional clinical features</a:t>
            </a:r>
          </a:p>
          <a:p>
            <a:pPr marL="342900" indent="-342900" defTabSz="685800">
              <a:spcBef>
                <a:spcPts val="600"/>
              </a:spcBef>
            </a:pPr>
            <a:endParaRPr lang="en-US" altLang="en-US" sz="1400" dirty="0">
              <a:solidFill>
                <a:prstClr val="black"/>
              </a:solidFill>
              <a:latin typeface="+mn-lt"/>
              <a:ea typeface="MS PGothic" pitchFamily="34" charset="-128"/>
            </a:endParaRPr>
          </a:p>
        </p:txBody>
      </p:sp>
      <p:pic>
        <p:nvPicPr>
          <p:cNvPr id="11" name="Picture 25">
            <a:extLst>
              <a:ext uri="{FF2B5EF4-FFF2-40B4-BE49-F238E27FC236}">
                <a16:creationId xmlns:a16="http://schemas.microsoft.com/office/drawing/2014/main" id="{F63D8749-A6E4-A94B-8770-37F742A35F61}"/>
              </a:ext>
            </a:extLst>
          </p:cNvPr>
          <p:cNvPicPr>
            <a:picLocks noChangeAspect="1" noChangeArrowheads="1"/>
          </p:cNvPicPr>
          <p:nvPr/>
        </p:nvPicPr>
        <p:blipFill>
          <a:blip r:embed="rId2"/>
          <a:srcRect/>
          <a:stretch/>
        </p:blipFill>
        <p:spPr bwMode="auto">
          <a:xfrm>
            <a:off x="7152238" y="997776"/>
            <a:ext cx="4590209" cy="487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8085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Enthesitis or “Enthesalgia”?</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 name="TextBox 5">
            <a:extLst>
              <a:ext uri="{FF2B5EF4-FFF2-40B4-BE49-F238E27FC236}">
                <a16:creationId xmlns:a16="http://schemas.microsoft.com/office/drawing/2014/main" id="{D500A8E4-A08A-0344-8C4F-BCD724FFD82F}"/>
              </a:ext>
            </a:extLst>
          </p:cNvPr>
          <p:cNvSpPr txBox="1"/>
          <p:nvPr/>
        </p:nvSpPr>
        <p:spPr>
          <a:xfrm>
            <a:off x="66205" y="6521704"/>
            <a:ext cx="11087347" cy="276999"/>
          </a:xfrm>
          <a:prstGeom prst="rect">
            <a:avLst/>
          </a:prstGeom>
          <a:noFill/>
        </p:spPr>
        <p:txBody>
          <a:bodyPr wrap="square" rtlCol="0" anchor="b">
            <a:spAutoFit/>
          </a:bodyPr>
          <a:lstStyle/>
          <a:p>
            <a:r>
              <a:rPr lang="en-US" sz="1200" dirty="0"/>
              <a:t>Brikman S, et al. </a:t>
            </a:r>
            <a:r>
              <a:rPr lang="en-US" sz="1200" i="1" dirty="0"/>
              <a:t>J Rheumatol</a:t>
            </a:r>
            <a:r>
              <a:rPr lang="en-US" sz="1200" dirty="0"/>
              <a:t>. 2016;43:1749-1754.</a:t>
            </a:r>
          </a:p>
        </p:txBody>
      </p:sp>
      <p:sp>
        <p:nvSpPr>
          <p:cNvPr id="9" name="Text Box 112">
            <a:extLst>
              <a:ext uri="{FF2B5EF4-FFF2-40B4-BE49-F238E27FC236}">
                <a16:creationId xmlns:a16="http://schemas.microsoft.com/office/drawing/2014/main" id="{F73086D6-0EE2-964D-93C0-6C0DE41C40AC}"/>
              </a:ext>
            </a:extLst>
          </p:cNvPr>
          <p:cNvSpPr txBox="1">
            <a:spLocks noChangeArrowheads="1"/>
          </p:cNvSpPr>
          <p:nvPr/>
        </p:nvSpPr>
        <p:spPr bwMode="auto">
          <a:xfrm>
            <a:off x="2928590" y="1929159"/>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685800" eaLnBrk="1" hangingPunct="1">
              <a:spcBef>
                <a:spcPct val="50000"/>
              </a:spcBef>
            </a:pPr>
            <a:endParaRPr lang="en-US" altLang="en-US" sz="1800" dirty="0">
              <a:solidFill>
                <a:prstClr val="black"/>
              </a:solidFill>
              <a:latin typeface="Calibri" panose="020F0502020204030204" pitchFamily="34" charset="0"/>
              <a:ea typeface="MS PGothic" pitchFamily="34" charset="-128"/>
            </a:endParaRPr>
          </a:p>
        </p:txBody>
      </p:sp>
      <p:sp>
        <p:nvSpPr>
          <p:cNvPr id="7" name="Content Placeholder 2">
            <a:extLst>
              <a:ext uri="{FF2B5EF4-FFF2-40B4-BE49-F238E27FC236}">
                <a16:creationId xmlns:a16="http://schemas.microsoft.com/office/drawing/2014/main" id="{D68E26B0-6469-9541-B0DC-A69EDF0628CC}"/>
              </a:ext>
            </a:extLst>
          </p:cNvPr>
          <p:cNvSpPr txBox="1">
            <a:spLocks/>
          </p:cNvSpPr>
          <p:nvPr/>
        </p:nvSpPr>
        <p:spPr>
          <a:xfrm>
            <a:off x="457200" y="1359239"/>
            <a:ext cx="10696352" cy="36588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Enthesitis: active immunologic inflammation </a:t>
            </a:r>
            <a:r>
              <a:rPr lang="en-US" sz="2800" dirty="0">
                <a:solidFill>
                  <a:sysClr val="windowText" lastClr="000000"/>
                </a:solidFill>
              </a:rPr>
              <a:t>at enthesial </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insertion site</a:t>
            </a:r>
          </a:p>
          <a:p>
            <a:pPr marL="342900" marR="0" lvl="0" indent="-342900" algn="l"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“Enthesalgia” </a:t>
            </a:r>
            <a:r>
              <a:rPr lang="en-US" sz="2800" dirty="0">
                <a:solidFill>
                  <a:sysClr val="windowText" lastClr="000000"/>
                </a:solidFill>
                <a:latin typeface="Calibri"/>
              </a:rPr>
              <a:t>(</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Mease definition): tenderness at enthesial insertion site on physical exam and the examiner has no way of knowing how much of the tenderness is due to an “it is,” how much “mechanical-degenerative,” or how much may be contributed to by central sensitization (aka FM)</a:t>
            </a:r>
          </a:p>
        </p:txBody>
      </p:sp>
    </p:spTree>
    <p:extLst>
      <p:ext uri="{BB962C8B-B14F-4D97-AF65-F5344CB8AC3E}">
        <p14:creationId xmlns:p14="http://schemas.microsoft.com/office/powerpoint/2010/main" val="14426446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and Central Sensitization</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 Prospective Cohort Study</a:t>
            </a:r>
          </a:p>
        </p:txBody>
      </p:sp>
      <p:sp>
        <p:nvSpPr>
          <p:cNvPr id="6" name="TextBox 5">
            <a:extLst>
              <a:ext uri="{FF2B5EF4-FFF2-40B4-BE49-F238E27FC236}">
                <a16:creationId xmlns:a16="http://schemas.microsoft.com/office/drawing/2014/main" id="{D500A8E4-A08A-0344-8C4F-BCD724FFD82F}"/>
              </a:ext>
            </a:extLst>
          </p:cNvPr>
          <p:cNvSpPr txBox="1"/>
          <p:nvPr/>
        </p:nvSpPr>
        <p:spPr>
          <a:xfrm>
            <a:off x="66205" y="6521704"/>
            <a:ext cx="11087347" cy="276999"/>
          </a:xfrm>
          <a:prstGeom prst="rect">
            <a:avLst/>
          </a:prstGeom>
          <a:noFill/>
        </p:spPr>
        <p:txBody>
          <a:bodyPr wrap="square" rtlCol="0" anchor="b">
            <a:spAutoFit/>
          </a:bodyPr>
          <a:lstStyle/>
          <a:p>
            <a:r>
              <a:rPr lang="en-US" sz="1200" dirty="0"/>
              <a:t>Hojgaard P, et al. </a:t>
            </a:r>
            <a:r>
              <a:rPr lang="en-US" sz="1200" i="1" dirty="0"/>
              <a:t>Arthritis Care Res</a:t>
            </a:r>
            <a:r>
              <a:rPr lang="en-US" sz="1200" dirty="0"/>
              <a:t>. 2019;71:798-810.</a:t>
            </a:r>
          </a:p>
        </p:txBody>
      </p:sp>
      <p:sp>
        <p:nvSpPr>
          <p:cNvPr id="9" name="Text Box 112">
            <a:extLst>
              <a:ext uri="{FF2B5EF4-FFF2-40B4-BE49-F238E27FC236}">
                <a16:creationId xmlns:a16="http://schemas.microsoft.com/office/drawing/2014/main" id="{F73086D6-0EE2-964D-93C0-6C0DE41C40AC}"/>
              </a:ext>
            </a:extLst>
          </p:cNvPr>
          <p:cNvSpPr txBox="1">
            <a:spLocks noChangeArrowheads="1"/>
          </p:cNvSpPr>
          <p:nvPr/>
        </p:nvSpPr>
        <p:spPr bwMode="auto">
          <a:xfrm>
            <a:off x="2928590" y="1929159"/>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685800" eaLnBrk="1" hangingPunct="1">
              <a:spcBef>
                <a:spcPct val="50000"/>
              </a:spcBef>
            </a:pPr>
            <a:endParaRPr lang="en-US" altLang="en-US" sz="1800" dirty="0">
              <a:solidFill>
                <a:prstClr val="black"/>
              </a:solidFill>
              <a:latin typeface="Calibri" panose="020F0502020204030204" pitchFamily="34" charset="0"/>
              <a:ea typeface="MS PGothic" pitchFamily="34" charset="-128"/>
            </a:endParaRPr>
          </a:p>
        </p:txBody>
      </p:sp>
      <p:sp>
        <p:nvSpPr>
          <p:cNvPr id="10" name="Content Placeholder 2">
            <a:extLst>
              <a:ext uri="{FF2B5EF4-FFF2-40B4-BE49-F238E27FC236}">
                <a16:creationId xmlns:a16="http://schemas.microsoft.com/office/drawing/2014/main" id="{CCC1434A-D49B-BD41-BB41-5BB31398B209}"/>
              </a:ext>
            </a:extLst>
          </p:cNvPr>
          <p:cNvSpPr txBox="1">
            <a:spLocks/>
          </p:cNvSpPr>
          <p:nvPr/>
        </p:nvSpPr>
        <p:spPr>
          <a:xfrm>
            <a:off x="457200" y="1346115"/>
            <a:ext cx="10696352" cy="451942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Objectives: ascertain the prevalence of CS in a group of PsA pts initiating treatment and the relationship of CS and clinical and ultrasound findings</a:t>
            </a:r>
          </a:p>
          <a:p>
            <a:pPr marL="342900" marR="0" lvl="0" indent="-342900" algn="l"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69 Danish PsA pts initiating csDMARD or bDMARD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Clinical and US evaluations at BL and 4 months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WP defined as Widespread Pain Index ≥4 and pain in ≥4/5 regions; </a:t>
            </a:r>
            <a:r>
              <a:rPr kumimoji="0" lang="en-US" sz="2400" b="0" i="0" u="none" strike="noStrike" kern="1200" cap="none" spc="0" normalizeH="0" baseline="0" noProof="0" dirty="0" err="1">
                <a:ln>
                  <a:noFill/>
                </a:ln>
                <a:solidFill>
                  <a:sysClr val="windowText" lastClr="000000"/>
                </a:solidFill>
                <a:effectLst/>
                <a:uLnTx/>
                <a:uFillTx/>
                <a:latin typeface="Calibri"/>
                <a:ea typeface="+mn-ea"/>
                <a:cs typeface="+mn-cs"/>
              </a:rPr>
              <a:t>painDETECT</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questionnaires to identify central pain sensitization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Treatment response assessed by ACR20, DAPSA 50, MDA</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1502792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and Central Sensitization</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 Prospective Cohort Study (continued)</a:t>
            </a:r>
          </a:p>
        </p:txBody>
      </p:sp>
      <p:sp>
        <p:nvSpPr>
          <p:cNvPr id="6" name="TextBox 5">
            <a:extLst>
              <a:ext uri="{FF2B5EF4-FFF2-40B4-BE49-F238E27FC236}">
                <a16:creationId xmlns:a16="http://schemas.microsoft.com/office/drawing/2014/main" id="{D500A8E4-A08A-0344-8C4F-BCD724FFD82F}"/>
              </a:ext>
            </a:extLst>
          </p:cNvPr>
          <p:cNvSpPr txBox="1"/>
          <p:nvPr/>
        </p:nvSpPr>
        <p:spPr>
          <a:xfrm>
            <a:off x="66205" y="6521704"/>
            <a:ext cx="11087347" cy="276999"/>
          </a:xfrm>
          <a:prstGeom prst="rect">
            <a:avLst/>
          </a:prstGeom>
          <a:noFill/>
        </p:spPr>
        <p:txBody>
          <a:bodyPr wrap="square" rtlCol="0" anchor="b">
            <a:spAutoFit/>
          </a:bodyPr>
          <a:lstStyle/>
          <a:p>
            <a:r>
              <a:rPr lang="en-US" sz="1200" dirty="0"/>
              <a:t>Hojgaard P, et al. </a:t>
            </a:r>
            <a:r>
              <a:rPr lang="en-US" sz="1200" i="1" dirty="0"/>
              <a:t>Arthritis Care Res</a:t>
            </a:r>
            <a:r>
              <a:rPr lang="en-US" sz="1200" dirty="0"/>
              <a:t>. 2019;71:798-810.</a:t>
            </a:r>
          </a:p>
        </p:txBody>
      </p:sp>
      <p:sp>
        <p:nvSpPr>
          <p:cNvPr id="9" name="Text Box 112">
            <a:extLst>
              <a:ext uri="{FF2B5EF4-FFF2-40B4-BE49-F238E27FC236}">
                <a16:creationId xmlns:a16="http://schemas.microsoft.com/office/drawing/2014/main" id="{F73086D6-0EE2-964D-93C0-6C0DE41C40AC}"/>
              </a:ext>
            </a:extLst>
          </p:cNvPr>
          <p:cNvSpPr txBox="1">
            <a:spLocks noChangeArrowheads="1"/>
          </p:cNvSpPr>
          <p:nvPr/>
        </p:nvSpPr>
        <p:spPr bwMode="auto">
          <a:xfrm>
            <a:off x="2928590" y="1929159"/>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685800" eaLnBrk="1" hangingPunct="1">
              <a:spcBef>
                <a:spcPct val="50000"/>
              </a:spcBef>
            </a:pPr>
            <a:endParaRPr lang="en-US" altLang="en-US" sz="1800" dirty="0">
              <a:solidFill>
                <a:prstClr val="black"/>
              </a:solidFill>
              <a:latin typeface="Calibri" panose="020F0502020204030204" pitchFamily="34" charset="0"/>
              <a:ea typeface="MS PGothic" pitchFamily="34" charset="-128"/>
            </a:endParaRPr>
          </a:p>
        </p:txBody>
      </p:sp>
      <p:sp>
        <p:nvSpPr>
          <p:cNvPr id="7" name="Content Placeholder 2">
            <a:extLst>
              <a:ext uri="{FF2B5EF4-FFF2-40B4-BE49-F238E27FC236}">
                <a16:creationId xmlns:a16="http://schemas.microsoft.com/office/drawing/2014/main" id="{A6EC8CE5-9C89-E04E-BB7C-2E909A699DB5}"/>
              </a:ext>
            </a:extLst>
          </p:cNvPr>
          <p:cNvSpPr txBox="1">
            <a:spLocks/>
          </p:cNvSpPr>
          <p:nvPr/>
        </p:nvSpPr>
        <p:spPr>
          <a:xfrm>
            <a:off x="457200" y="1344659"/>
            <a:ext cx="10696352" cy="461009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Results</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WP in 24 (35%) patients at BL; associated with worse PROs and composite scores at BL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At 4 months, no WP+ subject achieved MDA vs 20% of WP- subjects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P</a:t>
            </a:r>
            <a:r>
              <a:rPr kumimoji="0" lang="en-US" sz="2400" b="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.02)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WP+ subjects, there was lack of correlation between tender joints and </a:t>
            </a:r>
            <a:r>
              <a:rPr kumimoji="0" lang="en-US" sz="2400" b="0" i="0" u="none" strike="noStrike" kern="1200" cap="none" spc="0" normalizeH="0" baseline="0" noProof="0" dirty="0" err="1">
                <a:ln>
                  <a:noFill/>
                </a:ln>
                <a:solidFill>
                  <a:sysClr val="windowText" lastClr="000000"/>
                </a:solidFill>
                <a:effectLst/>
                <a:uLnTx/>
                <a:uFillTx/>
                <a:latin typeface="Calibri"/>
                <a:ea typeface="+mn-ea"/>
                <a:cs typeface="+mn-cs"/>
              </a:rPr>
              <a:t>enthesia</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and ultrasound findings of synovitis or enthesial inflammation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Conclusion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CS is common in PsA and its presence negatively influences ability to achieve treatment targets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Joint and enthesial tenderness may not represent presence of inflammation when CS present</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981979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42-Year-Old White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Next Treatment Options</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5" name="Content Placeholder 2">
            <a:extLst>
              <a:ext uri="{FF2B5EF4-FFF2-40B4-BE49-F238E27FC236}">
                <a16:creationId xmlns:a16="http://schemas.microsoft.com/office/drawing/2014/main" id="{F1B63DD5-1254-604D-A44E-A5FFFC167BA5}"/>
              </a:ext>
            </a:extLst>
          </p:cNvPr>
          <p:cNvSpPr txBox="1">
            <a:spLocks/>
          </p:cNvSpPr>
          <p:nvPr/>
        </p:nvSpPr>
        <p:spPr>
          <a:xfrm>
            <a:off x="457200" y="1356855"/>
            <a:ext cx="10685720" cy="49588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Switch to a JAK inhibitor</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Switch to ustekinumab</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Do tender point assessment for fibromyalgia</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Apply Widespread Pain Index and Symptom Severity Scale to assess for central sensitization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Suggest treatment with duloxetine</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Suggest treatment with pregabalin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Suggest multidisciplinary treatment for central sensitization</a:t>
            </a:r>
          </a:p>
        </p:txBody>
      </p:sp>
    </p:spTree>
    <p:extLst>
      <p:ext uri="{BB962C8B-B14F-4D97-AF65-F5344CB8AC3E}">
        <p14:creationId xmlns:p14="http://schemas.microsoft.com/office/powerpoint/2010/main" val="15958070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 name="Title 1">
            <a:extLst>
              <a:ext uri="{FF2B5EF4-FFF2-40B4-BE49-F238E27FC236}">
                <a16:creationId xmlns:a16="http://schemas.microsoft.com/office/drawing/2014/main" id="{56557D2B-DFD4-8949-83F0-D66B8A8179E7}"/>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CASPAR</a:t>
            </a:r>
          </a:p>
          <a:p>
            <a:pPr algn="l" defTabSz="609585">
              <a:defRPr/>
            </a:pPr>
            <a:r>
              <a:rPr lang="en-US" sz="3733" i="1" u="sng" dirty="0">
                <a:solidFill>
                  <a:prstClr val="black"/>
                </a:solidFill>
                <a:latin typeface="Calibri"/>
              </a:rPr>
              <a:t>C</a:t>
            </a:r>
            <a:r>
              <a:rPr lang="en-US" sz="3733" i="1" dirty="0">
                <a:solidFill>
                  <a:prstClr val="black"/>
                </a:solidFill>
                <a:latin typeface="Calibri"/>
              </a:rPr>
              <a:t>l</a:t>
            </a:r>
            <a:r>
              <a:rPr lang="en-US" sz="3733" i="1" u="sng" dirty="0">
                <a:solidFill>
                  <a:prstClr val="black"/>
                </a:solidFill>
                <a:latin typeface="Calibri"/>
              </a:rPr>
              <a:t>AS</a:t>
            </a:r>
            <a:r>
              <a:rPr lang="en-US" sz="3733" i="1" dirty="0">
                <a:solidFill>
                  <a:prstClr val="black"/>
                </a:solidFill>
                <a:latin typeface="Calibri"/>
              </a:rPr>
              <a:t>sification Criteria for </a:t>
            </a:r>
            <a:r>
              <a:rPr lang="en-US" sz="3733" i="1" u="sng" dirty="0">
                <a:solidFill>
                  <a:prstClr val="black"/>
                </a:solidFill>
                <a:latin typeface="Calibri"/>
              </a:rPr>
              <a:t>P</a:t>
            </a:r>
            <a:r>
              <a:rPr lang="en-US" sz="3733" i="1" dirty="0">
                <a:solidFill>
                  <a:prstClr val="black"/>
                </a:solidFill>
                <a:latin typeface="Calibri"/>
              </a:rPr>
              <a:t>soriatic </a:t>
            </a:r>
            <a:r>
              <a:rPr lang="en-US" sz="3733" i="1" u="sng" dirty="0">
                <a:solidFill>
                  <a:prstClr val="black"/>
                </a:solidFill>
                <a:latin typeface="Calibri"/>
              </a:rPr>
              <a:t>AR</a:t>
            </a:r>
            <a:r>
              <a:rPr lang="en-US" sz="3733" i="1" dirty="0">
                <a:solidFill>
                  <a:prstClr val="black"/>
                </a:solidFill>
                <a:latin typeface="Calibri"/>
              </a:rPr>
              <a:t>thritis</a:t>
            </a:r>
          </a:p>
        </p:txBody>
      </p:sp>
      <p:graphicFrame>
        <p:nvGraphicFramePr>
          <p:cNvPr id="18" name="Table 17">
            <a:extLst>
              <a:ext uri="{FF2B5EF4-FFF2-40B4-BE49-F238E27FC236}">
                <a16:creationId xmlns:a16="http://schemas.microsoft.com/office/drawing/2014/main" id="{CB9C2D0B-5A89-774E-94BE-7C2F3BF0787F}"/>
              </a:ext>
            </a:extLst>
          </p:cNvPr>
          <p:cNvGraphicFramePr>
            <a:graphicFrameLocks noGrp="1"/>
          </p:cNvGraphicFramePr>
          <p:nvPr/>
        </p:nvGraphicFramePr>
        <p:xfrm>
          <a:off x="2026917" y="2528236"/>
          <a:ext cx="8183884" cy="2961392"/>
        </p:xfrm>
        <a:graphic>
          <a:graphicData uri="http://schemas.openxmlformats.org/drawingml/2006/table">
            <a:tbl>
              <a:tblPr firstRow="1" bandRow="1">
                <a:tableStyleId>{5940675A-B579-460E-94D1-54222C63F5DA}</a:tableStyleId>
              </a:tblPr>
              <a:tblGrid>
                <a:gridCol w="7027437">
                  <a:extLst>
                    <a:ext uri="{9D8B030D-6E8A-4147-A177-3AD203B41FA5}">
                      <a16:colId xmlns:a16="http://schemas.microsoft.com/office/drawing/2014/main" val="20000"/>
                    </a:ext>
                  </a:extLst>
                </a:gridCol>
                <a:gridCol w="1156447">
                  <a:extLst>
                    <a:ext uri="{9D8B030D-6E8A-4147-A177-3AD203B41FA5}">
                      <a16:colId xmlns:a16="http://schemas.microsoft.com/office/drawing/2014/main" val="20001"/>
                    </a:ext>
                  </a:extLst>
                </a:gridCol>
              </a:tblGrid>
              <a:tr h="1310640">
                <a:tc>
                  <a:txBody>
                    <a:bodyPr/>
                    <a:lstStyle/>
                    <a:p>
                      <a:r>
                        <a:rPr lang="en-US" sz="2000" b="1" dirty="0">
                          <a:solidFill>
                            <a:schemeClr val="tx1"/>
                          </a:solidFill>
                        </a:rPr>
                        <a:t>Evidence of psoriasis:</a:t>
                      </a:r>
                    </a:p>
                    <a:p>
                      <a:pPr marL="342900" indent="-225425">
                        <a:buAutoNum type="alphaLcParenR"/>
                      </a:pPr>
                      <a:r>
                        <a:rPr lang="en-US" sz="2000" dirty="0">
                          <a:solidFill>
                            <a:schemeClr val="tx1"/>
                          </a:solidFill>
                        </a:rPr>
                        <a:t>Current psoriasis</a:t>
                      </a:r>
                    </a:p>
                    <a:p>
                      <a:pPr marL="342900" indent="-225425">
                        <a:buAutoNum type="alphaLcParenR"/>
                      </a:pPr>
                      <a:r>
                        <a:rPr lang="en-US" sz="2000" dirty="0">
                          <a:solidFill>
                            <a:schemeClr val="tx1"/>
                          </a:solidFill>
                        </a:rPr>
                        <a:t>Personal</a:t>
                      </a:r>
                      <a:r>
                        <a:rPr lang="en-US" sz="2000" baseline="0" dirty="0">
                          <a:solidFill>
                            <a:schemeClr val="tx1"/>
                          </a:solidFill>
                        </a:rPr>
                        <a:t> history of psoriasis</a:t>
                      </a:r>
                    </a:p>
                    <a:p>
                      <a:pPr marL="342900" indent="-225425">
                        <a:buAutoNum type="alphaLcParenR"/>
                      </a:pPr>
                      <a:r>
                        <a:rPr lang="en-US" sz="2000" baseline="0" dirty="0">
                          <a:solidFill>
                            <a:schemeClr val="tx1"/>
                          </a:solidFill>
                        </a:rPr>
                        <a:t>Family history of psoriasis</a:t>
                      </a:r>
                      <a:endParaRPr lang="en-US" sz="2000" b="0" dirty="0">
                        <a:solidFill>
                          <a:schemeClr val="tx1"/>
                        </a:solidFill>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2000" dirty="0">
                        <a:solidFill>
                          <a:schemeClr val="tx1"/>
                        </a:solidFill>
                      </a:endParaRPr>
                    </a:p>
                    <a:p>
                      <a:r>
                        <a:rPr lang="en-US" sz="2000" dirty="0">
                          <a:solidFill>
                            <a:schemeClr val="tx1"/>
                          </a:solidFill>
                        </a:rPr>
                        <a:t>2</a:t>
                      </a:r>
                    </a:p>
                    <a:p>
                      <a:r>
                        <a:rPr lang="en-US" sz="2000" dirty="0">
                          <a:solidFill>
                            <a:schemeClr val="tx1"/>
                          </a:solidFill>
                        </a:rPr>
                        <a:t>1</a:t>
                      </a:r>
                    </a:p>
                    <a:p>
                      <a:r>
                        <a:rPr lang="en-US" sz="2000" dirty="0">
                          <a:solidFill>
                            <a:schemeClr val="tx1"/>
                          </a:solidFill>
                        </a:rPr>
                        <a:t>1</a:t>
                      </a:r>
                      <a:endParaRPr lang="en-US" sz="20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240">
                <a:tc>
                  <a:txBody>
                    <a:bodyPr/>
                    <a:lstStyle/>
                    <a:p>
                      <a:r>
                        <a:rPr lang="en-US" sz="2000" b="1" dirty="0">
                          <a:solidFill>
                            <a:schemeClr val="tx1"/>
                          </a:solidFill>
                        </a:rPr>
                        <a:t>Psoriatic nail dystrophy</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a:solidFill>
                            <a:schemeClr val="tx1"/>
                          </a:solidFill>
                        </a:rPr>
                        <a:t>1</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96240">
                <a:tc>
                  <a:txBody>
                    <a:bodyPr/>
                    <a:lstStyle/>
                    <a:p>
                      <a:r>
                        <a:rPr lang="en-US" sz="2000" b="1" dirty="0">
                          <a:solidFill>
                            <a:schemeClr val="tx1"/>
                          </a:solidFill>
                        </a:rPr>
                        <a:t>Negative Rheumatoid Factor</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2000" dirty="0">
                          <a:solidFill>
                            <a:schemeClr val="tx1"/>
                          </a:solidFill>
                        </a:rPr>
                        <a:t>1</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6240">
                <a:tc>
                  <a:txBody>
                    <a:bodyPr/>
                    <a:lstStyle/>
                    <a:p>
                      <a:r>
                        <a:rPr lang="en-US" sz="2000" b="1" dirty="0">
                          <a:solidFill>
                            <a:schemeClr val="tx1"/>
                          </a:solidFill>
                        </a:rPr>
                        <a:t>Dactylitis</a:t>
                      </a:r>
                      <a:r>
                        <a:rPr lang="en-US" sz="2000" dirty="0">
                          <a:solidFill>
                            <a:schemeClr val="tx1"/>
                          </a:solidFill>
                        </a:rPr>
                        <a:t> (current</a:t>
                      </a:r>
                      <a:r>
                        <a:rPr lang="en-US" sz="2000" baseline="0" dirty="0">
                          <a:solidFill>
                            <a:schemeClr val="tx1"/>
                          </a:solidFill>
                        </a:rPr>
                        <a:t> or recorded by a rheumatologist)</a:t>
                      </a:r>
                      <a:endParaRPr lang="en-US" sz="2000" dirty="0">
                        <a:solidFill>
                          <a:schemeClr val="tx1"/>
                        </a:solidFill>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a:solidFill>
                            <a:schemeClr val="tx1"/>
                          </a:solidFill>
                        </a:rPr>
                        <a:t>1</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62032">
                <a:tc>
                  <a:txBody>
                    <a:bodyPr/>
                    <a:lstStyle/>
                    <a:p>
                      <a:r>
                        <a:rPr lang="en-US" sz="2000" dirty="0">
                          <a:solidFill>
                            <a:schemeClr val="tx1"/>
                          </a:solidFill>
                        </a:rPr>
                        <a:t>Radiographic evidence of </a:t>
                      </a:r>
                      <a:r>
                        <a:rPr lang="en-US" sz="2000" b="1" dirty="0">
                          <a:solidFill>
                            <a:schemeClr val="tx1"/>
                          </a:solidFill>
                        </a:rPr>
                        <a:t>juxta-articular</a:t>
                      </a:r>
                      <a:r>
                        <a:rPr lang="en-US" sz="2000" b="1" baseline="0" dirty="0">
                          <a:solidFill>
                            <a:schemeClr val="tx1"/>
                          </a:solidFill>
                        </a:rPr>
                        <a:t> new bone formation</a:t>
                      </a:r>
                      <a:endParaRPr lang="en-US" sz="2000" b="1" dirty="0">
                        <a:solidFill>
                          <a:schemeClr val="tx1"/>
                        </a:solidFill>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2000" dirty="0">
                          <a:solidFill>
                            <a:schemeClr val="tx1"/>
                          </a:solidFill>
                        </a:rPr>
                        <a:t>1</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TextBox 18">
            <a:extLst>
              <a:ext uri="{FF2B5EF4-FFF2-40B4-BE49-F238E27FC236}">
                <a16:creationId xmlns:a16="http://schemas.microsoft.com/office/drawing/2014/main" id="{A5BA1C1E-1B99-3543-82F0-AF9518C18922}"/>
              </a:ext>
            </a:extLst>
          </p:cNvPr>
          <p:cNvSpPr txBox="1"/>
          <p:nvPr/>
        </p:nvSpPr>
        <p:spPr>
          <a:xfrm>
            <a:off x="1924595" y="1802202"/>
            <a:ext cx="8286205" cy="683136"/>
          </a:xfrm>
          <a:prstGeom prst="rect">
            <a:avLst/>
          </a:prstGeom>
          <a:noFill/>
        </p:spPr>
        <p:txBody>
          <a:bodyPr wrap="square" rtlCol="0">
            <a:spAutoFit/>
          </a:bodyPr>
          <a:lstStyle/>
          <a:p>
            <a:pPr defTabSz="457189">
              <a:lnSpc>
                <a:spcPct val="90000"/>
              </a:lnSpc>
            </a:pPr>
            <a:r>
              <a:rPr lang="en-US" sz="2133" b="1" dirty="0">
                <a:solidFill>
                  <a:prstClr val="black"/>
                </a:solidFill>
                <a:latin typeface="Calibri"/>
              </a:rPr>
              <a:t>Inflammatory musculoskeletal disease (</a:t>
            </a:r>
            <a:r>
              <a:rPr lang="en-US" sz="2133" b="1" dirty="0">
                <a:solidFill>
                  <a:srgbClr val="F79646">
                    <a:lumMod val="75000"/>
                  </a:srgbClr>
                </a:solidFill>
                <a:latin typeface="Calibri"/>
              </a:rPr>
              <a:t>arthritis, spondylitis, enthesitis</a:t>
            </a:r>
            <a:r>
              <a:rPr lang="en-US" sz="2133" b="1" dirty="0">
                <a:solidFill>
                  <a:prstClr val="black"/>
                </a:solidFill>
                <a:latin typeface="Calibri"/>
              </a:rPr>
              <a:t>)</a:t>
            </a:r>
            <a:br>
              <a:rPr lang="en-US" sz="2133" b="1" dirty="0">
                <a:solidFill>
                  <a:prstClr val="black"/>
                </a:solidFill>
                <a:latin typeface="Calibri"/>
              </a:rPr>
            </a:br>
            <a:r>
              <a:rPr lang="en-US" sz="2133" b="1" dirty="0">
                <a:solidFill>
                  <a:prstClr val="black"/>
                </a:solidFill>
                <a:latin typeface="Calibri"/>
              </a:rPr>
              <a:t>with 3 or more points from the following: </a:t>
            </a:r>
          </a:p>
        </p:txBody>
      </p:sp>
    </p:spTree>
    <p:extLst>
      <p:ext uri="{BB962C8B-B14F-4D97-AF65-F5344CB8AC3E}">
        <p14:creationId xmlns:p14="http://schemas.microsoft.com/office/powerpoint/2010/main" val="7573591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3D794C00-AFA4-5F48-B31F-797C25B4FF9C}"/>
              </a:ext>
            </a:extLst>
          </p:cNvPr>
          <p:cNvSpPr txBox="1">
            <a:spLocks noChangeArrowheads="1"/>
          </p:cNvSpPr>
          <p:nvPr/>
        </p:nvSpPr>
        <p:spPr>
          <a:xfrm>
            <a:off x="609600" y="1567735"/>
            <a:ext cx="10373801" cy="5019391"/>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90000"/>
              </a:lnSpc>
              <a:spcBef>
                <a:spcPts val="1067"/>
              </a:spcBef>
              <a:defRPr/>
            </a:pPr>
            <a:r>
              <a:rPr lang="en-US" dirty="0">
                <a:solidFill>
                  <a:prstClr val="black"/>
                </a:solidFill>
                <a:latin typeface="Calibri"/>
              </a:rPr>
              <a:t>Health Assessment Questionnaire (HAQ)</a:t>
            </a:r>
          </a:p>
          <a:p>
            <a:pPr marL="342891" indent="-342891" defTabSz="914377">
              <a:lnSpc>
                <a:spcPct val="90000"/>
              </a:lnSpc>
              <a:spcBef>
                <a:spcPts val="1067"/>
              </a:spcBef>
              <a:defRPr/>
            </a:pPr>
            <a:r>
              <a:rPr lang="en-US" dirty="0">
                <a:solidFill>
                  <a:prstClr val="black"/>
                </a:solidFill>
                <a:latin typeface="Calibri"/>
              </a:rPr>
              <a:t>Short Form 12 (SF12) and/or 36 (SF36)</a:t>
            </a:r>
          </a:p>
          <a:p>
            <a:pPr marL="342891" indent="-342891" defTabSz="914377">
              <a:lnSpc>
                <a:spcPct val="90000"/>
              </a:lnSpc>
              <a:spcBef>
                <a:spcPts val="1067"/>
              </a:spcBef>
              <a:defRPr/>
            </a:pPr>
            <a:r>
              <a:rPr lang="en-US" dirty="0">
                <a:solidFill>
                  <a:prstClr val="black"/>
                </a:solidFill>
                <a:latin typeface="Calibri"/>
              </a:rPr>
              <a:t>Routine Assessment of Patient Index Data (RAPID3)</a:t>
            </a:r>
          </a:p>
          <a:p>
            <a:pPr marL="342891" indent="-342891" defTabSz="914377">
              <a:lnSpc>
                <a:spcPct val="90000"/>
              </a:lnSpc>
              <a:spcBef>
                <a:spcPts val="1067"/>
              </a:spcBef>
              <a:defRPr/>
            </a:pPr>
            <a:r>
              <a:rPr lang="en-US" dirty="0">
                <a:solidFill>
                  <a:prstClr val="black"/>
                </a:solidFill>
                <a:latin typeface="Calibri"/>
              </a:rPr>
              <a:t>Psoriatic Arthritis Impact of Disease (PsAID)</a:t>
            </a:r>
          </a:p>
          <a:p>
            <a:pPr marL="342891" indent="-342891" defTabSz="914377">
              <a:lnSpc>
                <a:spcPct val="90000"/>
              </a:lnSpc>
              <a:spcBef>
                <a:spcPts val="1067"/>
              </a:spcBef>
              <a:defRPr/>
            </a:pPr>
            <a:r>
              <a:rPr lang="en-US" dirty="0">
                <a:solidFill>
                  <a:prstClr val="black"/>
                </a:solidFill>
                <a:latin typeface="Calibri"/>
              </a:rPr>
              <a:t>Bath Ankylosing Spondylitis Disease Activity Index (BASDAI)</a:t>
            </a:r>
          </a:p>
          <a:p>
            <a:pPr marL="342891" indent="-342891" defTabSz="914377">
              <a:lnSpc>
                <a:spcPct val="90000"/>
              </a:lnSpc>
              <a:spcBef>
                <a:spcPts val="1067"/>
              </a:spcBef>
              <a:defRPr/>
            </a:pPr>
            <a:r>
              <a:rPr lang="en-US" dirty="0">
                <a:solidFill>
                  <a:prstClr val="black"/>
                </a:solidFill>
                <a:latin typeface="Calibri"/>
              </a:rPr>
              <a:t>Functional Assessment of Chronic Illness Therapy (FACIT)-Fatigue</a:t>
            </a:r>
          </a:p>
          <a:p>
            <a:pPr marL="342891" indent="-342891" defTabSz="914377">
              <a:lnSpc>
                <a:spcPct val="90000"/>
              </a:lnSpc>
              <a:spcBef>
                <a:spcPts val="1067"/>
              </a:spcBef>
              <a:defRPr/>
            </a:pPr>
            <a:r>
              <a:rPr lang="en-US" dirty="0">
                <a:solidFill>
                  <a:prstClr val="black"/>
                </a:solidFill>
                <a:latin typeface="Calibri"/>
              </a:rPr>
              <a:t>PsA Quality of Life (PsAQoL)</a:t>
            </a:r>
          </a:p>
          <a:p>
            <a:pPr marL="342891" indent="-342891" defTabSz="914377">
              <a:lnSpc>
                <a:spcPct val="90000"/>
              </a:lnSpc>
              <a:spcBef>
                <a:spcPts val="1067"/>
              </a:spcBef>
              <a:defRPr/>
            </a:pPr>
            <a:r>
              <a:rPr lang="en-US" dirty="0">
                <a:solidFill>
                  <a:prstClr val="black"/>
                </a:solidFill>
                <a:latin typeface="Calibri"/>
              </a:rPr>
              <a:t>Dermatology Life Quality Index (DLQI)</a:t>
            </a:r>
          </a:p>
          <a:p>
            <a:pPr marL="342891" indent="-342891" defTabSz="914377">
              <a:lnSpc>
                <a:spcPct val="90000"/>
              </a:lnSpc>
              <a:spcBef>
                <a:spcPts val="1067"/>
              </a:spcBef>
              <a:defRPr/>
            </a:pPr>
            <a:r>
              <a:rPr lang="en-US" dirty="0">
                <a:solidFill>
                  <a:prstClr val="black"/>
                </a:solidFill>
                <a:latin typeface="Calibri"/>
              </a:rPr>
              <a:t>Work Limitations Questionnaire (WLQ)</a:t>
            </a:r>
          </a:p>
          <a:p>
            <a:pPr marL="342891" indent="-342891" defTabSz="914377">
              <a:lnSpc>
                <a:spcPct val="90000"/>
              </a:lnSpc>
              <a:spcBef>
                <a:spcPts val="1067"/>
              </a:spcBef>
              <a:defRPr/>
            </a:pPr>
            <a:r>
              <a:rPr lang="en-US" dirty="0">
                <a:solidFill>
                  <a:prstClr val="black"/>
                </a:solidFill>
                <a:latin typeface="Calibri"/>
              </a:rPr>
              <a:t>Work Productivity &amp; Activity Impairment (WPAI)</a:t>
            </a:r>
          </a:p>
          <a:p>
            <a:pPr marL="0" indent="0" defTabSz="914377">
              <a:lnSpc>
                <a:spcPct val="90000"/>
              </a:lnSpc>
              <a:spcBef>
                <a:spcPts val="1067"/>
              </a:spcBef>
              <a:buNone/>
              <a:defRPr/>
            </a:pPr>
            <a:endParaRPr lang="en-US" dirty="0">
              <a:solidFill>
                <a:prstClr val="black"/>
              </a:solidFill>
              <a:latin typeface="Calibri"/>
            </a:endParaRPr>
          </a:p>
          <a:p>
            <a:pPr marL="342891" indent="-342891" defTabSz="914377">
              <a:lnSpc>
                <a:spcPct val="90000"/>
              </a:lnSpc>
              <a:spcBef>
                <a:spcPts val="1067"/>
              </a:spcBef>
              <a:defRPr/>
            </a:pPr>
            <a:endParaRPr lang="en-US" dirty="0">
              <a:solidFill>
                <a:prstClr val="black"/>
              </a:solidFill>
              <a:latin typeface="Calibri"/>
            </a:endParaRPr>
          </a:p>
        </p:txBody>
      </p:sp>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Outcome Measures</a:t>
            </a:r>
          </a:p>
          <a:p>
            <a:pPr algn="l" defTabSz="609585">
              <a:defRPr/>
            </a:pPr>
            <a:r>
              <a:rPr lang="en-US" sz="3733" i="1" dirty="0">
                <a:solidFill>
                  <a:prstClr val="black"/>
                </a:solidFill>
                <a:latin typeface="Calibri"/>
              </a:rPr>
              <a:t>PROs</a:t>
            </a:r>
          </a:p>
        </p:txBody>
      </p:sp>
      <p:sp>
        <p:nvSpPr>
          <p:cNvPr id="11" name="TextBox 10">
            <a:extLst>
              <a:ext uri="{FF2B5EF4-FFF2-40B4-BE49-F238E27FC236}">
                <a16:creationId xmlns:a16="http://schemas.microsoft.com/office/drawing/2014/main" id="{778C6631-9D93-2E49-A988-21BCDFF7CAF8}"/>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Orbai AM, Ogdie A. </a:t>
            </a:r>
            <a:r>
              <a:rPr lang="en-US" sz="1467" i="1" dirty="0">
                <a:solidFill>
                  <a:prstClr val="black">
                    <a:lumMod val="75000"/>
                    <a:lumOff val="25000"/>
                  </a:prstClr>
                </a:solidFill>
                <a:latin typeface="Calibri"/>
              </a:rPr>
              <a:t>Rheum Dis Clin North Am</a:t>
            </a:r>
            <a:r>
              <a:rPr lang="en-US" sz="1467" dirty="0">
                <a:solidFill>
                  <a:prstClr val="black">
                    <a:lumMod val="75000"/>
                    <a:lumOff val="25000"/>
                  </a:prstClr>
                </a:solidFill>
                <a:latin typeface="Calibri"/>
              </a:rPr>
              <a:t>. 2016;42:265-283. </a:t>
            </a:r>
          </a:p>
        </p:txBody>
      </p:sp>
    </p:spTree>
    <p:extLst>
      <p:ext uri="{BB962C8B-B14F-4D97-AF65-F5344CB8AC3E}">
        <p14:creationId xmlns:p14="http://schemas.microsoft.com/office/powerpoint/2010/main" val="3134099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3D794C00-AFA4-5F48-B31F-797C25B4FF9C}"/>
              </a:ext>
            </a:extLst>
          </p:cNvPr>
          <p:cNvSpPr txBox="1">
            <a:spLocks noChangeArrowheads="1"/>
          </p:cNvSpPr>
          <p:nvPr/>
        </p:nvSpPr>
        <p:spPr>
          <a:xfrm>
            <a:off x="609600" y="1588938"/>
            <a:ext cx="10373801" cy="4316233"/>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90000"/>
              </a:lnSpc>
              <a:spcBef>
                <a:spcPts val="1600"/>
              </a:spcBef>
              <a:defRPr/>
            </a:pPr>
            <a:r>
              <a:rPr lang="en-US" sz="3200" dirty="0">
                <a:solidFill>
                  <a:prstClr val="black"/>
                </a:solidFill>
                <a:latin typeface="Calibri"/>
              </a:rPr>
              <a:t>Swollen joint counts</a:t>
            </a:r>
          </a:p>
          <a:p>
            <a:pPr marL="342891" indent="-342891" defTabSz="914377">
              <a:lnSpc>
                <a:spcPct val="90000"/>
              </a:lnSpc>
              <a:spcBef>
                <a:spcPts val="1600"/>
              </a:spcBef>
              <a:defRPr/>
            </a:pPr>
            <a:r>
              <a:rPr lang="en-US" sz="3200" dirty="0">
                <a:solidFill>
                  <a:prstClr val="black"/>
                </a:solidFill>
                <a:latin typeface="Calibri"/>
              </a:rPr>
              <a:t>Tender joint counts</a:t>
            </a:r>
          </a:p>
          <a:p>
            <a:pPr marL="342891" indent="-342891" defTabSz="914377">
              <a:lnSpc>
                <a:spcPct val="90000"/>
              </a:lnSpc>
              <a:spcBef>
                <a:spcPts val="1600"/>
              </a:spcBef>
              <a:defRPr/>
            </a:pPr>
            <a:r>
              <a:rPr lang="en-US" sz="3200" dirty="0">
                <a:solidFill>
                  <a:prstClr val="black"/>
                </a:solidFill>
                <a:latin typeface="Calibri"/>
              </a:rPr>
              <a:t>Physician assessment of arthritis</a:t>
            </a:r>
          </a:p>
          <a:p>
            <a:pPr marL="342891" indent="-342891" defTabSz="914377">
              <a:lnSpc>
                <a:spcPct val="90000"/>
              </a:lnSpc>
              <a:spcBef>
                <a:spcPts val="1600"/>
              </a:spcBef>
              <a:defRPr/>
            </a:pPr>
            <a:r>
              <a:rPr lang="en-US" sz="3200" dirty="0">
                <a:solidFill>
                  <a:prstClr val="black"/>
                </a:solidFill>
                <a:latin typeface="Calibri"/>
              </a:rPr>
              <a:t>Physician assessment of skin disease (PASI, BSA, IGA, </a:t>
            </a:r>
            <a:r>
              <a:rPr lang="en-US" sz="3200" dirty="0" err="1">
                <a:solidFill>
                  <a:prstClr val="black"/>
                </a:solidFill>
                <a:latin typeface="Calibri"/>
              </a:rPr>
              <a:t>etc</a:t>
            </a:r>
            <a:r>
              <a:rPr lang="en-US" sz="3200" dirty="0">
                <a:solidFill>
                  <a:prstClr val="black"/>
                </a:solidFill>
                <a:latin typeface="Calibri"/>
              </a:rPr>
              <a:t>)</a:t>
            </a:r>
          </a:p>
          <a:p>
            <a:pPr marL="342891" indent="-342891" defTabSz="914377">
              <a:lnSpc>
                <a:spcPct val="90000"/>
              </a:lnSpc>
              <a:spcBef>
                <a:spcPts val="1600"/>
              </a:spcBef>
              <a:defRPr/>
            </a:pPr>
            <a:r>
              <a:rPr lang="en-US" sz="3200" dirty="0">
                <a:solidFill>
                  <a:prstClr val="black"/>
                </a:solidFill>
                <a:latin typeface="Calibri"/>
              </a:rPr>
              <a:t>Dactylitis</a:t>
            </a:r>
          </a:p>
          <a:p>
            <a:pPr marL="342891" indent="-342891" defTabSz="914377">
              <a:lnSpc>
                <a:spcPct val="90000"/>
              </a:lnSpc>
              <a:spcBef>
                <a:spcPts val="1600"/>
              </a:spcBef>
              <a:defRPr/>
            </a:pPr>
            <a:r>
              <a:rPr lang="en-US" sz="3200" dirty="0">
                <a:solidFill>
                  <a:prstClr val="black"/>
                </a:solidFill>
                <a:latin typeface="Calibri"/>
              </a:rPr>
              <a:t>Enthesitis</a:t>
            </a:r>
          </a:p>
          <a:p>
            <a:pPr marL="342891" indent="-342891" defTabSz="914377">
              <a:lnSpc>
                <a:spcPct val="90000"/>
              </a:lnSpc>
              <a:spcBef>
                <a:spcPts val="1600"/>
              </a:spcBef>
              <a:defRPr/>
            </a:pPr>
            <a:r>
              <a:rPr lang="en-US" sz="3200" dirty="0">
                <a:solidFill>
                  <a:prstClr val="black"/>
                </a:solidFill>
                <a:latin typeface="Calibri"/>
              </a:rPr>
              <a:t>Nails</a:t>
            </a:r>
          </a:p>
          <a:p>
            <a:pPr marL="0" indent="0" defTabSz="914377">
              <a:lnSpc>
                <a:spcPct val="90000"/>
              </a:lnSpc>
              <a:spcBef>
                <a:spcPts val="1600"/>
              </a:spcBef>
              <a:buNone/>
              <a:defRPr/>
            </a:pPr>
            <a:endParaRPr lang="en-US" sz="3200" dirty="0">
              <a:solidFill>
                <a:prstClr val="black"/>
              </a:solidFill>
              <a:latin typeface="Calibri"/>
            </a:endParaRPr>
          </a:p>
          <a:p>
            <a:pPr marL="342891" indent="-342891" defTabSz="914377">
              <a:lnSpc>
                <a:spcPct val="90000"/>
              </a:lnSpc>
              <a:spcBef>
                <a:spcPts val="1600"/>
              </a:spcBef>
              <a:defRPr/>
            </a:pPr>
            <a:endParaRPr lang="en-US" sz="3200" dirty="0">
              <a:solidFill>
                <a:prstClr val="black"/>
              </a:solidFill>
              <a:latin typeface="Calibri"/>
            </a:endParaRPr>
          </a:p>
        </p:txBody>
      </p:sp>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Outcome Measures</a:t>
            </a:r>
          </a:p>
          <a:p>
            <a:pPr algn="l" defTabSz="609585">
              <a:defRPr/>
            </a:pPr>
            <a:r>
              <a:rPr lang="en-US" sz="3733" i="1" dirty="0">
                <a:solidFill>
                  <a:prstClr val="black"/>
                </a:solidFill>
                <a:latin typeface="Calibri"/>
              </a:rPr>
              <a:t>Provider-Assessed Outcomes</a:t>
            </a:r>
          </a:p>
        </p:txBody>
      </p:sp>
      <p:sp>
        <p:nvSpPr>
          <p:cNvPr id="11" name="TextBox 10">
            <a:extLst>
              <a:ext uri="{FF2B5EF4-FFF2-40B4-BE49-F238E27FC236}">
                <a16:creationId xmlns:a16="http://schemas.microsoft.com/office/drawing/2014/main" id="{778C6631-9D93-2E49-A988-21BCDFF7CAF8}"/>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Orbai AM, Ogdie A. </a:t>
            </a:r>
            <a:r>
              <a:rPr lang="en-US" sz="1467" i="1" dirty="0">
                <a:solidFill>
                  <a:prstClr val="black">
                    <a:lumMod val="75000"/>
                    <a:lumOff val="25000"/>
                  </a:prstClr>
                </a:solidFill>
                <a:latin typeface="Calibri"/>
              </a:rPr>
              <a:t>Rheum Dis Clin North Am</a:t>
            </a:r>
            <a:r>
              <a:rPr lang="en-US" sz="1467" dirty="0">
                <a:solidFill>
                  <a:prstClr val="black">
                    <a:lumMod val="75000"/>
                    <a:lumOff val="25000"/>
                  </a:prstClr>
                </a:solidFill>
                <a:latin typeface="Calibri"/>
              </a:rPr>
              <a:t>. 2016;42:265-283. </a:t>
            </a:r>
          </a:p>
        </p:txBody>
      </p:sp>
    </p:spTree>
    <p:extLst>
      <p:ext uri="{BB962C8B-B14F-4D97-AF65-F5344CB8AC3E}">
        <p14:creationId xmlns:p14="http://schemas.microsoft.com/office/powerpoint/2010/main" val="22120149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3D794C00-AFA4-5F48-B31F-797C25B4FF9C}"/>
              </a:ext>
            </a:extLst>
          </p:cNvPr>
          <p:cNvSpPr txBox="1">
            <a:spLocks noChangeArrowheads="1"/>
          </p:cNvSpPr>
          <p:nvPr/>
        </p:nvSpPr>
        <p:spPr>
          <a:xfrm>
            <a:off x="609600" y="1451121"/>
            <a:ext cx="10373801" cy="4740300"/>
          </a:xfrm>
          <a:prstGeom prst="rect">
            <a:avLst/>
          </a:prstGeom>
        </p:spPr>
        <p:txBody>
          <a:bodyPr vert="horz" lIns="121920" tIns="60960" rIns="121920" bIns="60960" rtlCol="0">
            <a:noAutofit/>
          </a:bodyPr>
          <a:lstStyle>
            <a:defPPr>
              <a:defRPr lang="en-US"/>
            </a:defPPr>
            <a:lvl1pPr marL="257175" lvl="0" indent="-257175" defTabSz="685800">
              <a:lnSpc>
                <a:spcPct val="90000"/>
              </a:lnSpc>
              <a:spcBef>
                <a:spcPts val="1200"/>
              </a:spcBef>
              <a:buFont typeface="Arial" pitchFamily="34" charset="0"/>
              <a:buChar char="•"/>
              <a:defRPr sz="2400"/>
            </a:lvl1pPr>
            <a:lvl2pPr marL="557213" indent="-214313" defTabSz="685800">
              <a:spcBef>
                <a:spcPct val="20000"/>
              </a:spcBef>
              <a:buFont typeface="Arial" pitchFamily="34" charset="0"/>
              <a:buChar char="–"/>
              <a:defRPr sz="2100"/>
            </a:lvl2pPr>
            <a:lvl3pPr marL="857250" indent="-171450" defTabSz="685800">
              <a:spcBef>
                <a:spcPct val="20000"/>
              </a:spcBef>
              <a:buFont typeface="Arial" pitchFamily="34" charset="0"/>
              <a:buChar char="•"/>
            </a:lvl3pPr>
            <a:lvl4pPr marL="1200150" indent="-171450" defTabSz="685800">
              <a:spcBef>
                <a:spcPct val="20000"/>
              </a:spcBef>
              <a:buFont typeface="Arial" pitchFamily="34" charset="0"/>
              <a:buChar char="–"/>
              <a:defRPr sz="1500"/>
            </a:lvl4pPr>
            <a:lvl5pPr marL="1543050" indent="-171450" defTabSz="685800">
              <a:spcBef>
                <a:spcPct val="20000"/>
              </a:spcBef>
              <a:buFont typeface="Arial" pitchFamily="34" charset="0"/>
              <a:buChar char="»"/>
              <a:defRPr sz="1500"/>
            </a:lvl5pPr>
            <a:lvl6pPr marL="1885950" indent="-171450" defTabSz="685800">
              <a:spcBef>
                <a:spcPct val="20000"/>
              </a:spcBef>
              <a:buFont typeface="Arial" pitchFamily="34" charset="0"/>
              <a:buChar char="•"/>
              <a:defRPr sz="1500"/>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marL="342891" indent="-342891" defTabSz="914377">
              <a:spcBef>
                <a:spcPts val="1600"/>
              </a:spcBef>
            </a:pPr>
            <a:r>
              <a:rPr lang="en-US" sz="2667" dirty="0">
                <a:solidFill>
                  <a:prstClr val="black"/>
                </a:solidFill>
                <a:latin typeface="Calibri"/>
              </a:rPr>
              <a:t>C-reactive protein</a:t>
            </a:r>
          </a:p>
          <a:p>
            <a:pPr marL="742932" lvl="1" indent="-285744" defTabSz="914377"/>
            <a:r>
              <a:rPr lang="en-US" sz="2400" dirty="0">
                <a:solidFill>
                  <a:prstClr val="black"/>
                </a:solidFill>
                <a:latin typeface="Calibri"/>
              </a:rPr>
              <a:t>Only elevated in approximately half of patients</a:t>
            </a:r>
          </a:p>
          <a:p>
            <a:pPr marL="742932" lvl="1" indent="-285744" defTabSz="914377"/>
            <a:r>
              <a:rPr lang="en-US" sz="2400" dirty="0">
                <a:solidFill>
                  <a:prstClr val="black"/>
                </a:solidFill>
                <a:latin typeface="Calibri"/>
              </a:rPr>
              <a:t>Obese patients are more likely to have an elevated CRP</a:t>
            </a:r>
          </a:p>
          <a:p>
            <a:pPr marL="342891" indent="-342891" defTabSz="914377">
              <a:spcBef>
                <a:spcPts val="1600"/>
              </a:spcBef>
            </a:pPr>
            <a:r>
              <a:rPr lang="en-US" sz="2667" dirty="0">
                <a:solidFill>
                  <a:prstClr val="black"/>
                </a:solidFill>
                <a:latin typeface="Calibri"/>
              </a:rPr>
              <a:t>X-rays</a:t>
            </a:r>
          </a:p>
          <a:p>
            <a:pPr marL="742932" lvl="1" indent="-285744" defTabSz="914377"/>
            <a:r>
              <a:rPr lang="en-US" sz="2400" dirty="0">
                <a:solidFill>
                  <a:prstClr val="black"/>
                </a:solidFill>
                <a:latin typeface="Calibri"/>
              </a:rPr>
              <a:t>Not necessarily helpful to do x-rays more than once a year, and not all physicians follow them on a regular basis</a:t>
            </a:r>
          </a:p>
          <a:p>
            <a:pPr marL="1142971" lvl="2" indent="-228594" defTabSz="914377">
              <a:buFont typeface="Courier New" panose="02070309020205020404" pitchFamily="49" charset="0"/>
              <a:buChar char="o"/>
            </a:pPr>
            <a:r>
              <a:rPr lang="en-US" sz="2133" dirty="0">
                <a:solidFill>
                  <a:prstClr val="black"/>
                </a:solidFill>
                <a:latin typeface="Calibri"/>
              </a:rPr>
              <a:t>There are no specific recommendations about how often to get x-rays</a:t>
            </a:r>
          </a:p>
          <a:p>
            <a:pPr marL="742932" lvl="1" indent="-285744" defTabSz="914377"/>
            <a:r>
              <a:rPr lang="en-US" sz="2400" dirty="0">
                <a:solidFill>
                  <a:prstClr val="black"/>
                </a:solidFill>
                <a:latin typeface="Calibri"/>
              </a:rPr>
              <a:t>Assessment of the sacroiliac joints can be helpful in patients who have low back pain because it can tell if the patient has an axial disease as well</a:t>
            </a:r>
          </a:p>
          <a:p>
            <a:pPr marL="1142971" lvl="2" indent="-228594" defTabSz="914377">
              <a:buFont typeface="Courier New" panose="02070309020205020404" pitchFamily="49" charset="0"/>
              <a:buChar char="o"/>
            </a:pPr>
            <a:r>
              <a:rPr lang="en-US" sz="2133" dirty="0">
                <a:solidFill>
                  <a:prstClr val="black"/>
                </a:solidFill>
                <a:latin typeface="Calibri"/>
              </a:rPr>
              <a:t>Patients with low back pain that seems inflammatory and a negative x-ray may need an MRI of the pelvis to assess for active inflammation sacroiliac joints</a:t>
            </a:r>
          </a:p>
          <a:p>
            <a:pPr marL="342891" indent="-342891" defTabSz="914377">
              <a:spcBef>
                <a:spcPts val="1600"/>
              </a:spcBef>
            </a:pPr>
            <a:endParaRPr lang="en-US" sz="2667" dirty="0">
              <a:solidFill>
                <a:prstClr val="black"/>
              </a:solidFill>
              <a:latin typeface="Calibri"/>
            </a:endParaRPr>
          </a:p>
          <a:p>
            <a:pPr marL="342891" indent="-342891" defTabSz="914377">
              <a:spcBef>
                <a:spcPts val="1600"/>
              </a:spcBef>
            </a:pPr>
            <a:endParaRPr lang="en-US" sz="2667" dirty="0">
              <a:solidFill>
                <a:prstClr val="black"/>
              </a:solidFill>
              <a:latin typeface="Calibri"/>
            </a:endParaRPr>
          </a:p>
          <a:p>
            <a:pPr marL="342891" indent="-342891" defTabSz="914377">
              <a:spcBef>
                <a:spcPts val="1600"/>
              </a:spcBef>
            </a:pPr>
            <a:endParaRPr lang="en-US" sz="2667" dirty="0">
              <a:solidFill>
                <a:prstClr val="black"/>
              </a:solidFill>
              <a:latin typeface="Calibri"/>
            </a:endParaRPr>
          </a:p>
        </p:txBody>
      </p:sp>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Outcome Measures</a:t>
            </a:r>
          </a:p>
          <a:p>
            <a:pPr algn="l" defTabSz="609585">
              <a:defRPr/>
            </a:pPr>
            <a:r>
              <a:rPr lang="en-US" sz="3733" i="1" dirty="0">
                <a:solidFill>
                  <a:prstClr val="black"/>
                </a:solidFill>
                <a:latin typeface="Calibri"/>
              </a:rPr>
              <a:t>Labs &amp; Imaging Outcomes</a:t>
            </a:r>
          </a:p>
        </p:txBody>
      </p:sp>
      <p:sp>
        <p:nvSpPr>
          <p:cNvPr id="11" name="TextBox 10">
            <a:extLst>
              <a:ext uri="{FF2B5EF4-FFF2-40B4-BE49-F238E27FC236}">
                <a16:creationId xmlns:a16="http://schemas.microsoft.com/office/drawing/2014/main" id="{778C6631-9D93-2E49-A988-21BCDFF7CAF8}"/>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Orbai AM, Ogdie A. </a:t>
            </a:r>
            <a:r>
              <a:rPr lang="en-US" sz="1467" i="1" dirty="0">
                <a:solidFill>
                  <a:prstClr val="black">
                    <a:lumMod val="75000"/>
                    <a:lumOff val="25000"/>
                  </a:prstClr>
                </a:solidFill>
                <a:latin typeface="Calibri"/>
              </a:rPr>
              <a:t>Rheum Dis Clin North Am</a:t>
            </a:r>
            <a:r>
              <a:rPr lang="en-US" sz="1467" dirty="0">
                <a:solidFill>
                  <a:prstClr val="black">
                    <a:lumMod val="75000"/>
                    <a:lumOff val="25000"/>
                  </a:prstClr>
                </a:solidFill>
                <a:latin typeface="Calibri"/>
              </a:rPr>
              <a:t>. 2016;42:265-283. </a:t>
            </a:r>
          </a:p>
        </p:txBody>
      </p:sp>
    </p:spTree>
    <p:extLst>
      <p:ext uri="{BB962C8B-B14F-4D97-AF65-F5344CB8AC3E}">
        <p14:creationId xmlns:p14="http://schemas.microsoft.com/office/powerpoint/2010/main" val="2594230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X-Rays</a:t>
            </a:r>
          </a:p>
          <a:p>
            <a:pPr algn="l" defTabSz="609585">
              <a:defRPr/>
            </a:pPr>
            <a:r>
              <a:rPr lang="en-US" sz="3733" i="1" dirty="0">
                <a:solidFill>
                  <a:prstClr val="black"/>
                </a:solidFill>
                <a:latin typeface="Calibri"/>
              </a:rPr>
              <a:t>Usefulness in PsA?</a:t>
            </a:r>
          </a:p>
        </p:txBody>
      </p:sp>
      <p:sp>
        <p:nvSpPr>
          <p:cNvPr id="12" name="TextBox 11">
            <a:extLst>
              <a:ext uri="{FF2B5EF4-FFF2-40B4-BE49-F238E27FC236}">
                <a16:creationId xmlns:a16="http://schemas.microsoft.com/office/drawing/2014/main" id="{1D627311-57D9-AD46-BF95-24FD94717173}"/>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Siannis F,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2006;65:478-481. </a:t>
            </a:r>
          </a:p>
        </p:txBody>
      </p:sp>
      <p:sp>
        <p:nvSpPr>
          <p:cNvPr id="9" name="Content Placeholder 2">
            <a:extLst>
              <a:ext uri="{FF2B5EF4-FFF2-40B4-BE49-F238E27FC236}">
                <a16:creationId xmlns:a16="http://schemas.microsoft.com/office/drawing/2014/main" id="{5F7CF48D-F0E9-A142-9FA6-8F7F9E61A2D5}"/>
              </a:ext>
            </a:extLst>
          </p:cNvPr>
          <p:cNvSpPr txBox="1">
            <a:spLocks/>
          </p:cNvSpPr>
          <p:nvPr/>
        </p:nvSpPr>
        <p:spPr>
          <a:xfrm>
            <a:off x="609601" y="1600202"/>
            <a:ext cx="10121775" cy="4835433"/>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lnSpc>
                <a:spcPct val="90000"/>
              </a:lnSpc>
              <a:spcBef>
                <a:spcPts val="3200"/>
              </a:spcBef>
              <a:defRPr/>
            </a:pPr>
            <a:r>
              <a:rPr lang="en-US" sz="3200" dirty="0">
                <a:solidFill>
                  <a:prstClr val="black"/>
                </a:solidFill>
                <a:latin typeface="Calibri"/>
              </a:rPr>
              <a:t>SI joints: to assess axial involvement (see axial disease workup)</a:t>
            </a:r>
          </a:p>
          <a:p>
            <a:pPr marL="342891" indent="-342891" defTabSz="457189">
              <a:lnSpc>
                <a:spcPct val="90000"/>
              </a:lnSpc>
              <a:spcBef>
                <a:spcPts val="3200"/>
              </a:spcBef>
              <a:defRPr/>
            </a:pPr>
            <a:r>
              <a:rPr lang="en-US" sz="3200" dirty="0">
                <a:solidFill>
                  <a:prstClr val="black"/>
                </a:solidFill>
                <a:latin typeface="Calibri"/>
              </a:rPr>
              <a:t>Hand/feet x-rays: can be helpful at baseline, most patients don’t change so no need to regularly follow unless clinical suspicion</a:t>
            </a:r>
          </a:p>
          <a:p>
            <a:pPr marL="342891" indent="-342891" defTabSz="457189">
              <a:lnSpc>
                <a:spcPct val="90000"/>
              </a:lnSpc>
              <a:spcBef>
                <a:spcPts val="3200"/>
              </a:spcBef>
              <a:defRPr/>
            </a:pPr>
            <a:r>
              <a:rPr lang="en-US" sz="3200" dirty="0">
                <a:solidFill>
                  <a:prstClr val="black"/>
                </a:solidFill>
                <a:latin typeface="Calibri"/>
              </a:rPr>
              <a:t>Factors associated with development of x-ray changes: tender or swollen joint</a:t>
            </a:r>
          </a:p>
        </p:txBody>
      </p:sp>
    </p:spTree>
    <p:extLst>
      <p:ext uri="{BB962C8B-B14F-4D97-AF65-F5344CB8AC3E}">
        <p14:creationId xmlns:p14="http://schemas.microsoft.com/office/powerpoint/2010/main" val="130139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EULAR Recommendations</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Update</a:t>
            </a:r>
          </a:p>
        </p:txBody>
      </p:sp>
      <p:sp>
        <p:nvSpPr>
          <p:cNvPr id="7" name="TextBox 6">
            <a:extLst>
              <a:ext uri="{FF2B5EF4-FFF2-40B4-BE49-F238E27FC236}">
                <a16:creationId xmlns:a16="http://schemas.microsoft.com/office/drawing/2014/main" id="{9DF9CB7C-170C-DC4C-8D4D-227DC38331C0}"/>
              </a:ext>
            </a:extLst>
          </p:cNvPr>
          <p:cNvSpPr txBox="1"/>
          <p:nvPr/>
        </p:nvSpPr>
        <p:spPr>
          <a:xfrm>
            <a:off x="52165" y="6562990"/>
            <a:ext cx="2345665"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Gossec L, et al. EULAR 2019, Madrid</a:t>
            </a:r>
            <a:r>
              <a:rPr lang="da-DK" sz="1200" dirty="0">
                <a:solidFill>
                  <a:prstClr val="black"/>
                </a:solidFill>
                <a:latin typeface="Calibri"/>
              </a:rPr>
              <a:t>.</a:t>
            </a:r>
          </a:p>
        </p:txBody>
      </p:sp>
      <p:grpSp>
        <p:nvGrpSpPr>
          <p:cNvPr id="2" name="Group 1">
            <a:extLst>
              <a:ext uri="{FF2B5EF4-FFF2-40B4-BE49-F238E27FC236}">
                <a16:creationId xmlns:a16="http://schemas.microsoft.com/office/drawing/2014/main" id="{E79FB65B-9C31-4747-AFC2-FDDC87984DFD}"/>
              </a:ext>
            </a:extLst>
          </p:cNvPr>
          <p:cNvGrpSpPr/>
          <p:nvPr/>
        </p:nvGrpSpPr>
        <p:grpSpPr>
          <a:xfrm>
            <a:off x="1975556" y="1663638"/>
            <a:ext cx="8161866" cy="4153818"/>
            <a:chOff x="2696306" y="2315234"/>
            <a:chExt cx="6736200" cy="3068616"/>
          </a:xfrm>
        </p:grpSpPr>
        <p:sp>
          <p:nvSpPr>
            <p:cNvPr id="9" name="TextBox 8">
              <a:extLst>
                <a:ext uri="{FF2B5EF4-FFF2-40B4-BE49-F238E27FC236}">
                  <a16:creationId xmlns:a16="http://schemas.microsoft.com/office/drawing/2014/main" id="{72B769F6-AEF8-524D-AF8C-0FDF972CE10C}"/>
                </a:ext>
              </a:extLst>
            </p:cNvPr>
            <p:cNvSpPr txBox="1"/>
            <p:nvPr/>
          </p:nvSpPr>
          <p:spPr>
            <a:xfrm>
              <a:off x="3522348" y="4615354"/>
              <a:ext cx="5127527" cy="227369"/>
            </a:xfrm>
            <a:prstGeom prst="rect">
              <a:avLst/>
            </a:prstGeom>
            <a:solidFill>
              <a:schemeClr val="accent6"/>
            </a:solidFill>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defTabSz="685800"/>
              <a:r>
                <a:rPr lang="en-GB" sz="1400" b="1" dirty="0">
                  <a:solidFill>
                    <a:schemeClr val="tx1"/>
                  </a:solidFill>
                  <a:latin typeface="Calibri" panose="020F0502020204030204" pitchFamily="34" charset="0"/>
                </a:rPr>
                <a:t>Switch to alternative biologic (TNFi, IL17, IL12/23, abatacept) or JAKi </a:t>
              </a:r>
            </a:p>
          </p:txBody>
        </p:sp>
        <p:cxnSp>
          <p:nvCxnSpPr>
            <p:cNvPr id="10" name="Elbow Connector 9">
              <a:extLst>
                <a:ext uri="{FF2B5EF4-FFF2-40B4-BE49-F238E27FC236}">
                  <a16:creationId xmlns:a16="http://schemas.microsoft.com/office/drawing/2014/main" id="{1EE5E5D7-5414-AC41-8F75-E0DB2EFF7011}"/>
                </a:ext>
              </a:extLst>
            </p:cNvPr>
            <p:cNvCxnSpPr>
              <a:cxnSpLocks/>
              <a:stCxn id="13" idx="2"/>
              <a:endCxn id="9" idx="0"/>
            </p:cNvCxnSpPr>
            <p:nvPr/>
          </p:nvCxnSpPr>
          <p:spPr>
            <a:xfrm rot="5400000">
              <a:off x="6303161" y="3998032"/>
              <a:ext cx="400274" cy="834371"/>
            </a:xfrm>
            <a:prstGeom prst="bentConnector3">
              <a:avLst>
                <a:gd name="adj1" fmla="val 50000"/>
              </a:avLst>
            </a:prstGeom>
            <a:ln w="28575">
              <a:solidFill>
                <a:schemeClr val="tx1">
                  <a:lumMod val="95000"/>
                  <a:lumOff val="5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Elbow Connector 17">
              <a:extLst>
                <a:ext uri="{FF2B5EF4-FFF2-40B4-BE49-F238E27FC236}">
                  <a16:creationId xmlns:a16="http://schemas.microsoft.com/office/drawing/2014/main" id="{F36DBB4D-4825-3F4E-AB3F-A8D7FF1F8229}"/>
                </a:ext>
              </a:extLst>
            </p:cNvPr>
            <p:cNvCxnSpPr>
              <a:cxnSpLocks/>
              <a:stCxn id="15" idx="2"/>
            </p:cNvCxnSpPr>
            <p:nvPr/>
          </p:nvCxnSpPr>
          <p:spPr>
            <a:xfrm rot="5400000">
              <a:off x="7675736" y="3459828"/>
              <a:ext cx="201644" cy="1712148"/>
            </a:xfrm>
            <a:prstGeom prst="bentConnector2">
              <a:avLst/>
            </a:prstGeom>
            <a:ln w="28575">
              <a:solidFill>
                <a:schemeClr val="tx1">
                  <a:lumMod val="95000"/>
                  <a:lumOff val="5000"/>
                </a:schemeClr>
              </a:solidFill>
              <a:tailEnd type="none"/>
            </a:ln>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DC7277F-7856-574E-826F-6FB61CD8CDD7}"/>
                </a:ext>
              </a:extLst>
            </p:cNvPr>
            <p:cNvSpPr txBox="1">
              <a:spLocks/>
            </p:cNvSpPr>
            <p:nvPr/>
          </p:nvSpPr>
          <p:spPr>
            <a:xfrm>
              <a:off x="2696306" y="2315234"/>
              <a:ext cx="1599750" cy="1893766"/>
            </a:xfrm>
            <a:prstGeom prst="roundRect">
              <a:avLst>
                <a:gd name="adj" fmla="val 7194"/>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1"/>
            </a:fillRef>
            <a:effectRef idx="1">
              <a:schemeClr val="accent1"/>
            </a:effectRef>
            <a:fontRef idx="minor">
              <a:schemeClr val="lt1"/>
            </a:fontRef>
          </p:style>
          <p:txBody>
            <a:bodyPr lIns="27000" tIns="81000" rIns="0"/>
            <a:lstStyle>
              <a:lvl1pPr marL="257175" indent="-257175" algn="l" defTabSz="685800" rtl="0" eaLnBrk="1" latinLnBrk="0" hangingPunct="1">
                <a:spcBef>
                  <a:spcPts val="600"/>
                </a:spcBef>
                <a:buClr>
                  <a:srgbClr val="C00000"/>
                </a:buClr>
                <a:buFont typeface="Arial" pitchFamily="34" charset="0"/>
                <a:buChar char="•"/>
                <a:defRPr sz="2400" kern="1200">
                  <a:solidFill>
                    <a:schemeClr val="lt1"/>
                  </a:solidFill>
                  <a:latin typeface="+mn-lt"/>
                  <a:ea typeface="+mn-ea"/>
                  <a:cs typeface="+mn-cs"/>
                </a:defRPr>
              </a:lvl1pPr>
              <a:lvl2pPr marL="557213" indent="-214313" algn="l" defTabSz="685800" rtl="0" eaLnBrk="1" latinLnBrk="0" hangingPunct="1">
                <a:spcBef>
                  <a:spcPts val="600"/>
                </a:spcBef>
                <a:buClr>
                  <a:srgbClr val="C00000"/>
                </a:buClr>
                <a:buFont typeface="Arial" pitchFamily="34" charset="0"/>
                <a:buChar char="–"/>
                <a:defRPr sz="2000" kern="1200">
                  <a:solidFill>
                    <a:schemeClr val="lt1"/>
                  </a:solidFill>
                  <a:latin typeface="+mn-lt"/>
                  <a:ea typeface="+mn-ea"/>
                  <a:cs typeface="+mn-cs"/>
                </a:defRPr>
              </a:lvl2pPr>
              <a:lvl3pPr marL="857250" indent="-171450" algn="l" defTabSz="685800" rtl="0" eaLnBrk="1" latinLnBrk="0" hangingPunct="1">
                <a:spcBef>
                  <a:spcPts val="600"/>
                </a:spcBef>
                <a:buClr>
                  <a:srgbClr val="C00000"/>
                </a:buClr>
                <a:buFont typeface="Arial" pitchFamily="34" charset="0"/>
                <a:buChar char="•"/>
                <a:defRPr sz="1800" kern="1200">
                  <a:solidFill>
                    <a:schemeClr val="lt1"/>
                  </a:solidFill>
                  <a:latin typeface="+mn-lt"/>
                  <a:ea typeface="+mn-ea"/>
                  <a:cs typeface="+mn-cs"/>
                </a:defRPr>
              </a:lvl3pPr>
              <a:lvl4pPr marL="1200150" indent="-171450" algn="l" defTabSz="685800" rtl="0" eaLnBrk="1" latinLnBrk="0" hangingPunct="1">
                <a:spcBef>
                  <a:spcPts val="600"/>
                </a:spcBef>
                <a:buClr>
                  <a:srgbClr val="C00000"/>
                </a:buClr>
                <a:buFont typeface="Arial" pitchFamily="34" charset="0"/>
                <a:buChar char="–"/>
                <a:defRPr sz="1600" kern="1200">
                  <a:solidFill>
                    <a:schemeClr val="lt1"/>
                  </a:solidFill>
                  <a:latin typeface="+mn-lt"/>
                  <a:ea typeface="+mn-ea"/>
                  <a:cs typeface="+mn-cs"/>
                </a:defRPr>
              </a:lvl4pPr>
              <a:lvl5pPr marL="1543050" indent="-171450" algn="l" defTabSz="685800" rtl="0" eaLnBrk="1" latinLnBrk="0" hangingPunct="1">
                <a:spcBef>
                  <a:spcPts val="600"/>
                </a:spcBef>
                <a:buClr>
                  <a:srgbClr val="C00000"/>
                </a:buClr>
                <a:buFont typeface="Arial" pitchFamily="34" charset="0"/>
                <a:buChar char="»"/>
                <a:defRPr sz="1600" kern="1200">
                  <a:solidFill>
                    <a:schemeClr val="l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9pPr>
            </a:lstStyle>
            <a:p>
              <a:pPr marL="0" indent="0" algn="ctr" defTabSz="514350">
                <a:lnSpc>
                  <a:spcPct val="90000"/>
                </a:lnSpc>
                <a:spcBef>
                  <a:spcPts val="1200"/>
                </a:spcBef>
                <a:buNone/>
              </a:pPr>
              <a:r>
                <a:rPr lang="en-GB" sz="1800" b="1" dirty="0">
                  <a:solidFill>
                    <a:prstClr val="black"/>
                  </a:solidFill>
                </a:rPr>
                <a:t>Polyarthritis</a:t>
              </a:r>
            </a:p>
            <a:p>
              <a:pPr marL="135731" indent="-135731" defTabSz="514350">
                <a:lnSpc>
                  <a:spcPct val="90000"/>
                </a:lnSpc>
                <a:spcBef>
                  <a:spcPts val="1200"/>
                </a:spcBef>
                <a:buClrTx/>
              </a:pPr>
              <a:r>
                <a:rPr lang="en-GB" sz="1400" dirty="0">
                  <a:solidFill>
                    <a:prstClr val="black"/>
                  </a:solidFill>
                </a:rPr>
                <a:t>Rapid use of csDMARD (MTX if psoriasis)</a:t>
              </a:r>
            </a:p>
            <a:p>
              <a:pPr marL="135731" indent="-135731" defTabSz="514350">
                <a:lnSpc>
                  <a:spcPct val="90000"/>
                </a:lnSpc>
                <a:spcBef>
                  <a:spcPts val="1200"/>
                </a:spcBef>
                <a:buClrTx/>
              </a:pPr>
              <a:r>
                <a:rPr lang="en-GB" sz="1400" dirty="0">
                  <a:solidFill>
                    <a:prstClr val="black"/>
                  </a:solidFill>
                </a:rPr>
                <a:t>Biologics if 1 csDMARD failure (TNFi, IL17, </a:t>
              </a:r>
              <a:br>
                <a:rPr lang="en-GB" sz="1400" dirty="0">
                  <a:solidFill>
                    <a:prstClr val="black"/>
                  </a:solidFill>
                </a:rPr>
              </a:br>
              <a:r>
                <a:rPr lang="en-GB" sz="1400" dirty="0">
                  <a:solidFill>
                    <a:prstClr val="black"/>
                  </a:solidFill>
                </a:rPr>
                <a:t>IL12/23)</a:t>
              </a:r>
            </a:p>
            <a:p>
              <a:pPr marL="135731" indent="-135731" defTabSz="514350">
                <a:lnSpc>
                  <a:spcPct val="90000"/>
                </a:lnSpc>
                <a:spcBef>
                  <a:spcPts val="1200"/>
                </a:spcBef>
                <a:buClrTx/>
              </a:pPr>
              <a:r>
                <a:rPr lang="en-GB" sz="1400" dirty="0">
                  <a:solidFill>
                    <a:prstClr val="black"/>
                  </a:solidFill>
                </a:rPr>
                <a:t>Prefer IL17, IL12/23 if severe psoriasis</a:t>
              </a:r>
            </a:p>
          </p:txBody>
        </p:sp>
        <p:sp>
          <p:nvSpPr>
            <p:cNvPr id="13" name="Content Placeholder 2">
              <a:extLst>
                <a:ext uri="{FF2B5EF4-FFF2-40B4-BE49-F238E27FC236}">
                  <a16:creationId xmlns:a16="http://schemas.microsoft.com/office/drawing/2014/main" id="{E6FF0C3A-A381-7240-B561-10853F3E8DBE}"/>
                </a:ext>
              </a:extLst>
            </p:cNvPr>
            <p:cNvSpPr txBox="1">
              <a:spLocks/>
            </p:cNvSpPr>
            <p:nvPr/>
          </p:nvSpPr>
          <p:spPr>
            <a:xfrm>
              <a:off x="6120607" y="2321314"/>
              <a:ext cx="1599750" cy="1893766"/>
            </a:xfrm>
            <a:prstGeom prst="roundRect">
              <a:avLst>
                <a:gd name="adj" fmla="val 7330"/>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3"/>
            </a:fillRef>
            <a:effectRef idx="1">
              <a:schemeClr val="accent3"/>
            </a:effectRef>
            <a:fontRef idx="minor">
              <a:schemeClr val="lt1"/>
            </a:fontRef>
          </p:style>
          <p:txBody>
            <a:bodyPr vert="horz" lIns="27000" tIns="81000" rIns="27000" bIns="3429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514350">
                <a:lnSpc>
                  <a:spcPct val="90000"/>
                </a:lnSpc>
                <a:spcBef>
                  <a:spcPts val="1800"/>
                </a:spcBef>
                <a:buClrTx/>
                <a:buNone/>
              </a:pPr>
              <a:r>
                <a:rPr lang="en-GB" sz="1800" b="1" dirty="0">
                  <a:solidFill>
                    <a:prstClr val="black"/>
                  </a:solidFill>
                  <a:latin typeface="+mn-lt"/>
                </a:rPr>
                <a:t>Enthesitis</a:t>
              </a:r>
            </a:p>
            <a:p>
              <a:pPr marL="135731" indent="-135731" defTabSz="514350">
                <a:lnSpc>
                  <a:spcPct val="90000"/>
                </a:lnSpc>
                <a:spcBef>
                  <a:spcPts val="1800"/>
                </a:spcBef>
                <a:buClrTx/>
              </a:pPr>
              <a:r>
                <a:rPr lang="en-GB" sz="1400" dirty="0">
                  <a:solidFill>
                    <a:prstClr val="black"/>
                  </a:solidFill>
                  <a:latin typeface="+mn-lt"/>
                </a:rPr>
                <a:t>No evidence for csDMARDs</a:t>
              </a:r>
            </a:p>
            <a:p>
              <a:pPr marL="135731" indent="-135731" defTabSz="514350">
                <a:lnSpc>
                  <a:spcPct val="90000"/>
                </a:lnSpc>
                <a:spcBef>
                  <a:spcPts val="1800"/>
                </a:spcBef>
                <a:buClrTx/>
              </a:pPr>
              <a:r>
                <a:rPr lang="en-GB" sz="1400" dirty="0">
                  <a:solidFill>
                    <a:prstClr val="black"/>
                  </a:solidFill>
                  <a:latin typeface="+mn-lt"/>
                </a:rPr>
                <a:t>First-line biologics</a:t>
              </a:r>
            </a:p>
          </p:txBody>
        </p:sp>
        <p:sp>
          <p:nvSpPr>
            <p:cNvPr id="14" name="Content Placeholder 2">
              <a:extLst>
                <a:ext uri="{FF2B5EF4-FFF2-40B4-BE49-F238E27FC236}">
                  <a16:creationId xmlns:a16="http://schemas.microsoft.com/office/drawing/2014/main" id="{204003B7-AE0B-8F42-9459-419637783B23}"/>
                </a:ext>
              </a:extLst>
            </p:cNvPr>
            <p:cNvSpPr txBox="1">
              <a:spLocks/>
            </p:cNvSpPr>
            <p:nvPr/>
          </p:nvSpPr>
          <p:spPr>
            <a:xfrm>
              <a:off x="4408456" y="2321314"/>
              <a:ext cx="1599750" cy="1893766"/>
            </a:xfrm>
            <a:prstGeom prst="roundRect">
              <a:avLst>
                <a:gd name="adj" fmla="val 7558"/>
              </a:avLst>
            </a:prstGeom>
            <a:solidFill>
              <a:srgbClr val="B2DE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2"/>
            </a:fillRef>
            <a:effectRef idx="1">
              <a:schemeClr val="accent2"/>
            </a:effectRef>
            <a:fontRef idx="minor">
              <a:schemeClr val="lt1"/>
            </a:fontRef>
          </p:style>
          <p:txBody>
            <a:bodyPr vert="horz" lIns="27000" tIns="81000" rIns="27000" bIns="3429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514350">
                <a:lnSpc>
                  <a:spcPct val="90000"/>
                </a:lnSpc>
                <a:spcBef>
                  <a:spcPts val="1800"/>
                </a:spcBef>
                <a:buClrTx/>
                <a:buNone/>
              </a:pPr>
              <a:r>
                <a:rPr lang="en-GB" sz="1800" b="1" dirty="0">
                  <a:solidFill>
                    <a:prstClr val="black"/>
                  </a:solidFill>
                  <a:latin typeface="+mn-lt"/>
                </a:rPr>
                <a:t>Oligoarthritis</a:t>
              </a:r>
            </a:p>
            <a:p>
              <a:pPr marL="135731" indent="-135731" defTabSz="514350">
                <a:lnSpc>
                  <a:spcPct val="90000"/>
                </a:lnSpc>
                <a:spcBef>
                  <a:spcPts val="1800"/>
                </a:spcBef>
                <a:buClrTx/>
              </a:pPr>
              <a:r>
                <a:rPr lang="en-GB" sz="1400" dirty="0">
                  <a:solidFill>
                    <a:prstClr val="black"/>
                  </a:solidFill>
                  <a:latin typeface="+mn-lt"/>
                </a:rPr>
                <a:t>Consider DMARD if poor prognostic factors (erosions, </a:t>
              </a:r>
              <a:r>
                <a:rPr lang="en-GB" sz="1400" dirty="0">
                  <a:solidFill>
                    <a:prstClr val="black"/>
                  </a:solidFill>
                  <a:latin typeface="+mn-lt"/>
                  <a:sym typeface="Wingdings" panose="05000000000000000000" pitchFamily="2" charset="2"/>
                </a:rPr>
                <a:t> </a:t>
              </a:r>
              <a:r>
                <a:rPr lang="en-GB" sz="1400" dirty="0">
                  <a:solidFill>
                    <a:prstClr val="black"/>
                  </a:solidFill>
                  <a:latin typeface="+mn-lt"/>
                </a:rPr>
                <a:t>CRP, steroid, nails)</a:t>
              </a:r>
            </a:p>
            <a:p>
              <a:pPr marL="135731" indent="-135731" defTabSz="514350">
                <a:lnSpc>
                  <a:spcPct val="90000"/>
                </a:lnSpc>
                <a:spcBef>
                  <a:spcPts val="1800"/>
                </a:spcBef>
                <a:buClrTx/>
              </a:pPr>
              <a:r>
                <a:rPr lang="en-GB" sz="1400" dirty="0">
                  <a:solidFill>
                    <a:prstClr val="black"/>
                  </a:solidFill>
                  <a:latin typeface="+mn-lt"/>
                </a:rPr>
                <a:t>Biologics if 1 csDMARD failure (TNFi, IL17, </a:t>
              </a:r>
              <a:br>
                <a:rPr lang="en-GB" sz="1400" dirty="0">
                  <a:solidFill>
                    <a:prstClr val="black"/>
                  </a:solidFill>
                  <a:latin typeface="+mn-lt"/>
                </a:rPr>
              </a:br>
              <a:r>
                <a:rPr lang="en-GB" sz="1400" dirty="0">
                  <a:solidFill>
                    <a:prstClr val="black"/>
                  </a:solidFill>
                  <a:latin typeface="+mn-lt"/>
                </a:rPr>
                <a:t>IL12/23)</a:t>
              </a:r>
            </a:p>
          </p:txBody>
        </p:sp>
        <p:sp>
          <p:nvSpPr>
            <p:cNvPr id="15" name="Content Placeholder 2">
              <a:extLst>
                <a:ext uri="{FF2B5EF4-FFF2-40B4-BE49-F238E27FC236}">
                  <a16:creationId xmlns:a16="http://schemas.microsoft.com/office/drawing/2014/main" id="{21DF80E8-CBB0-4240-9592-82843C7F6160}"/>
                </a:ext>
              </a:extLst>
            </p:cNvPr>
            <p:cNvSpPr txBox="1">
              <a:spLocks/>
            </p:cNvSpPr>
            <p:nvPr/>
          </p:nvSpPr>
          <p:spPr>
            <a:xfrm>
              <a:off x="7832756" y="2321314"/>
              <a:ext cx="1599750" cy="1893766"/>
            </a:xfrm>
            <a:prstGeom prst="roundRect">
              <a:avLst>
                <a:gd name="adj" fmla="val 6647"/>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vert="horz" lIns="27000" tIns="81000" rIns="27000" bIns="3429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514350">
                <a:lnSpc>
                  <a:spcPct val="90000"/>
                </a:lnSpc>
                <a:spcBef>
                  <a:spcPts val="1800"/>
                </a:spcBef>
                <a:buClrTx/>
                <a:buNone/>
              </a:pPr>
              <a:r>
                <a:rPr lang="en-GB" sz="1800" b="1" dirty="0">
                  <a:solidFill>
                    <a:prstClr val="black"/>
                  </a:solidFill>
                  <a:latin typeface="+mn-lt"/>
                </a:rPr>
                <a:t>Axial</a:t>
              </a:r>
            </a:p>
            <a:p>
              <a:pPr marL="135731" indent="-135731" defTabSz="514350">
                <a:lnSpc>
                  <a:spcPct val="90000"/>
                </a:lnSpc>
                <a:spcBef>
                  <a:spcPts val="1800"/>
                </a:spcBef>
                <a:buClrTx/>
              </a:pPr>
              <a:r>
                <a:rPr lang="en-GB" sz="1400" dirty="0">
                  <a:solidFill>
                    <a:prstClr val="black"/>
                  </a:solidFill>
                  <a:latin typeface="+mn-lt"/>
                </a:rPr>
                <a:t>No evidence for csDMARDs</a:t>
              </a:r>
            </a:p>
            <a:p>
              <a:pPr marL="135731" indent="-135731" defTabSz="514350">
                <a:lnSpc>
                  <a:spcPct val="90000"/>
                </a:lnSpc>
                <a:spcBef>
                  <a:spcPts val="1800"/>
                </a:spcBef>
                <a:buClrTx/>
              </a:pPr>
              <a:r>
                <a:rPr lang="en-GB" sz="1400" dirty="0">
                  <a:solidFill>
                    <a:prstClr val="black"/>
                  </a:solidFill>
                  <a:latin typeface="+mn-lt"/>
                </a:rPr>
                <a:t>First-line biologics </a:t>
              </a:r>
              <a:br>
                <a:rPr lang="en-GB" sz="1400" dirty="0">
                  <a:solidFill>
                    <a:prstClr val="black"/>
                  </a:solidFill>
                  <a:latin typeface="+mn-lt"/>
                </a:rPr>
              </a:br>
              <a:r>
                <a:rPr lang="en-GB" sz="1400" dirty="0">
                  <a:solidFill>
                    <a:prstClr val="black"/>
                  </a:solidFill>
                  <a:latin typeface="+mn-lt"/>
                </a:rPr>
                <a:t>(TNFi or IL17)</a:t>
              </a:r>
            </a:p>
            <a:p>
              <a:pPr marL="135731" indent="-135731" defTabSz="514350">
                <a:lnSpc>
                  <a:spcPct val="90000"/>
                </a:lnSpc>
                <a:spcBef>
                  <a:spcPts val="1800"/>
                </a:spcBef>
                <a:buClrTx/>
              </a:pPr>
              <a:r>
                <a:rPr lang="en-GB" sz="1400" dirty="0">
                  <a:solidFill>
                    <a:prstClr val="black"/>
                  </a:solidFill>
                  <a:latin typeface="+mn-lt"/>
                </a:rPr>
                <a:t>IL17 if severe psoriasis</a:t>
              </a:r>
            </a:p>
            <a:p>
              <a:pPr marL="192881" indent="-192881" defTabSz="514350">
                <a:lnSpc>
                  <a:spcPct val="90000"/>
                </a:lnSpc>
                <a:spcBef>
                  <a:spcPts val="1800"/>
                </a:spcBef>
                <a:buClrTx/>
              </a:pPr>
              <a:endParaRPr lang="en-GB" sz="1050" dirty="0">
                <a:solidFill>
                  <a:prstClr val="black"/>
                </a:solidFill>
                <a:latin typeface="+mn-lt"/>
              </a:endParaRPr>
            </a:p>
          </p:txBody>
        </p:sp>
        <p:sp>
          <p:nvSpPr>
            <p:cNvPr id="16" name="TextBox 15">
              <a:extLst>
                <a:ext uri="{FF2B5EF4-FFF2-40B4-BE49-F238E27FC236}">
                  <a16:creationId xmlns:a16="http://schemas.microsoft.com/office/drawing/2014/main" id="{8A88E87F-9EE6-BE4B-AFBF-674A9FA4C131}"/>
                </a:ext>
              </a:extLst>
            </p:cNvPr>
            <p:cNvSpPr txBox="1"/>
            <p:nvPr/>
          </p:nvSpPr>
          <p:spPr>
            <a:xfrm>
              <a:off x="3616407" y="4890690"/>
              <a:ext cx="4961218" cy="2273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685800"/>
              <a:r>
                <a:rPr lang="en-GB" sz="1400" dirty="0">
                  <a:solidFill>
                    <a:schemeClr val="bg1"/>
                  </a:solidFill>
                  <a:latin typeface="Calibri" panose="020F0502020204030204" pitchFamily="34" charset="0"/>
                </a:rPr>
                <a:t>Apremilast for mild arthritis/skin where other options are not appropriate</a:t>
              </a:r>
            </a:p>
          </p:txBody>
        </p:sp>
        <p:cxnSp>
          <p:nvCxnSpPr>
            <p:cNvPr id="17" name="Elbow Connector 17">
              <a:extLst>
                <a:ext uri="{FF2B5EF4-FFF2-40B4-BE49-F238E27FC236}">
                  <a16:creationId xmlns:a16="http://schemas.microsoft.com/office/drawing/2014/main" id="{DFB6B56C-5CCE-9746-9049-8AFE98E1EBE5}"/>
                </a:ext>
              </a:extLst>
            </p:cNvPr>
            <p:cNvCxnSpPr>
              <a:cxnSpLocks/>
              <a:stCxn id="12" idx="2"/>
            </p:cNvCxnSpPr>
            <p:nvPr/>
          </p:nvCxnSpPr>
          <p:spPr>
            <a:xfrm rot="16200000" flipH="1">
              <a:off x="4248395" y="3456787"/>
              <a:ext cx="207724" cy="1712150"/>
            </a:xfrm>
            <a:prstGeom prst="bentConnector2">
              <a:avLst/>
            </a:prstGeom>
            <a:ln w="28575">
              <a:solidFill>
                <a:schemeClr val="tx1">
                  <a:lumMod val="95000"/>
                  <a:lumOff val="5000"/>
                </a:schemeClr>
              </a:solidFill>
              <a:tailEnd type="none"/>
            </a:ln>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588C28-000B-FA42-8045-5D9CEA60975D}"/>
                </a:ext>
              </a:extLst>
            </p:cNvPr>
            <p:cNvSpPr txBox="1"/>
            <p:nvPr/>
          </p:nvSpPr>
          <p:spPr>
            <a:xfrm>
              <a:off x="3616407" y="5156481"/>
              <a:ext cx="4961218" cy="2273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685800"/>
              <a:r>
                <a:rPr lang="en-GB" sz="1400" dirty="0">
                  <a:solidFill>
                    <a:schemeClr val="bg1"/>
                  </a:solidFill>
                  <a:latin typeface="Calibri" panose="020F0502020204030204" pitchFamily="34" charset="0"/>
                </a:rPr>
                <a:t>Consider cautious tapering for patients with sustained remission </a:t>
              </a:r>
            </a:p>
          </p:txBody>
        </p:sp>
        <p:cxnSp>
          <p:nvCxnSpPr>
            <p:cNvPr id="19" name="Elbow Connector 11">
              <a:extLst>
                <a:ext uri="{FF2B5EF4-FFF2-40B4-BE49-F238E27FC236}">
                  <a16:creationId xmlns:a16="http://schemas.microsoft.com/office/drawing/2014/main" id="{8888FADD-8E06-4C4B-8FA1-83306BAAC5F9}"/>
                </a:ext>
              </a:extLst>
            </p:cNvPr>
            <p:cNvCxnSpPr>
              <a:cxnSpLocks/>
              <a:stCxn id="14" idx="2"/>
              <a:endCxn id="9" idx="0"/>
            </p:cNvCxnSpPr>
            <p:nvPr/>
          </p:nvCxnSpPr>
          <p:spPr>
            <a:xfrm rot="16200000" flipH="1">
              <a:off x="5447085" y="3976327"/>
              <a:ext cx="400274" cy="877780"/>
            </a:xfrm>
            <a:prstGeom prst="bentConnector3">
              <a:avLst>
                <a:gd name="adj1" fmla="val 50000"/>
              </a:avLst>
            </a:prstGeom>
            <a:ln w="28575">
              <a:solidFill>
                <a:schemeClr val="tx1">
                  <a:lumMod val="95000"/>
                  <a:lumOff val="5000"/>
                </a:schemeClr>
              </a:solidFill>
              <a:tailEnd type="triangle"/>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608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Inflammatory Back Pain</a:t>
            </a:r>
          </a:p>
          <a:p>
            <a:pPr algn="l" defTabSz="609585">
              <a:defRPr/>
            </a:pPr>
            <a:r>
              <a:rPr lang="en-US" sz="3733" i="1" dirty="0">
                <a:solidFill>
                  <a:prstClr val="black"/>
                </a:solidFill>
                <a:latin typeface="Calibri"/>
              </a:rPr>
              <a:t>Clinical Features</a:t>
            </a:r>
          </a:p>
        </p:txBody>
      </p:sp>
      <p:sp>
        <p:nvSpPr>
          <p:cNvPr id="6" name="Rectangle 8">
            <a:extLst>
              <a:ext uri="{FF2B5EF4-FFF2-40B4-BE49-F238E27FC236}">
                <a16:creationId xmlns:a16="http://schemas.microsoft.com/office/drawing/2014/main" id="{68F6F682-A2BC-C541-82B4-5709E129C765}"/>
              </a:ext>
            </a:extLst>
          </p:cNvPr>
          <p:cNvSpPr txBox="1">
            <a:spLocks noChangeArrowheads="1"/>
          </p:cNvSpPr>
          <p:nvPr/>
        </p:nvSpPr>
        <p:spPr>
          <a:xfrm>
            <a:off x="609600" y="1567736"/>
            <a:ext cx="10373801" cy="4316233"/>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90000"/>
              </a:lnSpc>
              <a:spcBef>
                <a:spcPts val="3200"/>
              </a:spcBef>
              <a:buClr>
                <a:prstClr val="black"/>
              </a:buClr>
              <a:defRPr/>
            </a:pPr>
            <a:r>
              <a:rPr lang="en-US" sz="3733" dirty="0">
                <a:solidFill>
                  <a:srgbClr val="F79646">
                    <a:lumMod val="75000"/>
                  </a:srgbClr>
                </a:solidFill>
                <a:latin typeface="Calibri"/>
              </a:rPr>
              <a:t>I</a:t>
            </a:r>
            <a:r>
              <a:rPr lang="en-US" sz="3200" dirty="0">
                <a:solidFill>
                  <a:prstClr val="black"/>
                </a:solidFill>
                <a:latin typeface="Calibri"/>
              </a:rPr>
              <a:t>nsidious onset</a:t>
            </a:r>
          </a:p>
          <a:p>
            <a:pPr marL="342891" indent="-342891" defTabSz="914377">
              <a:lnSpc>
                <a:spcPct val="90000"/>
              </a:lnSpc>
              <a:spcBef>
                <a:spcPts val="3200"/>
              </a:spcBef>
              <a:buClr>
                <a:prstClr val="black"/>
              </a:buClr>
              <a:defRPr/>
            </a:pPr>
            <a:r>
              <a:rPr lang="en-US" sz="3733" dirty="0">
                <a:solidFill>
                  <a:srgbClr val="F79646">
                    <a:lumMod val="75000"/>
                  </a:srgbClr>
                </a:solidFill>
                <a:latin typeface="Calibri"/>
              </a:rPr>
              <a:t>P</a:t>
            </a:r>
            <a:r>
              <a:rPr lang="en-US" sz="3200" dirty="0">
                <a:solidFill>
                  <a:prstClr val="black"/>
                </a:solidFill>
                <a:latin typeface="Calibri"/>
              </a:rPr>
              <a:t>ain worse at night and in the morning (with </a:t>
            </a:r>
            <a:r>
              <a:rPr lang="en-US" sz="3200" i="1" dirty="0">
                <a:solidFill>
                  <a:prstClr val="black"/>
                </a:solidFill>
                <a:latin typeface="Calibri"/>
              </a:rPr>
              <a:t>stiffness</a:t>
            </a:r>
            <a:r>
              <a:rPr lang="en-US" sz="3200" dirty="0">
                <a:solidFill>
                  <a:prstClr val="black"/>
                </a:solidFill>
                <a:latin typeface="Calibri"/>
              </a:rPr>
              <a:t>)</a:t>
            </a:r>
          </a:p>
          <a:p>
            <a:pPr marL="342891" indent="-342891" defTabSz="914377">
              <a:lnSpc>
                <a:spcPct val="90000"/>
              </a:lnSpc>
              <a:spcBef>
                <a:spcPts val="3200"/>
              </a:spcBef>
              <a:buClr>
                <a:prstClr val="black"/>
              </a:buClr>
              <a:defRPr/>
            </a:pPr>
            <a:r>
              <a:rPr lang="en-US" sz="3733" dirty="0">
                <a:solidFill>
                  <a:srgbClr val="F79646">
                    <a:lumMod val="75000"/>
                  </a:srgbClr>
                </a:solidFill>
                <a:latin typeface="Calibri"/>
              </a:rPr>
              <a:t>A</a:t>
            </a:r>
            <a:r>
              <a:rPr lang="en-US" sz="3200" dirty="0">
                <a:solidFill>
                  <a:prstClr val="black"/>
                </a:solidFill>
                <a:latin typeface="Calibri"/>
              </a:rPr>
              <a:t>ge &lt;40 at onset</a:t>
            </a:r>
          </a:p>
          <a:p>
            <a:pPr marL="342891" indent="-342891" defTabSz="914377">
              <a:lnSpc>
                <a:spcPct val="90000"/>
              </a:lnSpc>
              <a:spcBef>
                <a:spcPts val="3200"/>
              </a:spcBef>
              <a:buClr>
                <a:prstClr val="black"/>
              </a:buClr>
              <a:defRPr/>
            </a:pPr>
            <a:r>
              <a:rPr lang="en-US" sz="3733" dirty="0">
                <a:solidFill>
                  <a:srgbClr val="F79646">
                    <a:lumMod val="75000"/>
                  </a:srgbClr>
                </a:solidFill>
                <a:latin typeface="Calibri"/>
              </a:rPr>
              <a:t>I</a:t>
            </a:r>
            <a:r>
              <a:rPr lang="en-US" sz="3200" dirty="0">
                <a:solidFill>
                  <a:prstClr val="black"/>
                </a:solidFill>
                <a:latin typeface="Calibri"/>
              </a:rPr>
              <a:t>mproves with activity</a:t>
            </a:r>
          </a:p>
          <a:p>
            <a:pPr marL="342891" indent="-342891" defTabSz="914377">
              <a:lnSpc>
                <a:spcPct val="90000"/>
              </a:lnSpc>
              <a:spcBef>
                <a:spcPts val="3200"/>
              </a:spcBef>
              <a:buClr>
                <a:prstClr val="black"/>
              </a:buClr>
              <a:defRPr/>
            </a:pPr>
            <a:r>
              <a:rPr lang="en-US" sz="3733" dirty="0">
                <a:solidFill>
                  <a:srgbClr val="F79646">
                    <a:lumMod val="75000"/>
                  </a:srgbClr>
                </a:solidFill>
                <a:latin typeface="Calibri"/>
              </a:rPr>
              <a:t>N</a:t>
            </a:r>
            <a:r>
              <a:rPr lang="en-US" sz="3200" dirty="0">
                <a:solidFill>
                  <a:prstClr val="black"/>
                </a:solidFill>
                <a:latin typeface="Calibri"/>
              </a:rPr>
              <a:t>ot relieved with rest / (OTC </a:t>
            </a:r>
            <a:r>
              <a:rPr lang="en-US" sz="3200" dirty="0">
                <a:solidFill>
                  <a:srgbClr val="F79646">
                    <a:lumMod val="75000"/>
                  </a:srgbClr>
                </a:solidFill>
                <a:latin typeface="Calibri"/>
              </a:rPr>
              <a:t>N</a:t>
            </a:r>
            <a:r>
              <a:rPr lang="en-US" sz="3200" dirty="0">
                <a:solidFill>
                  <a:prstClr val="black"/>
                </a:solidFill>
                <a:latin typeface="Calibri"/>
              </a:rPr>
              <a:t>SAIDs are helpful)</a:t>
            </a:r>
          </a:p>
          <a:p>
            <a:pPr marL="342891" indent="-342891" defTabSz="914377">
              <a:lnSpc>
                <a:spcPct val="90000"/>
              </a:lnSpc>
              <a:spcBef>
                <a:spcPts val="3200"/>
              </a:spcBef>
              <a:defRPr/>
            </a:pPr>
            <a:endParaRPr lang="en-US" sz="3200" dirty="0">
              <a:solidFill>
                <a:prstClr val="black"/>
              </a:solidFill>
              <a:latin typeface="Calibri"/>
            </a:endParaRPr>
          </a:p>
          <a:p>
            <a:pPr marL="342891" indent="-342891" defTabSz="914377">
              <a:lnSpc>
                <a:spcPct val="90000"/>
              </a:lnSpc>
              <a:spcBef>
                <a:spcPts val="3200"/>
              </a:spcBef>
              <a:defRPr/>
            </a:pPr>
            <a:endParaRPr lang="en-US" sz="3200" dirty="0">
              <a:solidFill>
                <a:prstClr val="black"/>
              </a:solidFill>
              <a:latin typeface="Calibri"/>
            </a:endParaRPr>
          </a:p>
          <a:p>
            <a:pPr marL="0" indent="0" defTabSz="914377">
              <a:lnSpc>
                <a:spcPct val="90000"/>
              </a:lnSpc>
              <a:spcBef>
                <a:spcPts val="3200"/>
              </a:spcBef>
              <a:buNone/>
              <a:defRPr/>
            </a:pPr>
            <a:endParaRPr lang="en-US" sz="3200" dirty="0">
              <a:solidFill>
                <a:prstClr val="black"/>
              </a:solidFill>
              <a:latin typeface="Calibri"/>
            </a:endParaRPr>
          </a:p>
          <a:p>
            <a:pPr marL="342891" indent="-342891" defTabSz="914377">
              <a:lnSpc>
                <a:spcPct val="90000"/>
              </a:lnSpc>
              <a:spcBef>
                <a:spcPts val="3200"/>
              </a:spcBef>
              <a:defRPr/>
            </a:pPr>
            <a:endParaRPr lang="en-US" sz="3200" dirty="0">
              <a:solidFill>
                <a:prstClr val="black"/>
              </a:solidFill>
              <a:latin typeface="Calibri"/>
            </a:endParaRPr>
          </a:p>
        </p:txBody>
      </p:sp>
      <p:sp>
        <p:nvSpPr>
          <p:cNvPr id="9" name="TextBox 8">
            <a:extLst>
              <a:ext uri="{FF2B5EF4-FFF2-40B4-BE49-F238E27FC236}">
                <a16:creationId xmlns:a16="http://schemas.microsoft.com/office/drawing/2014/main" id="{29DF52BA-1784-C942-924A-26F03C04308C}"/>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Braun J, Inman R.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2010;69:1264-1268. </a:t>
            </a:r>
          </a:p>
        </p:txBody>
      </p:sp>
    </p:spTree>
    <p:extLst>
      <p:ext uri="{BB962C8B-B14F-4D97-AF65-F5344CB8AC3E}">
        <p14:creationId xmlns:p14="http://schemas.microsoft.com/office/powerpoint/2010/main" val="40680359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Axial Disease</a:t>
            </a:r>
          </a:p>
          <a:p>
            <a:pPr algn="l" defTabSz="609585">
              <a:defRPr/>
            </a:pPr>
            <a:r>
              <a:rPr lang="en-US" sz="3733" i="1" dirty="0">
                <a:solidFill>
                  <a:prstClr val="black"/>
                </a:solidFill>
                <a:latin typeface="Calibri"/>
              </a:rPr>
              <a:t>Assessments</a:t>
            </a:r>
          </a:p>
        </p:txBody>
      </p:sp>
      <p:sp>
        <p:nvSpPr>
          <p:cNvPr id="6" name="Content Placeholder 2">
            <a:extLst>
              <a:ext uri="{FF2B5EF4-FFF2-40B4-BE49-F238E27FC236}">
                <a16:creationId xmlns:a16="http://schemas.microsoft.com/office/drawing/2014/main" id="{C8C8F1B1-0370-BB41-9006-48461725E124}"/>
              </a:ext>
            </a:extLst>
          </p:cNvPr>
          <p:cNvSpPr txBox="1">
            <a:spLocks/>
          </p:cNvSpPr>
          <p:nvPr/>
        </p:nvSpPr>
        <p:spPr>
          <a:xfrm>
            <a:off x="609600" y="1635372"/>
            <a:ext cx="8229600" cy="4367701"/>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lnSpc>
                <a:spcPct val="90000"/>
              </a:lnSpc>
              <a:spcBef>
                <a:spcPts val="1600"/>
              </a:spcBef>
              <a:defRPr/>
            </a:pPr>
            <a:r>
              <a:rPr lang="en-US" sz="3200" dirty="0">
                <a:solidFill>
                  <a:prstClr val="black"/>
                </a:solidFill>
                <a:latin typeface="Calibri"/>
              </a:rPr>
              <a:t>SI joint films (dedicated) </a:t>
            </a:r>
          </a:p>
          <a:p>
            <a:pPr marL="742932" lvl="1" indent="-285744" defTabSz="457189">
              <a:lnSpc>
                <a:spcPct val="90000"/>
              </a:lnSpc>
              <a:spcBef>
                <a:spcPts val="1600"/>
              </a:spcBef>
              <a:defRPr/>
            </a:pPr>
            <a:r>
              <a:rPr lang="en-US" sz="2800" dirty="0">
                <a:solidFill>
                  <a:prstClr val="black"/>
                </a:solidFill>
                <a:latin typeface="Calibri"/>
              </a:rPr>
              <a:t>Don’t expect to get the windows on the pelvis/hip films or L spine films</a:t>
            </a:r>
          </a:p>
          <a:p>
            <a:pPr marL="742932" lvl="1" indent="-285744" defTabSz="457189">
              <a:lnSpc>
                <a:spcPct val="90000"/>
              </a:lnSpc>
              <a:spcBef>
                <a:spcPts val="1600"/>
              </a:spcBef>
              <a:defRPr/>
            </a:pPr>
            <a:r>
              <a:rPr lang="en-US" sz="2800" dirty="0">
                <a:solidFill>
                  <a:prstClr val="black"/>
                </a:solidFill>
                <a:latin typeface="Calibri"/>
              </a:rPr>
              <a:t>Normal L spine films aren’t the end of the story!</a:t>
            </a:r>
          </a:p>
          <a:p>
            <a:pPr marL="342891" indent="-342891" defTabSz="457189">
              <a:lnSpc>
                <a:spcPct val="90000"/>
              </a:lnSpc>
              <a:spcBef>
                <a:spcPts val="1600"/>
              </a:spcBef>
              <a:defRPr/>
            </a:pPr>
            <a:endParaRPr lang="en-US" sz="3200" dirty="0">
              <a:solidFill>
                <a:prstClr val="black"/>
              </a:solidFill>
              <a:latin typeface="Calibri"/>
            </a:endParaRPr>
          </a:p>
          <a:p>
            <a:pPr marL="342891" indent="-342891" defTabSz="457189">
              <a:lnSpc>
                <a:spcPct val="90000"/>
              </a:lnSpc>
              <a:spcBef>
                <a:spcPts val="1600"/>
              </a:spcBef>
              <a:defRPr/>
            </a:pPr>
            <a:r>
              <a:rPr lang="en-US" sz="3200" dirty="0">
                <a:solidFill>
                  <a:prstClr val="black"/>
                </a:solidFill>
                <a:latin typeface="Calibri"/>
              </a:rPr>
              <a:t>MRI pelvis without contrast (but w/STIR)</a:t>
            </a:r>
          </a:p>
          <a:p>
            <a:pPr marL="742932" lvl="1" indent="-285744" defTabSz="457189">
              <a:lnSpc>
                <a:spcPct val="90000"/>
              </a:lnSpc>
              <a:spcBef>
                <a:spcPts val="1600"/>
              </a:spcBef>
              <a:defRPr/>
            </a:pPr>
            <a:r>
              <a:rPr lang="en-US" sz="2800" dirty="0">
                <a:solidFill>
                  <a:prstClr val="black"/>
                </a:solidFill>
                <a:latin typeface="Calibri"/>
              </a:rPr>
              <a:t>Nope, you won’t see them on the L-spine MRI</a:t>
            </a:r>
          </a:p>
          <a:p>
            <a:pPr marL="342891" indent="-342891" defTabSz="457189">
              <a:lnSpc>
                <a:spcPct val="90000"/>
              </a:lnSpc>
              <a:spcBef>
                <a:spcPts val="1600"/>
              </a:spcBef>
              <a:defRPr/>
            </a:pPr>
            <a:endParaRPr lang="en-US" sz="3200" dirty="0">
              <a:solidFill>
                <a:prstClr val="black"/>
              </a:solidFill>
              <a:latin typeface="Calibri"/>
            </a:endParaRPr>
          </a:p>
        </p:txBody>
      </p:sp>
    </p:spTree>
    <p:extLst>
      <p:ext uri="{BB962C8B-B14F-4D97-AF65-F5344CB8AC3E}">
        <p14:creationId xmlns:p14="http://schemas.microsoft.com/office/powerpoint/2010/main" val="1187423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Psoriatic Nail Involvement</a:t>
            </a:r>
          </a:p>
          <a:p>
            <a:pPr algn="l" defTabSz="609585">
              <a:defRPr/>
            </a:pPr>
            <a:r>
              <a:rPr lang="en-US" sz="3733" i="1" dirty="0">
                <a:solidFill>
                  <a:prstClr val="black"/>
                </a:solidFill>
                <a:latin typeface="Calibri"/>
              </a:rPr>
              <a:t>Nail Bed Psoriasis</a:t>
            </a:r>
          </a:p>
        </p:txBody>
      </p:sp>
      <p:sp>
        <p:nvSpPr>
          <p:cNvPr id="6" name="Rectangle 8">
            <a:extLst>
              <a:ext uri="{FF2B5EF4-FFF2-40B4-BE49-F238E27FC236}">
                <a16:creationId xmlns:a16="http://schemas.microsoft.com/office/drawing/2014/main" id="{68F6F682-A2BC-C541-82B4-5709E129C765}"/>
              </a:ext>
            </a:extLst>
          </p:cNvPr>
          <p:cNvSpPr txBox="1">
            <a:spLocks noChangeArrowheads="1"/>
          </p:cNvSpPr>
          <p:nvPr/>
        </p:nvSpPr>
        <p:spPr>
          <a:xfrm>
            <a:off x="609600" y="1567736"/>
            <a:ext cx="10373801" cy="4316233"/>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90000"/>
              </a:lnSpc>
              <a:spcBef>
                <a:spcPts val="2400"/>
              </a:spcBef>
              <a:defRPr/>
            </a:pPr>
            <a:r>
              <a:rPr lang="en-US" sz="3200" dirty="0">
                <a:solidFill>
                  <a:prstClr val="black"/>
                </a:solidFill>
                <a:latin typeface="Calibri"/>
              </a:rPr>
              <a:t>Onycholysis</a:t>
            </a:r>
          </a:p>
          <a:p>
            <a:pPr marL="342891" indent="-342891" defTabSz="914377">
              <a:lnSpc>
                <a:spcPct val="90000"/>
              </a:lnSpc>
              <a:spcBef>
                <a:spcPts val="2400"/>
              </a:spcBef>
              <a:defRPr/>
            </a:pPr>
            <a:r>
              <a:rPr lang="en-US" sz="3200" dirty="0">
                <a:solidFill>
                  <a:prstClr val="black"/>
                </a:solidFill>
                <a:latin typeface="Calibri"/>
              </a:rPr>
              <a:t>Splinter hemorrhages</a:t>
            </a:r>
          </a:p>
          <a:p>
            <a:pPr marL="342891" indent="-342891" defTabSz="914377">
              <a:lnSpc>
                <a:spcPct val="90000"/>
              </a:lnSpc>
              <a:spcBef>
                <a:spcPts val="2400"/>
              </a:spcBef>
              <a:defRPr/>
            </a:pPr>
            <a:r>
              <a:rPr lang="en-US" sz="3200" dirty="0">
                <a:solidFill>
                  <a:prstClr val="black"/>
                </a:solidFill>
                <a:latin typeface="Calibri"/>
              </a:rPr>
              <a:t>Hyperkeratosis</a:t>
            </a:r>
          </a:p>
          <a:p>
            <a:pPr marL="342891" indent="-342891" defTabSz="914377">
              <a:lnSpc>
                <a:spcPct val="90000"/>
              </a:lnSpc>
              <a:spcBef>
                <a:spcPts val="2400"/>
              </a:spcBef>
              <a:defRPr/>
            </a:pPr>
            <a:r>
              <a:rPr lang="en-US" sz="3200" dirty="0">
                <a:solidFill>
                  <a:prstClr val="black"/>
                </a:solidFill>
                <a:latin typeface="Calibri"/>
              </a:rPr>
              <a:t>Oil drop dyschromia</a:t>
            </a:r>
          </a:p>
          <a:p>
            <a:pPr marL="342891" indent="-342891" defTabSz="914377">
              <a:lnSpc>
                <a:spcPct val="90000"/>
              </a:lnSpc>
              <a:spcBef>
                <a:spcPts val="2400"/>
              </a:spcBef>
              <a:defRPr/>
            </a:pPr>
            <a:endParaRPr lang="en-US" sz="3200" dirty="0">
              <a:solidFill>
                <a:prstClr val="black"/>
              </a:solidFill>
              <a:latin typeface="Calibri"/>
            </a:endParaRPr>
          </a:p>
          <a:p>
            <a:pPr marL="0" indent="0" defTabSz="914377">
              <a:lnSpc>
                <a:spcPct val="90000"/>
              </a:lnSpc>
              <a:spcBef>
                <a:spcPts val="2400"/>
              </a:spcBef>
              <a:buNone/>
              <a:defRPr/>
            </a:pPr>
            <a:endParaRPr lang="en-US" sz="3200" dirty="0">
              <a:solidFill>
                <a:prstClr val="black"/>
              </a:solidFill>
              <a:latin typeface="Calibri"/>
            </a:endParaRPr>
          </a:p>
          <a:p>
            <a:pPr marL="342891" indent="-342891" defTabSz="914377">
              <a:lnSpc>
                <a:spcPct val="90000"/>
              </a:lnSpc>
              <a:spcBef>
                <a:spcPts val="2400"/>
              </a:spcBef>
              <a:defRPr/>
            </a:pPr>
            <a:endParaRPr lang="en-US" sz="3200" dirty="0">
              <a:solidFill>
                <a:prstClr val="black"/>
              </a:solidFill>
              <a:latin typeface="Calibri"/>
            </a:endParaRPr>
          </a:p>
        </p:txBody>
      </p:sp>
      <p:sp>
        <p:nvSpPr>
          <p:cNvPr id="9" name="TextBox 8">
            <a:extLst>
              <a:ext uri="{FF2B5EF4-FFF2-40B4-BE49-F238E27FC236}">
                <a16:creationId xmlns:a16="http://schemas.microsoft.com/office/drawing/2014/main" id="{29DF52BA-1784-C942-924A-26F03C04308C}"/>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Weiss P. </a:t>
            </a:r>
            <a:r>
              <a:rPr lang="en-US" sz="1467" i="1" dirty="0">
                <a:solidFill>
                  <a:prstClr val="black">
                    <a:lumMod val="75000"/>
                    <a:lumOff val="25000"/>
                  </a:prstClr>
                </a:solidFill>
                <a:latin typeface="Calibri"/>
              </a:rPr>
              <a:t>Rheum Dis Clin North Am</a:t>
            </a:r>
            <a:r>
              <a:rPr lang="en-US" sz="1467" dirty="0">
                <a:solidFill>
                  <a:prstClr val="black">
                    <a:lumMod val="75000"/>
                    <a:lumOff val="25000"/>
                  </a:prstClr>
                </a:solidFill>
                <a:latin typeface="Calibri"/>
              </a:rPr>
              <a:t>. 2015;41:545-568. </a:t>
            </a:r>
          </a:p>
        </p:txBody>
      </p:sp>
    </p:spTree>
    <p:extLst>
      <p:ext uri="{BB962C8B-B14F-4D97-AF65-F5344CB8AC3E}">
        <p14:creationId xmlns:p14="http://schemas.microsoft.com/office/powerpoint/2010/main" val="24584298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a:t>
            </a:r>
          </a:p>
          <a:p>
            <a:pPr algn="l" defTabSz="609585">
              <a:defRPr/>
            </a:pPr>
            <a:r>
              <a:rPr lang="en-US" sz="3733" i="1" dirty="0">
                <a:solidFill>
                  <a:prstClr val="black"/>
                </a:solidFill>
                <a:latin typeface="Calibri"/>
              </a:rPr>
              <a:t>PROs as The Primary Outcomes</a:t>
            </a:r>
          </a:p>
        </p:txBody>
      </p:sp>
      <p:sp>
        <p:nvSpPr>
          <p:cNvPr id="28" name="Content Placeholder 2">
            <a:extLst>
              <a:ext uri="{FF2B5EF4-FFF2-40B4-BE49-F238E27FC236}">
                <a16:creationId xmlns:a16="http://schemas.microsoft.com/office/drawing/2014/main" id="{25D09FF4-4B56-1A44-9AB2-C1F470126785}"/>
              </a:ext>
            </a:extLst>
          </p:cNvPr>
          <p:cNvSpPr txBox="1">
            <a:spLocks/>
          </p:cNvSpPr>
          <p:nvPr/>
        </p:nvSpPr>
        <p:spPr>
          <a:xfrm>
            <a:off x="505359" y="1453701"/>
            <a:ext cx="11077043" cy="4351339"/>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defRPr/>
            </a:pPr>
            <a:r>
              <a:rPr lang="en-US" sz="3200" dirty="0">
                <a:solidFill>
                  <a:prstClr val="black"/>
                </a:solidFill>
                <a:latin typeface="Calibri"/>
              </a:rPr>
              <a:t>Reflects the patient experience, regardless of disease features</a:t>
            </a:r>
          </a:p>
          <a:p>
            <a:pPr marL="742932" lvl="1" indent="-285744" defTabSz="457189">
              <a:defRPr/>
            </a:pPr>
            <a:r>
              <a:rPr lang="en-US" sz="2667" dirty="0">
                <a:solidFill>
                  <a:prstClr val="black"/>
                </a:solidFill>
                <a:latin typeface="Calibri"/>
              </a:rPr>
              <a:t>Isn’t the ultimate goal to improve how the disease impacts the patient? </a:t>
            </a:r>
          </a:p>
          <a:p>
            <a:pPr marL="342891" indent="-342891" defTabSz="457189">
              <a:defRPr/>
            </a:pPr>
            <a:endParaRPr lang="en-US" sz="3200" dirty="0">
              <a:solidFill>
                <a:prstClr val="black"/>
              </a:solidFill>
              <a:latin typeface="Calibri"/>
            </a:endParaRPr>
          </a:p>
          <a:p>
            <a:pPr marL="342891" indent="-342891" defTabSz="457189">
              <a:defRPr/>
            </a:pPr>
            <a:r>
              <a:rPr lang="en-US" sz="3200" dirty="0">
                <a:solidFill>
                  <a:prstClr val="black"/>
                </a:solidFill>
                <a:latin typeface="Calibri"/>
              </a:rPr>
              <a:t>Easy!  Opens options for data collection</a:t>
            </a:r>
          </a:p>
          <a:p>
            <a:pPr marL="342891" indent="-342891" defTabSz="457189">
              <a:defRPr/>
            </a:pPr>
            <a:endParaRPr lang="en-US" sz="3200" dirty="0">
              <a:solidFill>
                <a:prstClr val="black"/>
              </a:solidFill>
              <a:latin typeface="Calibri"/>
            </a:endParaRPr>
          </a:p>
          <a:p>
            <a:pPr marL="342891" indent="-342891" defTabSz="457189">
              <a:defRPr/>
            </a:pPr>
            <a:r>
              <a:rPr lang="en-US" sz="3200" dirty="0">
                <a:solidFill>
                  <a:prstClr val="black"/>
                </a:solidFill>
                <a:latin typeface="Calibri"/>
              </a:rPr>
              <a:t>One of the best options for pragmatic trials</a:t>
            </a:r>
          </a:p>
          <a:p>
            <a:pPr marL="342891" indent="-342891" defTabSz="457189">
              <a:defRPr/>
            </a:pPr>
            <a:endParaRPr lang="en-US" sz="3200" dirty="0">
              <a:solidFill>
                <a:prstClr val="black"/>
              </a:solidFill>
              <a:latin typeface="Calibri"/>
            </a:endParaRPr>
          </a:p>
        </p:txBody>
      </p:sp>
    </p:spTree>
    <p:extLst>
      <p:ext uri="{BB962C8B-B14F-4D97-AF65-F5344CB8AC3E}">
        <p14:creationId xmlns:p14="http://schemas.microsoft.com/office/powerpoint/2010/main" val="8578230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nvGraphicFramePr>
        <p:xfrm>
          <a:off x="710317" y="992779"/>
          <a:ext cx="10803172" cy="4511137"/>
        </p:xfrm>
        <a:graphic>
          <a:graphicData uri="http://schemas.openxmlformats.org/drawingml/2006/table">
            <a:tbl>
              <a:tblPr firstRow="1" bandRow="1">
                <a:tableStyleId>{5C22544A-7EE6-4342-B048-85BDC9FD1C3A}</a:tableStyleId>
              </a:tblPr>
              <a:tblGrid>
                <a:gridCol w="6318637">
                  <a:extLst>
                    <a:ext uri="{9D8B030D-6E8A-4147-A177-3AD203B41FA5}">
                      <a16:colId xmlns:a16="http://schemas.microsoft.com/office/drawing/2014/main" val="20000"/>
                    </a:ext>
                  </a:extLst>
                </a:gridCol>
                <a:gridCol w="1282811">
                  <a:extLst>
                    <a:ext uri="{9D8B030D-6E8A-4147-A177-3AD203B41FA5}">
                      <a16:colId xmlns:a16="http://schemas.microsoft.com/office/drawing/2014/main" val="20001"/>
                    </a:ext>
                  </a:extLst>
                </a:gridCol>
                <a:gridCol w="1102580">
                  <a:extLst>
                    <a:ext uri="{9D8B030D-6E8A-4147-A177-3AD203B41FA5}">
                      <a16:colId xmlns:a16="http://schemas.microsoft.com/office/drawing/2014/main" val="1840408575"/>
                    </a:ext>
                  </a:extLst>
                </a:gridCol>
                <a:gridCol w="1155589">
                  <a:extLst>
                    <a:ext uri="{9D8B030D-6E8A-4147-A177-3AD203B41FA5}">
                      <a16:colId xmlns:a16="http://schemas.microsoft.com/office/drawing/2014/main" val="1680168169"/>
                    </a:ext>
                  </a:extLst>
                </a:gridCol>
                <a:gridCol w="943555">
                  <a:extLst>
                    <a:ext uri="{9D8B030D-6E8A-4147-A177-3AD203B41FA5}">
                      <a16:colId xmlns:a16="http://schemas.microsoft.com/office/drawing/2014/main" val="66281580"/>
                    </a:ext>
                  </a:extLst>
                </a:gridCol>
              </a:tblGrid>
              <a:tr h="538485">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500" b="1" i="0" u="none" strike="noStrike" cap="none" normalizeH="0" baseline="0" dirty="0">
                          <a:ln>
                            <a:noFill/>
                          </a:ln>
                          <a:solidFill>
                            <a:srgbClr val="FFFFFF"/>
                          </a:solidFill>
                          <a:effectLst/>
                          <a:latin typeface="+mn-lt"/>
                        </a:rPr>
                        <a:t>OVER THE LAST WEEK,                                                                                               were you able to:</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500" b="1" i="0" u="none" strike="noStrike" cap="none" normalizeH="0" baseline="0" dirty="0">
                          <a:ln>
                            <a:noFill/>
                          </a:ln>
                          <a:solidFill>
                            <a:srgbClr val="FFFFFF"/>
                          </a:solidFill>
                          <a:effectLst/>
                          <a:latin typeface="+mn-lt"/>
                        </a:rPr>
                        <a:t>without ANY difficulty</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500" b="1" i="0" u="none" strike="noStrike" cap="none" normalizeH="0" baseline="0" dirty="0">
                          <a:ln>
                            <a:noFill/>
                          </a:ln>
                          <a:solidFill>
                            <a:srgbClr val="FFFFFF"/>
                          </a:solidFill>
                          <a:effectLst/>
                          <a:latin typeface="+mn-lt"/>
                        </a:rPr>
                        <a:t>with SOME difficulty</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defRPr/>
                      </a:pPr>
                      <a:r>
                        <a:rPr kumimoji="0" lang="en-US" sz="1500" b="1" i="0" u="none" strike="noStrike" cap="none" normalizeH="0" baseline="0" dirty="0">
                          <a:ln>
                            <a:noFill/>
                          </a:ln>
                          <a:solidFill>
                            <a:srgbClr val="FFFFFF"/>
                          </a:solidFill>
                          <a:effectLst/>
                          <a:latin typeface="+mn-lt"/>
                        </a:rPr>
                        <a:t>with MUCH difficulty</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500" b="1" i="0" u="none" strike="noStrike" cap="none" normalizeH="0" baseline="0" dirty="0">
                          <a:ln>
                            <a:noFill/>
                          </a:ln>
                          <a:solidFill>
                            <a:srgbClr val="FFFFFF"/>
                          </a:solidFill>
                          <a:effectLst/>
                          <a:latin typeface="+mn-lt"/>
                        </a:rPr>
                        <a:t>UNABLE to do</a:t>
                      </a:r>
                    </a:p>
                  </a:txBody>
                  <a:tcPr marT="45723" marB="45723" horzOverflow="overflow"/>
                </a:tc>
                <a:extLst>
                  <a:ext uri="{0D108BD9-81ED-4DB2-BD59-A6C34878D82A}">
                    <a16:rowId xmlns:a16="http://schemas.microsoft.com/office/drawing/2014/main" val="10000"/>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Dress yourself, including tying shoelaces and doing buttons?</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1"/>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Get in and out of bed?</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2"/>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Lift a full cup or glass to your mouth?</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3"/>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Walk outdoors on flat ground?</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4"/>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Wash and dry your entire body?</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5"/>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Bend down to pick up clothing from the floor?</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6"/>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Turn regular faucets on and off?</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7"/>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Get in and out of a car, bus, train, or airplane?</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0008"/>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Walk two miles or three kilometers, if you wish?</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4029638915"/>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Participate in recreational activities and sports as you would like, if you wish?</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a:t>
                      </a:r>
                    </a:p>
                  </a:txBody>
                  <a:tcPr marT="45723" marB="45723" horzOverflow="overflow"/>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a:t>
                      </a:r>
                    </a:p>
                  </a:txBody>
                  <a:tcPr marT="45723" marB="45723" horzOverflow="overflow"/>
                </a:tc>
                <a:extLst>
                  <a:ext uri="{0D108BD9-81ED-4DB2-BD59-A6C34878D82A}">
                    <a16:rowId xmlns:a16="http://schemas.microsoft.com/office/drawing/2014/main" val="1707425310"/>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Get a good night’s sleep?</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1.1</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2.2</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3.3</a:t>
                      </a:r>
                    </a:p>
                  </a:txBody>
                  <a:tcPr marT="45723" marB="45723" horzOverflow="overflow">
                    <a:solidFill>
                      <a:schemeClr val="bg2">
                        <a:lumMod val="90000"/>
                      </a:schemeClr>
                    </a:solidFill>
                  </a:tcPr>
                </a:tc>
                <a:extLst>
                  <a:ext uri="{0D108BD9-81ED-4DB2-BD59-A6C34878D82A}">
                    <a16:rowId xmlns:a16="http://schemas.microsoft.com/office/drawing/2014/main" val="3933372804"/>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Deal with feelings of anxiety or being nervous?</a:t>
                      </a:r>
                    </a:p>
                  </a:txBody>
                  <a:tcPr marT="45723" marB="45723" horzOverflow="overflow">
                    <a:solidFill>
                      <a:schemeClr val="bg2"/>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solidFill>
                      <a:schemeClr val="bg2"/>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1.1</a:t>
                      </a:r>
                    </a:p>
                  </a:txBody>
                  <a:tcPr marT="45723" marB="45723" horzOverflow="overflow">
                    <a:solidFill>
                      <a:schemeClr val="bg2"/>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2.2</a:t>
                      </a:r>
                    </a:p>
                  </a:txBody>
                  <a:tcPr marT="45723" marB="45723" horzOverflow="overflow">
                    <a:solidFill>
                      <a:schemeClr val="bg2"/>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3.3</a:t>
                      </a:r>
                    </a:p>
                  </a:txBody>
                  <a:tcPr marT="45723" marB="45723" horzOverflow="overflow">
                    <a:solidFill>
                      <a:schemeClr val="bg2"/>
                    </a:solidFill>
                  </a:tcPr>
                </a:tc>
                <a:extLst>
                  <a:ext uri="{0D108BD9-81ED-4DB2-BD59-A6C34878D82A}">
                    <a16:rowId xmlns:a16="http://schemas.microsoft.com/office/drawing/2014/main" val="3272465541"/>
                  </a:ext>
                </a:extLst>
              </a:tr>
              <a:tr h="304807">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Deal with feelings of depression or feeling blue?</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0</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1.1</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2.2</a:t>
                      </a:r>
                    </a:p>
                  </a:txBody>
                  <a:tcPr marT="45723" marB="45723"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__ 3.3</a:t>
                      </a:r>
                    </a:p>
                  </a:txBody>
                  <a:tcPr marT="45723" marB="45723" horzOverflow="overflow">
                    <a:solidFill>
                      <a:schemeClr val="bg2">
                        <a:lumMod val="90000"/>
                      </a:schemeClr>
                    </a:solidFill>
                  </a:tcPr>
                </a:tc>
                <a:extLst>
                  <a:ext uri="{0D108BD9-81ED-4DB2-BD59-A6C34878D82A}">
                    <a16:rowId xmlns:a16="http://schemas.microsoft.com/office/drawing/2014/main" val="1991051055"/>
                  </a:ext>
                </a:extLst>
              </a:tr>
            </a:tbl>
          </a:graphicData>
        </a:graphic>
      </p:graphicFrame>
      <p:sp>
        <p:nvSpPr>
          <p:cNvPr id="13" name="Rectangle 12">
            <a:extLst>
              <a:ext uri="{FF2B5EF4-FFF2-40B4-BE49-F238E27FC236}">
                <a16:creationId xmlns:a16="http://schemas.microsoft.com/office/drawing/2014/main" id="{C38AC007-967B-634D-9A88-2827F9E4533A}"/>
              </a:ext>
            </a:extLst>
          </p:cNvPr>
          <p:cNvSpPr/>
          <p:nvPr/>
        </p:nvSpPr>
        <p:spPr>
          <a:xfrm>
            <a:off x="457200" y="5576637"/>
            <a:ext cx="8405853" cy="830997"/>
          </a:xfrm>
          <a:prstGeom prst="rect">
            <a:avLst/>
          </a:prstGeom>
        </p:spPr>
        <p:txBody>
          <a:bodyPr wrap="square">
            <a:spAutoFit/>
          </a:bodyPr>
          <a:lstStyle/>
          <a:p>
            <a:pPr marL="342891" indent="-342891" defTabSz="457189">
              <a:buFont typeface="Arial" charset="0"/>
              <a:buChar char="•"/>
              <a:defRPr/>
            </a:pPr>
            <a:r>
              <a:rPr lang="en-US" sz="1600" kern="0" dirty="0">
                <a:solidFill>
                  <a:prstClr val="black"/>
                </a:solidFill>
                <a:latin typeface="Calibri"/>
              </a:rPr>
              <a:t>How much pain have you had because of your condition OVER THE PAST WEEK? 0–10</a:t>
            </a:r>
          </a:p>
          <a:p>
            <a:pPr marL="342891" indent="-342891" defTabSz="457189">
              <a:buFont typeface="Arial" charset="0"/>
              <a:buChar char="•"/>
              <a:defRPr/>
            </a:pPr>
            <a:r>
              <a:rPr lang="en-US" sz="1600" kern="0" dirty="0">
                <a:solidFill>
                  <a:prstClr val="black"/>
                </a:solidFill>
                <a:latin typeface="Calibri"/>
              </a:rPr>
              <a:t>Considering all the ways in which illness and health conditions may affect you at this time, please indicate how you are doing: 0–10</a:t>
            </a:r>
          </a:p>
        </p:txBody>
      </p:sp>
      <p:sp>
        <p:nvSpPr>
          <p:cNvPr id="14" name="Title 1">
            <a:extLst>
              <a:ext uri="{FF2B5EF4-FFF2-40B4-BE49-F238E27FC236}">
                <a16:creationId xmlns:a16="http://schemas.microsoft.com/office/drawing/2014/main" id="{F90313F5-94EF-3B42-B653-908B1B6117D3}"/>
              </a:ext>
            </a:extLst>
          </p:cNvPr>
          <p:cNvSpPr txBox="1">
            <a:spLocks/>
          </p:cNvSpPr>
          <p:nvPr/>
        </p:nvSpPr>
        <p:spPr>
          <a:xfrm>
            <a:off x="609600" y="52559"/>
            <a:ext cx="10972800" cy="100873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RAPID3</a:t>
            </a:r>
          </a:p>
        </p:txBody>
      </p:sp>
    </p:spTree>
    <p:extLst>
      <p:ext uri="{BB962C8B-B14F-4D97-AF65-F5344CB8AC3E}">
        <p14:creationId xmlns:p14="http://schemas.microsoft.com/office/powerpoint/2010/main" val="18754041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A682F5-11C8-4140-9F31-F180C407EC38}"/>
              </a:ext>
            </a:extLst>
          </p:cNvPr>
          <p:cNvPicPr>
            <a:picLocks noChangeAspect="1"/>
          </p:cNvPicPr>
          <p:nvPr/>
        </p:nvPicPr>
        <p:blipFill>
          <a:blip r:embed="rId3">
            <a:clrChange>
              <a:clrFrom>
                <a:srgbClr val="FFFFFF"/>
              </a:clrFrom>
              <a:clrTo>
                <a:srgbClr val="FFFFFF">
                  <a:alpha val="0"/>
                </a:srgbClr>
              </a:clrTo>
            </a:clrChange>
          </a:blip>
          <a:srcRect/>
          <a:stretch/>
        </p:blipFill>
        <p:spPr>
          <a:xfrm>
            <a:off x="7689668" y="2098859"/>
            <a:ext cx="4445968" cy="2716981"/>
          </a:xfrm>
          <a:prstGeom prst="rect">
            <a:avLst/>
          </a:prstGeom>
        </p:spPr>
      </p:pic>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PROs as the Clinical Trial Outcomes</a:t>
            </a:r>
          </a:p>
          <a:p>
            <a:pPr algn="l" defTabSz="609585">
              <a:defRPr/>
            </a:pPr>
            <a:r>
              <a:rPr lang="en-US" sz="3733" i="1" dirty="0">
                <a:solidFill>
                  <a:prstClr val="black"/>
                </a:solidFill>
                <a:latin typeface="Calibri"/>
              </a:rPr>
              <a:t>ASAS20</a:t>
            </a:r>
          </a:p>
        </p:txBody>
      </p:sp>
      <p:sp>
        <p:nvSpPr>
          <p:cNvPr id="10" name="Content Placeholder 2">
            <a:extLst>
              <a:ext uri="{FF2B5EF4-FFF2-40B4-BE49-F238E27FC236}">
                <a16:creationId xmlns:a16="http://schemas.microsoft.com/office/drawing/2014/main" id="{B68AD044-F1CA-9C41-B9AA-87BFE599A72F}"/>
              </a:ext>
            </a:extLst>
          </p:cNvPr>
          <p:cNvSpPr txBox="1">
            <a:spLocks/>
          </p:cNvSpPr>
          <p:nvPr/>
        </p:nvSpPr>
        <p:spPr>
          <a:xfrm>
            <a:off x="609600" y="1547043"/>
            <a:ext cx="7913915" cy="4351339"/>
          </a:xfrm>
          <a:prstGeom prst="rect">
            <a:avLst/>
          </a:prstGeom>
        </p:spPr>
        <p:txBody>
          <a:bodyPr vert="horz" lIns="121920" tIns="60960" rIns="121920" bIns="60960" rtlCol="0">
            <a:normAutofit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defRPr/>
            </a:pPr>
            <a:r>
              <a:rPr lang="en-US" sz="3200" dirty="0">
                <a:solidFill>
                  <a:prstClr val="black"/>
                </a:solidFill>
                <a:latin typeface="Calibri"/>
              </a:rPr>
              <a:t>20+% improvement and ≥ 1 unit change (scale 0–10)  in at least 3 of 4 ASAS domains and no worsening:</a:t>
            </a:r>
          </a:p>
          <a:p>
            <a:pPr marL="742932" lvl="1" indent="-285744" defTabSz="457189">
              <a:defRPr/>
            </a:pPr>
            <a:r>
              <a:rPr lang="en-US" sz="2800" dirty="0">
                <a:solidFill>
                  <a:prstClr val="black"/>
                </a:solidFill>
                <a:latin typeface="Calibri"/>
              </a:rPr>
              <a:t>Patient Global Assessment of Disease </a:t>
            </a:r>
          </a:p>
          <a:p>
            <a:pPr marL="742932" lvl="1" indent="-285744" defTabSz="457189">
              <a:defRPr/>
            </a:pPr>
            <a:r>
              <a:rPr lang="en-US" sz="2800" dirty="0">
                <a:solidFill>
                  <a:prstClr val="black"/>
                </a:solidFill>
                <a:latin typeface="Calibri"/>
              </a:rPr>
              <a:t>Total Back Pain </a:t>
            </a:r>
          </a:p>
          <a:p>
            <a:pPr marL="742932" lvl="1" indent="-285744" defTabSz="457189">
              <a:defRPr/>
            </a:pPr>
            <a:r>
              <a:rPr lang="en-US" sz="2800" dirty="0">
                <a:solidFill>
                  <a:prstClr val="black"/>
                </a:solidFill>
                <a:latin typeface="Calibri"/>
              </a:rPr>
              <a:t>Function (Bath AS Functional Index [BASFI])</a:t>
            </a:r>
          </a:p>
          <a:p>
            <a:pPr marL="742932" lvl="1" indent="-285744" defTabSz="457189">
              <a:defRPr/>
            </a:pPr>
            <a:r>
              <a:rPr lang="en-US" sz="2800" dirty="0">
                <a:solidFill>
                  <a:prstClr val="black"/>
                </a:solidFill>
                <a:latin typeface="Calibri"/>
              </a:rPr>
              <a:t>Inflammation domain (mean of 2 Bath AS Disease Activity Index NRS Questions #5 and #6 for morning stiffness)</a:t>
            </a:r>
          </a:p>
        </p:txBody>
      </p:sp>
      <p:sp>
        <p:nvSpPr>
          <p:cNvPr id="5" name="TextBox 4">
            <a:extLst>
              <a:ext uri="{FF2B5EF4-FFF2-40B4-BE49-F238E27FC236}">
                <a16:creationId xmlns:a16="http://schemas.microsoft.com/office/drawing/2014/main" id="{9EDDF7F0-6223-46D3-A96D-56AAECCC6BE3}"/>
              </a:ext>
            </a:extLst>
          </p:cNvPr>
          <p:cNvSpPr txBox="1"/>
          <p:nvPr/>
        </p:nvSpPr>
        <p:spPr>
          <a:xfrm>
            <a:off x="9056915" y="4814569"/>
            <a:ext cx="1750423" cy="256545"/>
          </a:xfrm>
          <a:prstGeom prst="rect">
            <a:avLst/>
          </a:prstGeom>
          <a:noFill/>
        </p:spPr>
        <p:txBody>
          <a:bodyPr wrap="square" rtlCol="0">
            <a:spAutoFit/>
          </a:bodyPr>
          <a:lstStyle/>
          <a:p>
            <a:pPr defTabSz="609585"/>
            <a:r>
              <a:rPr lang="en-US" sz="1067" dirty="0">
                <a:solidFill>
                  <a:prstClr val="black">
                    <a:lumMod val="50000"/>
                    <a:lumOff val="50000"/>
                  </a:prstClr>
                </a:solidFill>
                <a:latin typeface="Calibri"/>
              </a:rPr>
              <a:t>Credit: </a:t>
            </a:r>
            <a:r>
              <a:rPr lang="en-US" sz="1067" dirty="0" err="1">
                <a:solidFill>
                  <a:prstClr val="black">
                    <a:lumMod val="50000"/>
                    <a:lumOff val="50000"/>
                  </a:prstClr>
                </a:solidFill>
                <a:latin typeface="Calibri"/>
              </a:rPr>
              <a:t>staras</a:t>
            </a:r>
            <a:r>
              <a:rPr lang="en-US" sz="1067" dirty="0">
                <a:solidFill>
                  <a:prstClr val="black">
                    <a:lumMod val="50000"/>
                    <a:lumOff val="50000"/>
                  </a:prstClr>
                </a:solidFill>
                <a:latin typeface="Calibri"/>
              </a:rPr>
              <a:t>/</a:t>
            </a:r>
            <a:r>
              <a:rPr lang="en-US" sz="1067" dirty="0" err="1">
                <a:solidFill>
                  <a:prstClr val="black">
                    <a:lumMod val="50000"/>
                    <a:lumOff val="50000"/>
                  </a:prstClr>
                </a:solidFill>
                <a:latin typeface="Calibri"/>
              </a:rPr>
              <a:t>Bigstock</a:t>
            </a:r>
            <a:endParaRPr lang="en-US" sz="1067" dirty="0">
              <a:solidFill>
                <a:prstClr val="black">
                  <a:lumMod val="50000"/>
                  <a:lumOff val="50000"/>
                </a:prstClr>
              </a:solidFill>
              <a:latin typeface="Calibri"/>
            </a:endParaRPr>
          </a:p>
        </p:txBody>
      </p:sp>
    </p:spTree>
    <p:extLst>
      <p:ext uri="{BB962C8B-B14F-4D97-AF65-F5344CB8AC3E}">
        <p14:creationId xmlns:p14="http://schemas.microsoft.com/office/powerpoint/2010/main" val="42297627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Routine Assessment of Patient Index Data-3</a:t>
            </a:r>
          </a:p>
          <a:p>
            <a:pPr algn="l" defTabSz="609585">
              <a:defRPr/>
            </a:pPr>
            <a:r>
              <a:rPr lang="en-US" sz="3733" i="1" dirty="0">
                <a:solidFill>
                  <a:prstClr val="black"/>
                </a:solidFill>
                <a:latin typeface="Calibri"/>
              </a:rPr>
              <a:t>RAPID3</a:t>
            </a:r>
          </a:p>
        </p:txBody>
      </p:sp>
      <p:sp>
        <p:nvSpPr>
          <p:cNvPr id="6" name="Content Placeholder 2">
            <a:extLst>
              <a:ext uri="{FF2B5EF4-FFF2-40B4-BE49-F238E27FC236}">
                <a16:creationId xmlns:a16="http://schemas.microsoft.com/office/drawing/2014/main" id="{6C69B54A-7C89-614E-8A36-308FD98528C5}"/>
              </a:ext>
            </a:extLst>
          </p:cNvPr>
          <p:cNvSpPr txBox="1">
            <a:spLocks/>
          </p:cNvSpPr>
          <p:nvPr/>
        </p:nvSpPr>
        <p:spPr>
          <a:xfrm>
            <a:off x="609600" y="1463465"/>
            <a:ext cx="10670848" cy="4525963"/>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lnSpc>
                <a:spcPct val="90000"/>
              </a:lnSpc>
              <a:spcBef>
                <a:spcPts val="3200"/>
              </a:spcBef>
              <a:buClr>
                <a:prstClr val="black"/>
              </a:buClr>
              <a:buSzPct val="100000"/>
            </a:pPr>
            <a:r>
              <a:rPr lang="en-US" sz="3200" dirty="0">
                <a:solidFill>
                  <a:prstClr val="black"/>
                </a:solidFill>
                <a:latin typeface="Calibri" charset="0"/>
                <a:ea typeface="Calibri" charset="0"/>
                <a:cs typeface="Calibri" charset="0"/>
                <a:sym typeface="Arial"/>
              </a:rPr>
              <a:t>Well-known PRO; easily and quickly administered; most commonly used rheumatology PRO in the United States</a:t>
            </a:r>
          </a:p>
          <a:p>
            <a:pPr marL="342891" indent="-342891" defTabSz="457189">
              <a:lnSpc>
                <a:spcPct val="90000"/>
              </a:lnSpc>
              <a:spcBef>
                <a:spcPts val="3200"/>
              </a:spcBef>
              <a:buClr>
                <a:prstClr val="black"/>
              </a:buClr>
              <a:buSzPct val="100000"/>
            </a:pPr>
            <a:r>
              <a:rPr lang="en-US" sz="3200" dirty="0">
                <a:solidFill>
                  <a:prstClr val="black"/>
                </a:solidFill>
                <a:latin typeface="Calibri" charset="0"/>
                <a:ea typeface="Calibri" charset="0"/>
                <a:cs typeface="Calibri" charset="0"/>
              </a:rPr>
              <a:t>Domains: physical function, pain, global health</a:t>
            </a:r>
          </a:p>
          <a:p>
            <a:pPr marL="342891" indent="-342891" defTabSz="457189">
              <a:lnSpc>
                <a:spcPct val="90000"/>
              </a:lnSpc>
              <a:spcBef>
                <a:spcPts val="3200"/>
              </a:spcBef>
              <a:buClr>
                <a:prstClr val="black"/>
              </a:buClr>
              <a:buSzPct val="100000"/>
            </a:pPr>
            <a:r>
              <a:rPr lang="en-US" sz="3200" dirty="0">
                <a:solidFill>
                  <a:prstClr val="black"/>
                </a:solidFill>
                <a:latin typeface="Calibri" charset="0"/>
                <a:ea typeface="Calibri" charset="0"/>
                <a:cs typeface="Calibri" charset="0"/>
              </a:rPr>
              <a:t>Range 0-30 (or 0–10)</a:t>
            </a:r>
          </a:p>
          <a:p>
            <a:pPr marL="342891" indent="-342891" defTabSz="457189">
              <a:lnSpc>
                <a:spcPct val="90000"/>
              </a:lnSpc>
              <a:spcBef>
                <a:spcPts val="3200"/>
              </a:spcBef>
              <a:buClr>
                <a:prstClr val="black"/>
              </a:buClr>
              <a:buSzPct val="100000"/>
            </a:pPr>
            <a:r>
              <a:rPr lang="en-US" sz="3200" dirty="0">
                <a:solidFill>
                  <a:prstClr val="black"/>
                </a:solidFill>
                <a:latin typeface="Calibri" charset="0"/>
                <a:ea typeface="Calibri" charset="0"/>
                <a:cs typeface="Calibri" charset="0"/>
              </a:rPr>
              <a:t>D</a:t>
            </a:r>
            <a:r>
              <a:rPr lang="en-US" sz="3200" dirty="0">
                <a:solidFill>
                  <a:prstClr val="black"/>
                </a:solidFill>
                <a:latin typeface="Calibri" charset="0"/>
                <a:ea typeface="Calibri" charset="0"/>
                <a:cs typeface="Calibri" charset="0"/>
                <a:sym typeface="Arial"/>
              </a:rPr>
              <a:t>eveloped and validated in RA; now assessed in AS and PsA as well</a:t>
            </a:r>
          </a:p>
        </p:txBody>
      </p:sp>
    </p:spTree>
    <p:extLst>
      <p:ext uri="{BB962C8B-B14F-4D97-AF65-F5344CB8AC3E}">
        <p14:creationId xmlns:p14="http://schemas.microsoft.com/office/powerpoint/2010/main" val="38335227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Impact of Disease (PsAID)</a:t>
            </a:r>
          </a:p>
          <a:p>
            <a:pPr algn="l" defTabSz="609585">
              <a:defRPr/>
            </a:pPr>
            <a:r>
              <a:rPr lang="en-US" sz="3733" i="1" dirty="0">
                <a:solidFill>
                  <a:prstClr val="black"/>
                </a:solidFill>
                <a:latin typeface="Calibri"/>
              </a:rPr>
              <a:t>Questionnaire</a:t>
            </a:r>
          </a:p>
        </p:txBody>
      </p:sp>
      <p:sp>
        <p:nvSpPr>
          <p:cNvPr id="8" name="Content Placeholder 2">
            <a:extLst>
              <a:ext uri="{FF2B5EF4-FFF2-40B4-BE49-F238E27FC236}">
                <a16:creationId xmlns:a16="http://schemas.microsoft.com/office/drawing/2014/main" id="{B096E9DE-E553-7444-B3D1-0D1A7EC4094C}"/>
              </a:ext>
            </a:extLst>
          </p:cNvPr>
          <p:cNvSpPr txBox="1">
            <a:spLocks/>
          </p:cNvSpPr>
          <p:nvPr/>
        </p:nvSpPr>
        <p:spPr>
          <a:xfrm>
            <a:off x="838200" y="1471294"/>
            <a:ext cx="10515600" cy="4783569"/>
          </a:xfrm>
          <a:prstGeom prst="rect">
            <a:avLst/>
          </a:prstGeom>
        </p:spPr>
        <p:txBody>
          <a:bodyPr vert="horz" lIns="121920" tIns="60960" rIns="121920" bIns="6096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lnSpc>
                <a:spcPct val="90000"/>
              </a:lnSpc>
              <a:spcBef>
                <a:spcPts val="3200"/>
              </a:spcBef>
              <a:defRPr/>
            </a:pPr>
            <a:r>
              <a:rPr lang="en-US" sz="3200" dirty="0">
                <a:solidFill>
                  <a:prstClr val="black"/>
                </a:solidFill>
                <a:latin typeface="Calibri"/>
              </a:rPr>
              <a:t>Specific to PsA</a:t>
            </a:r>
          </a:p>
          <a:p>
            <a:pPr marL="342891" indent="-342891" defTabSz="457189">
              <a:lnSpc>
                <a:spcPct val="90000"/>
              </a:lnSpc>
              <a:spcBef>
                <a:spcPts val="3200"/>
              </a:spcBef>
              <a:defRPr/>
            </a:pPr>
            <a:r>
              <a:rPr lang="en-US" sz="3200" dirty="0">
                <a:solidFill>
                  <a:prstClr val="black"/>
                </a:solidFill>
                <a:latin typeface="Calibri"/>
              </a:rPr>
              <a:t>Designed by a patient panel; includes all of the areas of impact important to patients</a:t>
            </a:r>
          </a:p>
          <a:p>
            <a:pPr marL="342891" indent="-342891" defTabSz="457189">
              <a:lnSpc>
                <a:spcPct val="90000"/>
              </a:lnSpc>
              <a:spcBef>
                <a:spcPts val="3200"/>
              </a:spcBef>
              <a:defRPr/>
            </a:pPr>
            <a:r>
              <a:rPr lang="en-US" sz="3200" dirty="0">
                <a:solidFill>
                  <a:prstClr val="black"/>
                </a:solidFill>
                <a:latin typeface="Calibri"/>
              </a:rPr>
              <a:t>Simple index: 12 questions designed for practice, 9 for trials; range for both is 0–10</a:t>
            </a:r>
          </a:p>
          <a:p>
            <a:pPr marL="342891" indent="-342891" defTabSz="457189">
              <a:lnSpc>
                <a:spcPct val="90000"/>
              </a:lnSpc>
              <a:spcBef>
                <a:spcPts val="3200"/>
              </a:spcBef>
              <a:defRPr/>
            </a:pPr>
            <a:r>
              <a:rPr lang="en-US" sz="3200" dirty="0">
                <a:solidFill>
                  <a:prstClr val="black"/>
                </a:solidFill>
                <a:latin typeface="Calibri"/>
              </a:rPr>
              <a:t>Set of individual items for different domains and each item related to PsA</a:t>
            </a:r>
          </a:p>
          <a:p>
            <a:pPr marL="342891" indent="-342891" defTabSz="457189">
              <a:lnSpc>
                <a:spcPct val="90000"/>
              </a:lnSpc>
              <a:spcBef>
                <a:spcPts val="3200"/>
              </a:spcBef>
              <a:defRPr/>
            </a:pPr>
            <a:endParaRPr lang="en-US" sz="3200" dirty="0">
              <a:solidFill>
                <a:prstClr val="black"/>
              </a:solidFill>
              <a:latin typeface="Calibri"/>
            </a:endParaRPr>
          </a:p>
        </p:txBody>
      </p:sp>
      <p:sp>
        <p:nvSpPr>
          <p:cNvPr id="9" name="TextBox 8">
            <a:extLst>
              <a:ext uri="{FF2B5EF4-FFF2-40B4-BE49-F238E27FC236}">
                <a16:creationId xmlns:a16="http://schemas.microsoft.com/office/drawing/2014/main" id="{1C7E2E89-4587-B748-9CB8-7A38A70CCA22}"/>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Gossec L,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2014;73:1012-1019. </a:t>
            </a:r>
          </a:p>
        </p:txBody>
      </p:sp>
    </p:spTree>
    <p:extLst>
      <p:ext uri="{BB962C8B-B14F-4D97-AF65-F5344CB8AC3E}">
        <p14:creationId xmlns:p14="http://schemas.microsoft.com/office/powerpoint/2010/main" val="2893390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Impact of Disease (PsAID)</a:t>
            </a:r>
          </a:p>
          <a:p>
            <a:pPr algn="l" defTabSz="609585">
              <a:defRPr/>
            </a:pPr>
            <a:r>
              <a:rPr lang="en-US" sz="3733" i="1" dirty="0">
                <a:solidFill>
                  <a:prstClr val="black"/>
                </a:solidFill>
                <a:latin typeface="Calibri"/>
              </a:rPr>
              <a:t>Questionnaire (cont.)</a:t>
            </a:r>
          </a:p>
        </p:txBody>
      </p:sp>
      <p:sp>
        <p:nvSpPr>
          <p:cNvPr id="9" name="TextBox 8">
            <a:extLst>
              <a:ext uri="{FF2B5EF4-FFF2-40B4-BE49-F238E27FC236}">
                <a16:creationId xmlns:a16="http://schemas.microsoft.com/office/drawing/2014/main" id="{1C7E2E89-4587-B748-9CB8-7A38A70CCA22}"/>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Gossec L,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2014;73:1012-1019. </a:t>
            </a:r>
          </a:p>
        </p:txBody>
      </p:sp>
      <p:sp>
        <p:nvSpPr>
          <p:cNvPr id="6" name="Rectangle 5">
            <a:extLst>
              <a:ext uri="{FF2B5EF4-FFF2-40B4-BE49-F238E27FC236}">
                <a16:creationId xmlns:a16="http://schemas.microsoft.com/office/drawing/2014/main" id="{61DE648F-EAA5-4C4D-80ED-1D9EDEB80AFE}"/>
              </a:ext>
            </a:extLst>
          </p:cNvPr>
          <p:cNvSpPr/>
          <p:nvPr/>
        </p:nvSpPr>
        <p:spPr>
          <a:xfrm>
            <a:off x="609601" y="1473705"/>
            <a:ext cx="11132695" cy="913199"/>
          </a:xfrm>
          <a:prstGeom prst="rect">
            <a:avLst/>
          </a:prstGeom>
        </p:spPr>
        <p:txBody>
          <a:bodyPr wrap="square">
            <a:spAutoFit/>
          </a:bodyPr>
          <a:lstStyle/>
          <a:p>
            <a:pPr defTabSz="457189"/>
            <a:r>
              <a:rPr lang="en-US" sz="2667" dirty="0">
                <a:solidFill>
                  <a:prstClr val="black"/>
                </a:solidFill>
                <a:latin typeface="Calibri"/>
                <a:ea typeface="Calibri" charset="0"/>
                <a:cs typeface="Calibri" charset="0"/>
              </a:rPr>
              <a:t>“Circle the number that best describes the way you felt </a:t>
            </a:r>
            <a:r>
              <a:rPr lang="en-US" sz="2667" b="1" u="sng" dirty="0">
                <a:solidFill>
                  <a:prstClr val="black"/>
                </a:solidFill>
                <a:latin typeface="Calibri"/>
                <a:ea typeface="Calibri" charset="0"/>
                <a:cs typeface="Calibri" charset="0"/>
              </a:rPr>
              <a:t>due to your psoriatic arthritis </a:t>
            </a:r>
            <a:r>
              <a:rPr lang="en-US" sz="2667" dirty="0">
                <a:solidFill>
                  <a:prstClr val="black"/>
                </a:solidFill>
                <a:latin typeface="Calibri"/>
                <a:ea typeface="Calibri" charset="0"/>
                <a:cs typeface="Calibri" charset="0"/>
              </a:rPr>
              <a:t>during the last week: 0–10 NRS”</a:t>
            </a:r>
          </a:p>
        </p:txBody>
      </p:sp>
      <p:sp>
        <p:nvSpPr>
          <p:cNvPr id="11" name="Content Placeholder 4">
            <a:extLst>
              <a:ext uri="{FF2B5EF4-FFF2-40B4-BE49-F238E27FC236}">
                <a16:creationId xmlns:a16="http://schemas.microsoft.com/office/drawing/2014/main" id="{C9AF0585-B456-994B-961A-6B826FC4EDD4}"/>
              </a:ext>
            </a:extLst>
          </p:cNvPr>
          <p:cNvSpPr txBox="1">
            <a:spLocks/>
          </p:cNvSpPr>
          <p:nvPr/>
        </p:nvSpPr>
        <p:spPr>
          <a:xfrm>
            <a:off x="652006" y="2514286"/>
            <a:ext cx="10904095" cy="3717559"/>
          </a:xfrm>
          <a:prstGeom prst="rect">
            <a:avLst/>
          </a:prstGeom>
        </p:spPr>
        <p:txBody>
          <a:bodyPr vert="horz" lIns="121920" tIns="60960" rIns="121920" bIns="60960" numCol="2" rtlCol="0">
            <a:no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r>
              <a:rPr lang="en-US" sz="2667" dirty="0">
                <a:solidFill>
                  <a:prstClr val="black"/>
                </a:solidFill>
                <a:latin typeface="Calibri" charset="0"/>
                <a:ea typeface="Calibri" charset="0"/>
                <a:cs typeface="Calibri" charset="0"/>
              </a:rPr>
              <a:t>Pain</a:t>
            </a:r>
          </a:p>
          <a:p>
            <a:pPr marL="342891" indent="-342891" defTabSz="457189"/>
            <a:r>
              <a:rPr lang="en-US" sz="2667" dirty="0">
                <a:solidFill>
                  <a:prstClr val="black"/>
                </a:solidFill>
                <a:latin typeface="Calibri" charset="0"/>
                <a:ea typeface="Calibri" charset="0"/>
                <a:cs typeface="Calibri" charset="0"/>
              </a:rPr>
              <a:t>Fatigue</a:t>
            </a:r>
          </a:p>
          <a:p>
            <a:pPr marL="342891" indent="-342891" defTabSz="457189"/>
            <a:r>
              <a:rPr lang="en-US" sz="2667" dirty="0">
                <a:solidFill>
                  <a:prstClr val="black"/>
                </a:solidFill>
                <a:latin typeface="Calibri" charset="0"/>
                <a:ea typeface="Calibri" charset="0"/>
                <a:cs typeface="Calibri" charset="0"/>
              </a:rPr>
              <a:t>Skin problems</a:t>
            </a:r>
          </a:p>
          <a:p>
            <a:pPr marL="342891" indent="-342891" defTabSz="457189"/>
            <a:r>
              <a:rPr lang="en-US" sz="2667" dirty="0">
                <a:solidFill>
                  <a:prstClr val="black"/>
                </a:solidFill>
                <a:latin typeface="Calibri" charset="0"/>
                <a:ea typeface="Calibri" charset="0"/>
                <a:cs typeface="Calibri" charset="0"/>
              </a:rPr>
              <a:t>Work and/or leisure activities</a:t>
            </a:r>
          </a:p>
          <a:p>
            <a:pPr marL="342891" indent="-342891" defTabSz="457189"/>
            <a:r>
              <a:rPr lang="en-US" sz="2667" dirty="0">
                <a:solidFill>
                  <a:prstClr val="black"/>
                </a:solidFill>
                <a:latin typeface="Calibri" charset="0"/>
                <a:ea typeface="Calibri" charset="0"/>
                <a:cs typeface="Calibri" charset="0"/>
              </a:rPr>
              <a:t>Functional capacity</a:t>
            </a:r>
          </a:p>
          <a:p>
            <a:pPr marL="342891" indent="-342891" defTabSz="457189"/>
            <a:r>
              <a:rPr lang="en-US" sz="2667" dirty="0">
                <a:solidFill>
                  <a:prstClr val="black"/>
                </a:solidFill>
                <a:latin typeface="Calibri" charset="0"/>
                <a:ea typeface="Calibri" charset="0"/>
                <a:cs typeface="Calibri" charset="0"/>
              </a:rPr>
              <a:t>Discomfort</a:t>
            </a:r>
          </a:p>
          <a:p>
            <a:pPr marL="342891" indent="-342891" defTabSz="457189"/>
            <a:r>
              <a:rPr lang="en-US" sz="2667" dirty="0">
                <a:solidFill>
                  <a:prstClr val="black"/>
                </a:solidFill>
                <a:latin typeface="Calibri" charset="0"/>
                <a:ea typeface="Calibri" charset="0"/>
                <a:cs typeface="Calibri" charset="0"/>
              </a:rPr>
              <a:t>Sleep Disturbance</a:t>
            </a:r>
          </a:p>
          <a:p>
            <a:pPr marL="342891" indent="-342891" defTabSz="457189"/>
            <a:r>
              <a:rPr lang="en-US" sz="2667" dirty="0">
                <a:solidFill>
                  <a:prstClr val="black"/>
                </a:solidFill>
                <a:latin typeface="Calibri" charset="0"/>
                <a:ea typeface="Calibri" charset="0"/>
                <a:cs typeface="Calibri" charset="0"/>
              </a:rPr>
              <a:t>Coping</a:t>
            </a:r>
          </a:p>
          <a:p>
            <a:pPr marL="342891" indent="-342891" defTabSz="457189"/>
            <a:r>
              <a:rPr lang="en-US" sz="2667" dirty="0">
                <a:solidFill>
                  <a:prstClr val="black"/>
                </a:solidFill>
                <a:latin typeface="Calibri" charset="0"/>
                <a:ea typeface="Calibri" charset="0"/>
                <a:cs typeface="Calibri" charset="0"/>
              </a:rPr>
              <a:t>Anxiety, fear, uncertainty</a:t>
            </a:r>
          </a:p>
          <a:p>
            <a:pPr marL="342891" indent="-342891" defTabSz="457189"/>
            <a:r>
              <a:rPr lang="en-US" sz="2667" dirty="0">
                <a:solidFill>
                  <a:prstClr val="black"/>
                </a:solidFill>
                <a:latin typeface="Calibri" charset="0"/>
                <a:ea typeface="Calibri" charset="0"/>
                <a:cs typeface="Calibri" charset="0"/>
              </a:rPr>
              <a:t>Embarrassment and/or shame*</a:t>
            </a:r>
          </a:p>
          <a:p>
            <a:pPr marL="342891" indent="-342891" defTabSz="457189"/>
            <a:r>
              <a:rPr lang="en-US" sz="2667" dirty="0">
                <a:solidFill>
                  <a:prstClr val="black"/>
                </a:solidFill>
                <a:latin typeface="Calibri" charset="0"/>
                <a:ea typeface="Calibri" charset="0"/>
                <a:cs typeface="Calibri" charset="0"/>
              </a:rPr>
              <a:t>Social participation*</a:t>
            </a:r>
          </a:p>
          <a:p>
            <a:pPr marL="342891" indent="-342891" defTabSz="457189"/>
            <a:r>
              <a:rPr lang="en-US" sz="2667" dirty="0">
                <a:solidFill>
                  <a:prstClr val="black"/>
                </a:solidFill>
                <a:latin typeface="Calibri" charset="0"/>
                <a:ea typeface="Calibri" charset="0"/>
                <a:cs typeface="Calibri" charset="0"/>
              </a:rPr>
              <a:t>Depression*</a:t>
            </a:r>
          </a:p>
        </p:txBody>
      </p:sp>
    </p:spTree>
    <p:extLst>
      <p:ext uri="{BB962C8B-B14F-4D97-AF65-F5344CB8AC3E}">
        <p14:creationId xmlns:p14="http://schemas.microsoft.com/office/powerpoint/2010/main" val="32029313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CRP</a:t>
            </a:r>
          </a:p>
          <a:p>
            <a:pPr algn="l" defTabSz="609585">
              <a:defRPr/>
            </a:pPr>
            <a:r>
              <a:rPr lang="en-US" sz="3733" i="1" dirty="0">
                <a:solidFill>
                  <a:prstClr val="black"/>
                </a:solidFill>
                <a:latin typeface="Calibri"/>
              </a:rPr>
              <a:t>To Test or Not to Test?</a:t>
            </a:r>
          </a:p>
        </p:txBody>
      </p:sp>
      <p:pic>
        <p:nvPicPr>
          <p:cNvPr id="8" name="Picture 7">
            <a:extLst>
              <a:ext uri="{FF2B5EF4-FFF2-40B4-BE49-F238E27FC236}">
                <a16:creationId xmlns:a16="http://schemas.microsoft.com/office/drawing/2014/main" id="{C5AE5D08-BE96-AB4F-8C60-F1EEA157667B}"/>
              </a:ext>
            </a:extLst>
          </p:cNvPr>
          <p:cNvPicPr>
            <a:picLocks noChangeAspect="1"/>
          </p:cNvPicPr>
          <p:nvPr/>
        </p:nvPicPr>
        <p:blipFill>
          <a:blip r:embed="rId3"/>
          <a:srcRect/>
          <a:stretch/>
        </p:blipFill>
        <p:spPr>
          <a:xfrm>
            <a:off x="612624" y="1736305"/>
            <a:ext cx="4965145" cy="3299064"/>
          </a:xfrm>
          <a:prstGeom prst="rect">
            <a:avLst/>
          </a:prstGeom>
        </p:spPr>
      </p:pic>
      <p:sp>
        <p:nvSpPr>
          <p:cNvPr id="10" name="TextBox 9">
            <a:extLst>
              <a:ext uri="{FF2B5EF4-FFF2-40B4-BE49-F238E27FC236}">
                <a16:creationId xmlns:a16="http://schemas.microsoft.com/office/drawing/2014/main" id="{2116DED7-2C9C-5646-A69B-99399568F06D}"/>
              </a:ext>
            </a:extLst>
          </p:cNvPr>
          <p:cNvSpPr txBox="1"/>
          <p:nvPr/>
        </p:nvSpPr>
        <p:spPr>
          <a:xfrm>
            <a:off x="6119405" y="1583090"/>
            <a:ext cx="5215531" cy="3730252"/>
          </a:xfrm>
          <a:prstGeom prst="rect">
            <a:avLst/>
          </a:prstGeom>
          <a:noFill/>
        </p:spPr>
        <p:txBody>
          <a:bodyPr wrap="square" rtlCol="0">
            <a:spAutoFit/>
          </a:bodyPr>
          <a:lstStyle/>
          <a:p>
            <a:pPr marL="380990" indent="-380990" defTabSz="457189">
              <a:lnSpc>
                <a:spcPct val="90000"/>
              </a:lnSpc>
              <a:spcBef>
                <a:spcPts val="2400"/>
              </a:spcBef>
              <a:buFont typeface="+mj-lt"/>
              <a:buAutoNum type="arabicPeriod"/>
              <a:defRPr/>
            </a:pPr>
            <a:r>
              <a:rPr lang="en-US" sz="2800" kern="0" dirty="0">
                <a:solidFill>
                  <a:prstClr val="black"/>
                </a:solidFill>
                <a:latin typeface="Calibri"/>
              </a:rPr>
              <a:t>Only elevated in ~1/2 of pts</a:t>
            </a:r>
          </a:p>
          <a:p>
            <a:pPr marL="380990" indent="-380990" defTabSz="457189">
              <a:lnSpc>
                <a:spcPct val="90000"/>
              </a:lnSpc>
              <a:spcBef>
                <a:spcPts val="2400"/>
              </a:spcBef>
              <a:buFont typeface="+mj-lt"/>
              <a:buAutoNum type="arabicPeriod"/>
              <a:defRPr/>
            </a:pPr>
            <a:r>
              <a:rPr lang="en-US" sz="2800" kern="0" dirty="0">
                <a:solidFill>
                  <a:prstClr val="black"/>
                </a:solidFill>
                <a:latin typeface="Calibri"/>
              </a:rPr>
              <a:t>May be more strongly related to obesity</a:t>
            </a:r>
          </a:p>
          <a:p>
            <a:pPr marL="380990" indent="-380990" defTabSz="457189">
              <a:lnSpc>
                <a:spcPct val="90000"/>
              </a:lnSpc>
              <a:spcBef>
                <a:spcPts val="2400"/>
              </a:spcBef>
              <a:buFont typeface="+mj-lt"/>
              <a:buAutoNum type="arabicPeriod"/>
              <a:defRPr/>
            </a:pPr>
            <a:r>
              <a:rPr lang="en-US" sz="2800" kern="0" dirty="0">
                <a:solidFill>
                  <a:prstClr val="black"/>
                </a:solidFill>
                <a:latin typeface="Calibri"/>
              </a:rPr>
              <a:t>Some predictive value in terms of progression</a:t>
            </a:r>
          </a:p>
          <a:p>
            <a:pPr marL="380990" indent="-380990" defTabSz="457189">
              <a:lnSpc>
                <a:spcPct val="90000"/>
              </a:lnSpc>
              <a:spcBef>
                <a:spcPts val="2400"/>
              </a:spcBef>
              <a:buFont typeface="+mj-lt"/>
              <a:buAutoNum type="arabicPeriod"/>
              <a:defRPr/>
            </a:pPr>
            <a:r>
              <a:rPr lang="en-US" sz="2800" kern="0" dirty="0">
                <a:solidFill>
                  <a:prstClr val="black"/>
                </a:solidFill>
                <a:latin typeface="Calibri"/>
              </a:rPr>
              <a:t>Not all that responsive to treatment in PsA</a:t>
            </a:r>
          </a:p>
        </p:txBody>
      </p:sp>
      <p:sp>
        <p:nvSpPr>
          <p:cNvPr id="12" name="TextBox 11">
            <a:extLst>
              <a:ext uri="{FF2B5EF4-FFF2-40B4-BE49-F238E27FC236}">
                <a16:creationId xmlns:a16="http://schemas.microsoft.com/office/drawing/2014/main" id="{1D627311-57D9-AD46-BF95-24FD94717173}"/>
              </a:ext>
            </a:extLst>
          </p:cNvPr>
          <p:cNvSpPr txBox="1"/>
          <p:nvPr/>
        </p:nvSpPr>
        <p:spPr>
          <a:xfrm>
            <a:off x="0" y="6539901"/>
            <a:ext cx="9416211"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Elmamoun M, et al. </a:t>
            </a:r>
            <a:r>
              <a:rPr lang="en-US" sz="1467" i="1" dirty="0">
                <a:solidFill>
                  <a:prstClr val="black">
                    <a:lumMod val="75000"/>
                    <a:lumOff val="25000"/>
                  </a:prstClr>
                </a:solidFill>
                <a:latin typeface="Calibri"/>
              </a:rPr>
              <a:t>J Rheumatol</a:t>
            </a:r>
            <a:r>
              <a:rPr lang="en-US" sz="1467" dirty="0">
                <a:solidFill>
                  <a:prstClr val="black">
                    <a:lumMod val="75000"/>
                    <a:lumOff val="25000"/>
                  </a:prstClr>
                </a:solidFill>
                <a:latin typeface="Calibri"/>
              </a:rPr>
              <a:t>. 2019;46:266-273; Siebert S, et al. </a:t>
            </a:r>
            <a:r>
              <a:rPr lang="en-US" sz="1467" i="1" dirty="0">
                <a:solidFill>
                  <a:prstClr val="black">
                    <a:lumMod val="75000"/>
                    <a:lumOff val="25000"/>
                  </a:prstClr>
                </a:solidFill>
                <a:latin typeface="Calibri"/>
              </a:rPr>
              <a:t>Arthritis Rheumatol</a:t>
            </a:r>
            <a:r>
              <a:rPr lang="en-US" sz="1467" dirty="0">
                <a:solidFill>
                  <a:prstClr val="black">
                    <a:lumMod val="75000"/>
                    <a:lumOff val="25000"/>
                  </a:prstClr>
                </a:solidFill>
                <a:latin typeface="Calibri"/>
              </a:rPr>
              <a:t>. 2019;71:1660-1669. </a:t>
            </a:r>
          </a:p>
        </p:txBody>
      </p:sp>
      <p:sp>
        <p:nvSpPr>
          <p:cNvPr id="2" name="TextBox 1">
            <a:extLst>
              <a:ext uri="{FF2B5EF4-FFF2-40B4-BE49-F238E27FC236}">
                <a16:creationId xmlns:a16="http://schemas.microsoft.com/office/drawing/2014/main" id="{DA113128-69E4-4158-BACB-77278E3448EF}"/>
              </a:ext>
            </a:extLst>
          </p:cNvPr>
          <p:cNvSpPr txBox="1"/>
          <p:nvPr/>
        </p:nvSpPr>
        <p:spPr>
          <a:xfrm>
            <a:off x="609601" y="5035369"/>
            <a:ext cx="1445623" cy="256545"/>
          </a:xfrm>
          <a:prstGeom prst="rect">
            <a:avLst/>
          </a:prstGeom>
          <a:noFill/>
        </p:spPr>
        <p:txBody>
          <a:bodyPr wrap="square" rtlCol="0">
            <a:spAutoFit/>
          </a:bodyPr>
          <a:lstStyle/>
          <a:p>
            <a:pPr defTabSz="609585"/>
            <a:r>
              <a:rPr lang="en-US" sz="1067" dirty="0">
                <a:solidFill>
                  <a:prstClr val="black">
                    <a:lumMod val="50000"/>
                    <a:lumOff val="50000"/>
                  </a:prstClr>
                </a:solidFill>
                <a:latin typeface="Calibri"/>
              </a:rPr>
              <a:t>Credit: </a:t>
            </a:r>
            <a:r>
              <a:rPr lang="en-US" sz="1067" dirty="0" err="1">
                <a:solidFill>
                  <a:prstClr val="black">
                    <a:lumMod val="50000"/>
                    <a:lumOff val="50000"/>
                  </a:prstClr>
                </a:solidFill>
                <a:latin typeface="Calibri"/>
              </a:rPr>
              <a:t>vchal</a:t>
            </a:r>
            <a:r>
              <a:rPr lang="en-US" sz="1067" dirty="0">
                <a:solidFill>
                  <a:prstClr val="black">
                    <a:lumMod val="50000"/>
                    <a:lumOff val="50000"/>
                  </a:prstClr>
                </a:solidFill>
                <a:latin typeface="Calibri"/>
              </a:rPr>
              <a:t>/</a:t>
            </a:r>
            <a:r>
              <a:rPr lang="en-US" sz="1067" dirty="0" err="1">
                <a:solidFill>
                  <a:prstClr val="black">
                    <a:lumMod val="50000"/>
                    <a:lumOff val="50000"/>
                  </a:prstClr>
                </a:solidFill>
                <a:latin typeface="Calibri"/>
              </a:rPr>
              <a:t>Bigstock</a:t>
            </a:r>
            <a:endParaRPr lang="en-US" sz="1067" dirty="0">
              <a:solidFill>
                <a:prstClr val="black">
                  <a:lumMod val="50000"/>
                  <a:lumOff val="50000"/>
                </a:prstClr>
              </a:solidFill>
              <a:latin typeface="Calibri"/>
            </a:endParaRPr>
          </a:p>
        </p:txBody>
      </p:sp>
    </p:spTree>
    <p:extLst>
      <p:ext uri="{BB962C8B-B14F-4D97-AF65-F5344CB8AC3E}">
        <p14:creationId xmlns:p14="http://schemas.microsoft.com/office/powerpoint/2010/main" val="243498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Treatment-Naïve Active PsA</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ACR/NPF Treatment Recommendations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grpSp>
        <p:nvGrpSpPr>
          <p:cNvPr id="2" name="Group 1">
            <a:extLst>
              <a:ext uri="{FF2B5EF4-FFF2-40B4-BE49-F238E27FC236}">
                <a16:creationId xmlns:a16="http://schemas.microsoft.com/office/drawing/2014/main" id="{571ED9CF-7574-DD45-850F-18D98B1B4A0C}"/>
              </a:ext>
            </a:extLst>
          </p:cNvPr>
          <p:cNvGrpSpPr/>
          <p:nvPr/>
        </p:nvGrpSpPr>
        <p:grpSpPr>
          <a:xfrm>
            <a:off x="2246489" y="1738491"/>
            <a:ext cx="7710311" cy="3318933"/>
            <a:chOff x="2903416" y="1882176"/>
            <a:chExt cx="6576431" cy="2398650"/>
          </a:xfrm>
        </p:grpSpPr>
        <p:sp>
          <p:nvSpPr>
            <p:cNvPr id="38" name="Rectangle: Single Corner Snipped 9">
              <a:extLst>
                <a:ext uri="{FF2B5EF4-FFF2-40B4-BE49-F238E27FC236}">
                  <a16:creationId xmlns:a16="http://schemas.microsoft.com/office/drawing/2014/main" id="{7552E8F4-4D64-4246-8B39-9908585869C4}"/>
                </a:ext>
              </a:extLst>
            </p:cNvPr>
            <p:cNvSpPr/>
            <p:nvPr/>
          </p:nvSpPr>
          <p:spPr>
            <a:xfrm flipV="1">
              <a:off x="2903416" y="1882176"/>
              <a:ext cx="6576431" cy="542261"/>
            </a:xfrm>
            <a:prstGeom prst="snip1Rect">
              <a:avLst>
                <a:gd name="adj" fmla="val 458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39" name="Rectangle 38">
              <a:extLst>
                <a:ext uri="{FF2B5EF4-FFF2-40B4-BE49-F238E27FC236}">
                  <a16:creationId xmlns:a16="http://schemas.microsoft.com/office/drawing/2014/main" id="{510A61F6-BFFF-F946-BE37-90E91C495FA2}"/>
                </a:ext>
              </a:extLst>
            </p:cNvPr>
            <p:cNvSpPr/>
            <p:nvPr/>
          </p:nvSpPr>
          <p:spPr>
            <a:xfrm>
              <a:off x="3671491" y="1998905"/>
              <a:ext cx="4758783" cy="266923"/>
            </a:xfrm>
            <a:prstGeom prst="rect">
              <a:avLst/>
            </a:prstGeom>
          </p:spPr>
          <p:txBody>
            <a:bodyPr wrap="square">
              <a:spAutoFit/>
            </a:bodyPr>
            <a:lstStyle/>
            <a:p>
              <a:pPr algn="ctr" defTabSz="685800"/>
              <a:r>
                <a:rPr lang="en-GB" b="1" dirty="0">
                  <a:solidFill>
                    <a:prstClr val="black"/>
                  </a:solidFill>
                  <a:latin typeface="Calibri"/>
                </a:rPr>
                <a:t>Begin with TNFi </a:t>
              </a:r>
              <a:r>
                <a:rPr lang="en-GB" dirty="0">
                  <a:solidFill>
                    <a:prstClr val="black"/>
                  </a:solidFill>
                  <a:latin typeface="Calibri"/>
                </a:rPr>
                <a:t>over OSMs, IL17, or IL12/23</a:t>
              </a:r>
              <a:endParaRPr lang="en-GB" b="1" dirty="0">
                <a:solidFill>
                  <a:srgbClr val="333333"/>
                </a:solidFill>
                <a:latin typeface="Georgia" panose="02040502050405020303" pitchFamily="18" charset="0"/>
              </a:endParaRPr>
            </a:p>
          </p:txBody>
        </p:sp>
        <p:sp>
          <p:nvSpPr>
            <p:cNvPr id="40" name="TextBox 39">
              <a:extLst>
                <a:ext uri="{FF2B5EF4-FFF2-40B4-BE49-F238E27FC236}">
                  <a16:creationId xmlns:a16="http://schemas.microsoft.com/office/drawing/2014/main" id="{E8097CA7-0C33-FB4D-93D3-D1478F4D9AAC}"/>
                </a:ext>
              </a:extLst>
            </p:cNvPr>
            <p:cNvSpPr txBox="1"/>
            <p:nvPr/>
          </p:nvSpPr>
          <p:spPr>
            <a:xfrm>
              <a:off x="4294528" y="2454485"/>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1" name="Group 40">
              <a:extLst>
                <a:ext uri="{FF2B5EF4-FFF2-40B4-BE49-F238E27FC236}">
                  <a16:creationId xmlns:a16="http://schemas.microsoft.com/office/drawing/2014/main" id="{F2C7CBF5-CF84-E84E-A655-765BDCA092E5}"/>
                </a:ext>
              </a:extLst>
            </p:cNvPr>
            <p:cNvGrpSpPr/>
            <p:nvPr/>
          </p:nvGrpSpPr>
          <p:grpSpPr>
            <a:xfrm>
              <a:off x="4294529" y="3325765"/>
              <a:ext cx="5176956" cy="336266"/>
              <a:chOff x="2241393" y="3225997"/>
              <a:chExt cx="6902607" cy="448355"/>
            </a:xfrm>
          </p:grpSpPr>
          <p:sp>
            <p:nvSpPr>
              <p:cNvPr id="42" name="Rectangle: Single Corner Snipped 27">
                <a:extLst>
                  <a:ext uri="{FF2B5EF4-FFF2-40B4-BE49-F238E27FC236}">
                    <a16:creationId xmlns:a16="http://schemas.microsoft.com/office/drawing/2014/main" id="{D5746C9E-1AB4-9B40-9394-D515D07C5350}"/>
                  </a:ext>
                </a:extLst>
              </p:cNvPr>
              <p:cNvSpPr/>
              <p:nvPr/>
            </p:nvSpPr>
            <p:spPr>
              <a:xfrm flipV="1">
                <a:off x="2241393" y="3225997"/>
                <a:ext cx="6891454" cy="448355"/>
              </a:xfrm>
              <a:prstGeom prst="snip1Rect">
                <a:avLst>
                  <a:gd name="adj" fmla="val 4583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3" name="Rectangle 42">
                <a:extLst>
                  <a:ext uri="{FF2B5EF4-FFF2-40B4-BE49-F238E27FC236}">
                    <a16:creationId xmlns:a16="http://schemas.microsoft.com/office/drawing/2014/main" id="{639DA85E-7D57-0A43-B13B-9F6B036D4265}"/>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srgbClr val="000000"/>
                    </a:solidFill>
                  </a:rPr>
                  <a:t>Switch to IL17i*</a:t>
                </a:r>
                <a:endParaRPr lang="en-GB" sz="1600" dirty="0">
                  <a:solidFill>
                    <a:prstClr val="black"/>
                  </a:solidFill>
                </a:endParaRPr>
              </a:p>
            </p:txBody>
          </p:sp>
        </p:grpSp>
        <p:sp>
          <p:nvSpPr>
            <p:cNvPr id="44" name="TextBox 43">
              <a:extLst>
                <a:ext uri="{FF2B5EF4-FFF2-40B4-BE49-F238E27FC236}">
                  <a16:creationId xmlns:a16="http://schemas.microsoft.com/office/drawing/2014/main" id="{31895DB3-14B7-AA4E-B003-975F488CA6CB}"/>
                </a:ext>
              </a:extLst>
            </p:cNvPr>
            <p:cNvSpPr txBox="1"/>
            <p:nvPr/>
          </p:nvSpPr>
          <p:spPr>
            <a:xfrm>
              <a:off x="4294528" y="3073282"/>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5" name="Group 44">
              <a:extLst>
                <a:ext uri="{FF2B5EF4-FFF2-40B4-BE49-F238E27FC236}">
                  <a16:creationId xmlns:a16="http://schemas.microsoft.com/office/drawing/2014/main" id="{EA437C79-E1C8-7249-B4D9-2A28F694AFA6}"/>
                </a:ext>
              </a:extLst>
            </p:cNvPr>
            <p:cNvGrpSpPr/>
            <p:nvPr/>
          </p:nvGrpSpPr>
          <p:grpSpPr>
            <a:xfrm>
              <a:off x="4294528" y="2706968"/>
              <a:ext cx="5168591" cy="336266"/>
              <a:chOff x="2252546" y="2177771"/>
              <a:chExt cx="6891454" cy="448355"/>
            </a:xfrm>
          </p:grpSpPr>
          <p:sp>
            <p:nvSpPr>
              <p:cNvPr id="46" name="Rectangle: Single Corner Snipped 25">
                <a:extLst>
                  <a:ext uri="{FF2B5EF4-FFF2-40B4-BE49-F238E27FC236}">
                    <a16:creationId xmlns:a16="http://schemas.microsoft.com/office/drawing/2014/main" id="{B1997CFB-6CB2-EA4D-8A33-EA8556B57964}"/>
                  </a:ext>
                </a:extLst>
              </p:cNvPr>
              <p:cNvSpPr/>
              <p:nvPr/>
            </p:nvSpPr>
            <p:spPr>
              <a:xfrm flipV="1">
                <a:off x="2252546" y="2177771"/>
                <a:ext cx="6891454" cy="448355"/>
              </a:xfrm>
              <a:prstGeom prst="snip1Rect">
                <a:avLst>
                  <a:gd name="adj" fmla="val 458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7" name="Rectangle 46">
                <a:extLst>
                  <a:ext uri="{FF2B5EF4-FFF2-40B4-BE49-F238E27FC236}">
                    <a16:creationId xmlns:a16="http://schemas.microsoft.com/office/drawing/2014/main" id="{EE61E963-2AC2-3540-AEB0-1E70D6E7C798}"/>
                  </a:ext>
                </a:extLst>
              </p:cNvPr>
              <p:cNvSpPr/>
              <p:nvPr/>
            </p:nvSpPr>
            <p:spPr>
              <a:xfrm>
                <a:off x="2274849" y="2220204"/>
                <a:ext cx="6869151" cy="326239"/>
              </a:xfrm>
              <a:prstGeom prst="rect">
                <a:avLst/>
              </a:prstGeom>
            </p:spPr>
            <p:txBody>
              <a:bodyPr wrap="square">
                <a:spAutoFit/>
              </a:bodyPr>
              <a:lstStyle/>
              <a:p>
                <a:pPr algn="ctr" defTabSz="685800"/>
                <a:r>
                  <a:rPr lang="en-GB" sz="1600" dirty="0">
                    <a:solidFill>
                      <a:srgbClr val="000000"/>
                    </a:solidFill>
                  </a:rPr>
                  <a:t>Switch to different TNFi*</a:t>
                </a:r>
                <a:endParaRPr lang="en-GB" sz="1600" dirty="0">
                  <a:solidFill>
                    <a:prstClr val="black"/>
                  </a:solidFill>
                </a:endParaRPr>
              </a:p>
            </p:txBody>
          </p:sp>
        </p:grpSp>
        <p:grpSp>
          <p:nvGrpSpPr>
            <p:cNvPr id="48" name="Group 47">
              <a:extLst>
                <a:ext uri="{FF2B5EF4-FFF2-40B4-BE49-F238E27FC236}">
                  <a16:creationId xmlns:a16="http://schemas.microsoft.com/office/drawing/2014/main" id="{0A3E9540-4888-C343-8CEA-E4D69362DFC0}"/>
                </a:ext>
              </a:extLst>
            </p:cNvPr>
            <p:cNvGrpSpPr/>
            <p:nvPr/>
          </p:nvGrpSpPr>
          <p:grpSpPr>
            <a:xfrm>
              <a:off x="4294529" y="3944560"/>
              <a:ext cx="5176956" cy="336266"/>
              <a:chOff x="2241393" y="3225062"/>
              <a:chExt cx="6902607" cy="448355"/>
            </a:xfrm>
          </p:grpSpPr>
          <p:sp>
            <p:nvSpPr>
              <p:cNvPr id="49" name="Rectangle: Single Corner Snipped 31">
                <a:extLst>
                  <a:ext uri="{FF2B5EF4-FFF2-40B4-BE49-F238E27FC236}">
                    <a16:creationId xmlns:a16="http://schemas.microsoft.com/office/drawing/2014/main" id="{4518A899-E252-E34E-A4B0-C6D68FD9A346}"/>
                  </a:ext>
                </a:extLst>
              </p:cNvPr>
              <p:cNvSpPr/>
              <p:nvPr/>
            </p:nvSpPr>
            <p:spPr>
              <a:xfrm flipV="1">
                <a:off x="2241393" y="3225062"/>
                <a:ext cx="6891454" cy="448355"/>
              </a:xfrm>
              <a:prstGeom prst="snip1Rect">
                <a:avLst>
                  <a:gd name="adj" fmla="val 458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0" name="Rectangle 49">
                <a:extLst>
                  <a:ext uri="{FF2B5EF4-FFF2-40B4-BE49-F238E27FC236}">
                    <a16:creationId xmlns:a16="http://schemas.microsoft.com/office/drawing/2014/main" id="{69595ED9-CAD9-954F-94EE-ED62799ED0DA}"/>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prstClr val="black"/>
                    </a:solidFill>
                    <a:latin typeface="Calibri"/>
                  </a:rPr>
                  <a:t> Switch to IL12/23i*</a:t>
                </a:r>
              </a:p>
            </p:txBody>
          </p:sp>
        </p:grpSp>
        <p:sp>
          <p:nvSpPr>
            <p:cNvPr id="51" name="TextBox 50">
              <a:extLst>
                <a:ext uri="{FF2B5EF4-FFF2-40B4-BE49-F238E27FC236}">
                  <a16:creationId xmlns:a16="http://schemas.microsoft.com/office/drawing/2014/main" id="{73B34E96-A12B-A044-8D5F-923B5F2AD692}"/>
                </a:ext>
              </a:extLst>
            </p:cNvPr>
            <p:cNvSpPr txBox="1"/>
            <p:nvPr/>
          </p:nvSpPr>
          <p:spPr>
            <a:xfrm>
              <a:off x="4294528" y="3692079"/>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sp>
          <p:nvSpPr>
            <p:cNvPr id="52" name="Arrow: Down 34">
              <a:extLst>
                <a:ext uri="{FF2B5EF4-FFF2-40B4-BE49-F238E27FC236}">
                  <a16:creationId xmlns:a16="http://schemas.microsoft.com/office/drawing/2014/main" id="{EE7DFB3C-EBE0-D44B-9092-967F6F03C494}"/>
                </a:ext>
              </a:extLst>
            </p:cNvPr>
            <p:cNvSpPr/>
            <p:nvPr/>
          </p:nvSpPr>
          <p:spPr>
            <a:xfrm>
              <a:off x="4026898" y="2456887"/>
              <a:ext cx="234176" cy="1814861"/>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grpSp>
      <p:sp>
        <p:nvSpPr>
          <p:cNvPr id="53" name="TextBox 52">
            <a:extLst>
              <a:ext uri="{FF2B5EF4-FFF2-40B4-BE49-F238E27FC236}">
                <a16:creationId xmlns:a16="http://schemas.microsoft.com/office/drawing/2014/main" id="{108BE976-4BF3-2046-8DBD-B3F5E1C34067}"/>
              </a:ext>
            </a:extLst>
          </p:cNvPr>
          <p:cNvSpPr txBox="1"/>
          <p:nvPr/>
        </p:nvSpPr>
        <p:spPr>
          <a:xfrm>
            <a:off x="1900050" y="5279735"/>
            <a:ext cx="8406701" cy="523220"/>
          </a:xfrm>
          <a:prstGeom prst="rect">
            <a:avLst/>
          </a:prstGeom>
          <a:noFill/>
        </p:spPr>
        <p:txBody>
          <a:bodyPr wrap="square" rtlCol="0">
            <a:spAutoFit/>
          </a:bodyPr>
          <a:lstStyle/>
          <a:p>
            <a:pPr defTabSz="685800"/>
            <a:r>
              <a:rPr lang="en-US" sz="1400" dirty="0">
                <a:solidFill>
                  <a:prstClr val="black"/>
                </a:solidFill>
                <a:latin typeface="Calibri"/>
              </a:rPr>
              <a:t>Methotrexate or other OSMs can be employed if indicated by cost or other reasons, depending on local situation as monotherapy or in combination with biologics or </a:t>
            </a:r>
            <a:r>
              <a:rPr lang="en-US" sz="1400" dirty="0">
                <a:solidFill>
                  <a:prstClr val="black"/>
                </a:solidFill>
              </a:rPr>
              <a:t>tsDMARDs </a:t>
            </a:r>
            <a:r>
              <a:rPr lang="en-US" sz="1400" dirty="0">
                <a:solidFill>
                  <a:prstClr val="black"/>
                </a:solidFill>
                <a:latin typeface="Calibri"/>
              </a:rPr>
              <a:t>to bolster effect or combat immunogenicity </a:t>
            </a:r>
          </a:p>
        </p:txBody>
      </p:sp>
      <p:sp>
        <p:nvSpPr>
          <p:cNvPr id="22" name="Text Placeholder 4">
            <a:extLst>
              <a:ext uri="{FF2B5EF4-FFF2-40B4-BE49-F238E27FC236}">
                <a16:creationId xmlns:a16="http://schemas.microsoft.com/office/drawing/2014/main" id="{4DF45A70-4E23-4FF3-A66A-804565DA1029}"/>
              </a:ext>
            </a:extLst>
          </p:cNvPr>
          <p:cNvSpPr txBox="1">
            <a:spLocks/>
          </p:cNvSpPr>
          <p:nvPr/>
        </p:nvSpPr>
        <p:spPr>
          <a:xfrm>
            <a:off x="39756" y="6188912"/>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mn-cs"/>
              </a:rPr>
              <a:t>*Biologic therapy is recommended over biologic-with-MTX combination therapy </a:t>
            </a:r>
          </a:p>
        </p:txBody>
      </p:sp>
    </p:spTree>
    <p:extLst>
      <p:ext uri="{BB962C8B-B14F-4D97-AF65-F5344CB8AC3E}">
        <p14:creationId xmlns:p14="http://schemas.microsoft.com/office/powerpoint/2010/main" val="628749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Treatment Targets</a:t>
            </a:r>
          </a:p>
          <a:p>
            <a:pPr algn="l" defTabSz="609585">
              <a:defRPr/>
            </a:pPr>
            <a:r>
              <a:rPr lang="en-US" sz="3733" i="1" dirty="0">
                <a:solidFill>
                  <a:prstClr val="black"/>
                </a:solidFill>
                <a:latin typeface="Calibri"/>
              </a:rPr>
              <a:t>MDA/VLDA</a:t>
            </a:r>
          </a:p>
        </p:txBody>
      </p:sp>
      <p:sp>
        <p:nvSpPr>
          <p:cNvPr id="12" name="TextBox 11">
            <a:extLst>
              <a:ext uri="{FF2B5EF4-FFF2-40B4-BE49-F238E27FC236}">
                <a16:creationId xmlns:a16="http://schemas.microsoft.com/office/drawing/2014/main" id="{1D627311-57D9-AD46-BF95-24FD94717173}"/>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Coates LC, Helliwell PS. </a:t>
            </a:r>
            <a:r>
              <a:rPr lang="en-US" sz="1467" i="1" dirty="0">
                <a:solidFill>
                  <a:prstClr val="black">
                    <a:lumMod val="75000"/>
                    <a:lumOff val="25000"/>
                  </a:prstClr>
                </a:solidFill>
                <a:latin typeface="Calibri"/>
              </a:rPr>
              <a:t>Curr Rheumatol Rep</a:t>
            </a:r>
            <a:r>
              <a:rPr lang="en-US" sz="1467" dirty="0">
                <a:solidFill>
                  <a:prstClr val="black">
                    <a:lumMod val="75000"/>
                    <a:lumOff val="25000"/>
                  </a:prstClr>
                </a:solidFill>
                <a:latin typeface="Calibri"/>
              </a:rPr>
              <a:t>. 2015;17:517. </a:t>
            </a:r>
          </a:p>
        </p:txBody>
      </p:sp>
      <p:sp>
        <p:nvSpPr>
          <p:cNvPr id="6" name="Content Placeholder 2">
            <a:extLst>
              <a:ext uri="{FF2B5EF4-FFF2-40B4-BE49-F238E27FC236}">
                <a16:creationId xmlns:a16="http://schemas.microsoft.com/office/drawing/2014/main" id="{2883EDA8-E8C8-DA49-8951-CFC3AE7A87D4}"/>
              </a:ext>
            </a:extLst>
          </p:cNvPr>
          <p:cNvSpPr txBox="1">
            <a:spLocks/>
          </p:cNvSpPr>
          <p:nvPr/>
        </p:nvSpPr>
        <p:spPr>
          <a:xfrm>
            <a:off x="609601" y="1881227"/>
            <a:ext cx="5092945" cy="3369776"/>
          </a:xfrm>
          <a:prstGeom prst="rect">
            <a:avLst/>
          </a:prstGeom>
        </p:spPr>
        <p:txBody>
          <a:bodyPr vert="horz" lIns="121920" tIns="60960" rIns="121920" bIns="60960" rtlCol="0" anchor="ctr">
            <a:normAutofit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defRPr/>
            </a:pPr>
            <a:r>
              <a:rPr lang="en-US" sz="2667" dirty="0">
                <a:solidFill>
                  <a:prstClr val="black"/>
                </a:solidFill>
                <a:latin typeface="Calibri"/>
              </a:rPr>
              <a:t>Tender joint count ≤ 1</a:t>
            </a:r>
          </a:p>
          <a:p>
            <a:pPr marL="342891" indent="-342891" defTabSz="457189">
              <a:defRPr/>
            </a:pPr>
            <a:r>
              <a:rPr lang="en-US" sz="2667" dirty="0">
                <a:solidFill>
                  <a:prstClr val="black"/>
                </a:solidFill>
                <a:latin typeface="Calibri"/>
              </a:rPr>
              <a:t>Swollen joint count ≤ 1</a:t>
            </a:r>
          </a:p>
          <a:p>
            <a:pPr marL="342891" indent="-342891" defTabSz="457189">
              <a:defRPr/>
            </a:pPr>
            <a:r>
              <a:rPr lang="en-US" sz="2667" dirty="0">
                <a:solidFill>
                  <a:prstClr val="black"/>
                </a:solidFill>
                <a:latin typeface="Calibri"/>
              </a:rPr>
              <a:t>PASI ≤ 1 or BSA ≤ 3</a:t>
            </a:r>
          </a:p>
          <a:p>
            <a:pPr marL="342891" indent="-342891" defTabSz="457189">
              <a:defRPr/>
            </a:pPr>
            <a:r>
              <a:rPr lang="en-US" sz="2667" dirty="0">
                <a:solidFill>
                  <a:prstClr val="black"/>
                </a:solidFill>
                <a:latin typeface="Calibri"/>
              </a:rPr>
              <a:t>Patient pain VAS ≤15</a:t>
            </a:r>
          </a:p>
          <a:p>
            <a:pPr marL="342891" indent="-342891" defTabSz="457189">
              <a:defRPr/>
            </a:pPr>
            <a:r>
              <a:rPr lang="en-US" sz="2667" dirty="0">
                <a:solidFill>
                  <a:prstClr val="black"/>
                </a:solidFill>
                <a:latin typeface="Calibri"/>
              </a:rPr>
              <a:t>Patient global activity VAS ≤ 20</a:t>
            </a:r>
          </a:p>
          <a:p>
            <a:pPr marL="342891" indent="-342891" defTabSz="457189">
              <a:defRPr/>
            </a:pPr>
            <a:r>
              <a:rPr lang="en-US" sz="2667" dirty="0">
                <a:solidFill>
                  <a:prstClr val="black"/>
                </a:solidFill>
                <a:latin typeface="Calibri"/>
              </a:rPr>
              <a:t>HAQ ≤ 0.5</a:t>
            </a:r>
          </a:p>
          <a:p>
            <a:pPr marL="342891" indent="-342891" defTabSz="457189">
              <a:defRPr/>
            </a:pPr>
            <a:r>
              <a:rPr lang="en-US" sz="2667" dirty="0">
                <a:solidFill>
                  <a:prstClr val="black"/>
                </a:solidFill>
                <a:latin typeface="Calibri"/>
              </a:rPr>
              <a:t>Tender entheseal points ≤ 1</a:t>
            </a:r>
          </a:p>
        </p:txBody>
      </p:sp>
      <p:sp>
        <p:nvSpPr>
          <p:cNvPr id="11" name="Rectangle 10">
            <a:extLst>
              <a:ext uri="{FF2B5EF4-FFF2-40B4-BE49-F238E27FC236}">
                <a16:creationId xmlns:a16="http://schemas.microsoft.com/office/drawing/2014/main" id="{122495D7-3645-CB43-9ACD-F720CD7B72D1}"/>
              </a:ext>
            </a:extLst>
          </p:cNvPr>
          <p:cNvSpPr/>
          <p:nvPr/>
        </p:nvSpPr>
        <p:spPr>
          <a:xfrm>
            <a:off x="609601" y="5194857"/>
            <a:ext cx="10290927" cy="502766"/>
          </a:xfrm>
          <a:prstGeom prst="rect">
            <a:avLst/>
          </a:prstGeom>
        </p:spPr>
        <p:txBody>
          <a:bodyPr wrap="square">
            <a:spAutoFit/>
          </a:bodyPr>
          <a:lstStyle/>
          <a:p>
            <a:pPr defTabSz="457189"/>
            <a:r>
              <a:rPr lang="en-US" sz="2667" b="1" kern="0" dirty="0">
                <a:solidFill>
                  <a:srgbClr val="F79646">
                    <a:lumMod val="75000"/>
                  </a:srgbClr>
                </a:solidFill>
                <a:latin typeface="Calibri"/>
              </a:rPr>
              <a:t>Very Low Disease Activity (VLDA)</a:t>
            </a:r>
            <a:r>
              <a:rPr lang="en-US" sz="2667" b="1" kern="0" dirty="0">
                <a:solidFill>
                  <a:prstClr val="black"/>
                </a:solidFill>
                <a:latin typeface="Calibri"/>
              </a:rPr>
              <a:t> </a:t>
            </a:r>
            <a:r>
              <a:rPr lang="en-US" sz="2667" kern="0" dirty="0">
                <a:solidFill>
                  <a:prstClr val="black"/>
                </a:solidFill>
                <a:latin typeface="Calibri"/>
              </a:rPr>
              <a:t>defined as</a:t>
            </a:r>
            <a:r>
              <a:rPr lang="en-US" sz="2667" b="1" kern="0" dirty="0">
                <a:solidFill>
                  <a:prstClr val="black"/>
                </a:solidFill>
                <a:latin typeface="Calibri"/>
              </a:rPr>
              <a:t> </a:t>
            </a:r>
            <a:r>
              <a:rPr lang="en-US" sz="2667" kern="0" dirty="0">
                <a:solidFill>
                  <a:prstClr val="black"/>
                </a:solidFill>
                <a:latin typeface="Calibri"/>
              </a:rPr>
              <a:t>7/7 criteria above </a:t>
            </a:r>
          </a:p>
        </p:txBody>
      </p:sp>
      <p:sp>
        <p:nvSpPr>
          <p:cNvPr id="13" name="Rectangle 12">
            <a:extLst>
              <a:ext uri="{FF2B5EF4-FFF2-40B4-BE49-F238E27FC236}">
                <a16:creationId xmlns:a16="http://schemas.microsoft.com/office/drawing/2014/main" id="{1E1468B7-0B5D-4D4D-B106-4BB469761B73}"/>
              </a:ext>
            </a:extLst>
          </p:cNvPr>
          <p:cNvSpPr/>
          <p:nvPr/>
        </p:nvSpPr>
        <p:spPr>
          <a:xfrm>
            <a:off x="609601" y="1402462"/>
            <a:ext cx="10290927" cy="502766"/>
          </a:xfrm>
          <a:prstGeom prst="rect">
            <a:avLst/>
          </a:prstGeom>
        </p:spPr>
        <p:txBody>
          <a:bodyPr wrap="square">
            <a:spAutoFit/>
          </a:bodyPr>
          <a:lstStyle/>
          <a:p>
            <a:pPr defTabSz="457189"/>
            <a:r>
              <a:rPr lang="en-US" sz="2667" b="1" kern="0" dirty="0">
                <a:solidFill>
                  <a:srgbClr val="F79646">
                    <a:lumMod val="75000"/>
                  </a:srgbClr>
                </a:solidFill>
                <a:latin typeface="Calibri"/>
              </a:rPr>
              <a:t>Minimal Disease Activity (MDA)</a:t>
            </a:r>
            <a:r>
              <a:rPr lang="en-US" sz="2667" b="1" kern="0" dirty="0">
                <a:solidFill>
                  <a:prstClr val="black"/>
                </a:solidFill>
                <a:latin typeface="Calibri"/>
              </a:rPr>
              <a:t> </a:t>
            </a:r>
            <a:r>
              <a:rPr lang="en-US" sz="2667" kern="0" dirty="0">
                <a:solidFill>
                  <a:prstClr val="black"/>
                </a:solidFill>
                <a:latin typeface="Calibri"/>
              </a:rPr>
              <a:t>defined as 5/7 of the following: </a:t>
            </a:r>
          </a:p>
        </p:txBody>
      </p:sp>
    </p:spTree>
    <p:extLst>
      <p:ext uri="{BB962C8B-B14F-4D97-AF65-F5344CB8AC3E}">
        <p14:creationId xmlns:p14="http://schemas.microsoft.com/office/powerpoint/2010/main" val="39999956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Treatment Targets</a:t>
            </a:r>
          </a:p>
          <a:p>
            <a:pPr algn="l" defTabSz="609585">
              <a:defRPr/>
            </a:pPr>
            <a:r>
              <a:rPr lang="en-US" sz="3733" i="1" dirty="0">
                <a:solidFill>
                  <a:prstClr val="black"/>
                </a:solidFill>
                <a:latin typeface="Calibri"/>
              </a:rPr>
              <a:t>DAPSA</a:t>
            </a:r>
          </a:p>
        </p:txBody>
      </p:sp>
      <p:sp>
        <p:nvSpPr>
          <p:cNvPr id="6" name="Content Placeholder 2">
            <a:extLst>
              <a:ext uri="{FF2B5EF4-FFF2-40B4-BE49-F238E27FC236}">
                <a16:creationId xmlns:a16="http://schemas.microsoft.com/office/drawing/2014/main" id="{2883EDA8-E8C8-DA49-8951-CFC3AE7A87D4}"/>
              </a:ext>
            </a:extLst>
          </p:cNvPr>
          <p:cNvSpPr txBox="1">
            <a:spLocks/>
          </p:cNvSpPr>
          <p:nvPr/>
        </p:nvSpPr>
        <p:spPr>
          <a:xfrm>
            <a:off x="609600" y="1881227"/>
            <a:ext cx="10290925" cy="4373637"/>
          </a:xfrm>
          <a:prstGeom prst="rect">
            <a:avLst/>
          </a:prstGeom>
        </p:spPr>
        <p:txBody>
          <a:bodyPr vert="horz" lIns="121920" tIns="60960" rIns="121920" bIns="60960" rtlCol="0" anchor="t">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spcBef>
                <a:spcPts val="2400"/>
              </a:spcBef>
            </a:pPr>
            <a:r>
              <a:rPr lang="en-US" sz="3200" dirty="0">
                <a:solidFill>
                  <a:prstClr val="black"/>
                </a:solidFill>
                <a:latin typeface="Calibri"/>
              </a:rPr>
              <a:t>Tender joint count + </a:t>
            </a:r>
          </a:p>
          <a:p>
            <a:pPr marL="342891" indent="-342891" defTabSz="457189">
              <a:spcBef>
                <a:spcPts val="2400"/>
              </a:spcBef>
            </a:pPr>
            <a:r>
              <a:rPr lang="en-US" sz="3200" dirty="0">
                <a:solidFill>
                  <a:prstClr val="black"/>
                </a:solidFill>
                <a:latin typeface="Calibri"/>
              </a:rPr>
              <a:t>Swollen joint count +</a:t>
            </a:r>
          </a:p>
          <a:p>
            <a:pPr marL="342891" indent="-342891" defTabSz="457189">
              <a:spcBef>
                <a:spcPts val="2400"/>
              </a:spcBef>
            </a:pPr>
            <a:r>
              <a:rPr lang="en-US" sz="3200" dirty="0">
                <a:solidFill>
                  <a:prstClr val="black"/>
                </a:solidFill>
                <a:latin typeface="Calibri"/>
              </a:rPr>
              <a:t>Patient pain (1-10) +</a:t>
            </a:r>
          </a:p>
          <a:p>
            <a:pPr marL="342891" indent="-342891" defTabSz="457189">
              <a:spcBef>
                <a:spcPts val="2400"/>
              </a:spcBef>
            </a:pPr>
            <a:r>
              <a:rPr lang="en-US" sz="3200" dirty="0">
                <a:solidFill>
                  <a:prstClr val="black"/>
                </a:solidFill>
                <a:latin typeface="Calibri"/>
              </a:rPr>
              <a:t>Patient global activity (1-10) +</a:t>
            </a:r>
          </a:p>
          <a:p>
            <a:pPr marL="342891" indent="-342891" defTabSz="457189">
              <a:spcBef>
                <a:spcPts val="2400"/>
              </a:spcBef>
              <a:defRPr/>
            </a:pPr>
            <a:r>
              <a:rPr lang="en-US" sz="3200" dirty="0">
                <a:solidFill>
                  <a:prstClr val="black"/>
                </a:solidFill>
                <a:latin typeface="Calibri"/>
              </a:rPr>
              <a:t>CRP</a:t>
            </a:r>
          </a:p>
        </p:txBody>
      </p:sp>
      <p:sp>
        <p:nvSpPr>
          <p:cNvPr id="13" name="Rectangle 12">
            <a:extLst>
              <a:ext uri="{FF2B5EF4-FFF2-40B4-BE49-F238E27FC236}">
                <a16:creationId xmlns:a16="http://schemas.microsoft.com/office/drawing/2014/main" id="{1E1468B7-0B5D-4D4D-B106-4BB469761B73}"/>
              </a:ext>
            </a:extLst>
          </p:cNvPr>
          <p:cNvSpPr/>
          <p:nvPr/>
        </p:nvSpPr>
        <p:spPr>
          <a:xfrm>
            <a:off x="609601" y="1402462"/>
            <a:ext cx="10290927" cy="584775"/>
          </a:xfrm>
          <a:prstGeom prst="rect">
            <a:avLst/>
          </a:prstGeom>
        </p:spPr>
        <p:txBody>
          <a:bodyPr wrap="square">
            <a:spAutoFit/>
          </a:bodyPr>
          <a:lstStyle/>
          <a:p>
            <a:pPr defTabSz="457189"/>
            <a:r>
              <a:rPr lang="en-US" sz="3200" b="1" kern="0" dirty="0">
                <a:solidFill>
                  <a:srgbClr val="F79646">
                    <a:lumMod val="75000"/>
                  </a:srgbClr>
                </a:solidFill>
                <a:latin typeface="Calibri"/>
              </a:rPr>
              <a:t>Disease Activity in PsA (DAPSA)</a:t>
            </a:r>
            <a:r>
              <a:rPr lang="en-US" sz="3200" kern="0" dirty="0">
                <a:solidFill>
                  <a:prstClr val="black"/>
                </a:solidFill>
                <a:latin typeface="Calibri"/>
              </a:rPr>
              <a:t>: </a:t>
            </a:r>
          </a:p>
        </p:txBody>
      </p:sp>
      <p:sp>
        <p:nvSpPr>
          <p:cNvPr id="8" name="TextBox 7">
            <a:extLst>
              <a:ext uri="{FF2B5EF4-FFF2-40B4-BE49-F238E27FC236}">
                <a16:creationId xmlns:a16="http://schemas.microsoft.com/office/drawing/2014/main" id="{187E12B0-F4A6-2546-8245-46C8B26C4A6C}"/>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Coates LC, Helliwell PS. </a:t>
            </a:r>
            <a:r>
              <a:rPr lang="en-US" sz="1467" i="1" dirty="0">
                <a:solidFill>
                  <a:prstClr val="black">
                    <a:lumMod val="75000"/>
                    <a:lumOff val="25000"/>
                  </a:prstClr>
                </a:solidFill>
                <a:latin typeface="Calibri"/>
              </a:rPr>
              <a:t>Curr Rheumatol Rep</a:t>
            </a:r>
            <a:r>
              <a:rPr lang="en-US" sz="1467" dirty="0">
                <a:solidFill>
                  <a:prstClr val="black">
                    <a:lumMod val="75000"/>
                    <a:lumOff val="25000"/>
                  </a:prstClr>
                </a:solidFill>
                <a:latin typeface="Calibri"/>
              </a:rPr>
              <a:t>. 2015;17:517. </a:t>
            </a:r>
          </a:p>
        </p:txBody>
      </p:sp>
    </p:spTree>
    <p:extLst>
      <p:ext uri="{BB962C8B-B14F-4D97-AF65-F5344CB8AC3E}">
        <p14:creationId xmlns:p14="http://schemas.microsoft.com/office/powerpoint/2010/main" val="1838699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32FCB8A-B52A-B544-990A-3847FE8E0C94}"/>
              </a:ext>
            </a:extLst>
          </p:cNvPr>
          <p:cNvSpPr txBox="1">
            <a:spLocks/>
          </p:cNvSpPr>
          <p:nvPr/>
        </p:nvSpPr>
        <p:spPr>
          <a:xfrm>
            <a:off x="609600" y="1423601"/>
            <a:ext cx="10972800" cy="4485379"/>
          </a:xfrm>
          <a:prstGeom prst="rect">
            <a:avLst/>
          </a:prstGeom>
        </p:spPr>
        <p:txBody>
          <a:bodyPr vert="horz" lIns="121920" tIns="60960" rIns="121920" bIns="6096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65655" indent="-457189" algn="l" defTabSz="609585">
              <a:lnSpc>
                <a:spcPct val="90000"/>
              </a:lnSpc>
              <a:spcBef>
                <a:spcPts val="3200"/>
              </a:spcBef>
              <a:buFont typeface="Arial" panose="020B0604020202020204" pitchFamily="34" charset="0"/>
              <a:buChar char="•"/>
              <a:defRPr/>
            </a:pPr>
            <a:r>
              <a:rPr lang="en-US" sz="2667" dirty="0">
                <a:solidFill>
                  <a:prstClr val="black"/>
                </a:solidFill>
                <a:latin typeface="Calibri"/>
              </a:rPr>
              <a:t>Outcome Measures (PROs, provider-assessed outcomes, lab &amp; imaging)</a:t>
            </a:r>
          </a:p>
          <a:p>
            <a:pPr marL="465655" indent="-457189" algn="l" defTabSz="609585">
              <a:lnSpc>
                <a:spcPct val="90000"/>
              </a:lnSpc>
              <a:spcBef>
                <a:spcPts val="3200"/>
              </a:spcBef>
              <a:buFont typeface="Arial" panose="020B0604020202020204" pitchFamily="34" charset="0"/>
              <a:buChar char="•"/>
              <a:defRPr/>
            </a:pPr>
            <a:r>
              <a:rPr lang="en-US" sz="2667" dirty="0">
                <a:solidFill>
                  <a:prstClr val="black"/>
                </a:solidFill>
                <a:latin typeface="Calibri"/>
              </a:rPr>
              <a:t>Manifestations (peripheral arthritis, dactylitis, enthesitis, nail Involvement, axial disease)</a:t>
            </a:r>
          </a:p>
          <a:p>
            <a:pPr marL="465655" indent="-457189" algn="l" defTabSz="609585">
              <a:lnSpc>
                <a:spcPct val="90000"/>
              </a:lnSpc>
              <a:spcBef>
                <a:spcPts val="3200"/>
              </a:spcBef>
              <a:buFont typeface="Arial" panose="020B0604020202020204" pitchFamily="34" charset="0"/>
              <a:buChar char="•"/>
              <a:defRPr/>
            </a:pPr>
            <a:r>
              <a:rPr lang="en-US" sz="2667" dirty="0">
                <a:solidFill>
                  <a:prstClr val="black"/>
                </a:solidFill>
                <a:latin typeface="Calibri"/>
              </a:rPr>
              <a:t>Patient experience (PROs as the primary outcomes, PROs as the clinical trial outcomes, RAPID3, PsAID questionnaire, PROs as problem/solution) </a:t>
            </a:r>
          </a:p>
          <a:p>
            <a:pPr marL="465655" indent="-457189" algn="l" defTabSz="609585">
              <a:lnSpc>
                <a:spcPct val="90000"/>
              </a:lnSpc>
              <a:spcBef>
                <a:spcPts val="3200"/>
              </a:spcBef>
              <a:buFont typeface="Arial" panose="020B0604020202020204" pitchFamily="34" charset="0"/>
              <a:buChar char="•"/>
              <a:defRPr/>
            </a:pPr>
            <a:r>
              <a:rPr lang="en-US" sz="2667" dirty="0">
                <a:solidFill>
                  <a:prstClr val="black"/>
                </a:solidFill>
                <a:latin typeface="Calibri"/>
              </a:rPr>
              <a:t>Clinical utility of lab &amp; x-rays</a:t>
            </a:r>
          </a:p>
          <a:p>
            <a:pPr marL="465655" indent="-457189" algn="l" defTabSz="609585">
              <a:lnSpc>
                <a:spcPct val="90000"/>
              </a:lnSpc>
              <a:spcBef>
                <a:spcPts val="3200"/>
              </a:spcBef>
              <a:buFont typeface="Arial" panose="020B0604020202020204" pitchFamily="34" charset="0"/>
              <a:buChar char="•"/>
              <a:defRPr/>
            </a:pPr>
            <a:r>
              <a:rPr lang="en-US" sz="2667" dirty="0">
                <a:solidFill>
                  <a:prstClr val="black"/>
                </a:solidFill>
                <a:latin typeface="Calibri"/>
              </a:rPr>
              <a:t>Treatment targets (MDA/VLDA, DAPSA)</a:t>
            </a:r>
          </a:p>
        </p:txBody>
      </p:sp>
      <p:sp>
        <p:nvSpPr>
          <p:cNvPr id="8" name="Title 1">
            <a:extLst>
              <a:ext uri="{FF2B5EF4-FFF2-40B4-BE49-F238E27FC236}">
                <a16:creationId xmlns:a16="http://schemas.microsoft.com/office/drawing/2014/main" id="{3E7FBCCA-6501-284D-8789-7C2BE1AB885E}"/>
              </a:ext>
            </a:extLst>
          </p:cNvPr>
          <p:cNvSpPr txBox="1">
            <a:spLocks/>
          </p:cNvSpPr>
          <p:nvPr/>
        </p:nvSpPr>
        <p:spPr>
          <a:xfrm>
            <a:off x="609600" y="57585"/>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 Orange Line</a:t>
            </a:r>
          </a:p>
          <a:p>
            <a:pPr algn="l" defTabSz="609585">
              <a:defRPr/>
            </a:pPr>
            <a:r>
              <a:rPr lang="en-US" sz="3733" i="1" dirty="0">
                <a:solidFill>
                  <a:prstClr val="black"/>
                </a:solidFill>
                <a:latin typeface="Calibri"/>
              </a:rPr>
              <a:t>Summary</a:t>
            </a:r>
          </a:p>
        </p:txBody>
      </p:sp>
    </p:spTree>
    <p:extLst>
      <p:ext uri="{BB962C8B-B14F-4D97-AF65-F5344CB8AC3E}">
        <p14:creationId xmlns:p14="http://schemas.microsoft.com/office/powerpoint/2010/main" val="17239188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 name="Title 1">
            <a:extLst>
              <a:ext uri="{FF2B5EF4-FFF2-40B4-BE49-F238E27FC236}">
                <a16:creationId xmlns:a16="http://schemas.microsoft.com/office/drawing/2014/main" id="{56557D2B-DFD4-8949-83F0-D66B8A8179E7}"/>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a:t>
            </a:r>
          </a:p>
          <a:p>
            <a:pPr algn="l" defTabSz="609585">
              <a:defRPr/>
            </a:pPr>
            <a:r>
              <a:rPr lang="en-US" sz="3733" i="1" dirty="0">
                <a:solidFill>
                  <a:prstClr val="black"/>
                </a:solidFill>
                <a:latin typeface="Calibri"/>
              </a:rPr>
              <a:t>Comorbidities</a:t>
            </a:r>
          </a:p>
        </p:txBody>
      </p:sp>
      <p:pic>
        <p:nvPicPr>
          <p:cNvPr id="3" name="Picture 2" descr="A picture containing text, map, drawing&#10;&#10;Description automatically generated">
            <a:extLst>
              <a:ext uri="{FF2B5EF4-FFF2-40B4-BE49-F238E27FC236}">
                <a16:creationId xmlns:a16="http://schemas.microsoft.com/office/drawing/2014/main" id="{7CE83159-4AAF-42CE-B39C-502ADEAE76DA}"/>
              </a:ext>
            </a:extLst>
          </p:cNvPr>
          <p:cNvPicPr>
            <a:picLocks noChangeAspect="1"/>
          </p:cNvPicPr>
          <p:nvPr/>
        </p:nvPicPr>
        <p:blipFill>
          <a:blip r:embed="rId3">
            <a:clrChange>
              <a:clrFrom>
                <a:srgbClr val="FFFEFF"/>
              </a:clrFrom>
              <a:clrTo>
                <a:srgbClr val="FFFEFF">
                  <a:alpha val="0"/>
                </a:srgbClr>
              </a:clrTo>
            </a:clrChange>
          </a:blip>
          <a:stretch>
            <a:fillRect/>
          </a:stretch>
        </p:blipFill>
        <p:spPr>
          <a:xfrm>
            <a:off x="2149614" y="1289729"/>
            <a:ext cx="6294847" cy="5568271"/>
          </a:xfrm>
          <a:prstGeom prst="rect">
            <a:avLst/>
          </a:prstGeom>
        </p:spPr>
      </p:pic>
      <p:cxnSp>
        <p:nvCxnSpPr>
          <p:cNvPr id="5" name="Straight Connector 4">
            <a:extLst>
              <a:ext uri="{FF2B5EF4-FFF2-40B4-BE49-F238E27FC236}">
                <a16:creationId xmlns:a16="http://schemas.microsoft.com/office/drawing/2014/main" id="{D8F0F9DE-2009-46BC-A885-7288F9869C3B}"/>
              </a:ext>
            </a:extLst>
          </p:cNvPr>
          <p:cNvCxnSpPr/>
          <p:nvPr/>
        </p:nvCxnSpPr>
        <p:spPr>
          <a:xfrm>
            <a:off x="8234596" y="5626308"/>
            <a:ext cx="2378440" cy="0"/>
          </a:xfrm>
          <a:prstGeom prst="line">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2F3505B-A793-4DA8-A4B4-AF74C74D7B7B}"/>
              </a:ext>
            </a:extLst>
          </p:cNvPr>
          <p:cNvSpPr txBox="1"/>
          <p:nvPr/>
        </p:nvSpPr>
        <p:spPr>
          <a:xfrm>
            <a:off x="10614725" y="5242877"/>
            <a:ext cx="1577275" cy="757130"/>
          </a:xfrm>
          <a:prstGeom prst="rect">
            <a:avLst/>
          </a:prstGeom>
          <a:noFill/>
        </p:spPr>
        <p:txBody>
          <a:bodyPr wrap="square" rtlCol="0">
            <a:spAutoFit/>
          </a:bodyPr>
          <a:lstStyle/>
          <a:p>
            <a:pPr defTabSz="609585">
              <a:lnSpc>
                <a:spcPct val="90000"/>
              </a:lnSpc>
            </a:pPr>
            <a:r>
              <a:rPr lang="en-US" sz="2400" dirty="0">
                <a:solidFill>
                  <a:prstClr val="black"/>
                </a:solidFill>
                <a:latin typeface="Calibri"/>
              </a:rPr>
              <a:t>Skin:</a:t>
            </a:r>
            <a:br>
              <a:rPr lang="en-US" sz="2400" dirty="0">
                <a:solidFill>
                  <a:prstClr val="black"/>
                </a:solidFill>
                <a:latin typeface="Calibri"/>
              </a:rPr>
            </a:br>
            <a:r>
              <a:rPr lang="en-US" sz="2400" dirty="0">
                <a:solidFill>
                  <a:prstClr val="black"/>
                </a:solidFill>
                <a:latin typeface="Calibri"/>
              </a:rPr>
              <a:t>Psoriasis</a:t>
            </a:r>
          </a:p>
        </p:txBody>
      </p:sp>
      <p:cxnSp>
        <p:nvCxnSpPr>
          <p:cNvPr id="23" name="Straight Connector 22">
            <a:extLst>
              <a:ext uri="{FF2B5EF4-FFF2-40B4-BE49-F238E27FC236}">
                <a16:creationId xmlns:a16="http://schemas.microsoft.com/office/drawing/2014/main" id="{CB3924D1-95E2-4A47-8E17-179976F6C019}"/>
              </a:ext>
            </a:extLst>
          </p:cNvPr>
          <p:cNvCxnSpPr/>
          <p:nvPr/>
        </p:nvCxnSpPr>
        <p:spPr>
          <a:xfrm>
            <a:off x="6545705" y="1762176"/>
            <a:ext cx="2378440" cy="0"/>
          </a:xfrm>
          <a:prstGeom prst="line">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A87BDE1-4164-4FEF-B698-048888D9A8D4}"/>
              </a:ext>
            </a:extLst>
          </p:cNvPr>
          <p:cNvSpPr txBox="1"/>
          <p:nvPr/>
        </p:nvSpPr>
        <p:spPr>
          <a:xfrm>
            <a:off x="8947464" y="1515956"/>
            <a:ext cx="2958059" cy="461665"/>
          </a:xfrm>
          <a:prstGeom prst="rect">
            <a:avLst/>
          </a:prstGeom>
          <a:noFill/>
        </p:spPr>
        <p:txBody>
          <a:bodyPr wrap="square" rtlCol="0">
            <a:spAutoFit/>
          </a:bodyPr>
          <a:lstStyle/>
          <a:p>
            <a:pPr defTabSz="609585"/>
            <a:r>
              <a:rPr lang="en-US" sz="2400" dirty="0">
                <a:solidFill>
                  <a:prstClr val="black"/>
                </a:solidFill>
                <a:latin typeface="Calibri"/>
              </a:rPr>
              <a:t>Depression</a:t>
            </a:r>
          </a:p>
        </p:txBody>
      </p:sp>
      <p:cxnSp>
        <p:nvCxnSpPr>
          <p:cNvPr id="25" name="Straight Connector 24">
            <a:extLst>
              <a:ext uri="{FF2B5EF4-FFF2-40B4-BE49-F238E27FC236}">
                <a16:creationId xmlns:a16="http://schemas.microsoft.com/office/drawing/2014/main" id="{02EA4241-3C49-4552-A936-F3BF25F989BE}"/>
              </a:ext>
            </a:extLst>
          </p:cNvPr>
          <p:cNvCxnSpPr/>
          <p:nvPr/>
        </p:nvCxnSpPr>
        <p:spPr>
          <a:xfrm>
            <a:off x="3261195" y="2008397"/>
            <a:ext cx="2378440" cy="0"/>
          </a:xfrm>
          <a:prstGeom prst="line">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ACBBC54-8F5B-4F04-AA86-13CBDB8B58C4}"/>
              </a:ext>
            </a:extLst>
          </p:cNvPr>
          <p:cNvSpPr txBox="1"/>
          <p:nvPr/>
        </p:nvSpPr>
        <p:spPr>
          <a:xfrm>
            <a:off x="300831" y="1616688"/>
            <a:ext cx="2958059" cy="757130"/>
          </a:xfrm>
          <a:prstGeom prst="rect">
            <a:avLst/>
          </a:prstGeom>
          <a:noFill/>
        </p:spPr>
        <p:txBody>
          <a:bodyPr wrap="square" rtlCol="0">
            <a:spAutoFit/>
          </a:bodyPr>
          <a:lstStyle/>
          <a:p>
            <a:pPr algn="r" defTabSz="609585">
              <a:lnSpc>
                <a:spcPct val="90000"/>
              </a:lnSpc>
            </a:pPr>
            <a:r>
              <a:rPr lang="en-US" sz="2400" dirty="0">
                <a:solidFill>
                  <a:prstClr val="black"/>
                </a:solidFill>
                <a:latin typeface="Calibri"/>
              </a:rPr>
              <a:t>Eye involvement (Uveitis)</a:t>
            </a:r>
          </a:p>
        </p:txBody>
      </p:sp>
      <p:cxnSp>
        <p:nvCxnSpPr>
          <p:cNvPr id="27" name="Straight Connector 26">
            <a:extLst>
              <a:ext uri="{FF2B5EF4-FFF2-40B4-BE49-F238E27FC236}">
                <a16:creationId xmlns:a16="http://schemas.microsoft.com/office/drawing/2014/main" id="{1757A9D2-223D-4C5D-914D-D51230C700D1}"/>
              </a:ext>
            </a:extLst>
          </p:cNvPr>
          <p:cNvCxnSpPr/>
          <p:nvPr/>
        </p:nvCxnSpPr>
        <p:spPr>
          <a:xfrm>
            <a:off x="3431081" y="3644275"/>
            <a:ext cx="2378440" cy="0"/>
          </a:xfrm>
          <a:prstGeom prst="line">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0050051-759B-4218-A0F6-298726EC5EDB}"/>
              </a:ext>
            </a:extLst>
          </p:cNvPr>
          <p:cNvSpPr txBox="1"/>
          <p:nvPr/>
        </p:nvSpPr>
        <p:spPr>
          <a:xfrm>
            <a:off x="79949" y="3423863"/>
            <a:ext cx="3335497" cy="424732"/>
          </a:xfrm>
          <a:prstGeom prst="rect">
            <a:avLst/>
          </a:prstGeom>
          <a:noFill/>
        </p:spPr>
        <p:txBody>
          <a:bodyPr wrap="square" rtlCol="0">
            <a:spAutoFit/>
          </a:bodyPr>
          <a:lstStyle/>
          <a:p>
            <a:pPr algn="r" defTabSz="609585">
              <a:lnSpc>
                <a:spcPct val="90000"/>
              </a:lnSpc>
            </a:pPr>
            <a:r>
              <a:rPr lang="en-US" sz="2400" dirty="0">
                <a:solidFill>
                  <a:prstClr val="black"/>
                </a:solidFill>
                <a:latin typeface="Calibri"/>
              </a:rPr>
              <a:t>Interstitial Lung Disease</a:t>
            </a:r>
          </a:p>
        </p:txBody>
      </p:sp>
      <p:cxnSp>
        <p:nvCxnSpPr>
          <p:cNvPr id="29" name="Straight Connector 28">
            <a:extLst>
              <a:ext uri="{FF2B5EF4-FFF2-40B4-BE49-F238E27FC236}">
                <a16:creationId xmlns:a16="http://schemas.microsoft.com/office/drawing/2014/main" id="{BEBB9D1D-7CAC-4439-BACF-FE9FA2105810}"/>
              </a:ext>
            </a:extLst>
          </p:cNvPr>
          <p:cNvCxnSpPr>
            <a:cxnSpLocks/>
          </p:cNvCxnSpPr>
          <p:nvPr/>
        </p:nvCxnSpPr>
        <p:spPr>
          <a:xfrm>
            <a:off x="6282545" y="3799425"/>
            <a:ext cx="1952052" cy="0"/>
          </a:xfrm>
          <a:prstGeom prst="line">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D7F9267-4A41-456F-AAE0-AB25D27500D1}"/>
              </a:ext>
            </a:extLst>
          </p:cNvPr>
          <p:cNvSpPr txBox="1"/>
          <p:nvPr/>
        </p:nvSpPr>
        <p:spPr>
          <a:xfrm>
            <a:off x="9613692" y="2261450"/>
            <a:ext cx="2958059" cy="1273938"/>
          </a:xfrm>
          <a:prstGeom prst="rect">
            <a:avLst/>
          </a:prstGeom>
          <a:noFill/>
        </p:spPr>
        <p:txBody>
          <a:bodyPr wrap="square" rtlCol="0">
            <a:spAutoFit/>
          </a:bodyPr>
          <a:lstStyle/>
          <a:p>
            <a:pPr defTabSz="609585">
              <a:lnSpc>
                <a:spcPct val="90000"/>
              </a:lnSpc>
            </a:pPr>
            <a:r>
              <a:rPr lang="en-US" sz="2133" b="1" dirty="0">
                <a:solidFill>
                  <a:prstClr val="black"/>
                </a:solidFill>
                <a:latin typeface="Calibri"/>
              </a:rPr>
              <a:t>Aorta Root Dilatation</a:t>
            </a:r>
          </a:p>
          <a:p>
            <a:pPr defTabSz="609585">
              <a:lnSpc>
                <a:spcPct val="90000"/>
              </a:lnSpc>
            </a:pPr>
            <a:r>
              <a:rPr lang="en-US" sz="2133" b="1" dirty="0">
                <a:solidFill>
                  <a:prstClr val="black"/>
                </a:solidFill>
                <a:latin typeface="Calibri"/>
              </a:rPr>
              <a:t>Aortic Insufficiency</a:t>
            </a:r>
          </a:p>
          <a:p>
            <a:pPr defTabSz="609585">
              <a:lnSpc>
                <a:spcPct val="90000"/>
              </a:lnSpc>
            </a:pPr>
            <a:r>
              <a:rPr lang="en-US" sz="2133" dirty="0">
                <a:solidFill>
                  <a:prstClr val="black"/>
                </a:solidFill>
                <a:latin typeface="Calibri"/>
              </a:rPr>
              <a:t>BBB/Conduction</a:t>
            </a:r>
          </a:p>
          <a:p>
            <a:pPr defTabSz="609585">
              <a:lnSpc>
                <a:spcPct val="90000"/>
              </a:lnSpc>
            </a:pPr>
            <a:r>
              <a:rPr lang="en-US" sz="2133" dirty="0">
                <a:solidFill>
                  <a:prstClr val="black"/>
                </a:solidFill>
                <a:latin typeface="Calibri"/>
              </a:rPr>
              <a:t>Decreased LVEF</a:t>
            </a:r>
          </a:p>
        </p:txBody>
      </p:sp>
      <p:sp>
        <p:nvSpPr>
          <p:cNvPr id="34" name="TextBox 33">
            <a:extLst>
              <a:ext uri="{FF2B5EF4-FFF2-40B4-BE49-F238E27FC236}">
                <a16:creationId xmlns:a16="http://schemas.microsoft.com/office/drawing/2014/main" id="{AAC8FCE6-2195-4059-A621-A8E1F7E2B34A}"/>
              </a:ext>
            </a:extLst>
          </p:cNvPr>
          <p:cNvSpPr txBox="1"/>
          <p:nvPr/>
        </p:nvSpPr>
        <p:spPr>
          <a:xfrm>
            <a:off x="8240740" y="3423144"/>
            <a:ext cx="2958059" cy="757130"/>
          </a:xfrm>
          <a:prstGeom prst="rect">
            <a:avLst/>
          </a:prstGeom>
          <a:noFill/>
        </p:spPr>
        <p:txBody>
          <a:bodyPr wrap="square" rtlCol="0">
            <a:spAutoFit/>
          </a:bodyPr>
          <a:lstStyle/>
          <a:p>
            <a:pPr defTabSz="609585">
              <a:lnSpc>
                <a:spcPct val="90000"/>
              </a:lnSpc>
            </a:pPr>
            <a:r>
              <a:rPr lang="en-US" sz="2400" dirty="0">
                <a:solidFill>
                  <a:prstClr val="black"/>
                </a:solidFill>
                <a:latin typeface="Calibri"/>
              </a:rPr>
              <a:t>Cardiovascular Disease</a:t>
            </a:r>
          </a:p>
        </p:txBody>
      </p:sp>
      <p:cxnSp>
        <p:nvCxnSpPr>
          <p:cNvPr id="10" name="Connector: Elbow 9">
            <a:extLst>
              <a:ext uri="{FF2B5EF4-FFF2-40B4-BE49-F238E27FC236}">
                <a16:creationId xmlns:a16="http://schemas.microsoft.com/office/drawing/2014/main" id="{E8F0A1BE-5870-4962-A47A-9B7D2EA2EF4C}"/>
              </a:ext>
            </a:extLst>
          </p:cNvPr>
          <p:cNvCxnSpPr>
            <a:endCxn id="33" idx="1"/>
          </p:cNvCxnSpPr>
          <p:nvPr/>
        </p:nvCxnSpPr>
        <p:spPr>
          <a:xfrm flipV="1">
            <a:off x="6282545" y="2898419"/>
            <a:ext cx="3331147" cy="668004"/>
          </a:xfrm>
          <a:prstGeom prst="bentConnector3">
            <a:avLst>
              <a:gd name="adj1" fmla="val 50000"/>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7E20075-2EF2-4842-80C4-91AE64E198A5}"/>
              </a:ext>
            </a:extLst>
          </p:cNvPr>
          <p:cNvSpPr txBox="1"/>
          <p:nvPr/>
        </p:nvSpPr>
        <p:spPr>
          <a:xfrm>
            <a:off x="392205" y="4904266"/>
            <a:ext cx="2995392" cy="424732"/>
          </a:xfrm>
          <a:prstGeom prst="rect">
            <a:avLst/>
          </a:prstGeom>
          <a:noFill/>
        </p:spPr>
        <p:txBody>
          <a:bodyPr wrap="square" rtlCol="0">
            <a:spAutoFit/>
          </a:bodyPr>
          <a:lstStyle/>
          <a:p>
            <a:pPr algn="r" defTabSz="609585">
              <a:lnSpc>
                <a:spcPct val="90000"/>
              </a:lnSpc>
            </a:pPr>
            <a:r>
              <a:rPr lang="en-US" sz="2400" dirty="0">
                <a:solidFill>
                  <a:prstClr val="black"/>
                </a:solidFill>
                <a:latin typeface="Calibri"/>
              </a:rPr>
              <a:t>Gut inflammation/IBD </a:t>
            </a:r>
          </a:p>
        </p:txBody>
      </p:sp>
      <p:sp>
        <p:nvSpPr>
          <p:cNvPr id="45" name="TextBox 44">
            <a:extLst>
              <a:ext uri="{FF2B5EF4-FFF2-40B4-BE49-F238E27FC236}">
                <a16:creationId xmlns:a16="http://schemas.microsoft.com/office/drawing/2014/main" id="{E3CE0DB5-4E77-4A5B-9195-E3D0DDE0A0F2}"/>
              </a:ext>
            </a:extLst>
          </p:cNvPr>
          <p:cNvSpPr txBox="1"/>
          <p:nvPr/>
        </p:nvSpPr>
        <p:spPr>
          <a:xfrm>
            <a:off x="2758501" y="5387527"/>
            <a:ext cx="2194560" cy="1399684"/>
          </a:xfrm>
          <a:prstGeom prst="roundRect">
            <a:avLst>
              <a:gd name="adj" fmla="val 11192"/>
            </a:avLst>
          </a:prstGeom>
          <a:solidFill>
            <a:srgbClr val="C1E2E8"/>
          </a:solidFill>
        </p:spPr>
        <p:txBody>
          <a:bodyPr wrap="square" rtlCol="0">
            <a:spAutoFit/>
          </a:bodyPr>
          <a:lstStyle/>
          <a:p>
            <a:pPr defTabSz="457189">
              <a:lnSpc>
                <a:spcPct val="90000"/>
              </a:lnSpc>
            </a:pPr>
            <a:r>
              <a:rPr lang="en-US" sz="2400" b="1" dirty="0">
                <a:solidFill>
                  <a:prstClr val="black"/>
                </a:solidFill>
                <a:latin typeface="Calibri"/>
              </a:rPr>
              <a:t>Constitutional</a:t>
            </a:r>
          </a:p>
          <a:p>
            <a:pPr marL="487668" indent="-243834" defTabSz="457189">
              <a:lnSpc>
                <a:spcPct val="90000"/>
              </a:lnSpc>
              <a:buFont typeface="Arial" panose="020B0604020202020204" pitchFamily="34" charset="0"/>
              <a:buChar char="•"/>
            </a:pPr>
            <a:r>
              <a:rPr lang="en-US" sz="2133" dirty="0">
                <a:solidFill>
                  <a:prstClr val="black"/>
                </a:solidFill>
                <a:latin typeface="Calibri"/>
              </a:rPr>
              <a:t>Fever</a:t>
            </a:r>
          </a:p>
          <a:p>
            <a:pPr marL="487668" indent="-243834" defTabSz="457189">
              <a:lnSpc>
                <a:spcPct val="90000"/>
              </a:lnSpc>
              <a:buFont typeface="Arial" panose="020B0604020202020204" pitchFamily="34" charset="0"/>
              <a:buChar char="•"/>
            </a:pPr>
            <a:r>
              <a:rPr lang="en-US" sz="2133" dirty="0">
                <a:solidFill>
                  <a:prstClr val="black"/>
                </a:solidFill>
                <a:latin typeface="Calibri"/>
              </a:rPr>
              <a:t>Weight loss</a:t>
            </a:r>
          </a:p>
          <a:p>
            <a:pPr marL="487668" indent="-243834" defTabSz="457189">
              <a:lnSpc>
                <a:spcPct val="90000"/>
              </a:lnSpc>
              <a:buFont typeface="Arial" panose="020B0604020202020204" pitchFamily="34" charset="0"/>
              <a:buChar char="•"/>
            </a:pPr>
            <a:r>
              <a:rPr lang="en-US" sz="2133" dirty="0">
                <a:solidFill>
                  <a:prstClr val="black"/>
                </a:solidFill>
                <a:latin typeface="Calibri"/>
              </a:rPr>
              <a:t>Fatigue</a:t>
            </a:r>
          </a:p>
        </p:txBody>
      </p:sp>
      <p:cxnSp>
        <p:nvCxnSpPr>
          <p:cNvPr id="47" name="Straight Connector 46">
            <a:extLst>
              <a:ext uri="{FF2B5EF4-FFF2-40B4-BE49-F238E27FC236}">
                <a16:creationId xmlns:a16="http://schemas.microsoft.com/office/drawing/2014/main" id="{102BD5DC-A278-4F22-AE0E-17C4F7455C14}"/>
              </a:ext>
            </a:extLst>
          </p:cNvPr>
          <p:cNvCxnSpPr/>
          <p:nvPr/>
        </p:nvCxnSpPr>
        <p:spPr>
          <a:xfrm>
            <a:off x="3387597" y="5128968"/>
            <a:ext cx="2378440" cy="0"/>
          </a:xfrm>
          <a:prstGeom prst="line">
            <a:avLst/>
          </a:prstGeom>
          <a:ln>
            <a:solidFill>
              <a:srgbClr val="C0504D"/>
            </a:solidFill>
            <a:headEnd type="oval"/>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9226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3D794C00-AFA4-5F48-B31F-797C25B4FF9C}"/>
              </a:ext>
            </a:extLst>
          </p:cNvPr>
          <p:cNvSpPr txBox="1">
            <a:spLocks noChangeArrowheads="1"/>
          </p:cNvSpPr>
          <p:nvPr/>
        </p:nvSpPr>
        <p:spPr>
          <a:xfrm>
            <a:off x="609600" y="1578334"/>
            <a:ext cx="5057920" cy="3817948"/>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80000"/>
              </a:lnSpc>
              <a:spcBef>
                <a:spcPts val="800"/>
              </a:spcBef>
              <a:defRPr/>
            </a:pPr>
            <a:r>
              <a:rPr lang="en-US" sz="3200" dirty="0">
                <a:solidFill>
                  <a:srgbClr val="C0504D"/>
                </a:solidFill>
                <a:latin typeface="Calibri"/>
              </a:rPr>
              <a:t>Cardiovascular disease</a:t>
            </a:r>
          </a:p>
          <a:p>
            <a:pPr marL="742932" lvl="1" indent="-285744" defTabSz="914377">
              <a:lnSpc>
                <a:spcPct val="80000"/>
              </a:lnSpc>
              <a:spcBef>
                <a:spcPts val="800"/>
              </a:spcBef>
              <a:defRPr/>
            </a:pPr>
            <a:r>
              <a:rPr lang="en-US" sz="2667" dirty="0">
                <a:solidFill>
                  <a:srgbClr val="C0504D"/>
                </a:solidFill>
                <a:latin typeface="Calibri"/>
              </a:rPr>
              <a:t>Myocardial infarction</a:t>
            </a:r>
          </a:p>
          <a:p>
            <a:pPr marL="742932" lvl="1" indent="-285744" defTabSz="914377">
              <a:lnSpc>
                <a:spcPct val="80000"/>
              </a:lnSpc>
              <a:spcBef>
                <a:spcPts val="800"/>
              </a:spcBef>
              <a:defRPr/>
            </a:pPr>
            <a:r>
              <a:rPr lang="en-US" sz="2667" dirty="0">
                <a:solidFill>
                  <a:srgbClr val="C0504D"/>
                </a:solidFill>
                <a:latin typeface="Calibri"/>
              </a:rPr>
              <a:t>Cerebrovascular disease</a:t>
            </a:r>
          </a:p>
          <a:p>
            <a:pPr marL="342891" indent="-342891" defTabSz="914377">
              <a:lnSpc>
                <a:spcPct val="80000"/>
              </a:lnSpc>
              <a:spcBef>
                <a:spcPts val="2400"/>
              </a:spcBef>
              <a:defRPr/>
            </a:pPr>
            <a:r>
              <a:rPr lang="en-US" sz="3200" dirty="0">
                <a:solidFill>
                  <a:srgbClr val="C0504D"/>
                </a:solidFill>
                <a:latin typeface="Calibri"/>
              </a:rPr>
              <a:t>Diabetes/insulin resistance</a:t>
            </a:r>
            <a:endParaRPr lang="en-US" sz="2667" dirty="0">
              <a:solidFill>
                <a:srgbClr val="C0504D"/>
              </a:solidFill>
              <a:latin typeface="Calibri"/>
            </a:endParaRPr>
          </a:p>
          <a:p>
            <a:pPr marL="0" indent="0" defTabSz="914377">
              <a:lnSpc>
                <a:spcPct val="80000"/>
              </a:lnSpc>
              <a:spcBef>
                <a:spcPts val="800"/>
              </a:spcBef>
              <a:buNone/>
              <a:defRPr/>
            </a:pPr>
            <a:endParaRPr lang="en-US" sz="3200" dirty="0">
              <a:solidFill>
                <a:srgbClr val="C0504D"/>
              </a:solidFill>
              <a:latin typeface="Calibri"/>
            </a:endParaRPr>
          </a:p>
          <a:p>
            <a:pPr marL="342891" indent="-342891" defTabSz="914377">
              <a:lnSpc>
                <a:spcPct val="80000"/>
              </a:lnSpc>
              <a:spcBef>
                <a:spcPts val="800"/>
              </a:spcBef>
              <a:defRPr/>
            </a:pPr>
            <a:endParaRPr lang="en-US" sz="3200" dirty="0">
              <a:solidFill>
                <a:srgbClr val="C0504D"/>
              </a:solidFill>
              <a:latin typeface="Calibri"/>
            </a:endParaRPr>
          </a:p>
        </p:txBody>
      </p:sp>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Increased Incidence</a:t>
            </a:r>
          </a:p>
        </p:txBody>
      </p:sp>
      <p:sp>
        <p:nvSpPr>
          <p:cNvPr id="10" name="Rectangle 8">
            <a:extLst>
              <a:ext uri="{FF2B5EF4-FFF2-40B4-BE49-F238E27FC236}">
                <a16:creationId xmlns:a16="http://schemas.microsoft.com/office/drawing/2014/main" id="{72A1A39A-E25D-B14A-8EA0-CD9E789BF773}"/>
              </a:ext>
            </a:extLst>
          </p:cNvPr>
          <p:cNvSpPr txBox="1">
            <a:spLocks noChangeArrowheads="1"/>
          </p:cNvSpPr>
          <p:nvPr/>
        </p:nvSpPr>
        <p:spPr>
          <a:xfrm>
            <a:off x="6107041" y="1580100"/>
            <a:ext cx="5057919" cy="3816181"/>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80000"/>
              </a:lnSpc>
              <a:spcBef>
                <a:spcPts val="3200"/>
              </a:spcBef>
              <a:defRPr/>
            </a:pPr>
            <a:r>
              <a:rPr lang="en-US" sz="3200" dirty="0">
                <a:solidFill>
                  <a:srgbClr val="8064A2">
                    <a:lumMod val="25000"/>
                  </a:srgbClr>
                </a:solidFill>
                <a:latin typeface="Calibri"/>
              </a:rPr>
              <a:t>Crohn’s disease</a:t>
            </a:r>
          </a:p>
          <a:p>
            <a:pPr marL="342891" indent="-342891" defTabSz="914377">
              <a:lnSpc>
                <a:spcPct val="80000"/>
              </a:lnSpc>
              <a:spcBef>
                <a:spcPts val="3200"/>
              </a:spcBef>
              <a:defRPr/>
            </a:pPr>
            <a:r>
              <a:rPr lang="en-US" sz="3200" dirty="0">
                <a:solidFill>
                  <a:srgbClr val="8064A2">
                    <a:lumMod val="25000"/>
                  </a:srgbClr>
                </a:solidFill>
                <a:latin typeface="Calibri"/>
              </a:rPr>
              <a:t>Liver disease</a:t>
            </a:r>
          </a:p>
          <a:p>
            <a:pPr marL="342891" indent="-342891" defTabSz="914377">
              <a:lnSpc>
                <a:spcPct val="80000"/>
              </a:lnSpc>
              <a:spcBef>
                <a:spcPts val="3200"/>
              </a:spcBef>
              <a:defRPr/>
            </a:pPr>
            <a:r>
              <a:rPr lang="en-US" sz="3200" dirty="0">
                <a:solidFill>
                  <a:srgbClr val="8064A2">
                    <a:lumMod val="25000"/>
                  </a:srgbClr>
                </a:solidFill>
                <a:latin typeface="Calibri"/>
              </a:rPr>
              <a:t>Venous thromboembolism</a:t>
            </a:r>
          </a:p>
          <a:p>
            <a:pPr marL="342891" indent="-342891" defTabSz="914377">
              <a:lnSpc>
                <a:spcPct val="80000"/>
              </a:lnSpc>
              <a:spcBef>
                <a:spcPts val="3200"/>
              </a:spcBef>
              <a:defRPr/>
            </a:pPr>
            <a:endParaRPr lang="en-US" sz="2667" dirty="0">
              <a:solidFill>
                <a:srgbClr val="8064A2">
                  <a:lumMod val="25000"/>
                </a:srgbClr>
              </a:solidFill>
              <a:latin typeface="Calibri"/>
            </a:endParaRPr>
          </a:p>
          <a:p>
            <a:pPr marL="0" indent="0" defTabSz="914377">
              <a:lnSpc>
                <a:spcPct val="80000"/>
              </a:lnSpc>
              <a:spcBef>
                <a:spcPts val="3200"/>
              </a:spcBef>
              <a:buNone/>
              <a:defRPr/>
            </a:pPr>
            <a:endParaRPr lang="en-US" sz="3200" dirty="0">
              <a:solidFill>
                <a:srgbClr val="8064A2">
                  <a:lumMod val="25000"/>
                </a:srgbClr>
              </a:solidFill>
              <a:latin typeface="Calibri"/>
            </a:endParaRPr>
          </a:p>
          <a:p>
            <a:pPr marL="342891" indent="-342891" defTabSz="914377">
              <a:lnSpc>
                <a:spcPct val="80000"/>
              </a:lnSpc>
              <a:spcBef>
                <a:spcPts val="3200"/>
              </a:spcBef>
              <a:defRPr/>
            </a:pPr>
            <a:endParaRPr lang="en-US" sz="3200" dirty="0">
              <a:solidFill>
                <a:srgbClr val="8064A2">
                  <a:lumMod val="25000"/>
                </a:srgbClr>
              </a:solidFill>
              <a:latin typeface="Calibri"/>
            </a:endParaRPr>
          </a:p>
        </p:txBody>
      </p:sp>
      <p:sp>
        <p:nvSpPr>
          <p:cNvPr id="11" name="TextBox 10">
            <a:extLst>
              <a:ext uri="{FF2B5EF4-FFF2-40B4-BE49-F238E27FC236}">
                <a16:creationId xmlns:a16="http://schemas.microsoft.com/office/drawing/2014/main" id="{778C6631-9D93-2E49-A988-21BCDFF7CAF8}"/>
              </a:ext>
            </a:extLst>
          </p:cNvPr>
          <p:cNvSpPr txBox="1"/>
          <p:nvPr/>
        </p:nvSpPr>
        <p:spPr>
          <a:xfrm>
            <a:off x="1" y="6314134"/>
            <a:ext cx="8078705" cy="543867"/>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et al. </a:t>
            </a:r>
            <a:r>
              <a:rPr lang="en-US" sz="1467" i="1" dirty="0">
                <a:solidFill>
                  <a:prstClr val="black">
                    <a:lumMod val="75000"/>
                    <a:lumOff val="25000"/>
                  </a:prstClr>
                </a:solidFill>
                <a:latin typeface="Calibri"/>
              </a:rPr>
              <a:t>Curr Opin Rheumatol</a:t>
            </a:r>
            <a:r>
              <a:rPr lang="en-US" sz="1467" dirty="0">
                <a:solidFill>
                  <a:prstClr val="black">
                    <a:lumMod val="75000"/>
                    <a:lumOff val="25000"/>
                  </a:prstClr>
                </a:solidFill>
                <a:latin typeface="Calibri"/>
              </a:rPr>
              <a:t>. 2015;27:118-126; </a:t>
            </a:r>
          </a:p>
          <a:p>
            <a:pPr defTabSz="609585">
              <a:defRPr/>
            </a:pPr>
            <a:r>
              <a:rPr lang="en-US" sz="1467" dirty="0">
                <a:solidFill>
                  <a:prstClr val="black">
                    <a:lumMod val="75000"/>
                    <a:lumOff val="25000"/>
                  </a:prstClr>
                </a:solidFill>
                <a:latin typeface="Calibri"/>
              </a:rPr>
              <a:t>Ogdie A, Weiss P. </a:t>
            </a:r>
            <a:r>
              <a:rPr lang="en-US" sz="1467" i="1" dirty="0">
                <a:solidFill>
                  <a:prstClr val="black">
                    <a:lumMod val="75000"/>
                    <a:lumOff val="25000"/>
                  </a:prstClr>
                </a:solidFill>
                <a:latin typeface="Calibri"/>
              </a:rPr>
              <a:t>Rheum Dis Clin North Am</a:t>
            </a:r>
            <a:r>
              <a:rPr lang="en-US" sz="1467" dirty="0">
                <a:solidFill>
                  <a:prstClr val="black">
                    <a:lumMod val="75000"/>
                    <a:lumOff val="25000"/>
                  </a:prstClr>
                </a:solidFill>
                <a:latin typeface="Calibri"/>
              </a:rPr>
              <a:t>. 2015;41:545-568. </a:t>
            </a:r>
          </a:p>
        </p:txBody>
      </p:sp>
    </p:spTree>
    <p:extLst>
      <p:ext uri="{BB962C8B-B14F-4D97-AF65-F5344CB8AC3E}">
        <p14:creationId xmlns:p14="http://schemas.microsoft.com/office/powerpoint/2010/main" val="6217595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10734F-5C5D-7144-BF71-A3E874742F2C}"/>
              </a:ext>
            </a:extLst>
          </p:cNvPr>
          <p:cNvSpPr txBox="1"/>
          <p:nvPr/>
        </p:nvSpPr>
        <p:spPr>
          <a:xfrm>
            <a:off x="1" y="6314134"/>
            <a:ext cx="8078705" cy="543867"/>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et al. </a:t>
            </a:r>
            <a:r>
              <a:rPr lang="en-US" sz="1467" i="1" dirty="0">
                <a:solidFill>
                  <a:prstClr val="black">
                    <a:lumMod val="75000"/>
                    <a:lumOff val="25000"/>
                  </a:prstClr>
                </a:solidFill>
                <a:latin typeface="Calibri"/>
              </a:rPr>
              <a:t>Curr Opin Rheumatol</a:t>
            </a:r>
            <a:r>
              <a:rPr lang="en-US" sz="1467" dirty="0">
                <a:solidFill>
                  <a:prstClr val="black">
                    <a:lumMod val="75000"/>
                    <a:lumOff val="25000"/>
                  </a:prstClr>
                </a:solidFill>
                <a:latin typeface="Calibri"/>
              </a:rPr>
              <a:t>. 2015;27:118-126; </a:t>
            </a:r>
          </a:p>
          <a:p>
            <a:pPr defTabSz="609585">
              <a:defRPr/>
            </a:pPr>
            <a:r>
              <a:rPr lang="en-US" sz="1467" dirty="0">
                <a:solidFill>
                  <a:prstClr val="black">
                    <a:lumMod val="75000"/>
                    <a:lumOff val="25000"/>
                  </a:prstClr>
                </a:solidFill>
                <a:latin typeface="Calibri"/>
              </a:rPr>
              <a:t>Ogdie A, Weiss P. </a:t>
            </a:r>
            <a:r>
              <a:rPr lang="en-US" sz="1467" i="1" dirty="0">
                <a:solidFill>
                  <a:prstClr val="black">
                    <a:lumMod val="75000"/>
                    <a:lumOff val="25000"/>
                  </a:prstClr>
                </a:solidFill>
                <a:latin typeface="Calibri"/>
              </a:rPr>
              <a:t>Rheum Dis Clin North Am</a:t>
            </a:r>
            <a:r>
              <a:rPr lang="en-US" sz="1467" dirty="0">
                <a:solidFill>
                  <a:prstClr val="black">
                    <a:lumMod val="75000"/>
                    <a:lumOff val="25000"/>
                  </a:prstClr>
                </a:solidFill>
                <a:latin typeface="Calibri"/>
              </a:rPr>
              <a:t>. 2015;41:545-568. </a:t>
            </a:r>
          </a:p>
        </p:txBody>
      </p:sp>
      <p:sp>
        <p:nvSpPr>
          <p:cNvPr id="8" name="Rectangle 8">
            <a:extLst>
              <a:ext uri="{FF2B5EF4-FFF2-40B4-BE49-F238E27FC236}">
                <a16:creationId xmlns:a16="http://schemas.microsoft.com/office/drawing/2014/main" id="{3D794C00-AFA4-5F48-B31F-797C25B4FF9C}"/>
              </a:ext>
            </a:extLst>
          </p:cNvPr>
          <p:cNvSpPr txBox="1">
            <a:spLocks noChangeArrowheads="1"/>
          </p:cNvSpPr>
          <p:nvPr/>
        </p:nvSpPr>
        <p:spPr>
          <a:xfrm>
            <a:off x="609601" y="1578334"/>
            <a:ext cx="4962940" cy="4263221"/>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80000"/>
              </a:lnSpc>
              <a:spcBef>
                <a:spcPts val="2400"/>
              </a:spcBef>
              <a:defRPr/>
            </a:pPr>
            <a:r>
              <a:rPr lang="en-US" sz="3200" dirty="0">
                <a:solidFill>
                  <a:srgbClr val="C0504D"/>
                </a:solidFill>
                <a:latin typeface="Calibri"/>
              </a:rPr>
              <a:t>Metabolic syndrome</a:t>
            </a:r>
          </a:p>
          <a:p>
            <a:pPr marL="342891" indent="-342891" defTabSz="914377">
              <a:lnSpc>
                <a:spcPct val="80000"/>
              </a:lnSpc>
              <a:spcBef>
                <a:spcPts val="2400"/>
              </a:spcBef>
              <a:defRPr/>
            </a:pPr>
            <a:r>
              <a:rPr lang="en-US" sz="3200" dirty="0">
                <a:solidFill>
                  <a:srgbClr val="C0504D"/>
                </a:solidFill>
                <a:latin typeface="Calibri"/>
              </a:rPr>
              <a:t>Obesity</a:t>
            </a:r>
            <a:endParaRPr lang="en-US" sz="2667" dirty="0">
              <a:solidFill>
                <a:srgbClr val="C0504D"/>
              </a:solidFill>
              <a:latin typeface="Calibri"/>
            </a:endParaRPr>
          </a:p>
          <a:p>
            <a:pPr marL="342891" indent="-342891" defTabSz="914377">
              <a:lnSpc>
                <a:spcPct val="80000"/>
              </a:lnSpc>
              <a:spcBef>
                <a:spcPts val="2400"/>
              </a:spcBef>
              <a:defRPr/>
            </a:pPr>
            <a:r>
              <a:rPr lang="en-US" sz="3200" dirty="0">
                <a:solidFill>
                  <a:srgbClr val="C0504D"/>
                </a:solidFill>
                <a:latin typeface="Calibri"/>
              </a:rPr>
              <a:t>Hypertension </a:t>
            </a:r>
          </a:p>
          <a:p>
            <a:pPr marL="342891" indent="-342891" defTabSz="914377">
              <a:lnSpc>
                <a:spcPct val="80000"/>
              </a:lnSpc>
              <a:spcBef>
                <a:spcPts val="2400"/>
              </a:spcBef>
              <a:defRPr/>
            </a:pPr>
            <a:r>
              <a:rPr lang="en-US" sz="3200" dirty="0">
                <a:solidFill>
                  <a:srgbClr val="C0504D"/>
                </a:solidFill>
                <a:latin typeface="Calibri"/>
              </a:rPr>
              <a:t>Dyslipidemia</a:t>
            </a:r>
          </a:p>
          <a:p>
            <a:pPr marL="342891" indent="-342891" defTabSz="914377">
              <a:lnSpc>
                <a:spcPct val="80000"/>
              </a:lnSpc>
              <a:spcBef>
                <a:spcPts val="2400"/>
              </a:spcBef>
              <a:defRPr/>
            </a:pPr>
            <a:r>
              <a:rPr lang="en-US" sz="3200" dirty="0">
                <a:solidFill>
                  <a:srgbClr val="C0504D"/>
                </a:solidFill>
                <a:latin typeface="Calibri"/>
              </a:rPr>
              <a:t>Diabetes</a:t>
            </a:r>
          </a:p>
          <a:p>
            <a:pPr marL="342891" indent="-342891" defTabSz="914377">
              <a:lnSpc>
                <a:spcPct val="80000"/>
              </a:lnSpc>
              <a:spcBef>
                <a:spcPts val="2400"/>
              </a:spcBef>
              <a:defRPr/>
            </a:pPr>
            <a:r>
              <a:rPr lang="en-US" sz="3200" dirty="0">
                <a:solidFill>
                  <a:srgbClr val="C0504D"/>
                </a:solidFill>
                <a:latin typeface="Calibri"/>
              </a:rPr>
              <a:t>Fatty liver disease</a:t>
            </a:r>
          </a:p>
          <a:p>
            <a:pPr marL="342891" indent="-342891" defTabSz="914377">
              <a:lnSpc>
                <a:spcPct val="80000"/>
              </a:lnSpc>
              <a:spcBef>
                <a:spcPts val="2400"/>
              </a:spcBef>
              <a:defRPr/>
            </a:pPr>
            <a:endParaRPr lang="en-US" dirty="0">
              <a:solidFill>
                <a:srgbClr val="C0504D"/>
              </a:solidFill>
              <a:latin typeface="Calibri"/>
            </a:endParaRPr>
          </a:p>
          <a:p>
            <a:pPr marL="0" indent="0" defTabSz="914377">
              <a:lnSpc>
                <a:spcPct val="80000"/>
              </a:lnSpc>
              <a:spcBef>
                <a:spcPts val="2400"/>
              </a:spcBef>
              <a:buNone/>
              <a:defRPr/>
            </a:pPr>
            <a:endParaRPr lang="en-US" sz="2667" dirty="0">
              <a:solidFill>
                <a:srgbClr val="C0504D"/>
              </a:solidFill>
              <a:latin typeface="Calibri"/>
            </a:endParaRPr>
          </a:p>
          <a:p>
            <a:pPr marL="342891" indent="-342891" defTabSz="914377">
              <a:lnSpc>
                <a:spcPct val="80000"/>
              </a:lnSpc>
              <a:spcBef>
                <a:spcPts val="2400"/>
              </a:spcBef>
              <a:defRPr/>
            </a:pPr>
            <a:endParaRPr lang="en-US" sz="2667" dirty="0">
              <a:solidFill>
                <a:srgbClr val="C0504D"/>
              </a:solidFill>
              <a:latin typeface="Calibri"/>
            </a:endParaRPr>
          </a:p>
        </p:txBody>
      </p:sp>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Increased Prevalence</a:t>
            </a:r>
          </a:p>
        </p:txBody>
      </p:sp>
      <p:sp>
        <p:nvSpPr>
          <p:cNvPr id="6" name="Rectangle 8">
            <a:extLst>
              <a:ext uri="{FF2B5EF4-FFF2-40B4-BE49-F238E27FC236}">
                <a16:creationId xmlns:a16="http://schemas.microsoft.com/office/drawing/2014/main" id="{E41FAB43-A572-8A41-86AD-7F0048B52061}"/>
              </a:ext>
            </a:extLst>
          </p:cNvPr>
          <p:cNvSpPr txBox="1">
            <a:spLocks noChangeArrowheads="1"/>
          </p:cNvSpPr>
          <p:nvPr/>
        </p:nvSpPr>
        <p:spPr>
          <a:xfrm>
            <a:off x="6096442" y="1578332"/>
            <a:ext cx="5936532" cy="4263221"/>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1" indent="-342891" defTabSz="914377">
              <a:lnSpc>
                <a:spcPct val="80000"/>
              </a:lnSpc>
              <a:spcBef>
                <a:spcPts val="800"/>
              </a:spcBef>
              <a:defRPr/>
            </a:pPr>
            <a:r>
              <a:rPr lang="en-US" sz="3200" dirty="0">
                <a:solidFill>
                  <a:srgbClr val="8064A2">
                    <a:lumMod val="25000"/>
                  </a:srgbClr>
                </a:solidFill>
                <a:latin typeface="Calibri"/>
              </a:rPr>
              <a:t>Depression/anxiety</a:t>
            </a:r>
            <a:endParaRPr lang="en-US" sz="2667" dirty="0">
              <a:solidFill>
                <a:srgbClr val="8064A2">
                  <a:lumMod val="25000"/>
                </a:srgbClr>
              </a:solidFill>
              <a:latin typeface="Calibri"/>
            </a:endParaRPr>
          </a:p>
          <a:p>
            <a:pPr marL="342891" indent="-342891" defTabSz="914377">
              <a:lnSpc>
                <a:spcPct val="80000"/>
              </a:lnSpc>
              <a:spcBef>
                <a:spcPts val="1600"/>
              </a:spcBef>
              <a:defRPr/>
            </a:pPr>
            <a:r>
              <a:rPr lang="en-US" sz="3200" dirty="0">
                <a:solidFill>
                  <a:srgbClr val="8064A2">
                    <a:lumMod val="25000"/>
                  </a:srgbClr>
                </a:solidFill>
                <a:latin typeface="Calibri"/>
              </a:rPr>
              <a:t>Ulcerative colitis</a:t>
            </a:r>
          </a:p>
          <a:p>
            <a:pPr marL="342891" indent="-342891" defTabSz="914377">
              <a:lnSpc>
                <a:spcPct val="80000"/>
              </a:lnSpc>
              <a:spcBef>
                <a:spcPts val="1600"/>
              </a:spcBef>
              <a:defRPr/>
            </a:pPr>
            <a:r>
              <a:rPr lang="en-US" sz="3200" dirty="0">
                <a:solidFill>
                  <a:srgbClr val="8064A2">
                    <a:lumMod val="25000"/>
                  </a:srgbClr>
                </a:solidFill>
                <a:latin typeface="Calibri"/>
              </a:rPr>
              <a:t>Eye disease</a:t>
            </a:r>
          </a:p>
          <a:p>
            <a:pPr marL="742932" lvl="1" indent="-285744" defTabSz="914377">
              <a:lnSpc>
                <a:spcPct val="80000"/>
              </a:lnSpc>
              <a:spcBef>
                <a:spcPts val="800"/>
              </a:spcBef>
              <a:defRPr/>
            </a:pPr>
            <a:r>
              <a:rPr lang="en-US" sz="2667" dirty="0">
                <a:solidFill>
                  <a:srgbClr val="8064A2">
                    <a:lumMod val="25000"/>
                  </a:srgbClr>
                </a:solidFill>
                <a:latin typeface="Calibri"/>
              </a:rPr>
              <a:t>Uveitis</a:t>
            </a:r>
            <a:endParaRPr lang="en-US" sz="2133" dirty="0">
              <a:solidFill>
                <a:srgbClr val="8064A2">
                  <a:lumMod val="25000"/>
                </a:srgbClr>
              </a:solidFill>
              <a:latin typeface="Calibri"/>
            </a:endParaRPr>
          </a:p>
          <a:p>
            <a:pPr marL="742932" lvl="1" indent="-285744" defTabSz="914377">
              <a:lnSpc>
                <a:spcPct val="80000"/>
              </a:lnSpc>
              <a:spcBef>
                <a:spcPts val="800"/>
              </a:spcBef>
              <a:defRPr/>
            </a:pPr>
            <a:r>
              <a:rPr lang="en-US" sz="2667" dirty="0">
                <a:solidFill>
                  <a:srgbClr val="8064A2">
                    <a:lumMod val="25000"/>
                  </a:srgbClr>
                </a:solidFill>
                <a:latin typeface="Calibri"/>
              </a:rPr>
              <a:t>Keratoconjunctivitis</a:t>
            </a:r>
            <a:r>
              <a:rPr lang="en-US" sz="2400" dirty="0">
                <a:solidFill>
                  <a:srgbClr val="8064A2">
                    <a:lumMod val="25000"/>
                  </a:srgbClr>
                </a:solidFill>
                <a:latin typeface="Calibri"/>
              </a:rPr>
              <a:t> </a:t>
            </a:r>
            <a:r>
              <a:rPr lang="en-US" sz="2667" dirty="0">
                <a:solidFill>
                  <a:srgbClr val="8064A2">
                    <a:lumMod val="25000"/>
                  </a:srgbClr>
                </a:solidFill>
                <a:latin typeface="Calibri"/>
              </a:rPr>
              <a:t>sicca</a:t>
            </a:r>
            <a:endParaRPr lang="en-US" sz="3200" dirty="0">
              <a:solidFill>
                <a:srgbClr val="8064A2">
                  <a:lumMod val="25000"/>
                </a:srgbClr>
              </a:solidFill>
              <a:latin typeface="Calibri"/>
            </a:endParaRPr>
          </a:p>
          <a:p>
            <a:pPr marL="342891" indent="-342891" defTabSz="914377">
              <a:lnSpc>
                <a:spcPct val="80000"/>
              </a:lnSpc>
              <a:spcBef>
                <a:spcPts val="800"/>
              </a:spcBef>
              <a:defRPr/>
            </a:pPr>
            <a:r>
              <a:rPr lang="en-US" sz="3200" dirty="0">
                <a:solidFill>
                  <a:srgbClr val="8064A2">
                    <a:lumMod val="25000"/>
                  </a:srgbClr>
                </a:solidFill>
                <a:latin typeface="Calibri"/>
              </a:rPr>
              <a:t>Hypothyroidism</a:t>
            </a:r>
            <a:endParaRPr lang="en-US" dirty="0">
              <a:solidFill>
                <a:srgbClr val="8064A2">
                  <a:lumMod val="25000"/>
                </a:srgbClr>
              </a:solidFill>
              <a:latin typeface="Calibri"/>
            </a:endParaRPr>
          </a:p>
          <a:p>
            <a:pPr marL="342891" indent="-342891" defTabSz="914377">
              <a:lnSpc>
                <a:spcPct val="80000"/>
              </a:lnSpc>
              <a:spcBef>
                <a:spcPts val="1600"/>
              </a:spcBef>
              <a:defRPr/>
            </a:pPr>
            <a:r>
              <a:rPr lang="en-US" sz="3200" dirty="0">
                <a:solidFill>
                  <a:srgbClr val="8064A2">
                    <a:lumMod val="25000"/>
                  </a:srgbClr>
                </a:solidFill>
                <a:latin typeface="Calibri"/>
              </a:rPr>
              <a:t>Giant cell arteritis</a:t>
            </a:r>
          </a:p>
          <a:p>
            <a:pPr marL="342891" indent="-342891" defTabSz="914377">
              <a:lnSpc>
                <a:spcPct val="80000"/>
              </a:lnSpc>
              <a:spcBef>
                <a:spcPts val="1600"/>
              </a:spcBef>
              <a:defRPr/>
            </a:pPr>
            <a:r>
              <a:rPr lang="en-US" sz="3200" dirty="0">
                <a:solidFill>
                  <a:srgbClr val="8064A2">
                    <a:lumMod val="25000"/>
                  </a:srgbClr>
                </a:solidFill>
                <a:latin typeface="Calibri"/>
              </a:rPr>
              <a:t>Pulmonary fibrosis</a:t>
            </a:r>
            <a:endParaRPr lang="en-US" sz="2667" dirty="0">
              <a:solidFill>
                <a:srgbClr val="8064A2">
                  <a:lumMod val="25000"/>
                </a:srgbClr>
              </a:solidFill>
              <a:latin typeface="Calibri"/>
            </a:endParaRPr>
          </a:p>
          <a:p>
            <a:pPr marL="342891" indent="-342891" defTabSz="914377">
              <a:lnSpc>
                <a:spcPct val="80000"/>
              </a:lnSpc>
              <a:spcBef>
                <a:spcPts val="800"/>
              </a:spcBef>
              <a:defRPr/>
            </a:pPr>
            <a:endParaRPr lang="en-US" dirty="0">
              <a:solidFill>
                <a:srgbClr val="8064A2">
                  <a:lumMod val="25000"/>
                </a:srgbClr>
              </a:solidFill>
              <a:latin typeface="Calibri"/>
            </a:endParaRPr>
          </a:p>
        </p:txBody>
      </p:sp>
    </p:spTree>
    <p:extLst>
      <p:ext uri="{BB962C8B-B14F-4D97-AF65-F5344CB8AC3E}">
        <p14:creationId xmlns:p14="http://schemas.microsoft.com/office/powerpoint/2010/main" val="9141280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BF4F48D-C361-CD47-BEB5-06A943B9AEB8}"/>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Care</a:t>
            </a:r>
          </a:p>
          <a:p>
            <a:pPr algn="l" defTabSz="609585">
              <a:defRPr/>
            </a:pPr>
            <a:r>
              <a:rPr lang="en-US" sz="3733" i="1" dirty="0">
                <a:solidFill>
                  <a:prstClr val="black"/>
                </a:solidFill>
                <a:latin typeface="Calibri"/>
              </a:rPr>
              <a:t>Traditional Model</a:t>
            </a:r>
          </a:p>
        </p:txBody>
      </p:sp>
      <p:graphicFrame>
        <p:nvGraphicFramePr>
          <p:cNvPr id="2" name="Diagram 1">
            <a:extLst>
              <a:ext uri="{FF2B5EF4-FFF2-40B4-BE49-F238E27FC236}">
                <a16:creationId xmlns:a16="http://schemas.microsoft.com/office/drawing/2014/main" id="{4098FFDB-1612-4D0D-BBA7-7A845239A0B9}"/>
              </a:ext>
            </a:extLst>
          </p:cNvPr>
          <p:cNvGraphicFramePr/>
          <p:nvPr/>
        </p:nvGraphicFramePr>
        <p:xfrm>
          <a:off x="2032000" y="96298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726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BF4F48D-C361-CD47-BEB5-06A943B9AEB8}"/>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Care</a:t>
            </a:r>
          </a:p>
          <a:p>
            <a:pPr algn="l" defTabSz="609585">
              <a:defRPr/>
            </a:pPr>
            <a:r>
              <a:rPr lang="en-US" sz="3733" i="1" dirty="0">
                <a:solidFill>
                  <a:prstClr val="black"/>
                </a:solidFill>
                <a:latin typeface="Calibri"/>
              </a:rPr>
              <a:t>Personalized Medicine</a:t>
            </a:r>
          </a:p>
        </p:txBody>
      </p:sp>
      <p:grpSp>
        <p:nvGrpSpPr>
          <p:cNvPr id="17" name="Group 16">
            <a:extLst>
              <a:ext uri="{FF2B5EF4-FFF2-40B4-BE49-F238E27FC236}">
                <a16:creationId xmlns:a16="http://schemas.microsoft.com/office/drawing/2014/main" id="{56F78E8E-C551-4169-968A-C698234E9CCC}"/>
              </a:ext>
            </a:extLst>
          </p:cNvPr>
          <p:cNvGrpSpPr/>
          <p:nvPr/>
        </p:nvGrpSpPr>
        <p:grpSpPr>
          <a:xfrm>
            <a:off x="3666530" y="983155"/>
            <a:ext cx="4858941" cy="5379747"/>
            <a:chOff x="-550820" y="1016641"/>
            <a:chExt cx="3644206" cy="4034810"/>
          </a:xfrm>
          <a:solidFill>
            <a:schemeClr val="accent2"/>
          </a:solidFill>
        </p:grpSpPr>
        <p:sp>
          <p:nvSpPr>
            <p:cNvPr id="4" name="Freeform: Shape 3">
              <a:extLst>
                <a:ext uri="{FF2B5EF4-FFF2-40B4-BE49-F238E27FC236}">
                  <a16:creationId xmlns:a16="http://schemas.microsoft.com/office/drawing/2014/main" id="{0C05A65D-C15C-4601-8F59-F90E8609F8BC}"/>
                </a:ext>
              </a:extLst>
            </p:cNvPr>
            <p:cNvSpPr/>
            <p:nvPr/>
          </p:nvSpPr>
          <p:spPr>
            <a:xfrm rot="16200000">
              <a:off x="1102059" y="2288645"/>
              <a:ext cx="338449" cy="33050"/>
            </a:xfrm>
            <a:custGeom>
              <a:avLst/>
              <a:gdLst>
                <a:gd name="connsiteX0" fmla="*/ 0 w 338449"/>
                <a:gd name="connsiteY0" fmla="*/ 16525 h 33050"/>
                <a:gd name="connsiteX1" fmla="*/ 338449 w 338449"/>
                <a:gd name="connsiteY1" fmla="*/ 16525 h 33050"/>
              </a:gdLst>
              <a:ahLst/>
              <a:cxnLst>
                <a:cxn ang="0">
                  <a:pos x="connsiteX0" y="connsiteY0"/>
                </a:cxn>
                <a:cxn ang="0">
                  <a:pos x="connsiteX1" y="connsiteY1"/>
                </a:cxn>
              </a:cxnLst>
              <a:rect l="l" t="t" r="r" b="b"/>
              <a:pathLst>
                <a:path w="338449" h="33050">
                  <a:moveTo>
                    <a:pt x="0" y="16525"/>
                  </a:moveTo>
                  <a:lnTo>
                    <a:pt x="338449" y="16525"/>
                  </a:lnTo>
                </a:path>
              </a:pathLst>
            </a:custGeom>
            <a:grpFill/>
            <a:ln cap="rnd">
              <a:solidFill>
                <a:srgbClr val="4AA2B7"/>
              </a:solidFill>
              <a:tailEnd type="stealth"/>
            </a:ln>
          </p:spPr>
          <p:style>
            <a:lnRef idx="2">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31285" tIns="10752" rIns="231284" bIns="10752" numCol="1" spcCol="1270" anchor="ctr" anchorCtr="0">
              <a:noAutofit/>
            </a:bodyPr>
            <a:lstStyle/>
            <a:p>
              <a:pPr algn="ctr" defTabSz="296326">
                <a:lnSpc>
                  <a:spcPct val="90000"/>
                </a:lnSpc>
                <a:spcBef>
                  <a:spcPct val="0"/>
                </a:spcBef>
                <a:spcAft>
                  <a:spcPct val="35000"/>
                </a:spcAft>
              </a:pPr>
              <a:endParaRPr lang="en-US" sz="667">
                <a:solidFill>
                  <a:prstClr val="black">
                    <a:hueOff val="0"/>
                    <a:satOff val="0"/>
                    <a:lumOff val="0"/>
                    <a:alphaOff val="0"/>
                  </a:prstClr>
                </a:solidFill>
                <a:latin typeface="Calibri"/>
              </a:endParaRPr>
            </a:p>
          </p:txBody>
        </p:sp>
        <p:sp>
          <p:nvSpPr>
            <p:cNvPr id="5" name="Freeform: Shape 4">
              <a:extLst>
                <a:ext uri="{FF2B5EF4-FFF2-40B4-BE49-F238E27FC236}">
                  <a16:creationId xmlns:a16="http://schemas.microsoft.com/office/drawing/2014/main" id="{A631519F-7977-45A9-8FEC-7E9878541B76}"/>
                </a:ext>
              </a:extLst>
            </p:cNvPr>
            <p:cNvSpPr/>
            <p:nvPr/>
          </p:nvSpPr>
          <p:spPr>
            <a:xfrm>
              <a:off x="711632" y="1016641"/>
              <a:ext cx="1119303" cy="111930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C4464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9564" tIns="229564" rIns="229564" bIns="229564" numCol="1" spcCol="1270" anchor="ctr" anchorCtr="0">
              <a:noAutofit/>
            </a:bodyPr>
            <a:lstStyle/>
            <a:p>
              <a:pPr algn="ctr" defTabSz="770447">
                <a:lnSpc>
                  <a:spcPct val="90000"/>
                </a:lnSpc>
                <a:spcBef>
                  <a:spcPct val="0"/>
                </a:spcBef>
                <a:spcAft>
                  <a:spcPct val="35000"/>
                </a:spcAft>
              </a:pPr>
              <a:r>
                <a:rPr lang="en-US" sz="1733" dirty="0">
                  <a:solidFill>
                    <a:prstClr val="white"/>
                  </a:solidFill>
                  <a:latin typeface="Calibri"/>
                </a:rPr>
                <a:t>PsO/PsA</a:t>
              </a:r>
            </a:p>
          </p:txBody>
        </p:sp>
        <p:sp>
          <p:nvSpPr>
            <p:cNvPr id="6" name="Freeform: Shape 5">
              <a:extLst>
                <a:ext uri="{FF2B5EF4-FFF2-40B4-BE49-F238E27FC236}">
                  <a16:creationId xmlns:a16="http://schemas.microsoft.com/office/drawing/2014/main" id="{BE543148-CF2F-4851-8018-730A123596DF}"/>
                </a:ext>
              </a:extLst>
            </p:cNvPr>
            <p:cNvSpPr/>
            <p:nvPr/>
          </p:nvSpPr>
          <p:spPr>
            <a:xfrm rot="19800000">
              <a:off x="1733284" y="2653083"/>
              <a:ext cx="338449" cy="33050"/>
            </a:xfrm>
            <a:custGeom>
              <a:avLst/>
              <a:gdLst>
                <a:gd name="connsiteX0" fmla="*/ 0 w 338449"/>
                <a:gd name="connsiteY0" fmla="*/ 16525 h 33050"/>
                <a:gd name="connsiteX1" fmla="*/ 338449 w 338449"/>
                <a:gd name="connsiteY1" fmla="*/ 16525 h 33050"/>
              </a:gdLst>
              <a:ahLst/>
              <a:cxnLst>
                <a:cxn ang="0">
                  <a:pos x="connsiteX0" y="connsiteY0"/>
                </a:cxn>
                <a:cxn ang="0">
                  <a:pos x="connsiteX1" y="connsiteY1"/>
                </a:cxn>
              </a:cxnLst>
              <a:rect l="l" t="t" r="r" b="b"/>
              <a:pathLst>
                <a:path w="338449" h="33050">
                  <a:moveTo>
                    <a:pt x="0" y="16525"/>
                  </a:moveTo>
                  <a:lnTo>
                    <a:pt x="338449" y="16525"/>
                  </a:lnTo>
                </a:path>
              </a:pathLst>
            </a:custGeom>
            <a:grpFill/>
            <a:ln cap="rnd">
              <a:solidFill>
                <a:srgbClr val="4AA2B7"/>
              </a:solidFill>
              <a:tailEnd type="stealth"/>
            </a:ln>
          </p:spPr>
          <p:style>
            <a:lnRef idx="2">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31284" tIns="10752" rIns="231284" bIns="10751" numCol="1" spcCol="1270" anchor="ctr" anchorCtr="0">
              <a:noAutofit/>
            </a:bodyPr>
            <a:lstStyle/>
            <a:p>
              <a:pPr algn="ctr" defTabSz="296326">
                <a:lnSpc>
                  <a:spcPct val="90000"/>
                </a:lnSpc>
                <a:spcBef>
                  <a:spcPct val="0"/>
                </a:spcBef>
                <a:spcAft>
                  <a:spcPct val="35000"/>
                </a:spcAft>
              </a:pPr>
              <a:endParaRPr lang="en-US" sz="667">
                <a:solidFill>
                  <a:prstClr val="black">
                    <a:hueOff val="0"/>
                    <a:satOff val="0"/>
                    <a:lumOff val="0"/>
                    <a:alphaOff val="0"/>
                  </a:prstClr>
                </a:solidFill>
                <a:latin typeface="Calibri"/>
              </a:endParaRPr>
            </a:p>
          </p:txBody>
        </p:sp>
        <p:sp>
          <p:nvSpPr>
            <p:cNvPr id="7" name="Freeform: Shape 6">
              <a:extLst>
                <a:ext uri="{FF2B5EF4-FFF2-40B4-BE49-F238E27FC236}">
                  <a16:creationId xmlns:a16="http://schemas.microsoft.com/office/drawing/2014/main" id="{0EE29F84-DF55-47C9-87B7-ED6546121EBC}"/>
                </a:ext>
              </a:extLst>
            </p:cNvPr>
            <p:cNvSpPr/>
            <p:nvPr/>
          </p:nvSpPr>
          <p:spPr>
            <a:xfrm>
              <a:off x="1974083" y="1745518"/>
              <a:ext cx="1119303" cy="111930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C4464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9564" tIns="229564" rIns="229564" bIns="229564" numCol="1" spcCol="1270" anchor="ctr" anchorCtr="0">
              <a:noAutofit/>
            </a:bodyPr>
            <a:lstStyle/>
            <a:p>
              <a:pPr algn="ctr" defTabSz="770447">
                <a:lnSpc>
                  <a:spcPct val="90000"/>
                </a:lnSpc>
                <a:spcBef>
                  <a:spcPct val="0"/>
                </a:spcBef>
                <a:spcAft>
                  <a:spcPct val="35000"/>
                </a:spcAft>
              </a:pPr>
              <a:r>
                <a:rPr lang="en-US" sz="1733" dirty="0">
                  <a:solidFill>
                    <a:prstClr val="white"/>
                  </a:solidFill>
                  <a:latin typeface="Calibri"/>
                </a:rPr>
                <a:t>Obesity</a:t>
              </a:r>
            </a:p>
          </p:txBody>
        </p:sp>
        <p:sp>
          <p:nvSpPr>
            <p:cNvPr id="8" name="Freeform: Shape 7">
              <a:extLst>
                <a:ext uri="{FF2B5EF4-FFF2-40B4-BE49-F238E27FC236}">
                  <a16:creationId xmlns:a16="http://schemas.microsoft.com/office/drawing/2014/main" id="{94987900-F80C-40AC-80E3-48F243E81837}"/>
                </a:ext>
              </a:extLst>
            </p:cNvPr>
            <p:cNvSpPr/>
            <p:nvPr/>
          </p:nvSpPr>
          <p:spPr>
            <a:xfrm rot="1800000">
              <a:off x="1733284" y="3381960"/>
              <a:ext cx="338449" cy="33050"/>
            </a:xfrm>
            <a:custGeom>
              <a:avLst/>
              <a:gdLst>
                <a:gd name="connsiteX0" fmla="*/ 0 w 338449"/>
                <a:gd name="connsiteY0" fmla="*/ 16525 h 33050"/>
                <a:gd name="connsiteX1" fmla="*/ 338449 w 338449"/>
                <a:gd name="connsiteY1" fmla="*/ 16525 h 33050"/>
              </a:gdLst>
              <a:ahLst/>
              <a:cxnLst>
                <a:cxn ang="0">
                  <a:pos x="connsiteX0" y="connsiteY0"/>
                </a:cxn>
                <a:cxn ang="0">
                  <a:pos x="connsiteX1" y="connsiteY1"/>
                </a:cxn>
              </a:cxnLst>
              <a:rect l="l" t="t" r="r" b="b"/>
              <a:pathLst>
                <a:path w="338449" h="33050">
                  <a:moveTo>
                    <a:pt x="0" y="16525"/>
                  </a:moveTo>
                  <a:lnTo>
                    <a:pt x="338449" y="16525"/>
                  </a:lnTo>
                </a:path>
              </a:pathLst>
            </a:custGeom>
            <a:grpFill/>
            <a:ln cap="rnd">
              <a:solidFill>
                <a:srgbClr val="4AA2B7"/>
              </a:solidFill>
              <a:tailEnd type="stealth"/>
            </a:ln>
          </p:spPr>
          <p:style>
            <a:lnRef idx="2">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31284" tIns="10751" rIns="231284" bIns="10752" numCol="1" spcCol="1270" anchor="ctr" anchorCtr="0">
              <a:noAutofit/>
            </a:bodyPr>
            <a:lstStyle/>
            <a:p>
              <a:pPr algn="ctr" defTabSz="296326">
                <a:lnSpc>
                  <a:spcPct val="90000"/>
                </a:lnSpc>
                <a:spcBef>
                  <a:spcPct val="0"/>
                </a:spcBef>
                <a:spcAft>
                  <a:spcPct val="35000"/>
                </a:spcAft>
              </a:pPr>
              <a:endParaRPr lang="en-US" sz="667">
                <a:solidFill>
                  <a:prstClr val="black">
                    <a:hueOff val="0"/>
                    <a:satOff val="0"/>
                    <a:lumOff val="0"/>
                    <a:alphaOff val="0"/>
                  </a:prstClr>
                </a:solidFill>
                <a:latin typeface="Calibri"/>
              </a:endParaRPr>
            </a:p>
          </p:txBody>
        </p:sp>
        <p:sp>
          <p:nvSpPr>
            <p:cNvPr id="9" name="Freeform: Shape 8">
              <a:extLst>
                <a:ext uri="{FF2B5EF4-FFF2-40B4-BE49-F238E27FC236}">
                  <a16:creationId xmlns:a16="http://schemas.microsoft.com/office/drawing/2014/main" id="{8C5EF65A-AEF8-4BA5-8B22-A985C93EB96B}"/>
                </a:ext>
              </a:extLst>
            </p:cNvPr>
            <p:cNvSpPr/>
            <p:nvPr/>
          </p:nvSpPr>
          <p:spPr>
            <a:xfrm>
              <a:off x="1974083" y="3203271"/>
              <a:ext cx="1119303" cy="111930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C4464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9564" tIns="229564" rIns="229564" bIns="229564" numCol="1" spcCol="1270" anchor="ctr" anchorCtr="0">
              <a:noAutofit/>
            </a:bodyPr>
            <a:lstStyle/>
            <a:p>
              <a:pPr algn="ctr" defTabSz="770447">
                <a:lnSpc>
                  <a:spcPct val="90000"/>
                </a:lnSpc>
                <a:spcBef>
                  <a:spcPct val="0"/>
                </a:spcBef>
                <a:spcAft>
                  <a:spcPct val="35000"/>
                </a:spcAft>
              </a:pPr>
              <a:r>
                <a:rPr lang="en-US" sz="1733" dirty="0">
                  <a:solidFill>
                    <a:prstClr val="white"/>
                  </a:solidFill>
                  <a:latin typeface="Calibri"/>
                </a:rPr>
                <a:t>Diabetes</a:t>
              </a:r>
            </a:p>
          </p:txBody>
        </p:sp>
        <p:sp>
          <p:nvSpPr>
            <p:cNvPr id="10" name="Freeform: Shape 9">
              <a:extLst>
                <a:ext uri="{FF2B5EF4-FFF2-40B4-BE49-F238E27FC236}">
                  <a16:creationId xmlns:a16="http://schemas.microsoft.com/office/drawing/2014/main" id="{F2C4D1A2-112D-4242-8A4F-D01D8940065B}"/>
                </a:ext>
              </a:extLst>
            </p:cNvPr>
            <p:cNvSpPr/>
            <p:nvPr/>
          </p:nvSpPr>
          <p:spPr>
            <a:xfrm rot="5400000">
              <a:off x="1102059" y="3746398"/>
              <a:ext cx="338449" cy="33050"/>
            </a:xfrm>
            <a:custGeom>
              <a:avLst/>
              <a:gdLst>
                <a:gd name="connsiteX0" fmla="*/ 0 w 338449"/>
                <a:gd name="connsiteY0" fmla="*/ 16525 h 33050"/>
                <a:gd name="connsiteX1" fmla="*/ 338449 w 338449"/>
                <a:gd name="connsiteY1" fmla="*/ 16525 h 33050"/>
              </a:gdLst>
              <a:ahLst/>
              <a:cxnLst>
                <a:cxn ang="0">
                  <a:pos x="connsiteX0" y="connsiteY0"/>
                </a:cxn>
                <a:cxn ang="0">
                  <a:pos x="connsiteX1" y="connsiteY1"/>
                </a:cxn>
              </a:cxnLst>
              <a:rect l="l" t="t" r="r" b="b"/>
              <a:pathLst>
                <a:path w="338449" h="33050">
                  <a:moveTo>
                    <a:pt x="0" y="16525"/>
                  </a:moveTo>
                  <a:lnTo>
                    <a:pt x="338449" y="16525"/>
                  </a:lnTo>
                </a:path>
              </a:pathLst>
            </a:custGeom>
            <a:grpFill/>
            <a:ln cap="rnd">
              <a:solidFill>
                <a:srgbClr val="4AA2B7"/>
              </a:solidFill>
              <a:tailEnd type="stealth"/>
            </a:ln>
          </p:spPr>
          <p:style>
            <a:lnRef idx="2">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31284" tIns="10752" rIns="231285" bIns="10752" numCol="1" spcCol="1270" anchor="ctr" anchorCtr="0">
              <a:noAutofit/>
            </a:bodyPr>
            <a:lstStyle/>
            <a:p>
              <a:pPr algn="ctr" defTabSz="296326">
                <a:lnSpc>
                  <a:spcPct val="90000"/>
                </a:lnSpc>
                <a:spcBef>
                  <a:spcPct val="0"/>
                </a:spcBef>
                <a:spcAft>
                  <a:spcPct val="35000"/>
                </a:spcAft>
              </a:pPr>
              <a:endParaRPr lang="en-US" sz="667">
                <a:solidFill>
                  <a:prstClr val="black">
                    <a:hueOff val="0"/>
                    <a:satOff val="0"/>
                    <a:lumOff val="0"/>
                    <a:alphaOff val="0"/>
                  </a:prstClr>
                </a:solidFill>
                <a:latin typeface="Calibri"/>
              </a:endParaRPr>
            </a:p>
          </p:txBody>
        </p:sp>
        <p:sp>
          <p:nvSpPr>
            <p:cNvPr id="11" name="Freeform: Shape 10">
              <a:extLst>
                <a:ext uri="{FF2B5EF4-FFF2-40B4-BE49-F238E27FC236}">
                  <a16:creationId xmlns:a16="http://schemas.microsoft.com/office/drawing/2014/main" id="{774BCE72-464F-4FBB-B62F-57514933A17C}"/>
                </a:ext>
              </a:extLst>
            </p:cNvPr>
            <p:cNvSpPr/>
            <p:nvPr/>
          </p:nvSpPr>
          <p:spPr>
            <a:xfrm>
              <a:off x="711632" y="3932148"/>
              <a:ext cx="1119303" cy="111930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C4464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9564" tIns="229564" rIns="229564" bIns="229564" numCol="1" spcCol="1270" anchor="ctr" anchorCtr="0">
              <a:noAutofit/>
            </a:bodyPr>
            <a:lstStyle/>
            <a:p>
              <a:pPr algn="ctr" defTabSz="770447">
                <a:lnSpc>
                  <a:spcPct val="90000"/>
                </a:lnSpc>
                <a:spcBef>
                  <a:spcPct val="0"/>
                </a:spcBef>
                <a:spcAft>
                  <a:spcPct val="35000"/>
                </a:spcAft>
              </a:pPr>
              <a:r>
                <a:rPr lang="en-US" sz="1733" dirty="0">
                  <a:solidFill>
                    <a:prstClr val="white"/>
                  </a:solidFill>
                  <a:latin typeface="Calibri"/>
                </a:rPr>
                <a:t>Depression</a:t>
              </a:r>
            </a:p>
          </p:txBody>
        </p:sp>
        <p:sp>
          <p:nvSpPr>
            <p:cNvPr id="12" name="Freeform: Shape 11">
              <a:extLst>
                <a:ext uri="{FF2B5EF4-FFF2-40B4-BE49-F238E27FC236}">
                  <a16:creationId xmlns:a16="http://schemas.microsoft.com/office/drawing/2014/main" id="{23C9FE6C-7310-4741-AF1F-88D7CABE3722}"/>
                </a:ext>
              </a:extLst>
            </p:cNvPr>
            <p:cNvSpPr/>
            <p:nvPr/>
          </p:nvSpPr>
          <p:spPr>
            <a:xfrm rot="19800000">
              <a:off x="470833" y="3381959"/>
              <a:ext cx="338450" cy="33051"/>
            </a:xfrm>
            <a:custGeom>
              <a:avLst/>
              <a:gdLst>
                <a:gd name="connsiteX0" fmla="*/ 0 w 338449"/>
                <a:gd name="connsiteY0" fmla="*/ 16525 h 33050"/>
                <a:gd name="connsiteX1" fmla="*/ 338449 w 338449"/>
                <a:gd name="connsiteY1" fmla="*/ 16525 h 33050"/>
              </a:gdLst>
              <a:ahLst/>
              <a:cxnLst>
                <a:cxn ang="0">
                  <a:pos x="connsiteX0" y="connsiteY0"/>
                </a:cxn>
                <a:cxn ang="0">
                  <a:pos x="connsiteX1" y="connsiteY1"/>
                </a:cxn>
              </a:cxnLst>
              <a:rect l="l" t="t" r="r" b="b"/>
              <a:pathLst>
                <a:path w="338449" h="33050">
                  <a:moveTo>
                    <a:pt x="338449" y="16525"/>
                  </a:moveTo>
                  <a:lnTo>
                    <a:pt x="0" y="16525"/>
                  </a:lnTo>
                </a:path>
              </a:pathLst>
            </a:custGeom>
            <a:grpFill/>
            <a:ln cap="rnd">
              <a:solidFill>
                <a:srgbClr val="4AA2B7"/>
              </a:solidFill>
              <a:tailEnd type="stealth"/>
            </a:ln>
          </p:spPr>
          <p:style>
            <a:lnRef idx="2">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31283" tIns="10752" rIns="231287" bIns="10752" numCol="1" spcCol="1270" anchor="ctr" anchorCtr="0">
              <a:noAutofit/>
            </a:bodyPr>
            <a:lstStyle/>
            <a:p>
              <a:pPr algn="ctr" defTabSz="296326">
                <a:lnSpc>
                  <a:spcPct val="90000"/>
                </a:lnSpc>
                <a:spcBef>
                  <a:spcPct val="0"/>
                </a:spcBef>
                <a:spcAft>
                  <a:spcPct val="35000"/>
                </a:spcAft>
              </a:pPr>
              <a:endParaRPr lang="en-US" sz="667">
                <a:solidFill>
                  <a:prstClr val="black">
                    <a:hueOff val="0"/>
                    <a:satOff val="0"/>
                    <a:lumOff val="0"/>
                    <a:alphaOff val="0"/>
                  </a:prstClr>
                </a:solidFill>
                <a:latin typeface="Calibri"/>
              </a:endParaRPr>
            </a:p>
          </p:txBody>
        </p:sp>
        <p:sp>
          <p:nvSpPr>
            <p:cNvPr id="13" name="Freeform: Shape 12">
              <a:extLst>
                <a:ext uri="{FF2B5EF4-FFF2-40B4-BE49-F238E27FC236}">
                  <a16:creationId xmlns:a16="http://schemas.microsoft.com/office/drawing/2014/main" id="{66ACD6A4-595B-4E59-AD65-A026AA5161DC}"/>
                </a:ext>
              </a:extLst>
            </p:cNvPr>
            <p:cNvSpPr/>
            <p:nvPr/>
          </p:nvSpPr>
          <p:spPr>
            <a:xfrm>
              <a:off x="-550820" y="3203271"/>
              <a:ext cx="1119303" cy="111930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C4464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9564" tIns="229564" rIns="229564" bIns="229564" numCol="1" spcCol="1270" anchor="ctr" anchorCtr="0">
              <a:noAutofit/>
            </a:bodyPr>
            <a:lstStyle/>
            <a:p>
              <a:pPr algn="ctr" defTabSz="770447">
                <a:lnSpc>
                  <a:spcPct val="90000"/>
                </a:lnSpc>
                <a:spcBef>
                  <a:spcPct val="0"/>
                </a:spcBef>
                <a:spcAft>
                  <a:spcPct val="35000"/>
                </a:spcAft>
              </a:pPr>
              <a:r>
                <a:rPr lang="en-US" sz="1733" dirty="0">
                  <a:solidFill>
                    <a:prstClr val="white"/>
                  </a:solidFill>
                  <a:latin typeface="Calibri"/>
                </a:rPr>
                <a:t>Sarcopenia</a:t>
              </a:r>
            </a:p>
          </p:txBody>
        </p:sp>
        <p:sp>
          <p:nvSpPr>
            <p:cNvPr id="14" name="Freeform: Shape 13">
              <a:extLst>
                <a:ext uri="{FF2B5EF4-FFF2-40B4-BE49-F238E27FC236}">
                  <a16:creationId xmlns:a16="http://schemas.microsoft.com/office/drawing/2014/main" id="{B52D8A0C-71D3-43EA-9978-289D44983718}"/>
                </a:ext>
              </a:extLst>
            </p:cNvPr>
            <p:cNvSpPr/>
            <p:nvPr/>
          </p:nvSpPr>
          <p:spPr>
            <a:xfrm rot="1800000">
              <a:off x="470833" y="2653082"/>
              <a:ext cx="338449" cy="33051"/>
            </a:xfrm>
            <a:custGeom>
              <a:avLst/>
              <a:gdLst>
                <a:gd name="connsiteX0" fmla="*/ 0 w 338449"/>
                <a:gd name="connsiteY0" fmla="*/ 16525 h 33050"/>
                <a:gd name="connsiteX1" fmla="*/ 338449 w 338449"/>
                <a:gd name="connsiteY1" fmla="*/ 16525 h 33050"/>
              </a:gdLst>
              <a:ahLst/>
              <a:cxnLst>
                <a:cxn ang="0">
                  <a:pos x="connsiteX0" y="connsiteY0"/>
                </a:cxn>
                <a:cxn ang="0">
                  <a:pos x="connsiteX1" y="connsiteY1"/>
                </a:cxn>
              </a:cxnLst>
              <a:rect l="l" t="t" r="r" b="b"/>
              <a:pathLst>
                <a:path w="338449" h="33050">
                  <a:moveTo>
                    <a:pt x="338449" y="16525"/>
                  </a:moveTo>
                  <a:lnTo>
                    <a:pt x="0" y="16525"/>
                  </a:lnTo>
                </a:path>
              </a:pathLst>
            </a:custGeom>
            <a:grpFill/>
            <a:ln cap="rnd">
              <a:solidFill>
                <a:srgbClr val="4AA2B7"/>
              </a:solidFill>
              <a:tailEnd type="stealth"/>
            </a:ln>
          </p:spPr>
          <p:style>
            <a:lnRef idx="2">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31284" tIns="10752" rIns="231284" bIns="10752" numCol="1" spcCol="1270" anchor="ctr" anchorCtr="0">
              <a:noAutofit/>
            </a:bodyPr>
            <a:lstStyle/>
            <a:p>
              <a:pPr algn="ctr" defTabSz="296326">
                <a:lnSpc>
                  <a:spcPct val="90000"/>
                </a:lnSpc>
                <a:spcBef>
                  <a:spcPct val="0"/>
                </a:spcBef>
                <a:spcAft>
                  <a:spcPct val="35000"/>
                </a:spcAft>
              </a:pPr>
              <a:endParaRPr lang="en-US" sz="667">
                <a:solidFill>
                  <a:prstClr val="black">
                    <a:hueOff val="0"/>
                    <a:satOff val="0"/>
                    <a:lumOff val="0"/>
                    <a:alphaOff val="0"/>
                  </a:prstClr>
                </a:solidFill>
                <a:latin typeface="Calibri"/>
              </a:endParaRPr>
            </a:p>
          </p:txBody>
        </p:sp>
        <p:sp>
          <p:nvSpPr>
            <p:cNvPr id="15" name="Freeform: Shape 14">
              <a:extLst>
                <a:ext uri="{FF2B5EF4-FFF2-40B4-BE49-F238E27FC236}">
                  <a16:creationId xmlns:a16="http://schemas.microsoft.com/office/drawing/2014/main" id="{01F2E856-444D-47E6-83D5-68E5D2E8B428}"/>
                </a:ext>
              </a:extLst>
            </p:cNvPr>
            <p:cNvSpPr/>
            <p:nvPr/>
          </p:nvSpPr>
          <p:spPr>
            <a:xfrm>
              <a:off x="-550820" y="1745518"/>
              <a:ext cx="1119303" cy="111930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C4464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9564" tIns="229564" rIns="229564" bIns="229564" numCol="1" spcCol="1270" anchor="ctr" anchorCtr="0">
              <a:noAutofit/>
            </a:bodyPr>
            <a:lstStyle/>
            <a:p>
              <a:pPr algn="ctr" defTabSz="770447">
                <a:lnSpc>
                  <a:spcPct val="90000"/>
                </a:lnSpc>
                <a:spcBef>
                  <a:spcPct val="0"/>
                </a:spcBef>
                <a:spcAft>
                  <a:spcPct val="35000"/>
                </a:spcAft>
              </a:pPr>
              <a:r>
                <a:rPr lang="en-US" sz="1733" dirty="0">
                  <a:solidFill>
                    <a:prstClr val="white"/>
                  </a:solidFill>
                  <a:latin typeface="Calibri"/>
                </a:rPr>
                <a:t>Pain and Fatigue</a:t>
              </a:r>
            </a:p>
          </p:txBody>
        </p:sp>
      </p:grpSp>
      <p:pic>
        <p:nvPicPr>
          <p:cNvPr id="18" name="Graphic 17">
            <a:extLst>
              <a:ext uri="{FF2B5EF4-FFF2-40B4-BE49-F238E27FC236}">
                <a16:creationId xmlns:a16="http://schemas.microsoft.com/office/drawing/2014/main" id="{BDA0E5F2-ED11-4C6A-A0CA-4B09316CB3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0608" y="2700437"/>
            <a:ext cx="1150784" cy="1950720"/>
          </a:xfrm>
          <a:prstGeom prst="rect">
            <a:avLst/>
          </a:prstGeom>
        </p:spPr>
      </p:pic>
    </p:spTree>
    <p:extLst>
      <p:ext uri="{BB962C8B-B14F-4D97-AF65-F5344CB8AC3E}">
        <p14:creationId xmlns:p14="http://schemas.microsoft.com/office/powerpoint/2010/main" val="38518721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Increased Risk of Myocardial Infarction</a:t>
            </a:r>
          </a:p>
        </p:txBody>
      </p:sp>
      <p:sp>
        <p:nvSpPr>
          <p:cNvPr id="11" name="TextBox 10">
            <a:extLst>
              <a:ext uri="{FF2B5EF4-FFF2-40B4-BE49-F238E27FC236}">
                <a16:creationId xmlns:a16="http://schemas.microsoft.com/office/drawing/2014/main" id="{778C6631-9D93-2E49-A988-21BCDFF7CAF8}"/>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2015;74:326-332. </a:t>
            </a:r>
          </a:p>
        </p:txBody>
      </p:sp>
      <p:pic>
        <p:nvPicPr>
          <p:cNvPr id="12" name="Picture 11" descr="Screen Shot 2016-04-13 at 8.18.36 AM.png">
            <a:extLst>
              <a:ext uri="{FF2B5EF4-FFF2-40B4-BE49-F238E27FC236}">
                <a16:creationId xmlns:a16="http://schemas.microsoft.com/office/drawing/2014/main" id="{D34647E1-5A1F-F246-AA5F-AFF907EF4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827" y="1465688"/>
            <a:ext cx="8575179" cy="4699067"/>
          </a:xfrm>
          <a:prstGeom prst="rect">
            <a:avLst/>
          </a:prstGeom>
        </p:spPr>
      </p:pic>
    </p:spTree>
    <p:extLst>
      <p:ext uri="{BB962C8B-B14F-4D97-AF65-F5344CB8AC3E}">
        <p14:creationId xmlns:p14="http://schemas.microsoft.com/office/powerpoint/2010/main" val="29416315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Higher Prevalence of Cardiovascular Risk Factors</a:t>
            </a:r>
          </a:p>
        </p:txBody>
      </p:sp>
      <p:sp>
        <p:nvSpPr>
          <p:cNvPr id="11" name="TextBox 10">
            <a:extLst>
              <a:ext uri="{FF2B5EF4-FFF2-40B4-BE49-F238E27FC236}">
                <a16:creationId xmlns:a16="http://schemas.microsoft.com/office/drawing/2014/main" id="{778C6631-9D93-2E49-A988-21BCDFF7CAF8}"/>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Jafri K, et al. </a:t>
            </a:r>
            <a:r>
              <a:rPr lang="en-US" sz="1467" i="1" dirty="0">
                <a:solidFill>
                  <a:prstClr val="black">
                    <a:lumMod val="75000"/>
                    <a:lumOff val="25000"/>
                  </a:prstClr>
                </a:solidFill>
                <a:latin typeface="Calibri"/>
              </a:rPr>
              <a:t>Arthritis Care Res (Hoboken)</a:t>
            </a:r>
            <a:r>
              <a:rPr lang="en-US" sz="1467" dirty="0">
                <a:solidFill>
                  <a:prstClr val="black">
                    <a:lumMod val="75000"/>
                    <a:lumOff val="25000"/>
                  </a:prstClr>
                </a:solidFill>
                <a:latin typeface="Calibri"/>
              </a:rPr>
              <a:t>. 2017;69:51-57. </a:t>
            </a:r>
          </a:p>
        </p:txBody>
      </p:sp>
      <p:graphicFrame>
        <p:nvGraphicFramePr>
          <p:cNvPr id="10" name="Chart 9">
            <a:extLst>
              <a:ext uri="{FF2B5EF4-FFF2-40B4-BE49-F238E27FC236}">
                <a16:creationId xmlns:a16="http://schemas.microsoft.com/office/drawing/2014/main" id="{715CA504-C45D-CA40-8DC0-15F502505D12}"/>
              </a:ext>
            </a:extLst>
          </p:cNvPr>
          <p:cNvGraphicFramePr>
            <a:graphicFrameLocks/>
          </p:cNvGraphicFramePr>
          <p:nvPr/>
        </p:nvGraphicFramePr>
        <p:xfrm>
          <a:off x="715524" y="2133600"/>
          <a:ext cx="48768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7892FCE5-E402-284E-9451-A429FAAD27F0}"/>
              </a:ext>
            </a:extLst>
          </p:cNvPr>
          <p:cNvGraphicFramePr>
            <a:graphicFrameLocks/>
          </p:cNvGraphicFramePr>
          <p:nvPr/>
        </p:nvGraphicFramePr>
        <p:xfrm>
          <a:off x="6118601" y="2133600"/>
          <a:ext cx="48768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5299886-3DD5-BF48-AD9B-37E3FD698B08}"/>
              </a:ext>
            </a:extLst>
          </p:cNvPr>
          <p:cNvSpPr txBox="1"/>
          <p:nvPr/>
        </p:nvSpPr>
        <p:spPr>
          <a:xfrm>
            <a:off x="2301331" y="5038827"/>
            <a:ext cx="2144111" cy="338554"/>
          </a:xfrm>
          <a:prstGeom prst="rect">
            <a:avLst/>
          </a:prstGeom>
          <a:noFill/>
        </p:spPr>
        <p:txBody>
          <a:bodyPr wrap="square" rtlCol="0">
            <a:spAutoFit/>
          </a:bodyPr>
          <a:lstStyle/>
          <a:p>
            <a:pPr algn="ctr" defTabSz="457189"/>
            <a:r>
              <a:rPr lang="en-US" sz="1600" b="1" dirty="0">
                <a:solidFill>
                  <a:prstClr val="black"/>
                </a:solidFill>
                <a:latin typeface="Calibri"/>
              </a:rPr>
              <a:t>Age at cohort entry</a:t>
            </a:r>
          </a:p>
        </p:txBody>
      </p:sp>
      <p:sp>
        <p:nvSpPr>
          <p:cNvPr id="15" name="TextBox 14">
            <a:extLst>
              <a:ext uri="{FF2B5EF4-FFF2-40B4-BE49-F238E27FC236}">
                <a16:creationId xmlns:a16="http://schemas.microsoft.com/office/drawing/2014/main" id="{E8EFC2A7-D2CD-8740-942F-FD7AFEE6D7A0}"/>
              </a:ext>
            </a:extLst>
          </p:cNvPr>
          <p:cNvSpPr txBox="1"/>
          <p:nvPr/>
        </p:nvSpPr>
        <p:spPr>
          <a:xfrm>
            <a:off x="7715179" y="5038827"/>
            <a:ext cx="2144111" cy="338554"/>
          </a:xfrm>
          <a:prstGeom prst="rect">
            <a:avLst/>
          </a:prstGeom>
          <a:noFill/>
        </p:spPr>
        <p:txBody>
          <a:bodyPr wrap="square" rtlCol="0">
            <a:spAutoFit/>
          </a:bodyPr>
          <a:lstStyle/>
          <a:p>
            <a:pPr algn="ctr" defTabSz="457189"/>
            <a:r>
              <a:rPr lang="en-US" sz="1600" b="1" dirty="0">
                <a:solidFill>
                  <a:prstClr val="black"/>
                </a:solidFill>
                <a:latin typeface="Calibri"/>
              </a:rPr>
              <a:t>Age at cohort entry</a:t>
            </a:r>
          </a:p>
        </p:txBody>
      </p:sp>
      <p:grpSp>
        <p:nvGrpSpPr>
          <p:cNvPr id="50" name="Group 49">
            <a:extLst>
              <a:ext uri="{FF2B5EF4-FFF2-40B4-BE49-F238E27FC236}">
                <a16:creationId xmlns:a16="http://schemas.microsoft.com/office/drawing/2014/main" id="{052B3236-B36A-410A-8881-F6723AA52C1D}"/>
              </a:ext>
            </a:extLst>
          </p:cNvPr>
          <p:cNvGrpSpPr/>
          <p:nvPr/>
        </p:nvGrpSpPr>
        <p:grpSpPr>
          <a:xfrm>
            <a:off x="10782072" y="1698891"/>
            <a:ext cx="1188720" cy="1117675"/>
            <a:chOff x="9552727" y="3309095"/>
            <a:chExt cx="891541" cy="838256"/>
          </a:xfrm>
        </p:grpSpPr>
        <p:sp>
          <p:nvSpPr>
            <p:cNvPr id="34" name="Rectangle 33">
              <a:extLst>
                <a:ext uri="{FF2B5EF4-FFF2-40B4-BE49-F238E27FC236}">
                  <a16:creationId xmlns:a16="http://schemas.microsoft.com/office/drawing/2014/main" id="{9FEE23F1-DA9A-4F0F-8E71-62FC1040D53A}"/>
                </a:ext>
              </a:extLst>
            </p:cNvPr>
            <p:cNvSpPr/>
            <p:nvPr/>
          </p:nvSpPr>
          <p:spPr>
            <a:xfrm>
              <a:off x="9552727" y="3342260"/>
              <a:ext cx="137160" cy="137160"/>
            </a:xfrm>
            <a:prstGeom prst="rect">
              <a:avLst/>
            </a:prstGeom>
            <a:solidFill>
              <a:srgbClr val="7FADF0"/>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Freeform: Shape 34">
              <a:extLst>
                <a:ext uri="{FF2B5EF4-FFF2-40B4-BE49-F238E27FC236}">
                  <a16:creationId xmlns:a16="http://schemas.microsoft.com/office/drawing/2014/main" id="{0F7DC5E0-11CE-4D79-881A-1E9E7C40C1B6}"/>
                </a:ext>
              </a:extLst>
            </p:cNvPr>
            <p:cNvSpPr/>
            <p:nvPr/>
          </p:nvSpPr>
          <p:spPr>
            <a:xfrm>
              <a:off x="9621306" y="3309095"/>
              <a:ext cx="822961" cy="228600"/>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en-US" sz="1467" dirty="0">
                  <a:solidFill>
                    <a:prstClr val="black">
                      <a:hueOff val="0"/>
                      <a:satOff val="0"/>
                      <a:lumOff val="0"/>
                      <a:alphaOff val="0"/>
                    </a:prstClr>
                  </a:solidFill>
                  <a:latin typeface="Calibri"/>
                </a:rPr>
                <a:t>Controls</a:t>
              </a:r>
            </a:p>
          </p:txBody>
        </p:sp>
        <p:sp>
          <p:nvSpPr>
            <p:cNvPr id="36" name="Rectangle 35">
              <a:extLst>
                <a:ext uri="{FF2B5EF4-FFF2-40B4-BE49-F238E27FC236}">
                  <a16:creationId xmlns:a16="http://schemas.microsoft.com/office/drawing/2014/main" id="{89F27F80-0CF2-42CE-AD9E-808F43DFD663}"/>
                </a:ext>
              </a:extLst>
            </p:cNvPr>
            <p:cNvSpPr/>
            <p:nvPr/>
          </p:nvSpPr>
          <p:spPr>
            <a:xfrm>
              <a:off x="9552727" y="3641603"/>
              <a:ext cx="137160" cy="137160"/>
            </a:xfrm>
            <a:prstGeom prst="rect">
              <a:avLst/>
            </a:prstGeom>
            <a:solidFill>
              <a:srgbClr val="C44645"/>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Freeform: Shape 36">
              <a:extLst>
                <a:ext uri="{FF2B5EF4-FFF2-40B4-BE49-F238E27FC236}">
                  <a16:creationId xmlns:a16="http://schemas.microsoft.com/office/drawing/2014/main" id="{1DE08A7B-DD91-4CA4-ADD4-2649E0A5AACF}"/>
                </a:ext>
              </a:extLst>
            </p:cNvPr>
            <p:cNvSpPr/>
            <p:nvPr/>
          </p:nvSpPr>
          <p:spPr>
            <a:xfrm>
              <a:off x="9621307" y="3609059"/>
              <a:ext cx="822961" cy="228600"/>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en-US" sz="1467" dirty="0">
                  <a:solidFill>
                    <a:prstClr val="black">
                      <a:hueOff val="0"/>
                      <a:satOff val="0"/>
                      <a:lumOff val="0"/>
                      <a:alphaOff val="0"/>
                    </a:prstClr>
                  </a:solidFill>
                  <a:latin typeface="Calibri"/>
                </a:rPr>
                <a:t>PsA</a:t>
              </a:r>
            </a:p>
          </p:txBody>
        </p:sp>
        <p:sp>
          <p:nvSpPr>
            <p:cNvPr id="38" name="Rectangle 37">
              <a:extLst>
                <a:ext uri="{FF2B5EF4-FFF2-40B4-BE49-F238E27FC236}">
                  <a16:creationId xmlns:a16="http://schemas.microsoft.com/office/drawing/2014/main" id="{10B885E8-80DE-4159-AD4E-E31691D01017}"/>
                </a:ext>
              </a:extLst>
            </p:cNvPr>
            <p:cNvSpPr/>
            <p:nvPr/>
          </p:nvSpPr>
          <p:spPr>
            <a:xfrm>
              <a:off x="9552727" y="3940947"/>
              <a:ext cx="137160" cy="137160"/>
            </a:xfrm>
            <a:prstGeom prst="rect">
              <a:avLst/>
            </a:prstGeom>
            <a:solidFill>
              <a:srgbClr val="C8ED84"/>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Freeform: Shape 38">
              <a:extLst>
                <a:ext uri="{FF2B5EF4-FFF2-40B4-BE49-F238E27FC236}">
                  <a16:creationId xmlns:a16="http://schemas.microsoft.com/office/drawing/2014/main" id="{90C0B599-03CF-4402-B27F-D0BDEAD33CD2}"/>
                </a:ext>
              </a:extLst>
            </p:cNvPr>
            <p:cNvSpPr/>
            <p:nvPr/>
          </p:nvSpPr>
          <p:spPr>
            <a:xfrm>
              <a:off x="9621307" y="3918751"/>
              <a:ext cx="822961" cy="228600"/>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en-US" sz="1467" dirty="0">
                  <a:solidFill>
                    <a:prstClr val="black">
                      <a:hueOff val="0"/>
                      <a:satOff val="0"/>
                      <a:lumOff val="0"/>
                      <a:alphaOff val="0"/>
                    </a:prstClr>
                  </a:solidFill>
                  <a:latin typeface="Calibri"/>
                </a:rPr>
                <a:t>RA</a:t>
              </a:r>
            </a:p>
          </p:txBody>
        </p:sp>
      </p:grpSp>
    </p:spTree>
    <p:extLst>
      <p:ext uri="{BB962C8B-B14F-4D97-AF65-F5344CB8AC3E}">
        <p14:creationId xmlns:p14="http://schemas.microsoft.com/office/powerpoint/2010/main" val="231431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Active PsA Post-OSM</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ACR/NPF Treatment Recommendations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grpSp>
        <p:nvGrpSpPr>
          <p:cNvPr id="2" name="Group 1">
            <a:extLst>
              <a:ext uri="{FF2B5EF4-FFF2-40B4-BE49-F238E27FC236}">
                <a16:creationId xmlns:a16="http://schemas.microsoft.com/office/drawing/2014/main" id="{571ED9CF-7574-DD45-850F-18D98B1B4A0C}"/>
              </a:ext>
            </a:extLst>
          </p:cNvPr>
          <p:cNvGrpSpPr/>
          <p:nvPr/>
        </p:nvGrpSpPr>
        <p:grpSpPr>
          <a:xfrm>
            <a:off x="2246489" y="1738491"/>
            <a:ext cx="7710311" cy="3661354"/>
            <a:chOff x="2903416" y="1882176"/>
            <a:chExt cx="6576431" cy="2646123"/>
          </a:xfrm>
        </p:grpSpPr>
        <p:sp>
          <p:nvSpPr>
            <p:cNvPr id="38" name="Rectangle: Single Corner Snipped 9">
              <a:extLst>
                <a:ext uri="{FF2B5EF4-FFF2-40B4-BE49-F238E27FC236}">
                  <a16:creationId xmlns:a16="http://schemas.microsoft.com/office/drawing/2014/main" id="{7552E8F4-4D64-4246-8B39-9908585869C4}"/>
                </a:ext>
              </a:extLst>
            </p:cNvPr>
            <p:cNvSpPr/>
            <p:nvPr/>
          </p:nvSpPr>
          <p:spPr>
            <a:xfrm flipV="1">
              <a:off x="2903416" y="1882176"/>
              <a:ext cx="6576431" cy="542261"/>
            </a:xfrm>
            <a:prstGeom prst="snip1Rect">
              <a:avLst>
                <a:gd name="adj" fmla="val 458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39" name="Rectangle 38">
              <a:extLst>
                <a:ext uri="{FF2B5EF4-FFF2-40B4-BE49-F238E27FC236}">
                  <a16:creationId xmlns:a16="http://schemas.microsoft.com/office/drawing/2014/main" id="{510A61F6-BFFF-F946-BE37-90E91C495FA2}"/>
                </a:ext>
              </a:extLst>
            </p:cNvPr>
            <p:cNvSpPr/>
            <p:nvPr/>
          </p:nvSpPr>
          <p:spPr>
            <a:xfrm>
              <a:off x="3671491" y="1998905"/>
              <a:ext cx="4758783" cy="266923"/>
            </a:xfrm>
            <a:prstGeom prst="rect">
              <a:avLst/>
            </a:prstGeom>
          </p:spPr>
          <p:txBody>
            <a:bodyPr wrap="square">
              <a:spAutoFit/>
            </a:bodyPr>
            <a:lstStyle/>
            <a:p>
              <a:pPr algn="ctr" defTabSz="685800"/>
              <a:r>
                <a:rPr lang="en-GB" b="1" dirty="0">
                  <a:solidFill>
                    <a:prstClr val="black"/>
                  </a:solidFill>
                  <a:latin typeface="Calibri"/>
                </a:rPr>
                <a:t>Begin with TNFi </a:t>
              </a:r>
              <a:r>
                <a:rPr lang="en-GB" dirty="0">
                  <a:solidFill>
                    <a:prstClr val="black"/>
                  </a:solidFill>
                  <a:latin typeface="Calibri"/>
                </a:rPr>
                <a:t>over OSMs, IL17, or IL12/23</a:t>
              </a:r>
              <a:endParaRPr lang="en-GB" b="1" dirty="0">
                <a:solidFill>
                  <a:srgbClr val="333333"/>
                </a:solidFill>
                <a:latin typeface="Georgia" panose="02040502050405020303" pitchFamily="18" charset="0"/>
              </a:endParaRPr>
            </a:p>
          </p:txBody>
        </p:sp>
        <p:sp>
          <p:nvSpPr>
            <p:cNvPr id="40" name="TextBox 39">
              <a:extLst>
                <a:ext uri="{FF2B5EF4-FFF2-40B4-BE49-F238E27FC236}">
                  <a16:creationId xmlns:a16="http://schemas.microsoft.com/office/drawing/2014/main" id="{E8097CA7-0C33-FB4D-93D3-D1478F4D9AAC}"/>
                </a:ext>
              </a:extLst>
            </p:cNvPr>
            <p:cNvSpPr txBox="1"/>
            <p:nvPr/>
          </p:nvSpPr>
          <p:spPr>
            <a:xfrm>
              <a:off x="4294528" y="2454485"/>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1" name="Group 40">
              <a:extLst>
                <a:ext uri="{FF2B5EF4-FFF2-40B4-BE49-F238E27FC236}">
                  <a16:creationId xmlns:a16="http://schemas.microsoft.com/office/drawing/2014/main" id="{F2C7CBF5-CF84-E84E-A655-765BDCA092E5}"/>
                </a:ext>
              </a:extLst>
            </p:cNvPr>
            <p:cNvGrpSpPr/>
            <p:nvPr/>
          </p:nvGrpSpPr>
          <p:grpSpPr>
            <a:xfrm>
              <a:off x="4294529" y="3325765"/>
              <a:ext cx="5176956" cy="336266"/>
              <a:chOff x="2241393" y="3225997"/>
              <a:chExt cx="6902607" cy="448355"/>
            </a:xfrm>
          </p:grpSpPr>
          <p:sp>
            <p:nvSpPr>
              <p:cNvPr id="42" name="Rectangle: Single Corner Snipped 27">
                <a:extLst>
                  <a:ext uri="{FF2B5EF4-FFF2-40B4-BE49-F238E27FC236}">
                    <a16:creationId xmlns:a16="http://schemas.microsoft.com/office/drawing/2014/main" id="{D5746C9E-1AB4-9B40-9394-D515D07C5350}"/>
                  </a:ext>
                </a:extLst>
              </p:cNvPr>
              <p:cNvSpPr/>
              <p:nvPr/>
            </p:nvSpPr>
            <p:spPr>
              <a:xfrm flipV="1">
                <a:off x="2241393" y="3225997"/>
                <a:ext cx="6891454" cy="448355"/>
              </a:xfrm>
              <a:prstGeom prst="snip1Rect">
                <a:avLst>
                  <a:gd name="adj" fmla="val 4583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3" name="Rectangle 42">
                <a:extLst>
                  <a:ext uri="{FF2B5EF4-FFF2-40B4-BE49-F238E27FC236}">
                    <a16:creationId xmlns:a16="http://schemas.microsoft.com/office/drawing/2014/main" id="{639DA85E-7D57-0A43-B13B-9F6B036D4265}"/>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srgbClr val="000000"/>
                    </a:solidFill>
                  </a:rPr>
                  <a:t>Switch to IL17i*</a:t>
                </a:r>
                <a:endParaRPr lang="en-GB" sz="1600" dirty="0">
                  <a:solidFill>
                    <a:prstClr val="black"/>
                  </a:solidFill>
                </a:endParaRPr>
              </a:p>
            </p:txBody>
          </p:sp>
        </p:grpSp>
        <p:sp>
          <p:nvSpPr>
            <p:cNvPr id="44" name="TextBox 43">
              <a:extLst>
                <a:ext uri="{FF2B5EF4-FFF2-40B4-BE49-F238E27FC236}">
                  <a16:creationId xmlns:a16="http://schemas.microsoft.com/office/drawing/2014/main" id="{31895DB3-14B7-AA4E-B003-975F488CA6CB}"/>
                </a:ext>
              </a:extLst>
            </p:cNvPr>
            <p:cNvSpPr txBox="1"/>
            <p:nvPr/>
          </p:nvSpPr>
          <p:spPr>
            <a:xfrm>
              <a:off x="4294528" y="3073282"/>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5" name="Group 44">
              <a:extLst>
                <a:ext uri="{FF2B5EF4-FFF2-40B4-BE49-F238E27FC236}">
                  <a16:creationId xmlns:a16="http://schemas.microsoft.com/office/drawing/2014/main" id="{EA437C79-E1C8-7249-B4D9-2A28F694AFA6}"/>
                </a:ext>
              </a:extLst>
            </p:cNvPr>
            <p:cNvGrpSpPr/>
            <p:nvPr/>
          </p:nvGrpSpPr>
          <p:grpSpPr>
            <a:xfrm>
              <a:off x="4294528" y="2706968"/>
              <a:ext cx="5168591" cy="336266"/>
              <a:chOff x="2252546" y="2177771"/>
              <a:chExt cx="6891454" cy="448355"/>
            </a:xfrm>
          </p:grpSpPr>
          <p:sp>
            <p:nvSpPr>
              <p:cNvPr id="46" name="Rectangle: Single Corner Snipped 25">
                <a:extLst>
                  <a:ext uri="{FF2B5EF4-FFF2-40B4-BE49-F238E27FC236}">
                    <a16:creationId xmlns:a16="http://schemas.microsoft.com/office/drawing/2014/main" id="{B1997CFB-6CB2-EA4D-8A33-EA8556B57964}"/>
                  </a:ext>
                </a:extLst>
              </p:cNvPr>
              <p:cNvSpPr/>
              <p:nvPr/>
            </p:nvSpPr>
            <p:spPr>
              <a:xfrm flipV="1">
                <a:off x="2252546" y="2177771"/>
                <a:ext cx="6891454" cy="448355"/>
              </a:xfrm>
              <a:prstGeom prst="snip1Rect">
                <a:avLst>
                  <a:gd name="adj" fmla="val 458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7" name="Rectangle 46">
                <a:extLst>
                  <a:ext uri="{FF2B5EF4-FFF2-40B4-BE49-F238E27FC236}">
                    <a16:creationId xmlns:a16="http://schemas.microsoft.com/office/drawing/2014/main" id="{EE61E963-2AC2-3540-AEB0-1E70D6E7C798}"/>
                  </a:ext>
                </a:extLst>
              </p:cNvPr>
              <p:cNvSpPr/>
              <p:nvPr/>
            </p:nvSpPr>
            <p:spPr>
              <a:xfrm>
                <a:off x="2274849" y="2220204"/>
                <a:ext cx="6869151" cy="326239"/>
              </a:xfrm>
              <a:prstGeom prst="rect">
                <a:avLst/>
              </a:prstGeom>
            </p:spPr>
            <p:txBody>
              <a:bodyPr wrap="square">
                <a:spAutoFit/>
              </a:bodyPr>
              <a:lstStyle/>
              <a:p>
                <a:pPr algn="ctr" defTabSz="685800"/>
                <a:r>
                  <a:rPr lang="en-GB" sz="1600" dirty="0">
                    <a:solidFill>
                      <a:srgbClr val="000000"/>
                    </a:solidFill>
                  </a:rPr>
                  <a:t>Switch to different TNFi*</a:t>
                </a:r>
                <a:endParaRPr lang="en-GB" sz="1600" dirty="0">
                  <a:solidFill>
                    <a:prstClr val="black"/>
                  </a:solidFill>
                </a:endParaRPr>
              </a:p>
            </p:txBody>
          </p:sp>
        </p:grpSp>
        <p:grpSp>
          <p:nvGrpSpPr>
            <p:cNvPr id="48" name="Group 47">
              <a:extLst>
                <a:ext uri="{FF2B5EF4-FFF2-40B4-BE49-F238E27FC236}">
                  <a16:creationId xmlns:a16="http://schemas.microsoft.com/office/drawing/2014/main" id="{0A3E9540-4888-C343-8CEA-E4D69362DFC0}"/>
                </a:ext>
              </a:extLst>
            </p:cNvPr>
            <p:cNvGrpSpPr/>
            <p:nvPr/>
          </p:nvGrpSpPr>
          <p:grpSpPr>
            <a:xfrm>
              <a:off x="4294529" y="3944561"/>
              <a:ext cx="5176956" cy="583738"/>
              <a:chOff x="2241393" y="3225061"/>
              <a:chExt cx="6902607" cy="778317"/>
            </a:xfrm>
          </p:grpSpPr>
          <p:sp>
            <p:nvSpPr>
              <p:cNvPr id="49" name="Rectangle: Single Corner Snipped 31">
                <a:extLst>
                  <a:ext uri="{FF2B5EF4-FFF2-40B4-BE49-F238E27FC236}">
                    <a16:creationId xmlns:a16="http://schemas.microsoft.com/office/drawing/2014/main" id="{4518A899-E252-E34E-A4B0-C6D68FD9A346}"/>
                  </a:ext>
                </a:extLst>
              </p:cNvPr>
              <p:cNvSpPr/>
              <p:nvPr/>
            </p:nvSpPr>
            <p:spPr>
              <a:xfrm flipV="1">
                <a:off x="2241393" y="3225061"/>
                <a:ext cx="6891454" cy="778317"/>
              </a:xfrm>
              <a:prstGeom prst="snip1Rect">
                <a:avLst>
                  <a:gd name="adj" fmla="val 458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0" name="Rectangle 49">
                <a:extLst>
                  <a:ext uri="{FF2B5EF4-FFF2-40B4-BE49-F238E27FC236}">
                    <a16:creationId xmlns:a16="http://schemas.microsoft.com/office/drawing/2014/main" id="{69595ED9-CAD9-954F-94EE-ED62799ED0DA}"/>
                  </a:ext>
                </a:extLst>
              </p:cNvPr>
              <p:cNvSpPr/>
              <p:nvPr/>
            </p:nvSpPr>
            <p:spPr>
              <a:xfrm>
                <a:off x="2241395" y="3281541"/>
                <a:ext cx="6902605" cy="563503"/>
              </a:xfrm>
              <a:prstGeom prst="rect">
                <a:avLst/>
              </a:prstGeom>
            </p:spPr>
            <p:txBody>
              <a:bodyPr wrap="square">
                <a:spAutoFit/>
              </a:bodyPr>
              <a:lstStyle/>
              <a:p>
                <a:pPr algn="ctr" defTabSz="685800"/>
                <a:r>
                  <a:rPr lang="en-GB" sz="1600" dirty="0">
                    <a:solidFill>
                      <a:prstClr val="black"/>
                    </a:solidFill>
                    <a:latin typeface="Calibri"/>
                  </a:rPr>
                  <a:t> Switch to IL12/23i*</a:t>
                </a:r>
              </a:p>
              <a:p>
                <a:pPr algn="ctr" defTabSz="685800"/>
                <a:r>
                  <a:rPr lang="en-GB" sz="1600" dirty="0">
                    <a:solidFill>
                      <a:prstClr val="black"/>
                    </a:solidFill>
                  </a:rPr>
                  <a:t>Tofacitinib may be considered if the patient prefers an oral therapy</a:t>
                </a:r>
              </a:p>
            </p:txBody>
          </p:sp>
        </p:grpSp>
        <p:sp>
          <p:nvSpPr>
            <p:cNvPr id="51" name="TextBox 50">
              <a:extLst>
                <a:ext uri="{FF2B5EF4-FFF2-40B4-BE49-F238E27FC236}">
                  <a16:creationId xmlns:a16="http://schemas.microsoft.com/office/drawing/2014/main" id="{73B34E96-A12B-A044-8D5F-923B5F2AD692}"/>
                </a:ext>
              </a:extLst>
            </p:cNvPr>
            <p:cNvSpPr txBox="1"/>
            <p:nvPr/>
          </p:nvSpPr>
          <p:spPr>
            <a:xfrm>
              <a:off x="4294528" y="3692079"/>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sp>
          <p:nvSpPr>
            <p:cNvPr id="52" name="Arrow: Down 34">
              <a:extLst>
                <a:ext uri="{FF2B5EF4-FFF2-40B4-BE49-F238E27FC236}">
                  <a16:creationId xmlns:a16="http://schemas.microsoft.com/office/drawing/2014/main" id="{EE7DFB3C-EBE0-D44B-9092-967F6F03C494}"/>
                </a:ext>
              </a:extLst>
            </p:cNvPr>
            <p:cNvSpPr/>
            <p:nvPr/>
          </p:nvSpPr>
          <p:spPr>
            <a:xfrm>
              <a:off x="4026898" y="2456886"/>
              <a:ext cx="234176" cy="2071413"/>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grpSp>
      <p:sp>
        <p:nvSpPr>
          <p:cNvPr id="54" name="Text Placeholder 4">
            <a:extLst>
              <a:ext uri="{FF2B5EF4-FFF2-40B4-BE49-F238E27FC236}">
                <a16:creationId xmlns:a16="http://schemas.microsoft.com/office/drawing/2014/main" id="{7E1E3C0E-2BA4-F846-8E73-366F97C942E5}"/>
              </a:ext>
            </a:extLst>
          </p:cNvPr>
          <p:cNvSpPr txBox="1">
            <a:spLocks/>
          </p:cNvSpPr>
          <p:nvPr/>
        </p:nvSpPr>
        <p:spPr>
          <a:xfrm>
            <a:off x="39756" y="6188912"/>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mn-cs"/>
              </a:rPr>
              <a:t>*Biologic therapy is recommended over biologic-with-MTX combination therapy </a:t>
            </a:r>
          </a:p>
        </p:txBody>
      </p:sp>
    </p:spTree>
    <p:extLst>
      <p:ext uri="{BB962C8B-B14F-4D97-AF65-F5344CB8AC3E}">
        <p14:creationId xmlns:p14="http://schemas.microsoft.com/office/powerpoint/2010/main" val="14680606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Higher Prevalence of Cardiovascular Risk Factors (cont.)</a:t>
            </a:r>
          </a:p>
        </p:txBody>
      </p:sp>
      <p:graphicFrame>
        <p:nvGraphicFramePr>
          <p:cNvPr id="4" name="Chart 3">
            <a:extLst>
              <a:ext uri="{FF2B5EF4-FFF2-40B4-BE49-F238E27FC236}">
                <a16:creationId xmlns:a16="http://schemas.microsoft.com/office/drawing/2014/main" id="{F1C555F7-A00F-AA49-AD5F-6780B3DD545D}"/>
              </a:ext>
            </a:extLst>
          </p:cNvPr>
          <p:cNvGraphicFramePr>
            <a:graphicFrameLocks/>
          </p:cNvGraphicFramePr>
          <p:nvPr/>
        </p:nvGraphicFramePr>
        <p:xfrm>
          <a:off x="633984" y="2133600"/>
          <a:ext cx="48768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22CD92A-A9A9-4340-9A1C-57040F8A3EF3}"/>
              </a:ext>
            </a:extLst>
          </p:cNvPr>
          <p:cNvGraphicFramePr>
            <a:graphicFrameLocks/>
          </p:cNvGraphicFramePr>
          <p:nvPr/>
        </p:nvGraphicFramePr>
        <p:xfrm>
          <a:off x="6108192" y="2133600"/>
          <a:ext cx="48768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19C3B74-9F00-F54D-9EE1-7CB5BDAA3E10}"/>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Jafri K, et al. </a:t>
            </a:r>
            <a:r>
              <a:rPr lang="en-US" sz="1467" i="1" dirty="0">
                <a:solidFill>
                  <a:prstClr val="black">
                    <a:lumMod val="75000"/>
                    <a:lumOff val="25000"/>
                  </a:prstClr>
                </a:solidFill>
                <a:latin typeface="Calibri"/>
              </a:rPr>
              <a:t>Arthritis Care Res (Hoboken)</a:t>
            </a:r>
            <a:r>
              <a:rPr lang="en-US" sz="1467" dirty="0">
                <a:solidFill>
                  <a:prstClr val="black">
                    <a:lumMod val="75000"/>
                    <a:lumOff val="25000"/>
                  </a:prstClr>
                </a:solidFill>
                <a:latin typeface="Calibri"/>
              </a:rPr>
              <a:t>. 2017;69:51-57. </a:t>
            </a:r>
          </a:p>
        </p:txBody>
      </p:sp>
      <p:grpSp>
        <p:nvGrpSpPr>
          <p:cNvPr id="10" name="Group 9">
            <a:extLst>
              <a:ext uri="{FF2B5EF4-FFF2-40B4-BE49-F238E27FC236}">
                <a16:creationId xmlns:a16="http://schemas.microsoft.com/office/drawing/2014/main" id="{93C9A331-FAA4-4C9C-9001-45880BE77958}"/>
              </a:ext>
            </a:extLst>
          </p:cNvPr>
          <p:cNvGrpSpPr/>
          <p:nvPr/>
        </p:nvGrpSpPr>
        <p:grpSpPr>
          <a:xfrm>
            <a:off x="10769880" y="1662315"/>
            <a:ext cx="1188720" cy="1117675"/>
            <a:chOff x="9552727" y="3309095"/>
            <a:chExt cx="891541" cy="838256"/>
          </a:xfrm>
        </p:grpSpPr>
        <p:sp>
          <p:nvSpPr>
            <p:cNvPr id="11" name="Rectangle 10">
              <a:extLst>
                <a:ext uri="{FF2B5EF4-FFF2-40B4-BE49-F238E27FC236}">
                  <a16:creationId xmlns:a16="http://schemas.microsoft.com/office/drawing/2014/main" id="{F3DDF796-59BC-4486-8A9A-75373897E5DE}"/>
                </a:ext>
              </a:extLst>
            </p:cNvPr>
            <p:cNvSpPr/>
            <p:nvPr/>
          </p:nvSpPr>
          <p:spPr>
            <a:xfrm>
              <a:off x="9552727" y="3342260"/>
              <a:ext cx="137160" cy="137160"/>
            </a:xfrm>
            <a:prstGeom prst="rect">
              <a:avLst/>
            </a:prstGeom>
            <a:solidFill>
              <a:srgbClr val="7FADF0"/>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8044177E-0A3F-45D4-96E6-4E30C36005AB}"/>
                </a:ext>
              </a:extLst>
            </p:cNvPr>
            <p:cNvSpPr/>
            <p:nvPr/>
          </p:nvSpPr>
          <p:spPr>
            <a:xfrm>
              <a:off x="9621306" y="3309095"/>
              <a:ext cx="822961" cy="228600"/>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en-US" sz="1467" dirty="0">
                  <a:solidFill>
                    <a:prstClr val="black">
                      <a:hueOff val="0"/>
                      <a:satOff val="0"/>
                      <a:lumOff val="0"/>
                      <a:alphaOff val="0"/>
                    </a:prstClr>
                  </a:solidFill>
                  <a:latin typeface="Calibri"/>
                </a:rPr>
                <a:t>Controls</a:t>
              </a:r>
            </a:p>
          </p:txBody>
        </p:sp>
        <p:sp>
          <p:nvSpPr>
            <p:cNvPr id="13" name="Rectangle 12">
              <a:extLst>
                <a:ext uri="{FF2B5EF4-FFF2-40B4-BE49-F238E27FC236}">
                  <a16:creationId xmlns:a16="http://schemas.microsoft.com/office/drawing/2014/main" id="{3B3DCE8D-7075-4C55-B6EB-852B6CD168D2}"/>
                </a:ext>
              </a:extLst>
            </p:cNvPr>
            <p:cNvSpPr/>
            <p:nvPr/>
          </p:nvSpPr>
          <p:spPr>
            <a:xfrm>
              <a:off x="9552727" y="3641603"/>
              <a:ext cx="137160" cy="137160"/>
            </a:xfrm>
            <a:prstGeom prst="rect">
              <a:avLst/>
            </a:prstGeom>
            <a:solidFill>
              <a:srgbClr val="C44645"/>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B0037142-5DDB-4EDF-892E-0DAA042C6C08}"/>
                </a:ext>
              </a:extLst>
            </p:cNvPr>
            <p:cNvSpPr/>
            <p:nvPr/>
          </p:nvSpPr>
          <p:spPr>
            <a:xfrm>
              <a:off x="9621307" y="3609059"/>
              <a:ext cx="822961" cy="228600"/>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en-US" sz="1467" dirty="0">
                  <a:solidFill>
                    <a:prstClr val="black">
                      <a:hueOff val="0"/>
                      <a:satOff val="0"/>
                      <a:lumOff val="0"/>
                      <a:alphaOff val="0"/>
                    </a:prstClr>
                  </a:solidFill>
                  <a:latin typeface="Calibri"/>
                </a:rPr>
                <a:t>PsA</a:t>
              </a:r>
            </a:p>
          </p:txBody>
        </p:sp>
        <p:sp>
          <p:nvSpPr>
            <p:cNvPr id="15" name="Rectangle 14">
              <a:extLst>
                <a:ext uri="{FF2B5EF4-FFF2-40B4-BE49-F238E27FC236}">
                  <a16:creationId xmlns:a16="http://schemas.microsoft.com/office/drawing/2014/main" id="{AEA36875-50B5-4402-96E8-D6FCDFA36AF8}"/>
                </a:ext>
              </a:extLst>
            </p:cNvPr>
            <p:cNvSpPr/>
            <p:nvPr/>
          </p:nvSpPr>
          <p:spPr>
            <a:xfrm>
              <a:off x="9552727" y="3940947"/>
              <a:ext cx="137160" cy="137160"/>
            </a:xfrm>
            <a:prstGeom prst="rect">
              <a:avLst/>
            </a:prstGeom>
            <a:solidFill>
              <a:srgbClr val="C8ED84"/>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7D195F38-45D6-4EA8-93A4-7655C34C6855}"/>
                </a:ext>
              </a:extLst>
            </p:cNvPr>
            <p:cNvSpPr/>
            <p:nvPr/>
          </p:nvSpPr>
          <p:spPr>
            <a:xfrm>
              <a:off x="9621307" y="3918751"/>
              <a:ext cx="822961" cy="228600"/>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773">
                <a:lnSpc>
                  <a:spcPct val="90000"/>
                </a:lnSpc>
                <a:spcBef>
                  <a:spcPct val="0"/>
                </a:spcBef>
                <a:spcAft>
                  <a:spcPct val="35000"/>
                </a:spcAft>
              </a:pPr>
              <a:r>
                <a:rPr lang="en-US" sz="1467" dirty="0">
                  <a:solidFill>
                    <a:prstClr val="black">
                      <a:hueOff val="0"/>
                      <a:satOff val="0"/>
                      <a:lumOff val="0"/>
                      <a:alphaOff val="0"/>
                    </a:prstClr>
                  </a:solidFill>
                  <a:latin typeface="Calibri"/>
                </a:rPr>
                <a:t>RA</a:t>
              </a:r>
            </a:p>
          </p:txBody>
        </p:sp>
      </p:grpSp>
      <p:sp>
        <p:nvSpPr>
          <p:cNvPr id="17" name="TextBox 16">
            <a:extLst>
              <a:ext uri="{FF2B5EF4-FFF2-40B4-BE49-F238E27FC236}">
                <a16:creationId xmlns:a16="http://schemas.microsoft.com/office/drawing/2014/main" id="{1CC83251-DC9A-4F3C-B309-DB5D5459C648}"/>
              </a:ext>
            </a:extLst>
          </p:cNvPr>
          <p:cNvSpPr txBox="1"/>
          <p:nvPr/>
        </p:nvSpPr>
        <p:spPr>
          <a:xfrm>
            <a:off x="2215987" y="5014443"/>
            <a:ext cx="2144111" cy="338554"/>
          </a:xfrm>
          <a:prstGeom prst="rect">
            <a:avLst/>
          </a:prstGeom>
          <a:noFill/>
        </p:spPr>
        <p:txBody>
          <a:bodyPr wrap="square" rtlCol="0">
            <a:spAutoFit/>
          </a:bodyPr>
          <a:lstStyle/>
          <a:p>
            <a:pPr algn="ctr" defTabSz="457189"/>
            <a:r>
              <a:rPr lang="en-US" sz="1600" b="1" dirty="0">
                <a:solidFill>
                  <a:prstClr val="black"/>
                </a:solidFill>
                <a:latin typeface="Calibri"/>
              </a:rPr>
              <a:t>Age at cohort entry</a:t>
            </a:r>
          </a:p>
        </p:txBody>
      </p:sp>
      <p:sp>
        <p:nvSpPr>
          <p:cNvPr id="18" name="TextBox 17">
            <a:extLst>
              <a:ext uri="{FF2B5EF4-FFF2-40B4-BE49-F238E27FC236}">
                <a16:creationId xmlns:a16="http://schemas.microsoft.com/office/drawing/2014/main" id="{33041973-4423-4465-BA07-3D91E6C36656}"/>
              </a:ext>
            </a:extLst>
          </p:cNvPr>
          <p:cNvSpPr txBox="1"/>
          <p:nvPr/>
        </p:nvSpPr>
        <p:spPr>
          <a:xfrm>
            <a:off x="7702987" y="5014443"/>
            <a:ext cx="2144111" cy="338554"/>
          </a:xfrm>
          <a:prstGeom prst="rect">
            <a:avLst/>
          </a:prstGeom>
          <a:noFill/>
        </p:spPr>
        <p:txBody>
          <a:bodyPr wrap="square" rtlCol="0">
            <a:spAutoFit/>
          </a:bodyPr>
          <a:lstStyle/>
          <a:p>
            <a:pPr algn="ctr" defTabSz="457189"/>
            <a:r>
              <a:rPr lang="en-US" sz="1600" b="1" dirty="0">
                <a:solidFill>
                  <a:prstClr val="black"/>
                </a:solidFill>
                <a:latin typeface="Calibri"/>
              </a:rPr>
              <a:t>Age at cohort entry</a:t>
            </a:r>
          </a:p>
        </p:txBody>
      </p:sp>
    </p:spTree>
    <p:extLst>
      <p:ext uri="{BB962C8B-B14F-4D97-AF65-F5344CB8AC3E}">
        <p14:creationId xmlns:p14="http://schemas.microsoft.com/office/powerpoint/2010/main" val="17660490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83F6A7-3830-9B4B-BCDA-C4DAB26A2286}"/>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Love TJ,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2012;71:1273-1277. </a:t>
            </a:r>
          </a:p>
        </p:txBody>
      </p:sp>
      <p:pic>
        <p:nvPicPr>
          <p:cNvPr id="7" name="Picture 2">
            <a:extLst>
              <a:ext uri="{FF2B5EF4-FFF2-40B4-BE49-F238E27FC236}">
                <a16:creationId xmlns:a16="http://schemas.microsoft.com/office/drawing/2014/main" id="{BA0C77F4-D100-5C4D-B61F-EC7E189D9288}"/>
              </a:ext>
            </a:extLst>
          </p:cNvPr>
          <p:cNvPicPr>
            <a:picLocks noChangeAspect="1" noChangeArrowheads="1"/>
          </p:cNvPicPr>
          <p:nvPr/>
        </p:nvPicPr>
        <p:blipFill>
          <a:blip r:embed="rId3"/>
          <a:srcRect/>
          <a:stretch/>
        </p:blipFill>
        <p:spPr bwMode="auto">
          <a:xfrm>
            <a:off x="3500969" y="1022596"/>
            <a:ext cx="5190065" cy="4885960"/>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D62BFB23-AEC0-EF48-9291-384F83ECAE1F}"/>
              </a:ext>
            </a:extLst>
          </p:cNvPr>
          <p:cNvSpPr txBox="1"/>
          <p:nvPr/>
        </p:nvSpPr>
        <p:spPr>
          <a:xfrm>
            <a:off x="8725424" y="2343492"/>
            <a:ext cx="2856977" cy="379656"/>
          </a:xfrm>
          <a:prstGeom prst="rect">
            <a:avLst/>
          </a:prstGeom>
          <a:noFill/>
        </p:spPr>
        <p:txBody>
          <a:bodyPr wrap="square" rtlCol="0">
            <a:spAutoFit/>
          </a:bodyPr>
          <a:lstStyle/>
          <a:p>
            <a:pPr defTabSz="457189"/>
            <a:r>
              <a:rPr lang="en-US" sz="1867" b="1" dirty="0">
                <a:solidFill>
                  <a:prstClr val="black"/>
                </a:solidFill>
                <a:latin typeface="Calibri"/>
              </a:rPr>
              <a:t>HR 1.09 (0.93-1.28)</a:t>
            </a:r>
          </a:p>
        </p:txBody>
      </p:sp>
      <p:sp>
        <p:nvSpPr>
          <p:cNvPr id="9" name="TextBox 8">
            <a:extLst>
              <a:ext uri="{FF2B5EF4-FFF2-40B4-BE49-F238E27FC236}">
                <a16:creationId xmlns:a16="http://schemas.microsoft.com/office/drawing/2014/main" id="{B390AE31-01D4-EB48-B16D-977838AD102C}"/>
              </a:ext>
            </a:extLst>
          </p:cNvPr>
          <p:cNvSpPr txBox="1"/>
          <p:nvPr/>
        </p:nvSpPr>
        <p:spPr>
          <a:xfrm>
            <a:off x="8725424" y="1708387"/>
            <a:ext cx="2856977" cy="379656"/>
          </a:xfrm>
          <a:prstGeom prst="rect">
            <a:avLst/>
          </a:prstGeom>
          <a:noFill/>
        </p:spPr>
        <p:txBody>
          <a:bodyPr wrap="square" rtlCol="0">
            <a:spAutoFit/>
          </a:bodyPr>
          <a:lstStyle/>
          <a:p>
            <a:pPr defTabSz="457189"/>
            <a:r>
              <a:rPr lang="en-US" sz="1867" b="1" dirty="0">
                <a:solidFill>
                  <a:prstClr val="black"/>
                </a:solidFill>
                <a:latin typeface="Calibri"/>
              </a:rPr>
              <a:t>HR 1.22 (1.02-1.47)</a:t>
            </a:r>
          </a:p>
        </p:txBody>
      </p:sp>
      <p:sp>
        <p:nvSpPr>
          <p:cNvPr id="10" name="TextBox 9">
            <a:extLst>
              <a:ext uri="{FF2B5EF4-FFF2-40B4-BE49-F238E27FC236}">
                <a16:creationId xmlns:a16="http://schemas.microsoft.com/office/drawing/2014/main" id="{57C8E677-34BE-4A49-A710-8EB88FCDDD1E}"/>
              </a:ext>
            </a:extLst>
          </p:cNvPr>
          <p:cNvSpPr txBox="1"/>
          <p:nvPr/>
        </p:nvSpPr>
        <p:spPr>
          <a:xfrm>
            <a:off x="8725424" y="1229128"/>
            <a:ext cx="2856977" cy="379656"/>
          </a:xfrm>
          <a:prstGeom prst="rect">
            <a:avLst/>
          </a:prstGeom>
          <a:noFill/>
        </p:spPr>
        <p:txBody>
          <a:bodyPr wrap="square" rtlCol="0">
            <a:spAutoFit/>
          </a:bodyPr>
          <a:lstStyle/>
          <a:p>
            <a:pPr defTabSz="457189"/>
            <a:r>
              <a:rPr lang="en-US" sz="1867" b="1" dirty="0">
                <a:solidFill>
                  <a:prstClr val="black"/>
                </a:solidFill>
                <a:latin typeface="Calibri"/>
              </a:rPr>
              <a:t>HR 1.48 (1.20-1.81)</a:t>
            </a:r>
          </a:p>
        </p:txBody>
      </p:sp>
      <p:sp>
        <p:nvSpPr>
          <p:cNvPr id="11" name="Title 1">
            <a:extLst>
              <a:ext uri="{FF2B5EF4-FFF2-40B4-BE49-F238E27FC236}">
                <a16:creationId xmlns:a16="http://schemas.microsoft.com/office/drawing/2014/main" id="{FF179A71-F419-4E49-AFB1-B8A6BF11930E}"/>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Risk Factors</a:t>
            </a:r>
          </a:p>
          <a:p>
            <a:pPr algn="l" defTabSz="609585">
              <a:defRPr/>
            </a:pPr>
            <a:r>
              <a:rPr lang="en-US" sz="3733" i="1" dirty="0">
                <a:solidFill>
                  <a:prstClr val="black"/>
                </a:solidFill>
                <a:latin typeface="Calibri"/>
              </a:rPr>
              <a:t>Obesity</a:t>
            </a:r>
          </a:p>
        </p:txBody>
      </p:sp>
    </p:spTree>
    <p:extLst>
      <p:ext uri="{BB962C8B-B14F-4D97-AF65-F5344CB8AC3E}">
        <p14:creationId xmlns:p14="http://schemas.microsoft.com/office/powerpoint/2010/main" val="196923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10734F-5C5D-7144-BF71-A3E874742F2C}"/>
              </a:ext>
            </a:extLst>
          </p:cNvPr>
          <p:cNvSpPr txBox="1"/>
          <p:nvPr/>
        </p:nvSpPr>
        <p:spPr>
          <a:xfrm>
            <a:off x="0" y="6211670"/>
            <a:ext cx="8875776" cy="646331"/>
          </a:xfrm>
          <a:prstGeom prst="rect">
            <a:avLst/>
          </a:prstGeom>
          <a:noFill/>
        </p:spPr>
        <p:txBody>
          <a:bodyPr wrap="square" rtlCol="0" anchor="b">
            <a:spAutoFit/>
          </a:bodyPr>
          <a:lstStyle/>
          <a:p>
            <a:pPr defTabSz="609585">
              <a:defRPr/>
            </a:pPr>
            <a:r>
              <a:rPr lang="en-US" sz="1200" dirty="0">
                <a:solidFill>
                  <a:prstClr val="black">
                    <a:lumMod val="75000"/>
                    <a:lumOff val="25000"/>
                  </a:prstClr>
                </a:solidFill>
                <a:latin typeface="Calibri"/>
              </a:rPr>
              <a:t>Davidovici BB, et al. </a:t>
            </a:r>
            <a:r>
              <a:rPr lang="en-US" sz="1200" i="1" dirty="0">
                <a:solidFill>
                  <a:prstClr val="black">
                    <a:lumMod val="75000"/>
                    <a:lumOff val="25000"/>
                  </a:prstClr>
                </a:solidFill>
                <a:latin typeface="Calibri"/>
              </a:rPr>
              <a:t>J Invest Dermatol</a:t>
            </a:r>
            <a:r>
              <a:rPr lang="en-US" sz="1200" dirty="0">
                <a:solidFill>
                  <a:prstClr val="black">
                    <a:lumMod val="75000"/>
                    <a:lumOff val="25000"/>
                  </a:prstClr>
                </a:solidFill>
                <a:latin typeface="Calibri"/>
              </a:rPr>
              <a:t>. 2010;130:1785-1796; Papagoras C, et al. </a:t>
            </a:r>
            <a:r>
              <a:rPr lang="en-US" sz="1200" i="1" dirty="0">
                <a:solidFill>
                  <a:prstClr val="black">
                    <a:lumMod val="75000"/>
                    <a:lumOff val="25000"/>
                  </a:prstClr>
                </a:solidFill>
                <a:latin typeface="Calibri"/>
              </a:rPr>
              <a:t>Clin Exp Rheumatol</a:t>
            </a:r>
            <a:r>
              <a:rPr lang="en-US" sz="1200" dirty="0">
                <a:solidFill>
                  <a:prstClr val="black">
                    <a:lumMod val="75000"/>
                    <a:lumOff val="25000"/>
                  </a:prstClr>
                </a:solidFill>
                <a:latin typeface="Calibri"/>
              </a:rPr>
              <a:t>. 2013;31:612-620; Russolillo A, et al. </a:t>
            </a:r>
            <a:r>
              <a:rPr lang="en-US" sz="1200" i="1" dirty="0">
                <a:solidFill>
                  <a:prstClr val="black">
                    <a:lumMod val="75000"/>
                    <a:lumOff val="25000"/>
                  </a:prstClr>
                </a:solidFill>
                <a:latin typeface="Calibri"/>
              </a:rPr>
              <a:t>Rheumatology (Oxford)</a:t>
            </a:r>
            <a:r>
              <a:rPr lang="en-US" sz="1200" dirty="0">
                <a:solidFill>
                  <a:prstClr val="black">
                    <a:lumMod val="75000"/>
                    <a:lumOff val="25000"/>
                  </a:prstClr>
                </a:solidFill>
                <a:latin typeface="Calibri"/>
              </a:rPr>
              <a:t>. 2013;52:62-67; Ghazizadeh R, et al. </a:t>
            </a:r>
            <a:r>
              <a:rPr lang="en-US" sz="1200" i="1" dirty="0">
                <a:solidFill>
                  <a:prstClr val="black">
                    <a:lumMod val="75000"/>
                    <a:lumOff val="25000"/>
                  </a:prstClr>
                </a:solidFill>
                <a:latin typeface="Calibri"/>
              </a:rPr>
              <a:t>Int J Med Sci</a:t>
            </a:r>
            <a:r>
              <a:rPr lang="en-US" sz="1200" dirty="0">
                <a:solidFill>
                  <a:prstClr val="black">
                    <a:lumMod val="75000"/>
                    <a:lumOff val="25000"/>
                  </a:prstClr>
                </a:solidFill>
                <a:latin typeface="Calibri"/>
              </a:rPr>
              <a:t>. 2010;7:284-289; Boehncke S, et al. </a:t>
            </a:r>
            <a:r>
              <a:rPr lang="en-US" sz="1200" i="1" dirty="0">
                <a:solidFill>
                  <a:prstClr val="black">
                    <a:lumMod val="75000"/>
                    <a:lumOff val="25000"/>
                  </a:prstClr>
                </a:solidFill>
                <a:latin typeface="Calibri"/>
              </a:rPr>
              <a:t>Br J Dermatol</a:t>
            </a:r>
            <a:r>
              <a:rPr lang="en-US" sz="1200" dirty="0">
                <a:solidFill>
                  <a:prstClr val="black">
                    <a:lumMod val="75000"/>
                    <a:lumOff val="25000"/>
                  </a:prstClr>
                </a:solidFill>
                <a:latin typeface="Calibri"/>
              </a:rPr>
              <a:t>. 2007;157:1249-1251; Armstrong AW, et al; </a:t>
            </a:r>
            <a:r>
              <a:rPr lang="en-US" sz="1200" i="1" dirty="0">
                <a:solidFill>
                  <a:prstClr val="black">
                    <a:lumMod val="75000"/>
                    <a:lumOff val="25000"/>
                  </a:prstClr>
                </a:solidFill>
                <a:latin typeface="Calibri"/>
              </a:rPr>
              <a:t>J Am Acad Dermatol</a:t>
            </a:r>
            <a:r>
              <a:rPr lang="en-US" sz="1200" dirty="0">
                <a:solidFill>
                  <a:prstClr val="black">
                    <a:lumMod val="75000"/>
                    <a:lumOff val="25000"/>
                  </a:prstClr>
                </a:solidFill>
                <a:latin typeface="Calibri"/>
              </a:rPr>
              <a:t>. 2013;68:654-662; Gelfand JM, Yeung H.</a:t>
            </a:r>
            <a:r>
              <a:rPr lang="en-US" sz="1200" i="1" dirty="0">
                <a:solidFill>
                  <a:prstClr val="black">
                    <a:lumMod val="75000"/>
                    <a:lumOff val="25000"/>
                  </a:prstClr>
                </a:solidFill>
                <a:latin typeface="Calibri"/>
              </a:rPr>
              <a:t> J Rheumatol Suppl</a:t>
            </a:r>
            <a:r>
              <a:rPr lang="en-US" sz="1200" dirty="0">
                <a:solidFill>
                  <a:prstClr val="black">
                    <a:lumMod val="75000"/>
                    <a:lumOff val="25000"/>
                  </a:prstClr>
                </a:solidFill>
                <a:latin typeface="Calibri"/>
              </a:rPr>
              <a:t>. 2012;89:24-28. </a:t>
            </a:r>
          </a:p>
        </p:txBody>
      </p:sp>
      <p:sp>
        <p:nvSpPr>
          <p:cNvPr id="6" name="Title 1">
            <a:extLst>
              <a:ext uri="{FF2B5EF4-FFF2-40B4-BE49-F238E27FC236}">
                <a16:creationId xmlns:a16="http://schemas.microsoft.com/office/drawing/2014/main" id="{ADE8D31C-DB85-8D4B-80E6-2882429D8A00}"/>
              </a:ext>
            </a:extLst>
          </p:cNvPr>
          <p:cNvSpPr txBox="1">
            <a:spLocks/>
          </p:cNvSpPr>
          <p:nvPr/>
        </p:nvSpPr>
        <p:spPr>
          <a:xfrm>
            <a:off x="598517" y="52559"/>
            <a:ext cx="11438312" cy="100873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Systemic Inflammation &amp; Altered Metabolic State</a:t>
            </a:r>
          </a:p>
        </p:txBody>
      </p:sp>
      <p:pic>
        <p:nvPicPr>
          <p:cNvPr id="7" name="Picture 6" descr="http://t3.gstatic.com/images?q=tbn:ANd9GcTAGAiLwwCwb0CxuhIAWFBzemGYaBh_xrTIIfb4Hf8O_lqE-tn7">
            <a:extLst>
              <a:ext uri="{FF2B5EF4-FFF2-40B4-BE49-F238E27FC236}">
                <a16:creationId xmlns:a16="http://schemas.microsoft.com/office/drawing/2014/main" id="{AB6A9937-2802-C341-888B-5BAB6C268576}"/>
              </a:ext>
            </a:extLst>
          </p:cNvPr>
          <p:cNvPicPr>
            <a:picLocks noChangeAspect="1" noChangeArrowheads="1"/>
          </p:cNvPicPr>
          <p:nvPr/>
        </p:nvPicPr>
        <p:blipFill>
          <a:blip r:embed="rId3" cstate="print"/>
          <a:srcRect/>
          <a:stretch>
            <a:fillRect/>
          </a:stretch>
        </p:blipFill>
        <p:spPr bwMode="auto">
          <a:xfrm>
            <a:off x="4800602" y="1046636"/>
            <a:ext cx="2186033" cy="1636656"/>
          </a:xfrm>
          <a:prstGeom prst="rect">
            <a:avLst/>
          </a:prstGeom>
          <a:noFill/>
        </p:spPr>
      </p:pic>
      <p:sp>
        <p:nvSpPr>
          <p:cNvPr id="29" name="Rectangle 28">
            <a:extLst>
              <a:ext uri="{FF2B5EF4-FFF2-40B4-BE49-F238E27FC236}">
                <a16:creationId xmlns:a16="http://schemas.microsoft.com/office/drawing/2014/main" id="{E876151A-4392-5046-8F83-5F1493094373}"/>
              </a:ext>
            </a:extLst>
          </p:cNvPr>
          <p:cNvSpPr/>
          <p:nvPr/>
        </p:nvSpPr>
        <p:spPr>
          <a:xfrm>
            <a:off x="1905000" y="5350621"/>
            <a:ext cx="8305800" cy="480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133" b="1" dirty="0">
                <a:solidFill>
                  <a:prstClr val="black"/>
                </a:solidFill>
                <a:latin typeface="Calibri"/>
              </a:rPr>
              <a:t>Altered Metabolic State and Increased Cardiovascular Risk</a:t>
            </a:r>
          </a:p>
        </p:txBody>
      </p:sp>
      <p:sp>
        <p:nvSpPr>
          <p:cNvPr id="30" name="Rectangle 29">
            <a:extLst>
              <a:ext uri="{FF2B5EF4-FFF2-40B4-BE49-F238E27FC236}">
                <a16:creationId xmlns:a16="http://schemas.microsoft.com/office/drawing/2014/main" id="{FB983E31-F7B1-1541-89AB-C43C152E8E65}"/>
              </a:ext>
            </a:extLst>
          </p:cNvPr>
          <p:cNvSpPr/>
          <p:nvPr/>
        </p:nvSpPr>
        <p:spPr>
          <a:xfrm>
            <a:off x="3886200" y="3521823"/>
            <a:ext cx="1905000" cy="746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90000"/>
              </a:lnSpc>
            </a:pPr>
            <a:r>
              <a:rPr lang="en-US" sz="1867" b="1" dirty="0">
                <a:solidFill>
                  <a:prstClr val="white"/>
                </a:solidFill>
                <a:latin typeface="Calibri"/>
              </a:rPr>
              <a:t>TNF blocks insulin signaling</a:t>
            </a:r>
          </a:p>
        </p:txBody>
      </p:sp>
      <p:sp>
        <p:nvSpPr>
          <p:cNvPr id="31" name="Rectangle 30">
            <a:extLst>
              <a:ext uri="{FF2B5EF4-FFF2-40B4-BE49-F238E27FC236}">
                <a16:creationId xmlns:a16="http://schemas.microsoft.com/office/drawing/2014/main" id="{2FE2E75B-B7D4-3A40-8D60-2D2269FCAF35}"/>
              </a:ext>
            </a:extLst>
          </p:cNvPr>
          <p:cNvSpPr/>
          <p:nvPr/>
        </p:nvSpPr>
        <p:spPr>
          <a:xfrm>
            <a:off x="3886200" y="4360023"/>
            <a:ext cx="1905000" cy="7460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lnSpc>
                <a:spcPct val="90000"/>
              </a:lnSpc>
            </a:pPr>
            <a:r>
              <a:rPr lang="en-US" sz="1867" b="1" dirty="0">
                <a:solidFill>
                  <a:prstClr val="white"/>
                </a:solidFill>
                <a:latin typeface="Calibri"/>
              </a:rPr>
              <a:t>Insulin Resistance Hyperglycemia</a:t>
            </a:r>
          </a:p>
        </p:txBody>
      </p:sp>
      <p:sp>
        <p:nvSpPr>
          <p:cNvPr id="32" name="Rectangle 31">
            <a:extLst>
              <a:ext uri="{FF2B5EF4-FFF2-40B4-BE49-F238E27FC236}">
                <a16:creationId xmlns:a16="http://schemas.microsoft.com/office/drawing/2014/main" id="{D96B2E14-DB0C-D043-8244-2A19DBAA4F0E}"/>
              </a:ext>
            </a:extLst>
          </p:cNvPr>
          <p:cNvSpPr/>
          <p:nvPr/>
        </p:nvSpPr>
        <p:spPr>
          <a:xfrm>
            <a:off x="2057400" y="1312023"/>
            <a:ext cx="2057400" cy="746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90000"/>
              </a:lnSpc>
            </a:pPr>
            <a:r>
              <a:rPr lang="en-US" sz="1867" b="1" dirty="0">
                <a:solidFill>
                  <a:prstClr val="white"/>
                </a:solidFill>
                <a:latin typeface="Calibri"/>
              </a:rPr>
              <a:t>Increased Adhesion Molecules</a:t>
            </a:r>
          </a:p>
        </p:txBody>
      </p:sp>
      <p:sp>
        <p:nvSpPr>
          <p:cNvPr id="33" name="Rectangle 32">
            <a:extLst>
              <a:ext uri="{FF2B5EF4-FFF2-40B4-BE49-F238E27FC236}">
                <a16:creationId xmlns:a16="http://schemas.microsoft.com/office/drawing/2014/main" id="{1C70FB62-0B86-4347-B7DF-14BA1A2DA8E6}"/>
              </a:ext>
            </a:extLst>
          </p:cNvPr>
          <p:cNvSpPr/>
          <p:nvPr/>
        </p:nvSpPr>
        <p:spPr>
          <a:xfrm>
            <a:off x="6248400" y="3750423"/>
            <a:ext cx="2057400" cy="1111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90000"/>
              </a:lnSpc>
            </a:pPr>
            <a:r>
              <a:rPr lang="en-US" sz="1867" b="1" dirty="0">
                <a:solidFill>
                  <a:prstClr val="white"/>
                </a:solidFill>
                <a:latin typeface="Calibri"/>
              </a:rPr>
              <a:t>Alterations in Adipokine Transcription:</a:t>
            </a:r>
          </a:p>
          <a:p>
            <a:pPr algn="ctr" defTabSz="457189">
              <a:lnSpc>
                <a:spcPct val="90000"/>
              </a:lnSpc>
            </a:pPr>
            <a:r>
              <a:rPr lang="en-US" sz="1867" b="1" dirty="0">
                <a:solidFill>
                  <a:prstClr val="white"/>
                </a:solidFill>
                <a:latin typeface="Calibri"/>
              </a:rPr>
              <a:t>Increased Leptin</a:t>
            </a:r>
          </a:p>
        </p:txBody>
      </p:sp>
      <p:sp>
        <p:nvSpPr>
          <p:cNvPr id="34" name="Rectangle 33">
            <a:extLst>
              <a:ext uri="{FF2B5EF4-FFF2-40B4-BE49-F238E27FC236}">
                <a16:creationId xmlns:a16="http://schemas.microsoft.com/office/drawing/2014/main" id="{2191702C-05F0-BB4B-8104-122D1077B701}"/>
              </a:ext>
            </a:extLst>
          </p:cNvPr>
          <p:cNvSpPr/>
          <p:nvPr/>
        </p:nvSpPr>
        <p:spPr>
          <a:xfrm>
            <a:off x="8382000" y="1159623"/>
            <a:ext cx="2057400" cy="746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90000"/>
              </a:lnSpc>
            </a:pPr>
            <a:r>
              <a:rPr lang="en-US" sz="1867" b="1" dirty="0">
                <a:solidFill>
                  <a:prstClr val="white"/>
                </a:solidFill>
                <a:latin typeface="Calibri"/>
              </a:rPr>
              <a:t>Prothrombotic state</a:t>
            </a:r>
          </a:p>
        </p:txBody>
      </p:sp>
      <p:cxnSp>
        <p:nvCxnSpPr>
          <p:cNvPr id="35" name="Straight Arrow Connector 34">
            <a:extLst>
              <a:ext uri="{FF2B5EF4-FFF2-40B4-BE49-F238E27FC236}">
                <a16:creationId xmlns:a16="http://schemas.microsoft.com/office/drawing/2014/main" id="{8942A3FD-09A8-284D-9598-AFAD25CC0408}"/>
              </a:ext>
            </a:extLst>
          </p:cNvPr>
          <p:cNvCxnSpPr>
            <a:stCxn id="7" idx="1"/>
            <a:endCxn id="32" idx="3"/>
          </p:cNvCxnSpPr>
          <p:nvPr/>
        </p:nvCxnSpPr>
        <p:spPr>
          <a:xfrm flipH="1" flipV="1">
            <a:off x="4114800" y="1685062"/>
            <a:ext cx="685800" cy="179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A27F237-B5FA-3745-B306-DE5BB15E6CEB}"/>
              </a:ext>
            </a:extLst>
          </p:cNvPr>
          <p:cNvCxnSpPr/>
          <p:nvPr/>
        </p:nvCxnSpPr>
        <p:spPr>
          <a:xfrm flipH="1">
            <a:off x="3657600" y="2623186"/>
            <a:ext cx="1371600" cy="688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0DCCE6F-8F99-044D-B6E3-0FBCDEDF873E}"/>
              </a:ext>
            </a:extLst>
          </p:cNvPr>
          <p:cNvCxnSpPr>
            <a:cxnSpLocks/>
          </p:cNvCxnSpPr>
          <p:nvPr/>
        </p:nvCxnSpPr>
        <p:spPr>
          <a:xfrm>
            <a:off x="6584793" y="2824197"/>
            <a:ext cx="488731" cy="880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88387C-8515-4848-916F-7DAFAF3EF45F}"/>
              </a:ext>
            </a:extLst>
          </p:cNvPr>
          <p:cNvCxnSpPr>
            <a:cxnSpLocks/>
          </p:cNvCxnSpPr>
          <p:nvPr/>
        </p:nvCxnSpPr>
        <p:spPr>
          <a:xfrm flipH="1">
            <a:off x="4800602" y="2747999"/>
            <a:ext cx="260191" cy="729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34FF4E0-8F94-E44F-A9B2-170EB87843EB}"/>
              </a:ext>
            </a:extLst>
          </p:cNvPr>
          <p:cNvCxnSpPr>
            <a:stCxn id="7" idx="3"/>
          </p:cNvCxnSpPr>
          <p:nvPr/>
        </p:nvCxnSpPr>
        <p:spPr>
          <a:xfrm flipV="1">
            <a:off x="6986635" y="1540622"/>
            <a:ext cx="1090567" cy="324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B674902-3382-7C44-B668-DD09BC5BE34F}"/>
              </a:ext>
            </a:extLst>
          </p:cNvPr>
          <p:cNvCxnSpPr>
            <a:stCxn id="32" idx="2"/>
          </p:cNvCxnSpPr>
          <p:nvPr/>
        </p:nvCxnSpPr>
        <p:spPr>
          <a:xfrm>
            <a:off x="3086100" y="2058102"/>
            <a:ext cx="0" cy="3292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F64EB15-3C3C-154F-8C16-51BF3F84A28F}"/>
              </a:ext>
            </a:extLst>
          </p:cNvPr>
          <p:cNvCxnSpPr>
            <a:endCxn id="52" idx="1"/>
          </p:cNvCxnSpPr>
          <p:nvPr/>
        </p:nvCxnSpPr>
        <p:spPr>
          <a:xfrm>
            <a:off x="6986635" y="2058103"/>
            <a:ext cx="1090567" cy="636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5E76305-A21D-734B-8217-CFC86FC7ABE2}"/>
              </a:ext>
            </a:extLst>
          </p:cNvPr>
          <p:cNvCxnSpPr/>
          <p:nvPr/>
        </p:nvCxnSpPr>
        <p:spPr>
          <a:xfrm>
            <a:off x="6986635" y="2623187"/>
            <a:ext cx="1319167" cy="1066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0FBDA64-C05B-9F4E-9186-0D555C26EAFE}"/>
              </a:ext>
            </a:extLst>
          </p:cNvPr>
          <p:cNvCxnSpPr>
            <a:stCxn id="50" idx="2"/>
          </p:cNvCxnSpPr>
          <p:nvPr/>
        </p:nvCxnSpPr>
        <p:spPr>
          <a:xfrm>
            <a:off x="2628900" y="4207621"/>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29C8E90-314E-0041-BBF6-10344DE1712B}"/>
              </a:ext>
            </a:extLst>
          </p:cNvPr>
          <p:cNvCxnSpPr/>
          <p:nvPr/>
        </p:nvCxnSpPr>
        <p:spPr>
          <a:xfrm>
            <a:off x="9601200" y="4207621"/>
            <a:ext cx="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B1DD6F7-04E6-CA48-9CA7-83994EB9D3A5}"/>
              </a:ext>
            </a:extLst>
          </p:cNvPr>
          <p:cNvCxnSpPr>
            <a:cxnSpLocks/>
            <a:stCxn id="31" idx="2"/>
          </p:cNvCxnSpPr>
          <p:nvPr/>
        </p:nvCxnSpPr>
        <p:spPr>
          <a:xfrm>
            <a:off x="4838700" y="5106102"/>
            <a:ext cx="0" cy="2604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44635AD-EADD-F74A-86D8-356E32781E5F}"/>
              </a:ext>
            </a:extLst>
          </p:cNvPr>
          <p:cNvCxnSpPr>
            <a:cxnSpLocks/>
          </p:cNvCxnSpPr>
          <p:nvPr/>
        </p:nvCxnSpPr>
        <p:spPr>
          <a:xfrm>
            <a:off x="7143751" y="4861581"/>
            <a:ext cx="0" cy="489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2E1EADD-7FF6-0C45-BE6C-1B1F1B70C703}"/>
              </a:ext>
            </a:extLst>
          </p:cNvPr>
          <p:cNvCxnSpPr/>
          <p:nvPr/>
        </p:nvCxnSpPr>
        <p:spPr>
          <a:xfrm>
            <a:off x="8458200" y="3224981"/>
            <a:ext cx="0" cy="21256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F0C1C0F-A88C-5A4B-85AC-36A09BE03734}"/>
              </a:ext>
            </a:extLst>
          </p:cNvPr>
          <p:cNvCxnSpPr/>
          <p:nvPr/>
        </p:nvCxnSpPr>
        <p:spPr>
          <a:xfrm>
            <a:off x="9067800" y="1905702"/>
            <a:ext cx="0" cy="3444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D29187F-76BF-F64B-B6AC-C18FD36344E6}"/>
              </a:ext>
            </a:extLst>
          </p:cNvPr>
          <p:cNvSpPr/>
          <p:nvPr/>
        </p:nvSpPr>
        <p:spPr>
          <a:xfrm>
            <a:off x="1600200" y="2851945"/>
            <a:ext cx="2057400" cy="746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90000"/>
              </a:lnSpc>
            </a:pPr>
            <a:r>
              <a:rPr lang="en-US" sz="1867" b="1" dirty="0">
                <a:solidFill>
                  <a:prstClr val="white"/>
                </a:solidFill>
                <a:latin typeface="Calibri"/>
              </a:rPr>
              <a:t>Increased Angiotensin</a:t>
            </a:r>
          </a:p>
        </p:txBody>
      </p:sp>
      <p:sp>
        <p:nvSpPr>
          <p:cNvPr id="50" name="Rectangle 49">
            <a:extLst>
              <a:ext uri="{FF2B5EF4-FFF2-40B4-BE49-F238E27FC236}">
                <a16:creationId xmlns:a16="http://schemas.microsoft.com/office/drawing/2014/main" id="{86106B02-6AA4-D64F-AC7F-1F7328216797}"/>
              </a:ext>
            </a:extLst>
          </p:cNvPr>
          <p:cNvSpPr/>
          <p:nvPr/>
        </p:nvSpPr>
        <p:spPr>
          <a:xfrm>
            <a:off x="1600200" y="3682181"/>
            <a:ext cx="2057400" cy="5254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lnSpc>
                <a:spcPct val="90000"/>
              </a:lnSpc>
            </a:pPr>
            <a:r>
              <a:rPr lang="en-US" sz="1867" b="1" dirty="0">
                <a:solidFill>
                  <a:prstClr val="white"/>
                </a:solidFill>
                <a:latin typeface="Calibri"/>
              </a:rPr>
              <a:t>Hypertension</a:t>
            </a:r>
          </a:p>
        </p:txBody>
      </p:sp>
      <p:sp>
        <p:nvSpPr>
          <p:cNvPr id="51" name="Rectangle 50">
            <a:extLst>
              <a:ext uri="{FF2B5EF4-FFF2-40B4-BE49-F238E27FC236}">
                <a16:creationId xmlns:a16="http://schemas.microsoft.com/office/drawing/2014/main" id="{365F075B-2B32-A442-8C84-F06D1E0302E2}"/>
              </a:ext>
            </a:extLst>
          </p:cNvPr>
          <p:cNvSpPr/>
          <p:nvPr/>
        </p:nvSpPr>
        <p:spPr>
          <a:xfrm>
            <a:off x="8458200" y="3461545"/>
            <a:ext cx="2057400" cy="7460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89">
              <a:lnSpc>
                <a:spcPct val="90000"/>
              </a:lnSpc>
            </a:pPr>
            <a:r>
              <a:rPr lang="en-US" sz="1867" b="1" dirty="0">
                <a:solidFill>
                  <a:prstClr val="white"/>
                </a:solidFill>
                <a:latin typeface="Calibri"/>
              </a:rPr>
              <a:t>Low HDL</a:t>
            </a:r>
          </a:p>
          <a:p>
            <a:pPr algn="ctr" defTabSz="457189">
              <a:lnSpc>
                <a:spcPct val="90000"/>
              </a:lnSpc>
            </a:pPr>
            <a:r>
              <a:rPr lang="en-US" sz="1867" b="1" dirty="0">
                <a:solidFill>
                  <a:prstClr val="white"/>
                </a:solidFill>
                <a:latin typeface="Calibri"/>
              </a:rPr>
              <a:t>High Triglycerides</a:t>
            </a:r>
          </a:p>
        </p:txBody>
      </p:sp>
      <p:sp>
        <p:nvSpPr>
          <p:cNvPr id="52" name="Rectangle 51">
            <a:extLst>
              <a:ext uri="{FF2B5EF4-FFF2-40B4-BE49-F238E27FC236}">
                <a16:creationId xmlns:a16="http://schemas.microsoft.com/office/drawing/2014/main" id="{CB140B65-B105-6F47-BB3C-E3D2A8BEECB5}"/>
              </a:ext>
            </a:extLst>
          </p:cNvPr>
          <p:cNvSpPr/>
          <p:nvPr/>
        </p:nvSpPr>
        <p:spPr>
          <a:xfrm>
            <a:off x="8077200" y="2245474"/>
            <a:ext cx="2057400" cy="898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ct val="90000"/>
              </a:lnSpc>
            </a:pPr>
            <a:r>
              <a:rPr lang="en-US" sz="1867" b="1" dirty="0">
                <a:solidFill>
                  <a:prstClr val="white"/>
                </a:solidFill>
                <a:latin typeface="Calibri"/>
              </a:rPr>
              <a:t>Liver production of Acute Phase Reactants</a:t>
            </a:r>
          </a:p>
        </p:txBody>
      </p:sp>
      <p:pic>
        <p:nvPicPr>
          <p:cNvPr id="53" name="Graphic 52">
            <a:extLst>
              <a:ext uri="{FF2B5EF4-FFF2-40B4-BE49-F238E27FC236}">
                <a16:creationId xmlns:a16="http://schemas.microsoft.com/office/drawing/2014/main" id="{8E0C7C00-64C1-4FDA-A3E3-6D624F5A13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1290" y="2329017"/>
            <a:ext cx="1000125" cy="914400"/>
          </a:xfrm>
          <a:prstGeom prst="rect">
            <a:avLst/>
          </a:prstGeom>
        </p:spPr>
      </p:pic>
      <p:pic>
        <p:nvPicPr>
          <p:cNvPr id="54" name="Graphic 53">
            <a:extLst>
              <a:ext uri="{FF2B5EF4-FFF2-40B4-BE49-F238E27FC236}">
                <a16:creationId xmlns:a16="http://schemas.microsoft.com/office/drawing/2014/main" id="{B55A5D6E-0704-4742-AE06-60D2E59A75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343628">
            <a:off x="5038658" y="2297932"/>
            <a:ext cx="1000125" cy="914400"/>
          </a:xfrm>
          <a:prstGeom prst="rect">
            <a:avLst/>
          </a:prstGeom>
        </p:spPr>
      </p:pic>
      <p:sp>
        <p:nvSpPr>
          <p:cNvPr id="28" name="TextBox 27">
            <a:extLst>
              <a:ext uri="{FF2B5EF4-FFF2-40B4-BE49-F238E27FC236}">
                <a16:creationId xmlns:a16="http://schemas.microsoft.com/office/drawing/2014/main" id="{15C08884-5A3A-CF4A-9897-B0833E2F819B}"/>
              </a:ext>
            </a:extLst>
          </p:cNvPr>
          <p:cNvSpPr txBox="1"/>
          <p:nvPr/>
        </p:nvSpPr>
        <p:spPr>
          <a:xfrm>
            <a:off x="5029201" y="3158098"/>
            <a:ext cx="1593691" cy="350930"/>
          </a:xfrm>
          <a:prstGeom prst="rect">
            <a:avLst/>
          </a:prstGeom>
          <a:noFill/>
        </p:spPr>
        <p:txBody>
          <a:bodyPr wrap="square" rtlCol="0">
            <a:spAutoFit/>
          </a:bodyPr>
          <a:lstStyle/>
          <a:p>
            <a:pPr algn="ctr" defTabSz="457189">
              <a:lnSpc>
                <a:spcPct val="90000"/>
              </a:lnSpc>
            </a:pPr>
            <a:r>
              <a:rPr lang="en-US" sz="1867" b="1" dirty="0">
                <a:solidFill>
                  <a:prstClr val="black"/>
                </a:solidFill>
                <a:latin typeface="Calibri"/>
              </a:rPr>
              <a:t>Adipocytes</a:t>
            </a:r>
          </a:p>
        </p:txBody>
      </p:sp>
    </p:spTree>
    <p:extLst>
      <p:ext uri="{BB962C8B-B14F-4D97-AF65-F5344CB8AC3E}">
        <p14:creationId xmlns:p14="http://schemas.microsoft.com/office/powerpoint/2010/main" val="42591204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10734F-5C5D-7144-BF71-A3E874742F2C}"/>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Eder L. </a:t>
            </a:r>
            <a:r>
              <a:rPr lang="en-US" sz="1467" i="1" dirty="0">
                <a:solidFill>
                  <a:prstClr val="black">
                    <a:lumMod val="75000"/>
                    <a:lumOff val="25000"/>
                  </a:prstClr>
                </a:solidFill>
                <a:latin typeface="Calibri"/>
              </a:rPr>
              <a:t>Int J Clin Rheumtol</a:t>
            </a:r>
            <a:r>
              <a:rPr lang="en-US" sz="1467" dirty="0">
                <a:solidFill>
                  <a:prstClr val="black">
                    <a:lumMod val="75000"/>
                    <a:lumOff val="25000"/>
                  </a:prstClr>
                </a:solidFill>
                <a:latin typeface="Calibri"/>
              </a:rPr>
              <a:t>. 2015;10:451-459. </a:t>
            </a:r>
          </a:p>
        </p:txBody>
      </p:sp>
      <p:sp>
        <p:nvSpPr>
          <p:cNvPr id="6" name="Title 1">
            <a:extLst>
              <a:ext uri="{FF2B5EF4-FFF2-40B4-BE49-F238E27FC236}">
                <a16:creationId xmlns:a16="http://schemas.microsoft.com/office/drawing/2014/main" id="{ADE8D31C-DB85-8D4B-80E6-2882429D8A00}"/>
              </a:ext>
            </a:extLst>
          </p:cNvPr>
          <p:cNvSpPr txBox="1">
            <a:spLocks/>
          </p:cNvSpPr>
          <p:nvPr/>
        </p:nvSpPr>
        <p:spPr>
          <a:xfrm>
            <a:off x="609600" y="52559"/>
            <a:ext cx="10972800" cy="100873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and Metabolic Disease</a:t>
            </a:r>
          </a:p>
        </p:txBody>
      </p:sp>
      <p:grpSp>
        <p:nvGrpSpPr>
          <p:cNvPr id="10" name="Group 9">
            <a:extLst>
              <a:ext uri="{FF2B5EF4-FFF2-40B4-BE49-F238E27FC236}">
                <a16:creationId xmlns:a16="http://schemas.microsoft.com/office/drawing/2014/main" id="{6D984DBA-B81D-FD4B-B10A-FA38672BEC82}"/>
              </a:ext>
            </a:extLst>
          </p:cNvPr>
          <p:cNvGrpSpPr/>
          <p:nvPr/>
        </p:nvGrpSpPr>
        <p:grpSpPr>
          <a:xfrm>
            <a:off x="2488782" y="1384372"/>
            <a:ext cx="4089257" cy="4089257"/>
            <a:chOff x="0" y="353837"/>
            <a:chExt cx="3066943" cy="3066943"/>
          </a:xfrm>
          <a:effectLst>
            <a:outerShdw blurRad="63500" sx="102000" sy="102000" algn="ctr" rotWithShape="0">
              <a:prstClr val="black">
                <a:alpha val="40000"/>
              </a:prstClr>
            </a:outerShdw>
          </a:effectLst>
        </p:grpSpPr>
        <p:sp>
          <p:nvSpPr>
            <p:cNvPr id="14" name="Oval 13">
              <a:extLst>
                <a:ext uri="{FF2B5EF4-FFF2-40B4-BE49-F238E27FC236}">
                  <a16:creationId xmlns:a16="http://schemas.microsoft.com/office/drawing/2014/main" id="{404F46A2-CC9A-1B41-98E0-01DFA008F107}"/>
                </a:ext>
              </a:extLst>
            </p:cNvPr>
            <p:cNvSpPr/>
            <p:nvPr/>
          </p:nvSpPr>
          <p:spPr>
            <a:xfrm>
              <a:off x="0" y="353837"/>
              <a:ext cx="3066943" cy="3066943"/>
            </a:xfrm>
            <a:prstGeom prst="ellipse">
              <a:avLst/>
            </a:prstGeom>
            <a:solidFill>
              <a:srgbClr val="C44645">
                <a:alpha val="75000"/>
              </a:srgbClr>
            </a:solidFill>
            <a:ln>
              <a:noFill/>
            </a:ln>
          </p:spPr>
          <p:style>
            <a:lnRef idx="0">
              <a:schemeClr val="lt1">
                <a:hueOff val="0"/>
                <a:satOff val="0"/>
                <a:lumOff val="0"/>
                <a:alphaOff val="0"/>
              </a:schemeClr>
            </a:lnRef>
            <a:fillRef idx="2">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5" name="Oval 4">
              <a:extLst>
                <a:ext uri="{FF2B5EF4-FFF2-40B4-BE49-F238E27FC236}">
                  <a16:creationId xmlns:a16="http://schemas.microsoft.com/office/drawing/2014/main" id="{376A6B1E-9565-A54F-949C-74F07919785D}"/>
                </a:ext>
              </a:extLst>
            </p:cNvPr>
            <p:cNvSpPr txBox="1"/>
            <p:nvPr/>
          </p:nvSpPr>
          <p:spPr>
            <a:xfrm>
              <a:off x="0" y="715495"/>
              <a:ext cx="2343884" cy="234362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2015016">
                <a:lnSpc>
                  <a:spcPct val="90000"/>
                </a:lnSpc>
                <a:spcBef>
                  <a:spcPct val="0"/>
                </a:spcBef>
                <a:spcAft>
                  <a:spcPct val="35000"/>
                </a:spcAft>
              </a:pPr>
              <a:r>
                <a:rPr lang="en-US" sz="4533" dirty="0">
                  <a:solidFill>
                    <a:prstClr val="black">
                      <a:lumMod val="75000"/>
                      <a:lumOff val="25000"/>
                    </a:prstClr>
                  </a:solidFill>
                  <a:latin typeface="Calibri"/>
                </a:rPr>
                <a:t>Metabolic Disease</a:t>
              </a:r>
            </a:p>
          </p:txBody>
        </p:sp>
      </p:grpSp>
      <p:grpSp>
        <p:nvGrpSpPr>
          <p:cNvPr id="11" name="Group 10">
            <a:extLst>
              <a:ext uri="{FF2B5EF4-FFF2-40B4-BE49-F238E27FC236}">
                <a16:creationId xmlns:a16="http://schemas.microsoft.com/office/drawing/2014/main" id="{B2CC41BF-BAED-6C41-A194-FC9083FA0C1C}"/>
              </a:ext>
            </a:extLst>
          </p:cNvPr>
          <p:cNvGrpSpPr/>
          <p:nvPr/>
        </p:nvGrpSpPr>
        <p:grpSpPr>
          <a:xfrm>
            <a:off x="5613961" y="1384372"/>
            <a:ext cx="4089257" cy="4089257"/>
            <a:chOff x="2343884" y="353837"/>
            <a:chExt cx="3066943" cy="3066943"/>
          </a:xfrm>
          <a:effectLst>
            <a:outerShdw blurRad="63500" sx="102000" sy="102000" algn="ctr" rotWithShape="0">
              <a:prstClr val="black">
                <a:alpha val="40000"/>
              </a:prstClr>
            </a:outerShdw>
          </a:effectLst>
        </p:grpSpPr>
        <p:sp>
          <p:nvSpPr>
            <p:cNvPr id="12" name="Oval 11">
              <a:extLst>
                <a:ext uri="{FF2B5EF4-FFF2-40B4-BE49-F238E27FC236}">
                  <a16:creationId xmlns:a16="http://schemas.microsoft.com/office/drawing/2014/main" id="{639267F8-C62F-9540-A8BC-C773279C421B}"/>
                </a:ext>
              </a:extLst>
            </p:cNvPr>
            <p:cNvSpPr/>
            <p:nvPr/>
          </p:nvSpPr>
          <p:spPr>
            <a:xfrm>
              <a:off x="2343884" y="353837"/>
              <a:ext cx="3066943" cy="3066943"/>
            </a:xfrm>
            <a:prstGeom prst="ellipse">
              <a:avLst/>
            </a:prstGeom>
            <a:solidFill>
              <a:srgbClr val="C8ED84">
                <a:alpha val="75000"/>
              </a:srgbClr>
            </a:solidFill>
            <a:ln>
              <a:noFill/>
            </a:ln>
          </p:spPr>
          <p:style>
            <a:lnRef idx="0">
              <a:schemeClr val="lt1">
                <a:hueOff val="0"/>
                <a:satOff val="0"/>
                <a:lumOff val="0"/>
                <a:alphaOff val="0"/>
              </a:schemeClr>
            </a:lnRef>
            <a:fillRef idx="2">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3" name="Oval 6">
              <a:extLst>
                <a:ext uri="{FF2B5EF4-FFF2-40B4-BE49-F238E27FC236}">
                  <a16:creationId xmlns:a16="http://schemas.microsoft.com/office/drawing/2014/main" id="{28E1C482-3B75-C64B-9F30-C6329A617FD3}"/>
                </a:ext>
              </a:extLst>
            </p:cNvPr>
            <p:cNvSpPr txBox="1"/>
            <p:nvPr/>
          </p:nvSpPr>
          <p:spPr>
            <a:xfrm>
              <a:off x="3066943" y="715495"/>
              <a:ext cx="2343883" cy="234362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2015016">
                <a:lnSpc>
                  <a:spcPct val="90000"/>
                </a:lnSpc>
                <a:spcBef>
                  <a:spcPct val="0"/>
                </a:spcBef>
                <a:spcAft>
                  <a:spcPct val="35000"/>
                </a:spcAft>
              </a:pPr>
              <a:r>
                <a:rPr lang="en-US" sz="4533" dirty="0">
                  <a:solidFill>
                    <a:prstClr val="black">
                      <a:lumMod val="75000"/>
                      <a:lumOff val="25000"/>
                    </a:prstClr>
                  </a:solidFill>
                  <a:latin typeface="Calibri"/>
                </a:rPr>
                <a:t>Psoriatic Disease</a:t>
              </a:r>
            </a:p>
          </p:txBody>
        </p:sp>
      </p:grpSp>
    </p:spTree>
    <p:extLst>
      <p:ext uri="{BB962C8B-B14F-4D97-AF65-F5344CB8AC3E}">
        <p14:creationId xmlns:p14="http://schemas.microsoft.com/office/powerpoint/2010/main" val="3659259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DE8D31C-DB85-8D4B-80E6-2882429D8A00}"/>
              </a:ext>
            </a:extLst>
          </p:cNvPr>
          <p:cNvSpPr txBox="1">
            <a:spLocks/>
          </p:cNvSpPr>
          <p:nvPr/>
        </p:nvSpPr>
        <p:spPr>
          <a:xfrm>
            <a:off x="609600" y="52559"/>
            <a:ext cx="10972800" cy="100873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and Obesity</a:t>
            </a:r>
          </a:p>
        </p:txBody>
      </p:sp>
      <p:graphicFrame>
        <p:nvGraphicFramePr>
          <p:cNvPr id="16" name="Chart 15">
            <a:extLst>
              <a:ext uri="{FF2B5EF4-FFF2-40B4-BE49-F238E27FC236}">
                <a16:creationId xmlns:a16="http://schemas.microsoft.com/office/drawing/2014/main" id="{09EEA0B5-EB5B-0B48-860B-D74CDB61BB44}"/>
              </a:ext>
            </a:extLst>
          </p:cNvPr>
          <p:cNvGraphicFramePr>
            <a:graphicFrameLocks/>
          </p:cNvGraphicFramePr>
          <p:nvPr/>
        </p:nvGraphicFramePr>
        <p:xfrm>
          <a:off x="1066800" y="1276882"/>
          <a:ext cx="10058400" cy="456884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F8A3C54D-DC4A-9C43-A82E-68ABD731C83B}"/>
              </a:ext>
            </a:extLst>
          </p:cNvPr>
          <p:cNvSpPr txBox="1"/>
          <p:nvPr/>
        </p:nvSpPr>
        <p:spPr>
          <a:xfrm>
            <a:off x="1718873" y="5402446"/>
            <a:ext cx="9183975" cy="338554"/>
          </a:xfrm>
          <a:prstGeom prst="rect">
            <a:avLst/>
          </a:prstGeom>
          <a:noFill/>
        </p:spPr>
        <p:txBody>
          <a:bodyPr wrap="square" rtlCol="0">
            <a:spAutoFit/>
          </a:bodyPr>
          <a:lstStyle/>
          <a:p>
            <a:pPr algn="ctr" defTabSz="457189"/>
            <a:r>
              <a:rPr lang="en-US" sz="1600" b="1" dirty="0">
                <a:solidFill>
                  <a:prstClr val="black"/>
                </a:solidFill>
                <a:latin typeface="Calibri"/>
              </a:rPr>
              <a:t>Age at cohort entry</a:t>
            </a:r>
          </a:p>
        </p:txBody>
      </p:sp>
      <p:sp>
        <p:nvSpPr>
          <p:cNvPr id="19" name="TextBox 18">
            <a:extLst>
              <a:ext uri="{FF2B5EF4-FFF2-40B4-BE49-F238E27FC236}">
                <a16:creationId xmlns:a16="http://schemas.microsoft.com/office/drawing/2014/main" id="{B883F6A7-3830-9B4B-BCDA-C4DAB26A2286}"/>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Jafri K, et al. </a:t>
            </a:r>
            <a:r>
              <a:rPr lang="en-US" sz="1467" i="1" dirty="0">
                <a:solidFill>
                  <a:prstClr val="black">
                    <a:lumMod val="75000"/>
                    <a:lumOff val="25000"/>
                  </a:prstClr>
                </a:solidFill>
                <a:latin typeface="Calibri"/>
              </a:rPr>
              <a:t>Arthritis Care Res (Hoboken)</a:t>
            </a:r>
            <a:r>
              <a:rPr lang="en-US" sz="1467" dirty="0">
                <a:solidFill>
                  <a:prstClr val="black">
                    <a:lumMod val="75000"/>
                    <a:lumOff val="25000"/>
                  </a:prstClr>
                </a:solidFill>
                <a:latin typeface="Calibri"/>
              </a:rPr>
              <a:t>. 2017;69:51-57. </a:t>
            </a:r>
          </a:p>
        </p:txBody>
      </p:sp>
    </p:spTree>
    <p:extLst>
      <p:ext uri="{BB962C8B-B14F-4D97-AF65-F5344CB8AC3E}">
        <p14:creationId xmlns:p14="http://schemas.microsoft.com/office/powerpoint/2010/main" val="27297940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77C41F-05FC-BA48-8BE2-EC994A1A744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Weight Reduction Improves Response</a:t>
            </a:r>
          </a:p>
        </p:txBody>
      </p:sp>
      <p:sp>
        <p:nvSpPr>
          <p:cNvPr id="7" name="TextBox 6">
            <a:extLst>
              <a:ext uri="{FF2B5EF4-FFF2-40B4-BE49-F238E27FC236}">
                <a16:creationId xmlns:a16="http://schemas.microsoft.com/office/drawing/2014/main" id="{D103DE97-5EBF-DD4A-8570-C9299E2600D6}"/>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di Minno MN, et al. </a:t>
            </a:r>
            <a:r>
              <a:rPr lang="en-US" sz="1467" i="1" dirty="0">
                <a:solidFill>
                  <a:prstClr val="black">
                    <a:lumMod val="75000"/>
                    <a:lumOff val="25000"/>
                  </a:prstClr>
                </a:solidFill>
                <a:latin typeface="Calibri"/>
              </a:rPr>
              <a:t>Arthritis Care Res</a:t>
            </a:r>
            <a:r>
              <a:rPr lang="en-US" sz="1467" dirty="0">
                <a:solidFill>
                  <a:prstClr val="black">
                    <a:lumMod val="75000"/>
                    <a:lumOff val="25000"/>
                  </a:prstClr>
                </a:solidFill>
                <a:latin typeface="Calibri"/>
              </a:rPr>
              <a:t>. 2013;65:141-147. </a:t>
            </a:r>
          </a:p>
        </p:txBody>
      </p:sp>
      <p:pic>
        <p:nvPicPr>
          <p:cNvPr id="13" name="Picture 12">
            <a:extLst>
              <a:ext uri="{FF2B5EF4-FFF2-40B4-BE49-F238E27FC236}">
                <a16:creationId xmlns:a16="http://schemas.microsoft.com/office/drawing/2014/main" id="{1F8B744A-4B9E-5F4E-AE32-0435F6710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347" y="1351033"/>
            <a:ext cx="5721293" cy="4455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893D9D7F-CC66-444D-BE1A-07360556298F}"/>
              </a:ext>
            </a:extLst>
          </p:cNvPr>
          <p:cNvSpPr txBox="1"/>
          <p:nvPr/>
        </p:nvSpPr>
        <p:spPr>
          <a:xfrm>
            <a:off x="4067330" y="5520309"/>
            <a:ext cx="4826833" cy="379656"/>
          </a:xfrm>
          <a:prstGeom prst="rect">
            <a:avLst/>
          </a:prstGeom>
          <a:solidFill>
            <a:schemeClr val="bg1"/>
          </a:solidFill>
        </p:spPr>
        <p:txBody>
          <a:bodyPr wrap="square" rtlCol="0">
            <a:spAutoFit/>
          </a:bodyPr>
          <a:lstStyle/>
          <a:p>
            <a:pPr algn="ctr" defTabSz="457189"/>
            <a:r>
              <a:rPr lang="en-US" sz="1867" b="1" dirty="0">
                <a:solidFill>
                  <a:prstClr val="black"/>
                </a:solidFill>
                <a:latin typeface="Calibri"/>
                <a:cs typeface="Arial" pitchFamily="34" charset="0"/>
              </a:rPr>
              <a:t>% Weight Loss from Baseline</a:t>
            </a:r>
          </a:p>
        </p:txBody>
      </p:sp>
    </p:spTree>
    <p:extLst>
      <p:ext uri="{BB962C8B-B14F-4D97-AF65-F5344CB8AC3E}">
        <p14:creationId xmlns:p14="http://schemas.microsoft.com/office/powerpoint/2010/main" val="20084145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77C41F-05FC-BA48-8BE2-EC994A1A744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Depression and Anxiety</a:t>
            </a:r>
          </a:p>
        </p:txBody>
      </p:sp>
      <p:sp>
        <p:nvSpPr>
          <p:cNvPr id="7" name="TextBox 6">
            <a:extLst>
              <a:ext uri="{FF2B5EF4-FFF2-40B4-BE49-F238E27FC236}">
                <a16:creationId xmlns:a16="http://schemas.microsoft.com/office/drawing/2014/main" id="{D103DE97-5EBF-DD4A-8570-C9299E2600D6}"/>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McDonough E, et al. </a:t>
            </a:r>
            <a:r>
              <a:rPr lang="en-US" sz="1467" i="1" dirty="0">
                <a:solidFill>
                  <a:prstClr val="black">
                    <a:lumMod val="75000"/>
                    <a:lumOff val="25000"/>
                  </a:prstClr>
                </a:solidFill>
                <a:latin typeface="Calibri"/>
              </a:rPr>
              <a:t>J Rheumatol</a:t>
            </a:r>
            <a:r>
              <a:rPr lang="en-US" sz="1467" dirty="0">
                <a:solidFill>
                  <a:prstClr val="black">
                    <a:lumMod val="75000"/>
                    <a:lumOff val="25000"/>
                  </a:prstClr>
                </a:solidFill>
                <a:latin typeface="Calibri"/>
              </a:rPr>
              <a:t>. 2014;41:887-896. </a:t>
            </a:r>
          </a:p>
        </p:txBody>
      </p:sp>
      <p:graphicFrame>
        <p:nvGraphicFramePr>
          <p:cNvPr id="6" name="Table 5">
            <a:extLst>
              <a:ext uri="{FF2B5EF4-FFF2-40B4-BE49-F238E27FC236}">
                <a16:creationId xmlns:a16="http://schemas.microsoft.com/office/drawing/2014/main" id="{34DD3F7B-6EE9-D647-A93E-86F4F79E5B66}"/>
              </a:ext>
            </a:extLst>
          </p:cNvPr>
          <p:cNvGraphicFramePr>
            <a:graphicFrameLocks noGrp="1"/>
          </p:cNvGraphicFramePr>
          <p:nvPr/>
        </p:nvGraphicFramePr>
        <p:xfrm>
          <a:off x="2085975" y="2449264"/>
          <a:ext cx="8020052" cy="2194560"/>
        </p:xfrm>
        <a:graphic>
          <a:graphicData uri="http://schemas.openxmlformats.org/drawingml/2006/table">
            <a:tbl>
              <a:tblPr firstRow="1" bandRow="1">
                <a:tableStyleId>{9D7B26C5-4107-4FEC-AEDC-1716B250A1EF}</a:tableStyleId>
              </a:tblPr>
              <a:tblGrid>
                <a:gridCol w="2005013">
                  <a:extLst>
                    <a:ext uri="{9D8B030D-6E8A-4147-A177-3AD203B41FA5}">
                      <a16:colId xmlns:a16="http://schemas.microsoft.com/office/drawing/2014/main" val="20000"/>
                    </a:ext>
                  </a:extLst>
                </a:gridCol>
                <a:gridCol w="2005013">
                  <a:extLst>
                    <a:ext uri="{9D8B030D-6E8A-4147-A177-3AD203B41FA5}">
                      <a16:colId xmlns:a16="http://schemas.microsoft.com/office/drawing/2014/main" val="20001"/>
                    </a:ext>
                  </a:extLst>
                </a:gridCol>
                <a:gridCol w="2005013">
                  <a:extLst>
                    <a:ext uri="{9D8B030D-6E8A-4147-A177-3AD203B41FA5}">
                      <a16:colId xmlns:a16="http://schemas.microsoft.com/office/drawing/2014/main" val="20002"/>
                    </a:ext>
                  </a:extLst>
                </a:gridCol>
                <a:gridCol w="2005013">
                  <a:extLst>
                    <a:ext uri="{9D8B030D-6E8A-4147-A177-3AD203B41FA5}">
                      <a16:colId xmlns:a16="http://schemas.microsoft.com/office/drawing/2014/main" val="20003"/>
                    </a:ext>
                  </a:extLst>
                </a:gridCol>
              </a:tblGrid>
              <a:tr h="822960">
                <a:tc>
                  <a:txBody>
                    <a:bodyPr/>
                    <a:lstStyle/>
                    <a:p>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Psoriasis</a:t>
                      </a:r>
                    </a:p>
                    <a:p>
                      <a:pPr algn="ctr"/>
                      <a:r>
                        <a:rPr lang="en-US" sz="2400" dirty="0">
                          <a:solidFill>
                            <a:schemeClr val="tx1"/>
                          </a:solidFill>
                        </a:rPr>
                        <a:t>N=135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PsA</a:t>
                      </a:r>
                    </a:p>
                    <a:p>
                      <a:pPr algn="ctr"/>
                      <a:r>
                        <a:rPr lang="en-US" sz="2400" dirty="0">
                          <a:solidFill>
                            <a:schemeClr val="tx1"/>
                          </a:solidFill>
                        </a:rPr>
                        <a:t>N=306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a:solidFill>
                            <a:schemeClr val="tx1"/>
                          </a:solidFill>
                        </a:rPr>
                        <a:t>P</a:t>
                      </a:r>
                      <a:r>
                        <a:rPr lang="en-US" sz="2400" dirty="0">
                          <a:solidFill>
                            <a:schemeClr val="tx1"/>
                          </a:solidFill>
                        </a:rPr>
                        <a:t>-value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US" sz="2400" dirty="0">
                          <a:solidFill>
                            <a:schemeClr val="tx1"/>
                          </a:solidFill>
                        </a:rPr>
                        <a:t>Anxiety</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tabLst>
                          <a:tab pos="457200" algn="dec"/>
                        </a:tabLst>
                      </a:pPr>
                      <a:r>
                        <a:rPr lang="en-US" sz="2400" dirty="0">
                          <a:solidFill>
                            <a:schemeClr val="tx1"/>
                          </a:solidFill>
                        </a:rPr>
                        <a:t>33 (24.4%)</a:t>
                      </a:r>
                    </a:p>
                  </a:txBody>
                  <a:tcPr marR="36576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a:tabLst>
                          <a:tab pos="365760" algn="dec"/>
                        </a:tabLst>
                      </a:pPr>
                      <a:r>
                        <a:rPr lang="en-US" sz="2400" dirty="0">
                          <a:solidFill>
                            <a:schemeClr val="tx1"/>
                          </a:solidFill>
                        </a:rPr>
                        <a:t>112 (36.6%)</a:t>
                      </a:r>
                    </a:p>
                  </a:txBody>
                  <a:tcPr marR="36576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tabLst>
                          <a:tab pos="548640" algn="dec"/>
                        </a:tabLst>
                      </a:pPr>
                      <a:r>
                        <a:rPr lang="en-US" sz="2400" dirty="0">
                          <a:solidFill>
                            <a:schemeClr val="tx1"/>
                          </a:solidFill>
                        </a:rPr>
                        <a:t>	0.01</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57200">
                <a:tc>
                  <a:txBody>
                    <a:bodyPr/>
                    <a:lstStyle/>
                    <a:p>
                      <a:r>
                        <a:rPr lang="en-US" sz="2400" dirty="0">
                          <a:solidFill>
                            <a:schemeClr val="tx1"/>
                          </a:solidFill>
                        </a:rPr>
                        <a:t>Depression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a:tabLst>
                          <a:tab pos="457200" algn="dec"/>
                        </a:tabLst>
                      </a:pPr>
                      <a:r>
                        <a:rPr lang="en-US" sz="2400" dirty="0">
                          <a:solidFill>
                            <a:schemeClr val="tx1"/>
                          </a:solidFill>
                        </a:rPr>
                        <a:t>13 (9.6%)</a:t>
                      </a:r>
                    </a:p>
                  </a:txBody>
                  <a:tcPr marR="36576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a:tabLst>
                          <a:tab pos="365760" algn="dec"/>
                        </a:tabLst>
                      </a:pPr>
                      <a:r>
                        <a:rPr lang="en-US" sz="2400" dirty="0">
                          <a:solidFill>
                            <a:schemeClr val="tx1"/>
                          </a:solidFill>
                        </a:rPr>
                        <a:t>68 (22.3%)</a:t>
                      </a:r>
                    </a:p>
                  </a:txBody>
                  <a:tcPr marR="36576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tabLst>
                          <a:tab pos="548640" algn="dec"/>
                        </a:tabLst>
                      </a:pPr>
                      <a:r>
                        <a:rPr lang="en-US" sz="2400" dirty="0">
                          <a:solidFill>
                            <a:schemeClr val="tx1"/>
                          </a:solidFill>
                        </a:rPr>
                        <a:t>	0.002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57200">
                <a:tc>
                  <a:txBody>
                    <a:bodyPr/>
                    <a:lstStyle/>
                    <a:p>
                      <a:r>
                        <a:rPr lang="en-US" sz="2400" dirty="0">
                          <a:solidFill>
                            <a:schemeClr val="tx1"/>
                          </a:solidFill>
                        </a:rPr>
                        <a:t>Both</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tabLst>
                          <a:tab pos="457200" algn="dec"/>
                        </a:tabLst>
                      </a:pPr>
                      <a:r>
                        <a:rPr lang="en-US" sz="2400" dirty="0">
                          <a:solidFill>
                            <a:schemeClr val="tx1"/>
                          </a:solidFill>
                        </a:rPr>
                        <a:t>9 (6.7%)</a:t>
                      </a:r>
                    </a:p>
                  </a:txBody>
                  <a:tcPr marR="36576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tabLst>
                          <a:tab pos="365760" algn="dec"/>
                        </a:tabLst>
                      </a:pPr>
                      <a:r>
                        <a:rPr lang="en-US" sz="2400" dirty="0">
                          <a:solidFill>
                            <a:schemeClr val="tx1"/>
                          </a:solidFill>
                        </a:rPr>
                        <a:t>54 (17.7%)</a:t>
                      </a:r>
                    </a:p>
                  </a:txBody>
                  <a:tcPr marR="36576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tabLst>
                          <a:tab pos="548640" algn="dec"/>
                        </a:tabLst>
                      </a:pPr>
                      <a:r>
                        <a:rPr lang="en-US" sz="2400" dirty="0">
                          <a:solidFill>
                            <a:schemeClr val="tx1"/>
                          </a:solidFill>
                        </a:rPr>
                        <a:t>	0.002</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6677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77C41F-05FC-BA48-8BE2-EC994A1A744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Increased Risk for Suicide</a:t>
            </a:r>
          </a:p>
        </p:txBody>
      </p:sp>
      <p:graphicFrame>
        <p:nvGraphicFramePr>
          <p:cNvPr id="6" name="Table 5">
            <a:extLst>
              <a:ext uri="{FF2B5EF4-FFF2-40B4-BE49-F238E27FC236}">
                <a16:creationId xmlns:a16="http://schemas.microsoft.com/office/drawing/2014/main" id="{34DD3F7B-6EE9-D647-A93E-86F4F79E5B66}"/>
              </a:ext>
            </a:extLst>
          </p:cNvPr>
          <p:cNvGraphicFramePr>
            <a:graphicFrameLocks noGrp="1"/>
          </p:cNvGraphicFramePr>
          <p:nvPr/>
        </p:nvGraphicFramePr>
        <p:xfrm>
          <a:off x="1682496" y="2206752"/>
          <a:ext cx="8838061" cy="2735776"/>
        </p:xfrm>
        <a:graphic>
          <a:graphicData uri="http://schemas.openxmlformats.org/drawingml/2006/table">
            <a:tbl>
              <a:tblPr firstRow="1" bandRow="1">
                <a:tableStyleId>{9D7B26C5-4107-4FEC-AEDC-1716B250A1EF}</a:tableStyleId>
              </a:tblPr>
              <a:tblGrid>
                <a:gridCol w="2376829">
                  <a:extLst>
                    <a:ext uri="{9D8B030D-6E8A-4147-A177-3AD203B41FA5}">
                      <a16:colId xmlns:a16="http://schemas.microsoft.com/office/drawing/2014/main" val="20000"/>
                    </a:ext>
                  </a:extLst>
                </a:gridCol>
                <a:gridCol w="2153744">
                  <a:extLst>
                    <a:ext uri="{9D8B030D-6E8A-4147-A177-3AD203B41FA5}">
                      <a16:colId xmlns:a16="http://schemas.microsoft.com/office/drawing/2014/main" val="20001"/>
                    </a:ext>
                  </a:extLst>
                </a:gridCol>
                <a:gridCol w="2153744">
                  <a:extLst>
                    <a:ext uri="{9D8B030D-6E8A-4147-A177-3AD203B41FA5}">
                      <a16:colId xmlns:a16="http://schemas.microsoft.com/office/drawing/2014/main" val="20002"/>
                    </a:ext>
                  </a:extLst>
                </a:gridCol>
                <a:gridCol w="2153744">
                  <a:extLst>
                    <a:ext uri="{9D8B030D-6E8A-4147-A177-3AD203B41FA5}">
                      <a16:colId xmlns:a16="http://schemas.microsoft.com/office/drawing/2014/main" val="20003"/>
                    </a:ext>
                  </a:extLst>
                </a:gridCol>
              </a:tblGrid>
              <a:tr h="541216">
                <a:tc>
                  <a:txBody>
                    <a:bodyPr/>
                    <a:lstStyle/>
                    <a:p>
                      <a:endParaRPr lang="en-US" sz="2400" dirty="0">
                        <a:solidFill>
                          <a:schemeClr val="tx1"/>
                        </a:solidFill>
                      </a:endParaRPr>
                    </a:p>
                  </a:txBody>
                  <a:tcPr anchor="b">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solidFill>
                            <a:schemeClr val="tx1"/>
                          </a:solidFill>
                        </a:rPr>
                        <a:t>Unexposed</a:t>
                      </a:r>
                    </a:p>
                  </a:txBody>
                  <a:tcPr anchor="b">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solidFill>
                            <a:schemeClr val="tx1"/>
                          </a:solidFill>
                        </a:rPr>
                        <a:t>PsA</a:t>
                      </a:r>
                    </a:p>
                  </a:txBody>
                  <a:tcPr anchor="b">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solidFill>
                            <a:schemeClr val="tx1"/>
                          </a:solidFill>
                        </a:rPr>
                        <a:t>RA</a:t>
                      </a:r>
                    </a:p>
                  </a:txBody>
                  <a:tcPr anchor="b">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US" sz="2400" b="1" dirty="0">
                          <a:solidFill>
                            <a:schemeClr val="tx1"/>
                          </a:solidFill>
                        </a:rPr>
                        <a:t>Suicide</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tabLst>
                          <a:tab pos="457200" algn="dec"/>
                        </a:tabLst>
                      </a:pPr>
                      <a:r>
                        <a:rPr lang="en-US" sz="2400" dirty="0">
                          <a:solidFill>
                            <a:schemeClr val="tx1"/>
                          </a:solidFill>
                        </a:rPr>
                        <a:t>40</a:t>
                      </a:r>
                    </a:p>
                  </a:txBody>
                  <a:tcPr marR="36576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gn="l">
                        <a:tabLst/>
                      </a:pPr>
                      <a:r>
                        <a:rPr lang="en-US" sz="2400" dirty="0">
                          <a:solidFill>
                            <a:schemeClr val="tx1"/>
                          </a:solidFill>
                        </a:rPr>
                        <a:t>12</a:t>
                      </a:r>
                    </a:p>
                  </a:txBody>
                  <a:tcPr marR="36576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tabLst>
                          <a:tab pos="548640" algn="dec"/>
                        </a:tabLst>
                      </a:pPr>
                      <a:r>
                        <a:rPr lang="en-US" sz="2400" dirty="0">
                          <a:solidFill>
                            <a:schemeClr val="tx1"/>
                          </a:solidFill>
                        </a:rPr>
                        <a:t>31</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57200">
                <a:tc>
                  <a:txBody>
                    <a:bodyPr/>
                    <a:lstStyle/>
                    <a:p>
                      <a:r>
                        <a:rPr lang="en-US" sz="2400" dirty="0">
                          <a:solidFill>
                            <a:schemeClr val="tx1"/>
                          </a:solidFill>
                        </a:rPr>
                        <a:t>Deaths (%)</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tabLst>
                          <a:tab pos="457200" algn="dec"/>
                        </a:tabLst>
                      </a:pPr>
                      <a:r>
                        <a:rPr lang="en-US" sz="2400" dirty="0">
                          <a:solidFill>
                            <a:schemeClr val="tx1"/>
                          </a:solidFill>
                        </a:rPr>
                        <a:t>0.61</a:t>
                      </a:r>
                    </a:p>
                  </a:txBody>
                  <a:tcPr marR="36576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tabLst>
                          <a:tab pos="365760" algn="dec"/>
                        </a:tabLst>
                      </a:pPr>
                      <a:r>
                        <a:rPr lang="en-US" sz="2400" dirty="0">
                          <a:solidFill>
                            <a:schemeClr val="tx1"/>
                          </a:solidFill>
                        </a:rPr>
                        <a:t>1.41</a:t>
                      </a:r>
                    </a:p>
                  </a:txBody>
                  <a:tcPr marR="36576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tabLst>
                          <a:tab pos="548640" algn="dec"/>
                        </a:tabLst>
                      </a:pPr>
                      <a:r>
                        <a:rPr lang="en-US" sz="2400" dirty="0">
                          <a:solidFill>
                            <a:schemeClr val="tx1"/>
                          </a:solidFill>
                        </a:rPr>
                        <a:t>0.20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57200">
                <a:tc>
                  <a:txBody>
                    <a:bodyPr/>
                    <a:lstStyle/>
                    <a:p>
                      <a:r>
                        <a:rPr lang="en-US" sz="2400" dirty="0">
                          <a:solidFill>
                            <a:schemeClr val="tx1"/>
                          </a:solidFill>
                        </a:rPr>
                        <a:t>Incidence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tabLst>
                          <a:tab pos="457200" algn="dec"/>
                        </a:tabLst>
                      </a:pPr>
                      <a:r>
                        <a:rPr lang="en-US" sz="2400" dirty="0">
                          <a:solidFill>
                            <a:schemeClr val="tx1"/>
                          </a:solidFill>
                        </a:rPr>
                        <a:t>0.93</a:t>
                      </a:r>
                    </a:p>
                  </a:txBody>
                  <a:tcPr marR="36576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tabLst>
                          <a:tab pos="365760" algn="dec"/>
                        </a:tabLst>
                      </a:pPr>
                      <a:r>
                        <a:rPr lang="en-US" sz="2400" dirty="0">
                          <a:solidFill>
                            <a:schemeClr val="tx1"/>
                          </a:solidFill>
                        </a:rPr>
                        <a:t>2.44</a:t>
                      </a:r>
                    </a:p>
                  </a:txBody>
                  <a:tcPr marR="36576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a:tabLst>
                          <a:tab pos="548640" algn="dec"/>
                        </a:tabLst>
                      </a:pPr>
                      <a:r>
                        <a:rPr lang="en-US" sz="2400" dirty="0">
                          <a:solidFill>
                            <a:schemeClr val="tx1"/>
                          </a:solidFill>
                        </a:rPr>
                        <a:t>1.29</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822960">
                <a:tc>
                  <a:txBody>
                    <a:bodyPr/>
                    <a:lstStyle/>
                    <a:p>
                      <a:r>
                        <a:rPr lang="en-US" sz="2400" dirty="0">
                          <a:solidFill>
                            <a:schemeClr val="tx1"/>
                          </a:solidFill>
                        </a:rPr>
                        <a:t>Age- and Sex-Adjusted HR</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tabLst>
                          <a:tab pos="457200" algn="dec"/>
                        </a:tabLst>
                      </a:pPr>
                      <a:r>
                        <a:rPr lang="en-US" sz="2400" dirty="0">
                          <a:solidFill>
                            <a:schemeClr val="tx1"/>
                          </a:solidFill>
                        </a:rPr>
                        <a:t>REF</a:t>
                      </a:r>
                    </a:p>
                  </a:txBody>
                  <a:tcPr marR="36576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tabLst>
                          <a:tab pos="365760" algn="dec"/>
                        </a:tabLst>
                      </a:pPr>
                      <a:r>
                        <a:rPr lang="en-US" sz="2400" dirty="0">
                          <a:solidFill>
                            <a:schemeClr val="tx1"/>
                          </a:solidFill>
                        </a:rPr>
                        <a:t> 3.03</a:t>
                      </a:r>
                    </a:p>
                    <a:p>
                      <a:pPr algn="l">
                        <a:tabLst>
                          <a:tab pos="365760" algn="dec"/>
                        </a:tabLst>
                      </a:pPr>
                      <a:r>
                        <a:rPr lang="en-US" sz="2400" dirty="0">
                          <a:solidFill>
                            <a:schemeClr val="tx1"/>
                          </a:solidFill>
                        </a:rPr>
                        <a:t>(1.56-5.90)</a:t>
                      </a:r>
                    </a:p>
                  </a:txBody>
                  <a:tcPr marR="36576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tabLst>
                          <a:tab pos="365760" algn="dec"/>
                        </a:tabLst>
                      </a:pPr>
                      <a:r>
                        <a:rPr lang="en-US" sz="2400" dirty="0">
                          <a:solidFill>
                            <a:schemeClr val="tx1"/>
                          </a:solidFill>
                        </a:rPr>
                        <a:t>2.47</a:t>
                      </a:r>
                    </a:p>
                    <a:p>
                      <a:pPr algn="l">
                        <a:tabLst>
                          <a:tab pos="365760" algn="dec"/>
                        </a:tabLst>
                      </a:pPr>
                      <a:r>
                        <a:rPr lang="en-US" sz="2400" dirty="0">
                          <a:solidFill>
                            <a:schemeClr val="tx1"/>
                          </a:solidFill>
                        </a:rPr>
                        <a:t>(1.51-4.04)</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46742182"/>
                  </a:ext>
                </a:extLst>
              </a:tr>
            </a:tbl>
          </a:graphicData>
        </a:graphic>
      </p:graphicFrame>
      <p:sp>
        <p:nvSpPr>
          <p:cNvPr id="5" name="TextBox 4">
            <a:extLst>
              <a:ext uri="{FF2B5EF4-FFF2-40B4-BE49-F238E27FC236}">
                <a16:creationId xmlns:a16="http://schemas.microsoft.com/office/drawing/2014/main" id="{AED30E2E-0A4C-5F4B-9663-1EDE292E9966}"/>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et al. </a:t>
            </a:r>
            <a:r>
              <a:rPr lang="en-US" sz="1467" i="1" dirty="0">
                <a:solidFill>
                  <a:prstClr val="black">
                    <a:lumMod val="75000"/>
                    <a:lumOff val="25000"/>
                  </a:prstClr>
                </a:solidFill>
                <a:latin typeface="Calibri"/>
              </a:rPr>
              <a:t>Rheumatology (Oxford)</a:t>
            </a:r>
            <a:r>
              <a:rPr lang="en-US" sz="1467" dirty="0">
                <a:solidFill>
                  <a:prstClr val="black">
                    <a:lumMod val="75000"/>
                    <a:lumOff val="25000"/>
                  </a:prstClr>
                </a:solidFill>
                <a:latin typeface="Calibri"/>
              </a:rPr>
              <a:t>. 2017;56:907-911. </a:t>
            </a:r>
          </a:p>
        </p:txBody>
      </p:sp>
    </p:spTree>
    <p:extLst>
      <p:ext uri="{BB962C8B-B14F-4D97-AF65-F5344CB8AC3E}">
        <p14:creationId xmlns:p14="http://schemas.microsoft.com/office/powerpoint/2010/main" val="25297588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77C41F-05FC-BA48-8BE2-EC994A1A744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Crohn’s Disease</a:t>
            </a:r>
          </a:p>
        </p:txBody>
      </p:sp>
      <p:sp>
        <p:nvSpPr>
          <p:cNvPr id="7" name="TextBox 6">
            <a:extLst>
              <a:ext uri="{FF2B5EF4-FFF2-40B4-BE49-F238E27FC236}">
                <a16:creationId xmlns:a16="http://schemas.microsoft.com/office/drawing/2014/main" id="{D103DE97-5EBF-DD4A-8570-C9299E2600D6}"/>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Li WQ,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2013;72:1200-1205. </a:t>
            </a:r>
          </a:p>
        </p:txBody>
      </p:sp>
      <p:graphicFrame>
        <p:nvGraphicFramePr>
          <p:cNvPr id="5" name="Content Placeholder 6">
            <a:extLst>
              <a:ext uri="{FF2B5EF4-FFF2-40B4-BE49-F238E27FC236}">
                <a16:creationId xmlns:a16="http://schemas.microsoft.com/office/drawing/2014/main" id="{17B757C8-71A3-AD4C-9343-0D5226F31B33}"/>
              </a:ext>
            </a:extLst>
          </p:cNvPr>
          <p:cNvGraphicFramePr>
            <a:graphicFrameLocks/>
          </p:cNvGraphicFramePr>
          <p:nvPr/>
        </p:nvGraphicFramePr>
        <p:xfrm>
          <a:off x="1676401" y="2174878"/>
          <a:ext cx="8763002" cy="2498883"/>
        </p:xfrm>
        <a:graphic>
          <a:graphicData uri="http://schemas.openxmlformats.org/drawingml/2006/table">
            <a:tbl>
              <a:tblPr firstRow="1" bandRow="1">
                <a:tableStyleId>{3B4B98B0-60AC-42C2-AFA5-B58CD77FA1E5}</a:tableStyleId>
              </a:tblPr>
              <a:tblGrid>
                <a:gridCol w="1789135">
                  <a:extLst>
                    <a:ext uri="{9D8B030D-6E8A-4147-A177-3AD203B41FA5}">
                      <a16:colId xmlns:a16="http://schemas.microsoft.com/office/drawing/2014/main" val="20000"/>
                    </a:ext>
                  </a:extLst>
                </a:gridCol>
                <a:gridCol w="1415441">
                  <a:extLst>
                    <a:ext uri="{9D8B030D-6E8A-4147-A177-3AD203B41FA5}">
                      <a16:colId xmlns:a16="http://schemas.microsoft.com/office/drawing/2014/main" val="20001"/>
                    </a:ext>
                  </a:extLst>
                </a:gridCol>
                <a:gridCol w="876823">
                  <a:extLst>
                    <a:ext uri="{9D8B030D-6E8A-4147-A177-3AD203B41FA5}">
                      <a16:colId xmlns:a16="http://schemas.microsoft.com/office/drawing/2014/main" val="20002"/>
                    </a:ext>
                  </a:extLst>
                </a:gridCol>
                <a:gridCol w="2267211">
                  <a:extLst>
                    <a:ext uri="{9D8B030D-6E8A-4147-A177-3AD203B41FA5}">
                      <a16:colId xmlns:a16="http://schemas.microsoft.com/office/drawing/2014/main" val="20003"/>
                    </a:ext>
                  </a:extLst>
                </a:gridCol>
                <a:gridCol w="2414392">
                  <a:extLst>
                    <a:ext uri="{9D8B030D-6E8A-4147-A177-3AD203B41FA5}">
                      <a16:colId xmlns:a16="http://schemas.microsoft.com/office/drawing/2014/main" val="20004"/>
                    </a:ext>
                  </a:extLst>
                </a:gridCol>
              </a:tblGrid>
              <a:tr h="701040">
                <a:tc>
                  <a:txBody>
                    <a:bodyPr/>
                    <a:lstStyle/>
                    <a:p>
                      <a:endParaRPr lang="en-US" sz="2000" dirty="0">
                        <a:solidFill>
                          <a:schemeClr val="tx1"/>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Person-years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Cases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Age-Adjusted</a:t>
                      </a:r>
                      <a:r>
                        <a:rPr lang="en-US" sz="2000" baseline="0" dirty="0">
                          <a:solidFill>
                            <a:schemeClr val="tx1"/>
                          </a:solidFill>
                          <a:latin typeface="Arial" pitchFamily="34" charset="0"/>
                          <a:cs typeface="Arial" pitchFamily="34" charset="0"/>
                        </a:rPr>
                        <a:t> </a:t>
                      </a:r>
                    </a:p>
                    <a:p>
                      <a:pPr algn="ctr"/>
                      <a:r>
                        <a:rPr lang="en-US" sz="2000" baseline="0" dirty="0">
                          <a:solidFill>
                            <a:schemeClr val="tx1"/>
                          </a:solidFill>
                          <a:latin typeface="Arial" pitchFamily="34" charset="0"/>
                          <a:cs typeface="Arial" pitchFamily="34" charset="0"/>
                        </a:rPr>
                        <a:t>RR</a:t>
                      </a:r>
                      <a:endParaRPr lang="en-US" sz="2000" dirty="0">
                        <a:solidFill>
                          <a:schemeClr val="tx1"/>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itchFamily="34" charset="0"/>
                          <a:cs typeface="Arial" pitchFamily="34" charset="0"/>
                        </a:rPr>
                        <a:t>Multivariable-Adjusted</a:t>
                      </a:r>
                      <a:r>
                        <a:rPr lang="en-US" sz="2000" baseline="0" dirty="0">
                          <a:solidFill>
                            <a:schemeClr val="tx1"/>
                          </a:solidFill>
                          <a:latin typeface="Arial" pitchFamily="34" charset="0"/>
                          <a:cs typeface="Arial" pitchFamily="34" charset="0"/>
                        </a:rPr>
                        <a:t> RR</a:t>
                      </a:r>
                      <a:endParaRPr lang="en-US" sz="2000" dirty="0">
                        <a:solidFill>
                          <a:schemeClr val="tx1"/>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9281">
                <a:tc>
                  <a:txBody>
                    <a:bodyPr/>
                    <a:lstStyle/>
                    <a:p>
                      <a:r>
                        <a:rPr lang="en-US" sz="2000" dirty="0">
                          <a:solidFill>
                            <a:schemeClr val="tx1"/>
                          </a:solidFill>
                          <a:latin typeface="Arial" pitchFamily="34" charset="0"/>
                          <a:cs typeface="Arial" pitchFamily="34" charset="0"/>
                        </a:rPr>
                        <a:t>No psoriasis</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2,401,946</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174</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REF</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REF</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599281">
                <a:tc>
                  <a:txBody>
                    <a:bodyPr/>
                    <a:lstStyle/>
                    <a:p>
                      <a:r>
                        <a:rPr lang="en-US" sz="2000" dirty="0">
                          <a:solidFill>
                            <a:schemeClr val="tx1"/>
                          </a:solidFill>
                          <a:latin typeface="Arial" pitchFamily="34" charset="0"/>
                          <a:cs typeface="Arial" pitchFamily="34" charset="0"/>
                        </a:rPr>
                        <a:t>Psoriasis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chemeClr val="tx1"/>
                          </a:solidFill>
                          <a:latin typeface="Arial" pitchFamily="34" charset="0"/>
                          <a:cs typeface="Arial" pitchFamily="34" charset="0"/>
                        </a:rPr>
                        <a:t>41960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chemeClr val="tx1"/>
                          </a:solidFill>
                          <a:latin typeface="Arial" pitchFamily="34" charset="0"/>
                          <a:cs typeface="Arial" pitchFamily="34" charset="0"/>
                        </a:rPr>
                        <a:t>11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chemeClr val="tx1"/>
                          </a:solidFill>
                          <a:latin typeface="Arial" pitchFamily="34" charset="0"/>
                          <a:cs typeface="Arial" pitchFamily="34" charset="0"/>
                        </a:rPr>
                        <a:t>3.74 (2.03-6.89)</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chemeClr val="tx1"/>
                          </a:solidFill>
                          <a:latin typeface="Arial" pitchFamily="34" charset="0"/>
                          <a:cs typeface="Arial" pitchFamily="34" charset="0"/>
                        </a:rPr>
                        <a:t>3.49 (1.89-6.44)</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99281">
                <a:tc>
                  <a:txBody>
                    <a:bodyPr/>
                    <a:lstStyle/>
                    <a:p>
                      <a:r>
                        <a:rPr lang="en-US" sz="2000" dirty="0">
                          <a:solidFill>
                            <a:schemeClr val="tx1"/>
                          </a:solidFill>
                          <a:latin typeface="Arial" pitchFamily="34" charset="0"/>
                          <a:cs typeface="Arial" pitchFamily="34" charset="0"/>
                        </a:rPr>
                        <a:t>Psoriasis/PsA</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5661</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3</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7.99 (2.55-25.08)</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Arial" pitchFamily="34" charset="0"/>
                          <a:cs typeface="Arial" pitchFamily="34" charset="0"/>
                        </a:rPr>
                        <a:t>6.54 (2.07-20.65)</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5F6E2587-2DA2-6D45-84B8-FD693F4EEB24}"/>
              </a:ext>
            </a:extLst>
          </p:cNvPr>
          <p:cNvSpPr txBox="1"/>
          <p:nvPr/>
        </p:nvSpPr>
        <p:spPr>
          <a:xfrm>
            <a:off x="1676400" y="1737572"/>
            <a:ext cx="7924800" cy="369332"/>
          </a:xfrm>
          <a:prstGeom prst="rect">
            <a:avLst/>
          </a:prstGeom>
          <a:noFill/>
        </p:spPr>
        <p:txBody>
          <a:bodyPr wrap="square" rtlCol="0">
            <a:spAutoFit/>
          </a:bodyPr>
          <a:lstStyle/>
          <a:p>
            <a:pPr defTabSz="457189"/>
            <a:r>
              <a:rPr lang="en-US" i="1" dirty="0">
                <a:solidFill>
                  <a:prstClr val="black"/>
                </a:solidFill>
                <a:latin typeface="Calibri"/>
              </a:rPr>
              <a:t>Nurses Health Study I and II</a:t>
            </a:r>
          </a:p>
        </p:txBody>
      </p:sp>
    </p:spTree>
    <p:extLst>
      <p:ext uri="{BB962C8B-B14F-4D97-AF65-F5344CB8AC3E}">
        <p14:creationId xmlns:p14="http://schemas.microsoft.com/office/powerpoint/2010/main" val="17497766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77C41F-05FC-BA48-8BE2-EC994A1A744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Ophthalmic Disease</a:t>
            </a:r>
          </a:p>
        </p:txBody>
      </p:sp>
      <p:sp>
        <p:nvSpPr>
          <p:cNvPr id="7" name="TextBox 6">
            <a:extLst>
              <a:ext uri="{FF2B5EF4-FFF2-40B4-BE49-F238E27FC236}">
                <a16:creationId xmlns:a16="http://schemas.microsoft.com/office/drawing/2014/main" id="{D103DE97-5EBF-DD4A-8570-C9299E2600D6}"/>
              </a:ext>
            </a:extLst>
          </p:cNvPr>
          <p:cNvSpPr txBox="1"/>
          <p:nvPr/>
        </p:nvSpPr>
        <p:spPr>
          <a:xfrm>
            <a:off x="1" y="6314133"/>
            <a:ext cx="8544393" cy="543867"/>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Egeberg A, et al. </a:t>
            </a:r>
            <a:r>
              <a:rPr lang="en-US" sz="1467" i="1" dirty="0">
                <a:solidFill>
                  <a:prstClr val="black">
                    <a:lumMod val="75000"/>
                    <a:lumOff val="25000"/>
                  </a:prstClr>
                </a:solidFill>
                <a:latin typeface="Calibri"/>
              </a:rPr>
              <a:t>JAMA Dermatol</a:t>
            </a:r>
            <a:r>
              <a:rPr lang="en-US" sz="1467" dirty="0">
                <a:solidFill>
                  <a:prstClr val="black">
                    <a:lumMod val="75000"/>
                    <a:lumOff val="25000"/>
                  </a:prstClr>
                </a:solidFill>
                <a:latin typeface="Calibri"/>
              </a:rPr>
              <a:t>. 2015;151:1200-1205; Lima FB, et al. </a:t>
            </a:r>
            <a:r>
              <a:rPr lang="en-US" sz="1467" i="1" dirty="0">
                <a:solidFill>
                  <a:prstClr val="black">
                    <a:lumMod val="75000"/>
                    <a:lumOff val="25000"/>
                  </a:prstClr>
                </a:solidFill>
                <a:latin typeface="Calibri"/>
              </a:rPr>
              <a:t>Clinics (Sao Paulo)</a:t>
            </a:r>
            <a:r>
              <a:rPr lang="en-US" sz="1467" dirty="0">
                <a:solidFill>
                  <a:prstClr val="black">
                    <a:lumMod val="75000"/>
                    <a:lumOff val="25000"/>
                  </a:prstClr>
                </a:solidFill>
                <a:latin typeface="Calibri"/>
              </a:rPr>
              <a:t>. 2012;67:249-253;</a:t>
            </a:r>
          </a:p>
          <a:p>
            <a:pPr defTabSz="609585">
              <a:defRPr/>
            </a:pPr>
            <a:r>
              <a:rPr lang="en-US" sz="1467" dirty="0">
                <a:solidFill>
                  <a:prstClr val="black">
                    <a:lumMod val="75000"/>
                    <a:lumOff val="25000"/>
                  </a:prstClr>
                </a:solidFill>
                <a:latin typeface="Calibri"/>
              </a:rPr>
              <a:t>Zeboulon N, et al. </a:t>
            </a:r>
            <a:r>
              <a:rPr lang="en-US" sz="1467" i="1" dirty="0">
                <a:solidFill>
                  <a:prstClr val="black">
                    <a:lumMod val="75000"/>
                    <a:lumOff val="25000"/>
                  </a:prstClr>
                </a:solidFill>
                <a:latin typeface="Calibri"/>
              </a:rPr>
              <a:t>Ann Rheum Dis</a:t>
            </a:r>
            <a:r>
              <a:rPr lang="en-US" sz="1467" dirty="0">
                <a:solidFill>
                  <a:prstClr val="black">
                    <a:lumMod val="75000"/>
                    <a:lumOff val="25000"/>
                  </a:prstClr>
                </a:solidFill>
                <a:latin typeface="Calibri"/>
              </a:rPr>
              <a:t>. 2008;67:955-959.</a:t>
            </a:r>
          </a:p>
        </p:txBody>
      </p:sp>
      <p:sp>
        <p:nvSpPr>
          <p:cNvPr id="6" name="Content Placeholder 2">
            <a:extLst>
              <a:ext uri="{FF2B5EF4-FFF2-40B4-BE49-F238E27FC236}">
                <a16:creationId xmlns:a16="http://schemas.microsoft.com/office/drawing/2014/main" id="{1863337A-724D-C74A-B302-E992F99A73E0}"/>
              </a:ext>
            </a:extLst>
          </p:cNvPr>
          <p:cNvSpPr txBox="1">
            <a:spLocks/>
          </p:cNvSpPr>
          <p:nvPr/>
        </p:nvSpPr>
        <p:spPr>
          <a:xfrm>
            <a:off x="7024143" y="2028636"/>
            <a:ext cx="4648199" cy="33013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1" indent="-342891" defTabSz="457189"/>
            <a:r>
              <a:rPr lang="en-US" sz="2400" dirty="0">
                <a:solidFill>
                  <a:prstClr val="black"/>
                </a:solidFill>
                <a:latin typeface="Calibri"/>
              </a:rPr>
              <a:t>Uveitis</a:t>
            </a:r>
          </a:p>
          <a:p>
            <a:pPr marL="342891" indent="-342891" defTabSz="457189"/>
            <a:r>
              <a:rPr lang="en-US" sz="2400" dirty="0">
                <a:solidFill>
                  <a:prstClr val="black"/>
                </a:solidFill>
                <a:latin typeface="Calibri"/>
              </a:rPr>
              <a:t>Keratoconjunctivitis sicca</a:t>
            </a:r>
          </a:p>
          <a:p>
            <a:pPr marL="342891" indent="-342891" defTabSz="457189"/>
            <a:r>
              <a:rPr lang="en-US" sz="2400" dirty="0">
                <a:solidFill>
                  <a:prstClr val="black"/>
                </a:solidFill>
                <a:latin typeface="Calibri"/>
              </a:rPr>
              <a:t>Keratitis</a:t>
            </a:r>
          </a:p>
          <a:p>
            <a:pPr marL="342891" indent="-342891" defTabSz="457189"/>
            <a:r>
              <a:rPr lang="en-US" sz="2400" dirty="0">
                <a:solidFill>
                  <a:prstClr val="black"/>
                </a:solidFill>
                <a:latin typeface="Calibri"/>
              </a:rPr>
              <a:t>Blepharitis</a:t>
            </a:r>
          </a:p>
          <a:p>
            <a:pPr marL="342891" indent="-342891" defTabSz="457189"/>
            <a:r>
              <a:rPr lang="en-US" sz="2400" dirty="0">
                <a:solidFill>
                  <a:prstClr val="black"/>
                </a:solidFill>
                <a:latin typeface="Calibri"/>
              </a:rPr>
              <a:t>Conjunctivitis</a:t>
            </a:r>
          </a:p>
          <a:p>
            <a:pPr marL="342891" indent="-342891" defTabSz="457189"/>
            <a:r>
              <a:rPr lang="en-US" sz="2400" dirty="0">
                <a:solidFill>
                  <a:prstClr val="black"/>
                </a:solidFill>
                <a:latin typeface="Calibri"/>
              </a:rPr>
              <a:t>Episcleritis </a:t>
            </a:r>
          </a:p>
          <a:p>
            <a:pPr marL="342891" indent="-342891" defTabSz="457189"/>
            <a:r>
              <a:rPr lang="en-US" sz="2400" dirty="0">
                <a:solidFill>
                  <a:prstClr val="black"/>
                </a:solidFill>
                <a:latin typeface="Calibri"/>
              </a:rPr>
              <a:t>Scleritis</a:t>
            </a:r>
          </a:p>
          <a:p>
            <a:pPr marL="0" indent="0" defTabSz="457189">
              <a:buNone/>
            </a:pPr>
            <a:endParaRPr lang="en-US" sz="2400" dirty="0">
              <a:solidFill>
                <a:prstClr val="black"/>
              </a:solidFill>
              <a:latin typeface="Calibri"/>
            </a:endParaRPr>
          </a:p>
        </p:txBody>
      </p:sp>
      <p:sp>
        <p:nvSpPr>
          <p:cNvPr id="9" name="TextBox 8">
            <a:extLst>
              <a:ext uri="{FF2B5EF4-FFF2-40B4-BE49-F238E27FC236}">
                <a16:creationId xmlns:a16="http://schemas.microsoft.com/office/drawing/2014/main" id="{E260D8EB-DD06-F449-9DED-60C11617C55A}"/>
              </a:ext>
            </a:extLst>
          </p:cNvPr>
          <p:cNvSpPr txBox="1"/>
          <p:nvPr/>
        </p:nvSpPr>
        <p:spPr>
          <a:xfrm>
            <a:off x="7024142" y="1615495"/>
            <a:ext cx="4928015" cy="461665"/>
          </a:xfrm>
          <a:prstGeom prst="rect">
            <a:avLst/>
          </a:prstGeom>
          <a:noFill/>
        </p:spPr>
        <p:txBody>
          <a:bodyPr wrap="square" rtlCol="0">
            <a:spAutoFit/>
          </a:bodyPr>
          <a:lstStyle/>
          <a:p>
            <a:pPr defTabSz="457189"/>
            <a:r>
              <a:rPr lang="en-US" sz="2400" b="1" dirty="0">
                <a:solidFill>
                  <a:prstClr val="black"/>
                </a:solidFill>
                <a:latin typeface="Calibri"/>
              </a:rPr>
              <a:t>Eye conditions associated with PsA</a:t>
            </a:r>
          </a:p>
        </p:txBody>
      </p:sp>
      <p:graphicFrame>
        <p:nvGraphicFramePr>
          <p:cNvPr id="10" name="Table 9">
            <a:extLst>
              <a:ext uri="{FF2B5EF4-FFF2-40B4-BE49-F238E27FC236}">
                <a16:creationId xmlns:a16="http://schemas.microsoft.com/office/drawing/2014/main" id="{1E12346F-573F-1C4E-A19C-FA6F1C144790}"/>
              </a:ext>
            </a:extLst>
          </p:cNvPr>
          <p:cNvGraphicFramePr>
            <a:graphicFrameLocks noGrp="1"/>
          </p:cNvGraphicFramePr>
          <p:nvPr/>
        </p:nvGraphicFramePr>
        <p:xfrm>
          <a:off x="1437423" y="2459784"/>
          <a:ext cx="4766954" cy="2499360"/>
        </p:xfrm>
        <a:graphic>
          <a:graphicData uri="http://schemas.openxmlformats.org/drawingml/2006/table">
            <a:tbl>
              <a:tblPr firstRow="1" bandRow="1">
                <a:tableStyleId>{2D5ABB26-0587-4C30-8999-92F81FD0307C}</a:tableStyleId>
              </a:tblPr>
              <a:tblGrid>
                <a:gridCol w="2383477">
                  <a:extLst>
                    <a:ext uri="{9D8B030D-6E8A-4147-A177-3AD203B41FA5}">
                      <a16:colId xmlns:a16="http://schemas.microsoft.com/office/drawing/2014/main" val="20000"/>
                    </a:ext>
                  </a:extLst>
                </a:gridCol>
                <a:gridCol w="2383477">
                  <a:extLst>
                    <a:ext uri="{9D8B030D-6E8A-4147-A177-3AD203B41FA5}">
                      <a16:colId xmlns:a16="http://schemas.microsoft.com/office/drawing/2014/main" val="20001"/>
                    </a:ext>
                  </a:extLst>
                </a:gridCol>
              </a:tblGrid>
              <a:tr h="457200">
                <a:tc>
                  <a:txBody>
                    <a:bodyPr/>
                    <a:lstStyle/>
                    <a:p>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IRR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r>
                        <a:rPr lang="en-US" sz="2400" dirty="0">
                          <a:solidFill>
                            <a:schemeClr val="tx1"/>
                          </a:solidFill>
                        </a:rPr>
                        <a:t>Mild Psoriasis</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en-US" sz="2400" dirty="0">
                          <a:solidFill>
                            <a:schemeClr val="tx1"/>
                          </a:solidFill>
                        </a:rPr>
                        <a:t>1.38 (1.11-1.70)</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1"/>
                  </a:ext>
                </a:extLst>
              </a:tr>
              <a:tr h="457200">
                <a:tc>
                  <a:txBody>
                    <a:bodyPr/>
                    <a:lstStyle/>
                    <a:p>
                      <a:r>
                        <a:rPr lang="en-US" sz="2400" dirty="0">
                          <a:solidFill>
                            <a:schemeClr val="tx1"/>
                          </a:solidFill>
                        </a:rPr>
                        <a:t>Severe Psoriasis</a:t>
                      </a:r>
                    </a:p>
                  </a:txBody>
                  <a:tcPr>
                    <a:solidFill>
                      <a:schemeClr val="accent1">
                        <a:lumMod val="20000"/>
                        <a:lumOff val="80000"/>
                      </a:schemeClr>
                    </a:solidFill>
                  </a:tcPr>
                </a:tc>
                <a:tc>
                  <a:txBody>
                    <a:bodyPr/>
                    <a:lstStyle/>
                    <a:p>
                      <a:pPr algn="ctr"/>
                      <a:r>
                        <a:rPr lang="en-US" sz="2400" dirty="0">
                          <a:solidFill>
                            <a:schemeClr val="tx1"/>
                          </a:solidFill>
                        </a:rPr>
                        <a:t>1.40 (0.70-2.81)</a:t>
                      </a:r>
                    </a:p>
                  </a:txBody>
                  <a:tcPr>
                    <a:solidFill>
                      <a:schemeClr val="accent1">
                        <a:lumMod val="20000"/>
                        <a:lumOff val="80000"/>
                      </a:schemeClr>
                    </a:solidFill>
                  </a:tcPr>
                </a:tc>
                <a:extLst>
                  <a:ext uri="{0D108BD9-81ED-4DB2-BD59-A6C34878D82A}">
                    <a16:rowId xmlns:a16="http://schemas.microsoft.com/office/drawing/2014/main" val="10002"/>
                  </a:ext>
                </a:extLst>
              </a:tr>
              <a:tr h="457200">
                <a:tc>
                  <a:txBody>
                    <a:bodyPr/>
                    <a:lstStyle/>
                    <a:p>
                      <a:r>
                        <a:rPr lang="en-US" sz="2400" dirty="0">
                          <a:solidFill>
                            <a:schemeClr val="tx1"/>
                          </a:solidFill>
                        </a:rPr>
                        <a:t>Psoriatic</a:t>
                      </a:r>
                      <a:r>
                        <a:rPr lang="en-US" sz="2400" baseline="0" dirty="0">
                          <a:solidFill>
                            <a:schemeClr val="tx1"/>
                          </a:solidFill>
                        </a:rPr>
                        <a:t> arthritis</a:t>
                      </a:r>
                      <a:endParaRPr lang="en-US" sz="2400" dirty="0">
                        <a:solidFill>
                          <a:schemeClr val="tx1"/>
                        </a:solidFill>
                      </a:endParaRP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400" dirty="0">
                          <a:solidFill>
                            <a:schemeClr val="tx1"/>
                          </a:solidFill>
                        </a:rPr>
                        <a:t>2.50 (1.53-4.08)</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6604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*Adjusted for</a:t>
                      </a:r>
                      <a:r>
                        <a:rPr lang="en-US" sz="1900" baseline="0" dirty="0">
                          <a:solidFill>
                            <a:schemeClr val="tx1"/>
                          </a:solidFill>
                        </a:rPr>
                        <a:t> a</a:t>
                      </a:r>
                      <a:r>
                        <a:rPr lang="en-US" sz="1900" dirty="0">
                          <a:solidFill>
                            <a:schemeClr val="tx1"/>
                          </a:solidFill>
                        </a:rPr>
                        <a:t>ge, sex, comorbidities, and socioeconomic status</a:t>
                      </a: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solidFill>
                          <a:sysClr val="windowText" lastClr="000000"/>
                        </a:solidFill>
                      </a:endParaRPr>
                    </a:p>
                  </a:txBody>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3EB043D4-6D61-294D-9675-78B36A7C839D}"/>
              </a:ext>
            </a:extLst>
          </p:cNvPr>
          <p:cNvSpPr txBox="1"/>
          <p:nvPr/>
        </p:nvSpPr>
        <p:spPr>
          <a:xfrm>
            <a:off x="1395984" y="1946465"/>
            <a:ext cx="4648200" cy="461665"/>
          </a:xfrm>
          <a:prstGeom prst="rect">
            <a:avLst/>
          </a:prstGeom>
          <a:noFill/>
        </p:spPr>
        <p:txBody>
          <a:bodyPr wrap="square" rtlCol="0">
            <a:spAutoFit/>
          </a:bodyPr>
          <a:lstStyle/>
          <a:p>
            <a:pPr defTabSz="457189"/>
            <a:r>
              <a:rPr lang="en-US" sz="2400" b="1" dirty="0">
                <a:solidFill>
                  <a:prstClr val="black"/>
                </a:solidFill>
                <a:latin typeface="Calibri"/>
              </a:rPr>
              <a:t>Risk for Uveitis</a:t>
            </a:r>
          </a:p>
        </p:txBody>
      </p:sp>
    </p:spTree>
    <p:extLst>
      <p:ext uri="{BB962C8B-B14F-4D97-AF65-F5344CB8AC3E}">
        <p14:creationId xmlns:p14="http://schemas.microsoft.com/office/powerpoint/2010/main" val="391257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With Predominant Enthesitis</a:t>
            </a:r>
            <a:r>
              <a:rPr kumimoji="0" lang="en-US" sz="3900" i="0" u="none" strike="noStrike" kern="1200" cap="none" spc="0" normalizeH="0" baseline="0" noProof="0" dirty="0">
                <a:ln>
                  <a:noFill/>
                </a:ln>
                <a:solidFill>
                  <a:prstClr val="black"/>
                </a:solidFill>
                <a:effectLst/>
                <a:uLnTx/>
                <a:uFillTx/>
                <a:latin typeface="+mn-lt"/>
                <a:ea typeface="+mj-ea"/>
                <a:cs typeface="+mj-cs"/>
              </a:rPr>
              <a:t> </a:t>
            </a:r>
          </a:p>
          <a:p>
            <a:pPr lvl="0" algn="l">
              <a:defRPr/>
            </a:pPr>
            <a:r>
              <a:rPr lang="en-US" sz="3500" i="1" dirty="0">
                <a:solidFill>
                  <a:prstClr val="black"/>
                </a:solidFill>
                <a:latin typeface="+mn-lt"/>
              </a:rPr>
              <a:t>ACR/NPF Treatment Recommendations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63019" y="6518063"/>
            <a:ext cx="6059029" cy="276999"/>
          </a:xfrm>
          <a:prstGeom prst="rect">
            <a:avLst/>
          </a:prstGeom>
          <a:noFill/>
        </p:spPr>
        <p:txBody>
          <a:bodyPr wrap="square" rtlCol="0" anchor="b">
            <a:spAutoFit/>
          </a:bodyPr>
          <a:lstStyle/>
          <a:p>
            <a:pPr lvl="0">
              <a:defRPr/>
            </a:pPr>
            <a:r>
              <a:rPr lang="en-US" sz="1200" dirty="0"/>
              <a:t>Singh A, et al. </a:t>
            </a:r>
            <a:r>
              <a:rPr lang="en-US" sz="1200" i="1" dirty="0"/>
              <a:t>Arth Rheum</a:t>
            </a:r>
            <a:r>
              <a:rPr lang="en-US" sz="1200" dirty="0"/>
              <a:t>. 2019;71;5-32. </a:t>
            </a:r>
            <a:endParaRPr kumimoji="0" lang="en-US" sz="1200" b="0" i="0" u="none" strike="noStrike" kern="1200" cap="none" spc="0" normalizeH="0" baseline="0" noProof="0" dirty="0">
              <a:ln>
                <a:noFill/>
              </a:ln>
              <a:effectLst/>
              <a:uLnTx/>
              <a:uFillTx/>
              <a:latin typeface="Calibri"/>
            </a:endParaRPr>
          </a:p>
        </p:txBody>
      </p:sp>
      <p:grpSp>
        <p:nvGrpSpPr>
          <p:cNvPr id="2" name="Group 1">
            <a:extLst>
              <a:ext uri="{FF2B5EF4-FFF2-40B4-BE49-F238E27FC236}">
                <a16:creationId xmlns:a16="http://schemas.microsoft.com/office/drawing/2014/main" id="{571ED9CF-7574-DD45-850F-18D98B1B4A0C}"/>
              </a:ext>
            </a:extLst>
          </p:cNvPr>
          <p:cNvGrpSpPr/>
          <p:nvPr/>
        </p:nvGrpSpPr>
        <p:grpSpPr>
          <a:xfrm>
            <a:off x="2246489" y="1738491"/>
            <a:ext cx="7710311" cy="3355182"/>
            <a:chOff x="2903416" y="1882176"/>
            <a:chExt cx="6576431" cy="2424847"/>
          </a:xfrm>
        </p:grpSpPr>
        <p:sp>
          <p:nvSpPr>
            <p:cNvPr id="38" name="Rectangle: Single Corner Snipped 9">
              <a:extLst>
                <a:ext uri="{FF2B5EF4-FFF2-40B4-BE49-F238E27FC236}">
                  <a16:creationId xmlns:a16="http://schemas.microsoft.com/office/drawing/2014/main" id="{7552E8F4-4D64-4246-8B39-9908585869C4}"/>
                </a:ext>
              </a:extLst>
            </p:cNvPr>
            <p:cNvSpPr/>
            <p:nvPr/>
          </p:nvSpPr>
          <p:spPr>
            <a:xfrm flipV="1">
              <a:off x="2903416" y="1882176"/>
              <a:ext cx="6576431" cy="542261"/>
            </a:xfrm>
            <a:prstGeom prst="snip1Rect">
              <a:avLst>
                <a:gd name="adj" fmla="val 458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39" name="Rectangle 38">
              <a:extLst>
                <a:ext uri="{FF2B5EF4-FFF2-40B4-BE49-F238E27FC236}">
                  <a16:creationId xmlns:a16="http://schemas.microsoft.com/office/drawing/2014/main" id="{510A61F6-BFFF-F946-BE37-90E91C495FA2}"/>
                </a:ext>
              </a:extLst>
            </p:cNvPr>
            <p:cNvSpPr/>
            <p:nvPr/>
          </p:nvSpPr>
          <p:spPr>
            <a:xfrm>
              <a:off x="3806296" y="1925475"/>
              <a:ext cx="4758783" cy="467114"/>
            </a:xfrm>
            <a:prstGeom prst="rect">
              <a:avLst/>
            </a:prstGeom>
          </p:spPr>
          <p:txBody>
            <a:bodyPr wrap="square">
              <a:spAutoFit/>
            </a:bodyPr>
            <a:lstStyle/>
            <a:p>
              <a:pPr algn="ctr" defTabSz="685800"/>
              <a:r>
                <a:rPr lang="en-GB" b="1" dirty="0">
                  <a:solidFill>
                    <a:prstClr val="black"/>
                  </a:solidFill>
                </a:rPr>
                <a:t>Start oral NSAIDs, TNFi biologic, or tofacitinib</a:t>
              </a:r>
            </a:p>
            <a:p>
              <a:pPr algn="ctr" defTabSz="685800"/>
              <a:r>
                <a:rPr lang="en-GB" dirty="0">
                  <a:solidFill>
                    <a:prstClr val="black"/>
                  </a:solidFill>
                </a:rPr>
                <a:t>over an OSM (specifically apremilast)</a:t>
              </a:r>
            </a:p>
          </p:txBody>
        </p:sp>
        <p:sp>
          <p:nvSpPr>
            <p:cNvPr id="40" name="TextBox 39">
              <a:extLst>
                <a:ext uri="{FF2B5EF4-FFF2-40B4-BE49-F238E27FC236}">
                  <a16:creationId xmlns:a16="http://schemas.microsoft.com/office/drawing/2014/main" id="{E8097CA7-0C33-FB4D-93D3-D1478F4D9AAC}"/>
                </a:ext>
              </a:extLst>
            </p:cNvPr>
            <p:cNvSpPr txBox="1"/>
            <p:nvPr/>
          </p:nvSpPr>
          <p:spPr>
            <a:xfrm>
              <a:off x="4294528" y="2454485"/>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1" name="Group 40">
              <a:extLst>
                <a:ext uri="{FF2B5EF4-FFF2-40B4-BE49-F238E27FC236}">
                  <a16:creationId xmlns:a16="http://schemas.microsoft.com/office/drawing/2014/main" id="{F2C7CBF5-CF84-E84E-A655-765BDCA092E5}"/>
                </a:ext>
              </a:extLst>
            </p:cNvPr>
            <p:cNvGrpSpPr/>
            <p:nvPr/>
          </p:nvGrpSpPr>
          <p:grpSpPr>
            <a:xfrm>
              <a:off x="4294529" y="3325765"/>
              <a:ext cx="5176956" cy="336266"/>
              <a:chOff x="2241393" y="3225997"/>
              <a:chExt cx="6902607" cy="448355"/>
            </a:xfrm>
          </p:grpSpPr>
          <p:sp>
            <p:nvSpPr>
              <p:cNvPr id="42" name="Rectangle: Single Corner Snipped 27">
                <a:extLst>
                  <a:ext uri="{FF2B5EF4-FFF2-40B4-BE49-F238E27FC236}">
                    <a16:creationId xmlns:a16="http://schemas.microsoft.com/office/drawing/2014/main" id="{D5746C9E-1AB4-9B40-9394-D515D07C5350}"/>
                  </a:ext>
                </a:extLst>
              </p:cNvPr>
              <p:cNvSpPr/>
              <p:nvPr/>
            </p:nvSpPr>
            <p:spPr>
              <a:xfrm flipV="1">
                <a:off x="2241393" y="3225997"/>
                <a:ext cx="6891454" cy="448355"/>
              </a:xfrm>
              <a:prstGeom prst="snip1Rect">
                <a:avLst>
                  <a:gd name="adj" fmla="val 4583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3" name="Rectangle 42">
                <a:extLst>
                  <a:ext uri="{FF2B5EF4-FFF2-40B4-BE49-F238E27FC236}">
                    <a16:creationId xmlns:a16="http://schemas.microsoft.com/office/drawing/2014/main" id="{639DA85E-7D57-0A43-B13B-9F6B036D4265}"/>
                  </a:ext>
                </a:extLst>
              </p:cNvPr>
              <p:cNvSpPr/>
              <p:nvPr/>
            </p:nvSpPr>
            <p:spPr>
              <a:xfrm>
                <a:off x="2241395" y="3281543"/>
                <a:ext cx="6902605" cy="326239"/>
              </a:xfrm>
              <a:prstGeom prst="rect">
                <a:avLst/>
              </a:prstGeom>
            </p:spPr>
            <p:txBody>
              <a:bodyPr wrap="square">
                <a:spAutoFit/>
              </a:bodyPr>
              <a:lstStyle/>
              <a:p>
                <a:pPr algn="ctr" defTabSz="685800"/>
                <a:r>
                  <a:rPr lang="en-GB" sz="1600" dirty="0">
                    <a:solidFill>
                      <a:srgbClr val="000000"/>
                    </a:solidFill>
                  </a:rPr>
                  <a:t>Switch to IL17i over IL12/23i or another OSM</a:t>
                </a:r>
                <a:endParaRPr lang="en-GB" sz="1600" dirty="0">
                  <a:solidFill>
                    <a:prstClr val="black"/>
                  </a:solidFill>
                </a:endParaRPr>
              </a:p>
            </p:txBody>
          </p:sp>
        </p:grpSp>
        <p:sp>
          <p:nvSpPr>
            <p:cNvPr id="44" name="TextBox 43">
              <a:extLst>
                <a:ext uri="{FF2B5EF4-FFF2-40B4-BE49-F238E27FC236}">
                  <a16:creationId xmlns:a16="http://schemas.microsoft.com/office/drawing/2014/main" id="{31895DB3-14B7-AA4E-B003-975F488CA6CB}"/>
                </a:ext>
              </a:extLst>
            </p:cNvPr>
            <p:cNvSpPr txBox="1"/>
            <p:nvPr/>
          </p:nvSpPr>
          <p:spPr>
            <a:xfrm>
              <a:off x="4294528" y="3073282"/>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grpSp>
          <p:nvGrpSpPr>
            <p:cNvPr id="45" name="Group 44">
              <a:extLst>
                <a:ext uri="{FF2B5EF4-FFF2-40B4-BE49-F238E27FC236}">
                  <a16:creationId xmlns:a16="http://schemas.microsoft.com/office/drawing/2014/main" id="{EA437C79-E1C8-7249-B4D9-2A28F694AFA6}"/>
                </a:ext>
              </a:extLst>
            </p:cNvPr>
            <p:cNvGrpSpPr/>
            <p:nvPr/>
          </p:nvGrpSpPr>
          <p:grpSpPr>
            <a:xfrm>
              <a:off x="4294528" y="2706968"/>
              <a:ext cx="5168591" cy="336266"/>
              <a:chOff x="2252546" y="2177771"/>
              <a:chExt cx="6891454" cy="448355"/>
            </a:xfrm>
          </p:grpSpPr>
          <p:sp>
            <p:nvSpPr>
              <p:cNvPr id="46" name="Rectangle: Single Corner Snipped 25">
                <a:extLst>
                  <a:ext uri="{FF2B5EF4-FFF2-40B4-BE49-F238E27FC236}">
                    <a16:creationId xmlns:a16="http://schemas.microsoft.com/office/drawing/2014/main" id="{B1997CFB-6CB2-EA4D-8A33-EA8556B57964}"/>
                  </a:ext>
                </a:extLst>
              </p:cNvPr>
              <p:cNvSpPr/>
              <p:nvPr/>
            </p:nvSpPr>
            <p:spPr>
              <a:xfrm flipV="1">
                <a:off x="2252546" y="2177771"/>
                <a:ext cx="6891454" cy="448355"/>
              </a:xfrm>
              <a:prstGeom prst="snip1Rect">
                <a:avLst>
                  <a:gd name="adj" fmla="val 458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47" name="Rectangle 46">
                <a:extLst>
                  <a:ext uri="{FF2B5EF4-FFF2-40B4-BE49-F238E27FC236}">
                    <a16:creationId xmlns:a16="http://schemas.microsoft.com/office/drawing/2014/main" id="{EE61E963-2AC2-3540-AEB0-1E70D6E7C798}"/>
                  </a:ext>
                </a:extLst>
              </p:cNvPr>
              <p:cNvSpPr/>
              <p:nvPr/>
            </p:nvSpPr>
            <p:spPr>
              <a:xfrm>
                <a:off x="2274849" y="2220204"/>
                <a:ext cx="6869151" cy="326239"/>
              </a:xfrm>
              <a:prstGeom prst="rect">
                <a:avLst/>
              </a:prstGeom>
            </p:spPr>
            <p:txBody>
              <a:bodyPr wrap="square">
                <a:spAutoFit/>
              </a:bodyPr>
              <a:lstStyle/>
              <a:p>
                <a:pPr algn="ctr" defTabSz="685800"/>
                <a:r>
                  <a:rPr lang="en-GB" sz="1600" dirty="0">
                    <a:solidFill>
                      <a:srgbClr val="000000"/>
                    </a:solidFill>
                  </a:rPr>
                  <a:t>Switch to TNFi over IL17i, IL12/23i or another OSM</a:t>
                </a:r>
                <a:endParaRPr lang="en-GB" sz="1600" dirty="0">
                  <a:solidFill>
                    <a:prstClr val="black"/>
                  </a:solidFill>
                </a:endParaRPr>
              </a:p>
            </p:txBody>
          </p:sp>
        </p:grpSp>
        <p:grpSp>
          <p:nvGrpSpPr>
            <p:cNvPr id="48" name="Group 47">
              <a:extLst>
                <a:ext uri="{FF2B5EF4-FFF2-40B4-BE49-F238E27FC236}">
                  <a16:creationId xmlns:a16="http://schemas.microsoft.com/office/drawing/2014/main" id="{0A3E9540-4888-C343-8CEA-E4D69362DFC0}"/>
                </a:ext>
              </a:extLst>
            </p:cNvPr>
            <p:cNvGrpSpPr/>
            <p:nvPr/>
          </p:nvGrpSpPr>
          <p:grpSpPr>
            <a:xfrm>
              <a:off x="4294529" y="3944560"/>
              <a:ext cx="5176956" cy="362463"/>
              <a:chOff x="2241393" y="3225061"/>
              <a:chExt cx="6902607" cy="483284"/>
            </a:xfrm>
          </p:grpSpPr>
          <p:sp>
            <p:nvSpPr>
              <p:cNvPr id="49" name="Rectangle: Single Corner Snipped 31">
                <a:extLst>
                  <a:ext uri="{FF2B5EF4-FFF2-40B4-BE49-F238E27FC236}">
                    <a16:creationId xmlns:a16="http://schemas.microsoft.com/office/drawing/2014/main" id="{4518A899-E252-E34E-A4B0-C6D68FD9A346}"/>
                  </a:ext>
                </a:extLst>
              </p:cNvPr>
              <p:cNvSpPr/>
              <p:nvPr/>
            </p:nvSpPr>
            <p:spPr>
              <a:xfrm flipV="1">
                <a:off x="2241393" y="3225061"/>
                <a:ext cx="6891454" cy="483284"/>
              </a:xfrm>
              <a:prstGeom prst="snip1Rect">
                <a:avLst>
                  <a:gd name="adj" fmla="val 458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0" name="Rectangle 49">
                <a:extLst>
                  <a:ext uri="{FF2B5EF4-FFF2-40B4-BE49-F238E27FC236}">
                    <a16:creationId xmlns:a16="http://schemas.microsoft.com/office/drawing/2014/main" id="{69595ED9-CAD9-954F-94EE-ED62799ED0DA}"/>
                  </a:ext>
                </a:extLst>
              </p:cNvPr>
              <p:cNvSpPr/>
              <p:nvPr/>
            </p:nvSpPr>
            <p:spPr>
              <a:xfrm>
                <a:off x="2241395" y="3281541"/>
                <a:ext cx="6902605" cy="326238"/>
              </a:xfrm>
              <a:prstGeom prst="rect">
                <a:avLst/>
              </a:prstGeom>
            </p:spPr>
            <p:txBody>
              <a:bodyPr wrap="square">
                <a:spAutoFit/>
              </a:bodyPr>
              <a:lstStyle/>
              <a:p>
                <a:pPr algn="ctr" defTabSz="685800"/>
                <a:r>
                  <a:rPr lang="en-GB" sz="1600" dirty="0">
                    <a:solidFill>
                      <a:prstClr val="black"/>
                    </a:solidFill>
                  </a:rPr>
                  <a:t> Switch to IL12/23i over another OSM</a:t>
                </a:r>
              </a:p>
            </p:txBody>
          </p:sp>
        </p:grpSp>
        <p:sp>
          <p:nvSpPr>
            <p:cNvPr id="51" name="TextBox 50">
              <a:extLst>
                <a:ext uri="{FF2B5EF4-FFF2-40B4-BE49-F238E27FC236}">
                  <a16:creationId xmlns:a16="http://schemas.microsoft.com/office/drawing/2014/main" id="{73B34E96-A12B-A044-8D5F-923B5F2AD692}"/>
                </a:ext>
              </a:extLst>
            </p:cNvPr>
            <p:cNvSpPr txBox="1"/>
            <p:nvPr/>
          </p:nvSpPr>
          <p:spPr>
            <a:xfrm>
              <a:off x="4294528" y="3692078"/>
              <a:ext cx="2010008" cy="222436"/>
            </a:xfrm>
            <a:prstGeom prst="rect">
              <a:avLst/>
            </a:prstGeom>
            <a:solidFill>
              <a:schemeClr val="tx1">
                <a:lumMod val="90000"/>
                <a:lumOff val="10000"/>
              </a:schemeClr>
            </a:solidFill>
          </p:spPr>
          <p:txBody>
            <a:bodyPr wrap="square" rtlCol="0">
              <a:spAutoFit/>
            </a:bodyPr>
            <a:lstStyle/>
            <a:p>
              <a:pPr algn="ctr" defTabSz="685800"/>
              <a:r>
                <a:rPr lang="en-GB" sz="1400" b="1" dirty="0">
                  <a:solidFill>
                    <a:prstClr val="white"/>
                  </a:solidFill>
                  <a:latin typeface="Calibri"/>
                </a:rPr>
                <a:t>Continued active disease?</a:t>
              </a:r>
            </a:p>
          </p:txBody>
        </p:sp>
        <p:sp>
          <p:nvSpPr>
            <p:cNvPr id="52" name="Arrow: Down 34">
              <a:extLst>
                <a:ext uri="{FF2B5EF4-FFF2-40B4-BE49-F238E27FC236}">
                  <a16:creationId xmlns:a16="http://schemas.microsoft.com/office/drawing/2014/main" id="{EE7DFB3C-EBE0-D44B-9092-967F6F03C494}"/>
                </a:ext>
              </a:extLst>
            </p:cNvPr>
            <p:cNvSpPr/>
            <p:nvPr/>
          </p:nvSpPr>
          <p:spPr>
            <a:xfrm>
              <a:off x="4026898" y="2456886"/>
              <a:ext cx="234176" cy="1850137"/>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grpSp>
      <p:sp>
        <p:nvSpPr>
          <p:cNvPr id="54" name="Text Placeholder 4">
            <a:extLst>
              <a:ext uri="{FF2B5EF4-FFF2-40B4-BE49-F238E27FC236}">
                <a16:creationId xmlns:a16="http://schemas.microsoft.com/office/drawing/2014/main" id="{7E1E3C0E-2BA4-F846-8E73-366F97C942E5}"/>
              </a:ext>
            </a:extLst>
          </p:cNvPr>
          <p:cNvSpPr txBox="1">
            <a:spLocks/>
          </p:cNvSpPr>
          <p:nvPr/>
        </p:nvSpPr>
        <p:spPr>
          <a:xfrm>
            <a:off x="39756" y="6188912"/>
            <a:ext cx="8969071" cy="276999"/>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 typeface="Arial" pitchFamily="34" charset="0"/>
              <a:buNone/>
              <a:defRPr sz="675" b="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mn-cs"/>
              </a:rPr>
              <a:t>*Biologic therapy is recommended over biologic-with-MTX combination therapy </a:t>
            </a:r>
          </a:p>
        </p:txBody>
      </p:sp>
    </p:spTree>
    <p:extLst>
      <p:ext uri="{BB962C8B-B14F-4D97-AF65-F5344CB8AC3E}">
        <p14:creationId xmlns:p14="http://schemas.microsoft.com/office/powerpoint/2010/main" val="29997772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77C41F-05FC-BA48-8BE2-EC994A1A744A}"/>
              </a:ext>
            </a:extLst>
          </p:cNvPr>
          <p:cNvSpPr txBox="1">
            <a:spLocks/>
          </p:cNvSpPr>
          <p:nvPr/>
        </p:nvSpPr>
        <p:spPr>
          <a:xfrm>
            <a:off x="609600" y="57587"/>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Comorbidities</a:t>
            </a:r>
          </a:p>
          <a:p>
            <a:pPr algn="l" defTabSz="609585">
              <a:defRPr/>
            </a:pPr>
            <a:r>
              <a:rPr lang="en-US" sz="3733" i="1" dirty="0">
                <a:solidFill>
                  <a:prstClr val="black"/>
                </a:solidFill>
                <a:latin typeface="Calibri"/>
              </a:rPr>
              <a:t>Screening Considerations</a:t>
            </a:r>
          </a:p>
        </p:txBody>
      </p:sp>
      <p:graphicFrame>
        <p:nvGraphicFramePr>
          <p:cNvPr id="8" name="Table 7">
            <a:extLst>
              <a:ext uri="{FF2B5EF4-FFF2-40B4-BE49-F238E27FC236}">
                <a16:creationId xmlns:a16="http://schemas.microsoft.com/office/drawing/2014/main" id="{84C5E31D-D8C3-7947-9074-914DC6C7392E}"/>
              </a:ext>
            </a:extLst>
          </p:cNvPr>
          <p:cNvGraphicFramePr>
            <a:graphicFrameLocks noGrp="1"/>
          </p:cNvGraphicFramePr>
          <p:nvPr/>
        </p:nvGraphicFramePr>
        <p:xfrm>
          <a:off x="1706880" y="1633638"/>
          <a:ext cx="8778240" cy="3797425"/>
        </p:xfrm>
        <a:graphic>
          <a:graphicData uri="http://schemas.openxmlformats.org/drawingml/2006/table">
            <a:tbl>
              <a:tblPr firstRow="1" bandRow="1">
                <a:tableStyleId>{22838BEF-8BB2-4498-84A7-C5851F593DF1}</a:tableStyleId>
              </a:tblPr>
              <a:tblGrid>
                <a:gridCol w="329184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51889">
                <a:tc>
                  <a:txBody>
                    <a:bodyPr/>
                    <a:lstStyle/>
                    <a:p>
                      <a:pPr marL="0" marR="0">
                        <a:lnSpc>
                          <a:spcPct val="90000"/>
                        </a:lnSpc>
                        <a:spcBef>
                          <a:spcPts val="0"/>
                        </a:spcBef>
                        <a:spcAft>
                          <a:spcPts val="0"/>
                        </a:spcAft>
                      </a:pPr>
                      <a:r>
                        <a:rPr lang="en-US" sz="2100" dirty="0">
                          <a:solidFill>
                            <a:schemeClr val="tx1"/>
                          </a:solidFill>
                          <a:effectLst/>
                        </a:rPr>
                        <a:t>Cardiovascular Disease</a:t>
                      </a:r>
                      <a:endParaRPr lang="en-US" sz="2100" b="1" dirty="0">
                        <a:solidFill>
                          <a:schemeClr val="tx1"/>
                        </a:solidFill>
                        <a:effectLst/>
                        <a:latin typeface="Calibri"/>
                        <a:ea typeface="Calibri"/>
                        <a:cs typeface="Times New Roman"/>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a:lnSpc>
                          <a:spcPct val="90000"/>
                        </a:lnSpc>
                        <a:spcBef>
                          <a:spcPts val="0"/>
                        </a:spcBef>
                        <a:spcAft>
                          <a:spcPts val="0"/>
                        </a:spcAft>
                      </a:pPr>
                      <a:r>
                        <a:rPr lang="en-US" sz="2100" dirty="0">
                          <a:solidFill>
                            <a:schemeClr val="tx1"/>
                          </a:solidFill>
                          <a:effectLst/>
                        </a:rPr>
                        <a:t>Check blood pressure, lipid panel</a:t>
                      </a:r>
                    </a:p>
                    <a:p>
                      <a:pPr marL="0" marR="0">
                        <a:lnSpc>
                          <a:spcPct val="90000"/>
                        </a:lnSpc>
                        <a:spcBef>
                          <a:spcPts val="0"/>
                        </a:spcBef>
                        <a:spcAft>
                          <a:spcPts val="0"/>
                        </a:spcAft>
                      </a:pPr>
                      <a:r>
                        <a:rPr lang="en-US" sz="2100" dirty="0">
                          <a:solidFill>
                            <a:schemeClr val="tx1"/>
                          </a:solidFill>
                          <a:effectLst/>
                        </a:rPr>
                        <a:t>Encourage smoking cessation</a:t>
                      </a:r>
                      <a:endParaRPr lang="en-US" sz="2100" b="0" dirty="0">
                        <a:solidFill>
                          <a:schemeClr val="tx1"/>
                        </a:solidFill>
                        <a:effectLst/>
                        <a:latin typeface="Calibri"/>
                        <a:ea typeface="Calibri"/>
                        <a:cs typeface="Times New Roman"/>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5760">
                <a:tc>
                  <a:txBody>
                    <a:bodyPr/>
                    <a:lstStyle/>
                    <a:p>
                      <a:pPr marL="0" marR="0">
                        <a:lnSpc>
                          <a:spcPct val="90000"/>
                        </a:lnSpc>
                        <a:spcBef>
                          <a:spcPts val="0"/>
                        </a:spcBef>
                        <a:spcAft>
                          <a:spcPts val="0"/>
                        </a:spcAft>
                      </a:pPr>
                      <a:r>
                        <a:rPr lang="en-US" sz="2100" dirty="0">
                          <a:effectLst/>
                        </a:rPr>
                        <a:t>Obesity</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nSpc>
                          <a:spcPct val="90000"/>
                        </a:lnSpc>
                        <a:spcBef>
                          <a:spcPts val="0"/>
                        </a:spcBef>
                        <a:spcAft>
                          <a:spcPts val="0"/>
                        </a:spcAft>
                      </a:pPr>
                      <a:r>
                        <a:rPr lang="en-US" sz="2100" dirty="0">
                          <a:effectLst/>
                        </a:rPr>
                        <a:t>Council patients on the benefits of weight loss </a:t>
                      </a:r>
                      <a:endParaRPr lang="en-US" sz="210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65760">
                <a:tc>
                  <a:txBody>
                    <a:bodyPr/>
                    <a:lstStyle/>
                    <a:p>
                      <a:pPr marL="0" marR="0">
                        <a:lnSpc>
                          <a:spcPct val="90000"/>
                        </a:lnSpc>
                        <a:spcBef>
                          <a:spcPts val="0"/>
                        </a:spcBef>
                        <a:spcAft>
                          <a:spcPts val="0"/>
                        </a:spcAft>
                      </a:pPr>
                      <a:r>
                        <a:rPr lang="en-US" sz="2100" dirty="0">
                          <a:effectLst/>
                        </a:rPr>
                        <a:t>Diabetes</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nSpc>
                          <a:spcPct val="90000"/>
                        </a:lnSpc>
                        <a:spcBef>
                          <a:spcPts val="0"/>
                        </a:spcBef>
                        <a:spcAft>
                          <a:spcPts val="0"/>
                        </a:spcAft>
                      </a:pPr>
                      <a:r>
                        <a:rPr lang="en-US" sz="2100" dirty="0">
                          <a:effectLst/>
                        </a:rPr>
                        <a:t>Check fasting glucose or hemoglobin A1c</a:t>
                      </a:r>
                      <a:endParaRPr lang="en-US" sz="210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65760">
                <a:tc>
                  <a:txBody>
                    <a:bodyPr/>
                    <a:lstStyle/>
                    <a:p>
                      <a:pPr marL="0" marR="0">
                        <a:lnSpc>
                          <a:spcPct val="90000"/>
                        </a:lnSpc>
                        <a:spcBef>
                          <a:spcPts val="0"/>
                        </a:spcBef>
                        <a:spcAft>
                          <a:spcPts val="0"/>
                        </a:spcAft>
                      </a:pPr>
                      <a:r>
                        <a:rPr lang="en-US" sz="2100" dirty="0">
                          <a:effectLst/>
                        </a:rPr>
                        <a:t>Inflammatory Bowel Disease</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nSpc>
                          <a:spcPct val="90000"/>
                        </a:lnSpc>
                        <a:spcBef>
                          <a:spcPts val="0"/>
                        </a:spcBef>
                        <a:spcAft>
                          <a:spcPts val="0"/>
                        </a:spcAft>
                      </a:pPr>
                      <a:r>
                        <a:rPr lang="en-US" sz="2100" dirty="0">
                          <a:effectLst/>
                        </a:rPr>
                        <a:t>Ask about gastrointestinal symptoms in the</a:t>
                      </a:r>
                      <a:r>
                        <a:rPr lang="en-US" sz="2100" baseline="0" dirty="0">
                          <a:effectLst/>
                        </a:rPr>
                        <a:t> ROS</a:t>
                      </a:r>
                      <a:endParaRPr lang="en-US" sz="210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365760">
                <a:tc>
                  <a:txBody>
                    <a:bodyPr/>
                    <a:lstStyle/>
                    <a:p>
                      <a:pPr marL="0" marR="0">
                        <a:lnSpc>
                          <a:spcPct val="90000"/>
                        </a:lnSpc>
                        <a:spcBef>
                          <a:spcPts val="0"/>
                        </a:spcBef>
                        <a:spcAft>
                          <a:spcPts val="0"/>
                        </a:spcAft>
                      </a:pPr>
                      <a:r>
                        <a:rPr lang="en-US" sz="2100" dirty="0">
                          <a:effectLst/>
                        </a:rPr>
                        <a:t>Ophthalmic Disease</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nSpc>
                          <a:spcPct val="90000"/>
                        </a:lnSpc>
                        <a:spcBef>
                          <a:spcPts val="0"/>
                        </a:spcBef>
                        <a:spcAft>
                          <a:spcPts val="0"/>
                        </a:spcAft>
                      </a:pPr>
                      <a:r>
                        <a:rPr lang="en-US" sz="2100" dirty="0">
                          <a:effectLst/>
                        </a:rPr>
                        <a:t>Ask about ophthalmic symptoms</a:t>
                      </a:r>
                      <a:r>
                        <a:rPr lang="en-US" sz="2100" baseline="0" dirty="0">
                          <a:effectLst/>
                        </a:rPr>
                        <a:t> in the ROS</a:t>
                      </a:r>
                      <a:endParaRPr lang="en-US" sz="210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58368">
                <a:tc>
                  <a:txBody>
                    <a:bodyPr/>
                    <a:lstStyle/>
                    <a:p>
                      <a:pPr marL="0" marR="0">
                        <a:lnSpc>
                          <a:spcPct val="90000"/>
                        </a:lnSpc>
                        <a:spcBef>
                          <a:spcPts val="0"/>
                        </a:spcBef>
                        <a:spcAft>
                          <a:spcPts val="0"/>
                        </a:spcAft>
                      </a:pPr>
                      <a:r>
                        <a:rPr lang="en-US" sz="2100" dirty="0">
                          <a:effectLst/>
                        </a:rPr>
                        <a:t>Malignancy</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nSpc>
                          <a:spcPct val="90000"/>
                        </a:lnSpc>
                        <a:spcBef>
                          <a:spcPts val="0"/>
                        </a:spcBef>
                        <a:spcAft>
                          <a:spcPts val="0"/>
                        </a:spcAft>
                      </a:pPr>
                      <a:r>
                        <a:rPr lang="en-US" sz="2100" dirty="0">
                          <a:effectLst/>
                        </a:rPr>
                        <a:t>Consider yearly or periodic skin check for patients with a history of UV light therapy</a:t>
                      </a:r>
                      <a:endParaRPr lang="en-US" sz="210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658368">
                <a:tc>
                  <a:txBody>
                    <a:bodyPr/>
                    <a:lstStyle/>
                    <a:p>
                      <a:pPr marL="0" marR="0">
                        <a:lnSpc>
                          <a:spcPct val="90000"/>
                        </a:lnSpc>
                        <a:spcBef>
                          <a:spcPts val="0"/>
                        </a:spcBef>
                        <a:spcAft>
                          <a:spcPts val="0"/>
                        </a:spcAft>
                      </a:pPr>
                      <a:r>
                        <a:rPr lang="en-US" sz="2100" dirty="0">
                          <a:effectLst/>
                        </a:rPr>
                        <a:t>Liver and Kidney Disease</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nSpc>
                          <a:spcPct val="90000"/>
                        </a:lnSpc>
                        <a:spcBef>
                          <a:spcPts val="0"/>
                        </a:spcBef>
                        <a:spcAft>
                          <a:spcPts val="0"/>
                        </a:spcAft>
                      </a:pPr>
                      <a:r>
                        <a:rPr lang="en-US" sz="2100" dirty="0">
                          <a:effectLst/>
                        </a:rPr>
                        <a:t>Check LFTs, Cr, HBV/HCV serologies before</a:t>
                      </a:r>
                      <a:r>
                        <a:rPr lang="en-US" sz="2100" baseline="0" dirty="0">
                          <a:effectLst/>
                        </a:rPr>
                        <a:t> starting therapy</a:t>
                      </a:r>
                      <a:endParaRPr lang="en-US" sz="2100" baseline="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65760">
                <a:tc>
                  <a:txBody>
                    <a:bodyPr/>
                    <a:lstStyle/>
                    <a:p>
                      <a:pPr marL="0" marR="0">
                        <a:lnSpc>
                          <a:spcPct val="90000"/>
                        </a:lnSpc>
                        <a:spcBef>
                          <a:spcPts val="0"/>
                        </a:spcBef>
                        <a:spcAft>
                          <a:spcPts val="0"/>
                        </a:spcAft>
                      </a:pPr>
                      <a:r>
                        <a:rPr lang="en-US" sz="2100" dirty="0">
                          <a:effectLst/>
                        </a:rPr>
                        <a:t>Depression and Anxiety</a:t>
                      </a:r>
                      <a:endParaRPr lang="en-US" sz="2100" b="1"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nSpc>
                          <a:spcPct val="90000"/>
                        </a:lnSpc>
                        <a:spcBef>
                          <a:spcPts val="0"/>
                        </a:spcBef>
                        <a:spcAft>
                          <a:spcPts val="0"/>
                        </a:spcAft>
                      </a:pPr>
                      <a:r>
                        <a:rPr lang="en-US" sz="2100" dirty="0">
                          <a:effectLst/>
                        </a:rPr>
                        <a:t>Ask about symptoms of depression and anxiety </a:t>
                      </a:r>
                      <a:endParaRPr lang="en-US" sz="2100" dirty="0">
                        <a:effectLst/>
                        <a:latin typeface="Calibri"/>
                        <a:ea typeface="Calibri"/>
                        <a:cs typeface="Times New Roman"/>
                      </a:endParaRPr>
                    </a:p>
                  </a:txBody>
                  <a:tcPr marL="68580" marR="68580"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13" name="TextBox 12">
            <a:extLst>
              <a:ext uri="{FF2B5EF4-FFF2-40B4-BE49-F238E27FC236}">
                <a16:creationId xmlns:a16="http://schemas.microsoft.com/office/drawing/2014/main" id="{71932F0B-A74C-2143-9FF7-9534201614FC}"/>
              </a:ext>
            </a:extLst>
          </p:cNvPr>
          <p:cNvSpPr txBox="1"/>
          <p:nvPr/>
        </p:nvSpPr>
        <p:spPr>
          <a:xfrm>
            <a:off x="1" y="6539900"/>
            <a:ext cx="8078705" cy="318100"/>
          </a:xfrm>
          <a:prstGeom prst="rect">
            <a:avLst/>
          </a:prstGeom>
          <a:noFill/>
        </p:spPr>
        <p:txBody>
          <a:bodyPr wrap="square" rtlCol="0" anchor="b">
            <a:spAutoFit/>
          </a:bodyPr>
          <a:lstStyle/>
          <a:p>
            <a:pPr defTabSz="609585">
              <a:defRPr/>
            </a:pPr>
            <a:r>
              <a:rPr lang="en-US" sz="1467" dirty="0">
                <a:solidFill>
                  <a:prstClr val="black">
                    <a:lumMod val="75000"/>
                    <a:lumOff val="25000"/>
                  </a:prstClr>
                </a:solidFill>
                <a:latin typeface="Calibri"/>
              </a:rPr>
              <a:t>Ogdie A, et al. </a:t>
            </a:r>
            <a:r>
              <a:rPr lang="en-US" sz="1467" i="1" dirty="0">
                <a:solidFill>
                  <a:prstClr val="black">
                    <a:lumMod val="75000"/>
                    <a:lumOff val="25000"/>
                  </a:prstClr>
                </a:solidFill>
                <a:latin typeface="Calibri"/>
              </a:rPr>
              <a:t>Curr Opin Rheumatol</a:t>
            </a:r>
            <a:r>
              <a:rPr lang="en-US" sz="1467" dirty="0">
                <a:solidFill>
                  <a:prstClr val="black">
                    <a:lumMod val="75000"/>
                    <a:lumOff val="25000"/>
                  </a:prstClr>
                </a:solidFill>
                <a:latin typeface="Calibri"/>
              </a:rPr>
              <a:t>. 2015;27:118-126. </a:t>
            </a:r>
          </a:p>
        </p:txBody>
      </p:sp>
    </p:spTree>
    <p:extLst>
      <p:ext uri="{BB962C8B-B14F-4D97-AF65-F5344CB8AC3E}">
        <p14:creationId xmlns:p14="http://schemas.microsoft.com/office/powerpoint/2010/main" val="10942570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DE8D31C-DB85-8D4B-80E6-2882429D8A00}"/>
              </a:ext>
            </a:extLst>
          </p:cNvPr>
          <p:cNvSpPr txBox="1">
            <a:spLocks/>
          </p:cNvSpPr>
          <p:nvPr/>
        </p:nvSpPr>
        <p:spPr>
          <a:xfrm>
            <a:off x="609600" y="52559"/>
            <a:ext cx="10972800" cy="1008735"/>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Comorbidities Influence Treatment Selection</a:t>
            </a:r>
          </a:p>
        </p:txBody>
      </p:sp>
      <p:graphicFrame>
        <p:nvGraphicFramePr>
          <p:cNvPr id="10" name="Table 9">
            <a:extLst>
              <a:ext uri="{FF2B5EF4-FFF2-40B4-BE49-F238E27FC236}">
                <a16:creationId xmlns:a16="http://schemas.microsoft.com/office/drawing/2014/main" id="{6BE7E699-0291-1A49-9DBF-E45FA8AEF33F}"/>
              </a:ext>
            </a:extLst>
          </p:cNvPr>
          <p:cNvGraphicFramePr>
            <a:graphicFrameLocks noGrp="1"/>
          </p:cNvGraphicFramePr>
          <p:nvPr/>
        </p:nvGraphicFramePr>
        <p:xfrm>
          <a:off x="649579" y="949244"/>
          <a:ext cx="8940958" cy="5334000"/>
        </p:xfrm>
        <a:graphic>
          <a:graphicData uri="http://schemas.openxmlformats.org/drawingml/2006/table">
            <a:tbl>
              <a:tblPr firstRow="1" firstCol="1" bandRow="1"/>
              <a:tblGrid>
                <a:gridCol w="2316480">
                  <a:extLst>
                    <a:ext uri="{9D8B030D-6E8A-4147-A177-3AD203B41FA5}">
                      <a16:colId xmlns:a16="http://schemas.microsoft.com/office/drawing/2014/main" val="20000"/>
                    </a:ext>
                  </a:extLst>
                </a:gridCol>
                <a:gridCol w="557395">
                  <a:extLst>
                    <a:ext uri="{9D8B030D-6E8A-4147-A177-3AD203B41FA5}">
                      <a16:colId xmlns:a16="http://schemas.microsoft.com/office/drawing/2014/main" val="20001"/>
                    </a:ext>
                  </a:extLst>
                </a:gridCol>
                <a:gridCol w="420856">
                  <a:extLst>
                    <a:ext uri="{9D8B030D-6E8A-4147-A177-3AD203B41FA5}">
                      <a16:colId xmlns:a16="http://schemas.microsoft.com/office/drawing/2014/main" val="20002"/>
                    </a:ext>
                  </a:extLst>
                </a:gridCol>
                <a:gridCol w="420856">
                  <a:extLst>
                    <a:ext uri="{9D8B030D-6E8A-4147-A177-3AD203B41FA5}">
                      <a16:colId xmlns:a16="http://schemas.microsoft.com/office/drawing/2014/main" val="20003"/>
                    </a:ext>
                  </a:extLst>
                </a:gridCol>
                <a:gridCol w="420856">
                  <a:extLst>
                    <a:ext uri="{9D8B030D-6E8A-4147-A177-3AD203B41FA5}">
                      <a16:colId xmlns:a16="http://schemas.microsoft.com/office/drawing/2014/main" val="20004"/>
                    </a:ext>
                  </a:extLst>
                </a:gridCol>
                <a:gridCol w="421660">
                  <a:extLst>
                    <a:ext uri="{9D8B030D-6E8A-4147-A177-3AD203B41FA5}">
                      <a16:colId xmlns:a16="http://schemas.microsoft.com/office/drawing/2014/main" val="20005"/>
                    </a:ext>
                  </a:extLst>
                </a:gridCol>
                <a:gridCol w="421660">
                  <a:extLst>
                    <a:ext uri="{9D8B030D-6E8A-4147-A177-3AD203B41FA5}">
                      <a16:colId xmlns:a16="http://schemas.microsoft.com/office/drawing/2014/main" val="20006"/>
                    </a:ext>
                  </a:extLst>
                </a:gridCol>
                <a:gridCol w="399975">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421660">
                  <a:extLst>
                    <a:ext uri="{9D8B030D-6E8A-4147-A177-3AD203B41FA5}">
                      <a16:colId xmlns:a16="http://schemas.microsoft.com/office/drawing/2014/main" val="20009"/>
                    </a:ext>
                  </a:extLst>
                </a:gridCol>
                <a:gridCol w="421660">
                  <a:extLst>
                    <a:ext uri="{9D8B030D-6E8A-4147-A177-3AD203B41FA5}">
                      <a16:colId xmlns:a16="http://schemas.microsoft.com/office/drawing/2014/main" val="20010"/>
                    </a:ext>
                  </a:extLst>
                </a:gridCol>
                <a:gridCol w="421660">
                  <a:extLst>
                    <a:ext uri="{9D8B030D-6E8A-4147-A177-3AD203B41FA5}">
                      <a16:colId xmlns:a16="http://schemas.microsoft.com/office/drawing/2014/main" val="20011"/>
                    </a:ext>
                  </a:extLst>
                </a:gridCol>
                <a:gridCol w="421660">
                  <a:extLst>
                    <a:ext uri="{9D8B030D-6E8A-4147-A177-3AD203B41FA5}">
                      <a16:colId xmlns:a16="http://schemas.microsoft.com/office/drawing/2014/main" val="20012"/>
                    </a:ext>
                  </a:extLst>
                </a:gridCol>
                <a:gridCol w="421660">
                  <a:extLst>
                    <a:ext uri="{9D8B030D-6E8A-4147-A177-3AD203B41FA5}">
                      <a16:colId xmlns:a16="http://schemas.microsoft.com/office/drawing/2014/main" val="20013"/>
                    </a:ext>
                  </a:extLst>
                </a:gridCol>
                <a:gridCol w="484949">
                  <a:extLst>
                    <a:ext uri="{9D8B030D-6E8A-4147-A177-3AD203B41FA5}">
                      <a16:colId xmlns:a16="http://schemas.microsoft.com/office/drawing/2014/main" val="20014"/>
                    </a:ext>
                  </a:extLst>
                </a:gridCol>
                <a:gridCol w="358371">
                  <a:extLst>
                    <a:ext uri="{9D8B030D-6E8A-4147-A177-3AD203B41FA5}">
                      <a16:colId xmlns:a16="http://schemas.microsoft.com/office/drawing/2014/main" val="20015"/>
                    </a:ext>
                  </a:extLst>
                </a:gridCol>
              </a:tblGrid>
              <a:tr h="170688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900" b="1" dirty="0">
                          <a:solidFill>
                            <a:schemeClr val="bg1"/>
                          </a:solidFill>
                          <a:effectLst/>
                          <a:latin typeface="+mn-lt"/>
                          <a:ea typeface="+mn-ea"/>
                          <a:cs typeface="Arial" pitchFamily="34" charset="0"/>
                        </a:rPr>
                        <a:t>Comorbidity</a:t>
                      </a:r>
                      <a:endParaRPr lang="en-US" sz="1200" b="1" dirty="0">
                        <a:solidFill>
                          <a:schemeClr val="bg1"/>
                        </a:solidFill>
                        <a:effectLst/>
                        <a:latin typeface="+mn-lt"/>
                        <a:ea typeface="ＭＳ 明朝"/>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Non-steroidal Anti-inflammatory Drugs</a:t>
                      </a:r>
                      <a:endParaRPr lang="en-US" sz="1600" dirty="0">
                        <a:solidFill>
                          <a:schemeClr val="bg1"/>
                        </a:solidFill>
                        <a:effectLst/>
                        <a:latin typeface="+mn-lt"/>
                        <a:ea typeface="ＭＳ 明朝"/>
                        <a:cs typeface="Arial" pitchFamily="34" charset="0"/>
                      </a:endParaRPr>
                    </a:p>
                  </a:txBody>
                  <a:tcPr marL="68580" marR="68580" marT="0" marB="0"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Glucocorticoids</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Hydroxychloroquine</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Sulfasalazine</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Methotrexate</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err="1">
                          <a:solidFill>
                            <a:schemeClr val="bg1"/>
                          </a:solidFill>
                          <a:effectLst/>
                          <a:latin typeface="+mn-lt"/>
                          <a:ea typeface="+mn-ea"/>
                          <a:cs typeface="Arial" pitchFamily="34" charset="0"/>
                        </a:rPr>
                        <a:t>Leflunomide</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Cyclosporine</a:t>
                      </a:r>
                      <a:endParaRPr lang="en-US" sz="1600" dirty="0">
                        <a:solidFill>
                          <a:schemeClr val="bg1"/>
                        </a:solidFill>
                        <a:effectLst/>
                        <a:latin typeface="+mn-lt"/>
                        <a:ea typeface="ＭＳ 明朝"/>
                        <a:cs typeface="Arial" pitchFamily="34" charset="0"/>
                      </a:endParaRPr>
                    </a:p>
                  </a:txBody>
                  <a:tcPr marL="68580" marR="68580" marT="0" marB="0"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Etanercept</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Adalimumab</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Infliximab</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err="1">
                          <a:solidFill>
                            <a:schemeClr val="bg1"/>
                          </a:solidFill>
                          <a:effectLst/>
                          <a:latin typeface="+mn-lt"/>
                          <a:ea typeface="+mn-ea"/>
                          <a:cs typeface="Arial" pitchFamily="34" charset="0"/>
                        </a:rPr>
                        <a:t>Certolizumab</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a:solidFill>
                            <a:schemeClr val="bg1"/>
                          </a:solidFill>
                          <a:effectLst/>
                          <a:latin typeface="+mn-lt"/>
                          <a:ea typeface="+mn-ea"/>
                          <a:cs typeface="Arial" pitchFamily="34" charset="0"/>
                        </a:rPr>
                        <a:t>Golimumab</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300" dirty="0" err="1">
                          <a:solidFill>
                            <a:schemeClr val="bg1"/>
                          </a:solidFill>
                          <a:effectLst/>
                          <a:latin typeface="+mn-lt"/>
                          <a:ea typeface="+mn-ea"/>
                          <a:cs typeface="Arial" pitchFamily="34" charset="0"/>
                        </a:rPr>
                        <a:t>Ustekinumab</a:t>
                      </a:r>
                      <a:endParaRPr lang="en-US" sz="1600"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600" b="1" dirty="0" err="1">
                          <a:solidFill>
                            <a:schemeClr val="bg1"/>
                          </a:solidFill>
                          <a:effectLst/>
                          <a:latin typeface="+mn-lt"/>
                          <a:ea typeface="ＭＳ 明朝"/>
                          <a:cs typeface="Arial" pitchFamily="34" charset="0"/>
                        </a:rPr>
                        <a:t>Apremilast</a:t>
                      </a:r>
                      <a:endParaRPr lang="en-US" sz="1600" b="1"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71755" marR="71755" algn="l">
                        <a:spcBef>
                          <a:spcPts val="0"/>
                        </a:spcBef>
                        <a:spcAft>
                          <a:spcPts val="0"/>
                        </a:spcAft>
                      </a:pPr>
                      <a:r>
                        <a:rPr lang="en-US" sz="1600" b="1" dirty="0" err="1">
                          <a:solidFill>
                            <a:schemeClr val="bg1"/>
                          </a:solidFill>
                          <a:effectLst/>
                          <a:latin typeface="+mn-lt"/>
                          <a:ea typeface="ＭＳ 明朝"/>
                          <a:cs typeface="Arial" pitchFamily="34" charset="0"/>
                        </a:rPr>
                        <a:t>Secukinumab</a:t>
                      </a:r>
                      <a:endParaRPr lang="en-US" sz="1600" b="1" dirty="0">
                        <a:solidFill>
                          <a:schemeClr val="bg1"/>
                        </a:solidFill>
                        <a:effectLst/>
                        <a:latin typeface="+mn-lt"/>
                        <a:ea typeface="ＭＳ 明朝"/>
                        <a:cs typeface="Arial" pitchFamily="34" charset="0"/>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0"/>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Cardiovascular Disease</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a:solidFill>
                            <a:schemeClr val="bg1"/>
                          </a:solidFill>
                          <a:effectLst/>
                          <a:latin typeface="+mn-lt"/>
                          <a:ea typeface="Calibri"/>
                          <a:cs typeface="Arial" pitchFamily="34" charset="0"/>
                        </a:rPr>
                        <a:t> </a:t>
                      </a:r>
                      <a:endParaRPr lang="en-US" sz="150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1"/>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Congestive Heart Failure</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2"/>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Obesity</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3"/>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Metabolic Syndrome</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a:solidFill>
                            <a:schemeClr val="bg1"/>
                          </a:solidFill>
                          <a:effectLst/>
                          <a:latin typeface="+mn-lt"/>
                          <a:ea typeface="Calibri"/>
                          <a:cs typeface="Arial" pitchFamily="34" charset="0"/>
                        </a:rPr>
                        <a:t> </a:t>
                      </a:r>
                      <a:endParaRPr lang="en-US" sz="150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4"/>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Diabetes</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5"/>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Inflammatory Bowel Disease</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ＭＳ 明朝"/>
                          <a:cs typeface="Arial" pitchFamily="34" charset="0"/>
                        </a:rPr>
                        <a:t>C</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10006"/>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Uveitis</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P</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P</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P</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a:solidFill>
                            <a:schemeClr val="bg1"/>
                          </a:solidFill>
                          <a:effectLst/>
                          <a:latin typeface="+mn-lt"/>
                          <a:ea typeface="Calibri"/>
                          <a:cs typeface="Arial" pitchFamily="34" charset="0"/>
                        </a:rPr>
                        <a:t> </a:t>
                      </a:r>
                      <a:endParaRPr lang="en-US" sz="150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7"/>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Osteoporosis</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a:solidFill>
                            <a:schemeClr val="bg1"/>
                          </a:solidFill>
                          <a:effectLst/>
                          <a:latin typeface="+mn-lt"/>
                          <a:ea typeface="Calibri"/>
                          <a:cs typeface="Arial" pitchFamily="34" charset="0"/>
                        </a:rPr>
                        <a:t> </a:t>
                      </a:r>
                      <a:endParaRPr lang="en-US" sz="150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8"/>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Malignancy</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9"/>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Fatty Liver Disease</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10"/>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Chronic HBV or HCV</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SM/P</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11"/>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HIV</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12"/>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Calibri"/>
                          <a:cs typeface="Arial" pitchFamily="34" charset="0"/>
                        </a:rPr>
                        <a:t>Chronic Kidney Disease</a:t>
                      </a:r>
                      <a:endParaRPr lang="en-US" sz="1500" dirty="0">
                        <a:solidFill>
                          <a:schemeClr val="tx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SM</a:t>
                      </a: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 </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13"/>
                  </a:ext>
                </a:extLst>
              </a:tr>
              <a:tr h="243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1500" dirty="0">
                          <a:solidFill>
                            <a:schemeClr val="tx1"/>
                          </a:solidFill>
                          <a:effectLst/>
                          <a:latin typeface="+mn-lt"/>
                          <a:ea typeface="ＭＳ 明朝"/>
                          <a:cs typeface="Arial" pitchFamily="34" charset="0"/>
                        </a:rPr>
                        <a:t>Depression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1500" dirty="0">
                          <a:solidFill>
                            <a:schemeClr val="bg1"/>
                          </a:solidFill>
                          <a:effectLst/>
                          <a:latin typeface="+mn-lt"/>
                          <a:ea typeface="Calibri"/>
                          <a:cs typeface="Arial" pitchFamily="34" charset="0"/>
                        </a:rPr>
                        <a:t>C</a:t>
                      </a: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endParaRPr lang="en-US" sz="1500" dirty="0">
                        <a:solidFill>
                          <a:schemeClr val="bg1"/>
                        </a:solidFill>
                        <a:effectLst/>
                        <a:latin typeface="+mn-lt"/>
                        <a:ea typeface="ＭＳ 明朝"/>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14"/>
                  </a:ext>
                </a:extLst>
              </a:tr>
            </a:tbl>
          </a:graphicData>
        </a:graphic>
      </p:graphicFrame>
      <p:sp>
        <p:nvSpPr>
          <p:cNvPr id="12" name="TextBox 11">
            <a:extLst>
              <a:ext uri="{FF2B5EF4-FFF2-40B4-BE49-F238E27FC236}">
                <a16:creationId xmlns:a16="http://schemas.microsoft.com/office/drawing/2014/main" id="{E49516AB-02A9-BA4B-BB77-67470FF88968}"/>
              </a:ext>
            </a:extLst>
          </p:cNvPr>
          <p:cNvSpPr txBox="1"/>
          <p:nvPr/>
        </p:nvSpPr>
        <p:spPr>
          <a:xfrm>
            <a:off x="1" y="6560547"/>
            <a:ext cx="8078705" cy="297454"/>
          </a:xfrm>
          <a:prstGeom prst="rect">
            <a:avLst/>
          </a:prstGeom>
          <a:noFill/>
        </p:spPr>
        <p:txBody>
          <a:bodyPr wrap="square" rtlCol="0" anchor="b">
            <a:spAutoFit/>
          </a:bodyPr>
          <a:lstStyle/>
          <a:p>
            <a:pPr defTabSz="609585">
              <a:defRPr/>
            </a:pPr>
            <a:r>
              <a:rPr lang="en-US" sz="1333" dirty="0">
                <a:solidFill>
                  <a:prstClr val="black">
                    <a:lumMod val="75000"/>
                    <a:lumOff val="25000"/>
                  </a:prstClr>
                </a:solidFill>
                <a:latin typeface="Calibri"/>
              </a:rPr>
              <a:t>Coates LC, et al. </a:t>
            </a:r>
            <a:r>
              <a:rPr lang="en-US" sz="1333" i="1" dirty="0">
                <a:solidFill>
                  <a:prstClr val="black">
                    <a:lumMod val="75000"/>
                    <a:lumOff val="25000"/>
                  </a:prstClr>
                </a:solidFill>
                <a:latin typeface="Calibri"/>
              </a:rPr>
              <a:t>Arthritis </a:t>
            </a:r>
            <a:r>
              <a:rPr lang="en-US" sz="1333" i="1" dirty="0" err="1">
                <a:solidFill>
                  <a:prstClr val="black">
                    <a:lumMod val="75000"/>
                    <a:lumOff val="25000"/>
                  </a:prstClr>
                </a:solidFill>
                <a:latin typeface="Calibri"/>
              </a:rPr>
              <a:t>Rheumatol</a:t>
            </a:r>
            <a:r>
              <a:rPr lang="en-US" sz="1333" dirty="0">
                <a:solidFill>
                  <a:prstClr val="black">
                    <a:lumMod val="75000"/>
                    <a:lumOff val="25000"/>
                  </a:prstClr>
                </a:solidFill>
                <a:latin typeface="Calibri"/>
              </a:rPr>
              <a:t>. 2016;68:1060-1071; </a:t>
            </a:r>
            <a:r>
              <a:rPr lang="en-US" sz="1333" dirty="0" err="1">
                <a:solidFill>
                  <a:prstClr val="black">
                    <a:lumMod val="75000"/>
                    <a:lumOff val="25000"/>
                  </a:prstClr>
                </a:solidFill>
                <a:latin typeface="Calibri"/>
              </a:rPr>
              <a:t>Ogdie</a:t>
            </a:r>
            <a:r>
              <a:rPr lang="en-US" sz="1333" dirty="0">
                <a:solidFill>
                  <a:prstClr val="black">
                    <a:lumMod val="75000"/>
                    <a:lumOff val="25000"/>
                  </a:prstClr>
                </a:solidFill>
                <a:latin typeface="Calibri"/>
              </a:rPr>
              <a:t> A, et al. </a:t>
            </a:r>
            <a:r>
              <a:rPr lang="en-US" sz="1333" i="1" dirty="0">
                <a:solidFill>
                  <a:prstClr val="black">
                    <a:lumMod val="75000"/>
                    <a:lumOff val="25000"/>
                  </a:prstClr>
                </a:solidFill>
                <a:latin typeface="Calibri"/>
              </a:rPr>
              <a:t>J </a:t>
            </a:r>
            <a:r>
              <a:rPr lang="en-US" sz="1333" i="1" dirty="0" err="1">
                <a:solidFill>
                  <a:prstClr val="black">
                    <a:lumMod val="75000"/>
                    <a:lumOff val="25000"/>
                  </a:prstClr>
                </a:solidFill>
                <a:latin typeface="Calibri"/>
              </a:rPr>
              <a:t>Rheumatol</a:t>
            </a:r>
            <a:r>
              <a:rPr lang="en-US" sz="1333" dirty="0">
                <a:solidFill>
                  <a:prstClr val="black">
                    <a:lumMod val="75000"/>
                    <a:lumOff val="25000"/>
                  </a:prstClr>
                </a:solidFill>
                <a:latin typeface="Calibri"/>
              </a:rPr>
              <a:t>. 2014;41:2315-2322. </a:t>
            </a:r>
          </a:p>
        </p:txBody>
      </p:sp>
      <p:graphicFrame>
        <p:nvGraphicFramePr>
          <p:cNvPr id="9" name="Table 8">
            <a:extLst>
              <a:ext uri="{FF2B5EF4-FFF2-40B4-BE49-F238E27FC236}">
                <a16:creationId xmlns:a16="http://schemas.microsoft.com/office/drawing/2014/main" id="{E4FD0B45-38D3-4250-B3C9-30B5058D2C47}"/>
              </a:ext>
            </a:extLst>
          </p:cNvPr>
          <p:cNvGraphicFramePr>
            <a:graphicFrameLocks noGrp="1"/>
          </p:cNvGraphicFramePr>
          <p:nvPr/>
        </p:nvGraphicFramePr>
        <p:xfrm>
          <a:off x="9845606" y="2530974"/>
          <a:ext cx="1941422" cy="2249432"/>
        </p:xfrm>
        <a:graphic>
          <a:graphicData uri="http://schemas.openxmlformats.org/drawingml/2006/table">
            <a:tbl>
              <a:tblPr firstRow="1" bandRow="1"/>
              <a:tblGrid>
                <a:gridCol w="492251">
                  <a:extLst>
                    <a:ext uri="{9D8B030D-6E8A-4147-A177-3AD203B41FA5}">
                      <a16:colId xmlns:a16="http://schemas.microsoft.com/office/drawing/2014/main" val="20000"/>
                    </a:ext>
                  </a:extLst>
                </a:gridCol>
                <a:gridCol w="1449171">
                  <a:extLst>
                    <a:ext uri="{9D8B030D-6E8A-4147-A177-3AD203B41FA5}">
                      <a16:colId xmlns:a16="http://schemas.microsoft.com/office/drawing/2014/main" val="20001"/>
                    </a:ext>
                  </a:extLst>
                </a:gridCol>
              </a:tblGrid>
              <a:tr h="28803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bg1"/>
                          </a:solidFill>
                          <a:effectLst/>
                          <a:uLnTx/>
                          <a:uFillTx/>
                        </a:rPr>
                        <a:t>C</a:t>
                      </a:r>
                      <a:endParaRPr kumimoji="0" lang="en-GB" sz="1600" b="0" i="0" u="none" strike="noStrike" kern="1200" cap="none" spc="0" normalizeH="0" baseline="0" noProof="0" dirty="0">
                        <a:ln>
                          <a:noFill/>
                        </a:ln>
                        <a:solidFill>
                          <a:schemeClr val="bg1"/>
                        </a:solidFill>
                        <a:effectLst/>
                        <a:uLnTx/>
                        <a:uFillTx/>
                        <a:latin typeface="+mn-lt"/>
                        <a:ea typeface="+mn-ea"/>
                        <a:cs typeface="+mn-cs"/>
                      </a:endParaRP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tx1"/>
                          </a:solidFill>
                          <a:effectLst/>
                          <a:uLnTx/>
                          <a:uFillTx/>
                          <a:latin typeface="+mn-lt"/>
                          <a:ea typeface="+mn-ea"/>
                          <a:cs typeface="+mn-cs"/>
                        </a:rPr>
                        <a:t>Caution</a:t>
                      </a: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69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bg1"/>
                          </a:solidFill>
                          <a:effectLst/>
                          <a:uLnTx/>
                          <a:uFillTx/>
                        </a:rPr>
                        <a:t>?</a:t>
                      </a:r>
                      <a:endParaRPr kumimoji="0" lang="en-GB" sz="1600" b="0" i="0" u="none" strike="noStrike" kern="1200" cap="none" spc="0" normalizeH="0" baseline="0" noProof="0" dirty="0">
                        <a:ln>
                          <a:noFill/>
                        </a:ln>
                        <a:solidFill>
                          <a:schemeClr val="bg1"/>
                        </a:solidFill>
                        <a:effectLst/>
                        <a:uLnTx/>
                        <a:uFillTx/>
                        <a:latin typeface="+mn-lt"/>
                        <a:ea typeface="+mn-ea"/>
                        <a:cs typeface="+mn-cs"/>
                      </a:endParaRP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tx1"/>
                          </a:solidFill>
                          <a:effectLst/>
                          <a:uLnTx/>
                          <a:uFillTx/>
                          <a:latin typeface="+mn-lt"/>
                          <a:ea typeface="+mn-ea"/>
                          <a:cs typeface="+mn-cs"/>
                        </a:rPr>
                        <a:t>Data insufficient, concerns raised</a:t>
                      </a: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749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lnSpc>
                          <a:spcPct val="90000"/>
                        </a:lnSpc>
                      </a:pPr>
                      <a:r>
                        <a:rPr kumimoji="0" lang="en-GB" sz="1600" u="none" strike="noStrike" kern="1200" cap="none" spc="0" normalizeH="0" baseline="0" noProof="0" dirty="0">
                          <a:ln>
                            <a:noFill/>
                          </a:ln>
                          <a:solidFill>
                            <a:schemeClr val="bg1"/>
                          </a:solidFill>
                          <a:effectLst/>
                          <a:uLnTx/>
                          <a:uFillTx/>
                        </a:rPr>
                        <a:t>P</a:t>
                      </a:r>
                      <a:endParaRPr lang="en-GB" sz="4800" noProof="0" dirty="0">
                        <a:solidFill>
                          <a:schemeClr val="bg1"/>
                        </a:solidFill>
                      </a:endParaRP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tx1"/>
                          </a:solidFill>
                          <a:effectLst/>
                          <a:uLnTx/>
                          <a:uFillTx/>
                          <a:latin typeface="+mn-lt"/>
                          <a:ea typeface="+mn-ea"/>
                          <a:cs typeface="+mn-cs"/>
                        </a:rPr>
                        <a:t>Preferred therapy</a:t>
                      </a: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69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bg1"/>
                          </a:solidFill>
                          <a:effectLst/>
                          <a:uLnTx/>
                          <a:uFillTx/>
                        </a:rPr>
                        <a:t>SM</a:t>
                      </a:r>
                      <a:endParaRPr kumimoji="0" lang="en-GB" sz="1600" b="0" i="0" u="none" strike="noStrike" kern="1200" cap="none" spc="0" normalizeH="0" baseline="0" noProof="0" dirty="0">
                        <a:ln>
                          <a:noFill/>
                        </a:ln>
                        <a:solidFill>
                          <a:schemeClr val="bg1"/>
                        </a:solidFill>
                        <a:effectLst/>
                        <a:uLnTx/>
                        <a:uFillTx/>
                        <a:latin typeface="+mn-lt"/>
                        <a:ea typeface="+mn-ea"/>
                        <a:cs typeface="+mn-cs"/>
                      </a:endParaRP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tx1"/>
                          </a:solidFill>
                          <a:effectLst/>
                          <a:uLnTx/>
                          <a:uFillTx/>
                          <a:latin typeface="+mn-lt"/>
                          <a:ea typeface="+mn-ea"/>
                          <a:cs typeface="+mn-cs"/>
                        </a:rPr>
                        <a:t>Requires special monitoring</a:t>
                      </a:r>
                    </a:p>
                  </a:txBody>
                  <a:tcPr marL="68580" marR="68580" marT="34291" marB="3429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81525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32FCB8A-B52A-B544-990A-3847FE8E0C94}"/>
              </a:ext>
            </a:extLst>
          </p:cNvPr>
          <p:cNvSpPr txBox="1">
            <a:spLocks/>
          </p:cNvSpPr>
          <p:nvPr/>
        </p:nvSpPr>
        <p:spPr>
          <a:xfrm>
            <a:off x="609600" y="1423601"/>
            <a:ext cx="10972800" cy="4852280"/>
          </a:xfrm>
          <a:prstGeom prst="rect">
            <a:avLst/>
          </a:prstGeom>
        </p:spPr>
        <p:txBody>
          <a:bodyPr vert="horz" lIns="121920" tIns="60960" rIns="121920" bIns="6096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PsA extra-articular manifestations </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PsA Comorbidities (incidence/prevalence and screening)</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Risk factors and their management</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Systemic inflammation &amp; altered metabolic state (obesity as a risk factor and its effect on response to therapy)</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Depression &amp; anxiety</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Crohn’s disease</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Ophthalmic Disease</a:t>
            </a:r>
          </a:p>
          <a:p>
            <a:pPr marL="465655" indent="-457189" algn="l" defTabSz="609585">
              <a:lnSpc>
                <a:spcPct val="90000"/>
              </a:lnSpc>
              <a:spcBef>
                <a:spcPts val="1600"/>
              </a:spcBef>
              <a:buFont typeface="Arial" panose="020B0604020202020204" pitchFamily="34" charset="0"/>
              <a:buChar char="•"/>
              <a:defRPr/>
            </a:pPr>
            <a:r>
              <a:rPr lang="en-US" sz="2667" dirty="0">
                <a:solidFill>
                  <a:prstClr val="black"/>
                </a:solidFill>
                <a:latin typeface="Calibri"/>
              </a:rPr>
              <a:t>Comorbidities &amp; treatment selection </a:t>
            </a:r>
          </a:p>
        </p:txBody>
      </p:sp>
      <p:sp>
        <p:nvSpPr>
          <p:cNvPr id="8" name="Title 1">
            <a:extLst>
              <a:ext uri="{FF2B5EF4-FFF2-40B4-BE49-F238E27FC236}">
                <a16:creationId xmlns:a16="http://schemas.microsoft.com/office/drawing/2014/main" id="{3E7FBCCA-6501-284D-8789-7C2BE1AB885E}"/>
              </a:ext>
            </a:extLst>
          </p:cNvPr>
          <p:cNvSpPr txBox="1">
            <a:spLocks/>
          </p:cNvSpPr>
          <p:nvPr/>
        </p:nvSpPr>
        <p:spPr>
          <a:xfrm>
            <a:off x="609600" y="57585"/>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PsA ⎼ Red Line</a:t>
            </a:r>
          </a:p>
          <a:p>
            <a:pPr algn="l" defTabSz="609585">
              <a:defRPr/>
            </a:pPr>
            <a:r>
              <a:rPr lang="en-US" sz="3733" i="1" dirty="0">
                <a:solidFill>
                  <a:prstClr val="black"/>
                </a:solidFill>
                <a:latin typeface="Calibri"/>
              </a:rPr>
              <a:t>Summary of Covered Topics</a:t>
            </a:r>
          </a:p>
        </p:txBody>
      </p:sp>
    </p:spTree>
    <p:extLst>
      <p:ext uri="{BB962C8B-B14F-4D97-AF65-F5344CB8AC3E}">
        <p14:creationId xmlns:p14="http://schemas.microsoft.com/office/powerpoint/2010/main" val="9802755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A2ADE-A57A-1048-A5F2-B29F01074BC5}"/>
              </a:ext>
            </a:extLst>
          </p:cNvPr>
          <p:cNvSpPr txBox="1">
            <a:spLocks/>
          </p:cNvSpPr>
          <p:nvPr/>
        </p:nvSpPr>
        <p:spPr>
          <a:xfrm>
            <a:off x="609600" y="57578"/>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Case: 40-Year-Old Woman with Psoriasis</a:t>
            </a:r>
          </a:p>
          <a:p>
            <a:pPr algn="l" defTabSz="609585">
              <a:defRPr/>
            </a:pPr>
            <a:r>
              <a:rPr lang="en-US" sz="3733" i="1" dirty="0">
                <a:solidFill>
                  <a:prstClr val="black"/>
                </a:solidFill>
                <a:latin typeface="Calibri" panose="020F0502020204030204"/>
              </a:rPr>
              <a:t>Initial Presentation</a:t>
            </a:r>
          </a:p>
        </p:txBody>
      </p:sp>
      <p:sp>
        <p:nvSpPr>
          <p:cNvPr id="20" name="Content Placeholder 2">
            <a:extLst>
              <a:ext uri="{FF2B5EF4-FFF2-40B4-BE49-F238E27FC236}">
                <a16:creationId xmlns:a16="http://schemas.microsoft.com/office/drawing/2014/main" id="{2A131963-233D-EF43-AF78-BF45D60BADCD}"/>
              </a:ext>
            </a:extLst>
          </p:cNvPr>
          <p:cNvSpPr txBox="1">
            <a:spLocks/>
          </p:cNvSpPr>
          <p:nvPr/>
        </p:nvSpPr>
        <p:spPr>
          <a:xfrm>
            <a:off x="609601" y="1465689"/>
            <a:ext cx="10373801" cy="4656436"/>
          </a:xfrm>
          <a:prstGeom prst="rect">
            <a:avLst/>
          </a:prstGeom>
        </p:spPr>
        <p:txBody>
          <a:bodyPr vert="horz" lIns="121920" tIns="60960" rIns="121920" bIns="6096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defRPr/>
            </a:pPr>
            <a:r>
              <a:rPr lang="en-US" sz="2667" dirty="0">
                <a:solidFill>
                  <a:sysClr val="windowText" lastClr="000000"/>
                </a:solidFill>
                <a:latin typeface="Calibri" panose="020F0502020204030204"/>
              </a:rPr>
              <a:t>Presents to the rheumatology clinic with new joint pain for evaluation of potential PsA</a:t>
            </a:r>
          </a:p>
          <a:p>
            <a:pPr marL="990575" lvl="1" indent="-380990" defTabSz="1219170">
              <a:defRPr/>
            </a:pPr>
            <a:r>
              <a:rPr lang="en-US" sz="2400" dirty="0">
                <a:solidFill>
                  <a:sysClr val="windowText" lastClr="000000"/>
                </a:solidFill>
                <a:latin typeface="Calibri" panose="020F0502020204030204"/>
              </a:rPr>
              <a:t>She reports that she began having toe pain and swelling intermittently approximately 3 months ago</a:t>
            </a:r>
          </a:p>
          <a:p>
            <a:pPr marL="990575" lvl="1" indent="-380990" defTabSz="1219170">
              <a:defRPr/>
            </a:pPr>
            <a:r>
              <a:rPr lang="en-US" sz="2400" dirty="0">
                <a:solidFill>
                  <a:sysClr val="windowText" lastClr="000000"/>
                </a:solidFill>
                <a:latin typeface="Calibri" panose="020F0502020204030204"/>
              </a:rPr>
              <a:t>Then, about 6 weeks ago she developed knee swelling and subsequently a swollen finger</a:t>
            </a:r>
          </a:p>
          <a:p>
            <a:pPr marL="990575" lvl="1" indent="-380990" defTabSz="1219170">
              <a:defRPr/>
            </a:pPr>
            <a:r>
              <a:rPr lang="en-US" sz="2400" dirty="0">
                <a:solidFill>
                  <a:sysClr val="windowText" lastClr="000000"/>
                </a:solidFill>
                <a:latin typeface="Calibri" panose="020F0502020204030204"/>
              </a:rPr>
              <a:t>Today the toes are fine</a:t>
            </a:r>
          </a:p>
          <a:p>
            <a:pPr marL="990575" lvl="1" indent="-380990" defTabSz="1219170">
              <a:defRPr/>
            </a:pPr>
            <a:r>
              <a:rPr lang="en-US" sz="2400" dirty="0">
                <a:solidFill>
                  <a:sysClr val="windowText" lastClr="000000"/>
                </a:solidFill>
                <a:latin typeface="Calibri" panose="020F0502020204030204"/>
              </a:rPr>
              <a:t>She notes experiencing morning stiffness for about 1 hour</a:t>
            </a:r>
          </a:p>
          <a:p>
            <a:pPr marL="457189" indent="-457189" defTabSz="1219170">
              <a:spcBef>
                <a:spcPts val="2400"/>
              </a:spcBef>
              <a:defRPr/>
            </a:pPr>
            <a:r>
              <a:rPr lang="en-US" sz="2667" dirty="0">
                <a:solidFill>
                  <a:sysClr val="windowText" lastClr="000000"/>
                </a:solidFill>
                <a:latin typeface="Calibri" panose="020F0502020204030204"/>
              </a:rPr>
              <a:t>Her past therapies include primarily topicals, some prior phototherapy for legs, and currently she’s taking naproxen 500 mg bid prn as prescribed by PCP</a:t>
            </a:r>
          </a:p>
        </p:txBody>
      </p:sp>
    </p:spTree>
    <p:extLst>
      <p:ext uri="{BB962C8B-B14F-4D97-AF65-F5344CB8AC3E}">
        <p14:creationId xmlns:p14="http://schemas.microsoft.com/office/powerpoint/2010/main" val="17449890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A2ADE-A57A-1048-A5F2-B29F01074BC5}"/>
              </a:ext>
            </a:extLst>
          </p:cNvPr>
          <p:cNvSpPr txBox="1">
            <a:spLocks/>
          </p:cNvSpPr>
          <p:nvPr/>
        </p:nvSpPr>
        <p:spPr>
          <a:xfrm>
            <a:off x="609600" y="57578"/>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Case: 40-Year-Old Woman with Psoriasis</a:t>
            </a:r>
          </a:p>
          <a:p>
            <a:pPr algn="l" defTabSz="609585">
              <a:defRPr/>
            </a:pPr>
            <a:r>
              <a:rPr lang="en-US" sz="3733" i="1" dirty="0">
                <a:solidFill>
                  <a:prstClr val="black"/>
                </a:solidFill>
                <a:latin typeface="Calibri" panose="020F0502020204030204"/>
              </a:rPr>
              <a:t>Exam &amp; Labs</a:t>
            </a:r>
          </a:p>
        </p:txBody>
      </p:sp>
      <p:sp>
        <p:nvSpPr>
          <p:cNvPr id="20" name="Content Placeholder 2">
            <a:extLst>
              <a:ext uri="{FF2B5EF4-FFF2-40B4-BE49-F238E27FC236}">
                <a16:creationId xmlns:a16="http://schemas.microsoft.com/office/drawing/2014/main" id="{2A131963-233D-EF43-AF78-BF45D60BADCD}"/>
              </a:ext>
            </a:extLst>
          </p:cNvPr>
          <p:cNvSpPr txBox="1">
            <a:spLocks/>
          </p:cNvSpPr>
          <p:nvPr/>
        </p:nvSpPr>
        <p:spPr>
          <a:xfrm>
            <a:off x="609601" y="1465689"/>
            <a:ext cx="10373801" cy="5074448"/>
          </a:xfrm>
          <a:prstGeom prst="rect">
            <a:avLst/>
          </a:prstGeom>
        </p:spPr>
        <p:txBody>
          <a:bodyPr vert="horz" lIns="121920" tIns="60960" rIns="121920" bIns="6096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lnSpc>
                <a:spcPct val="90000"/>
              </a:lnSpc>
              <a:spcBef>
                <a:spcPts val="1333"/>
              </a:spcBef>
              <a:defRPr/>
            </a:pPr>
            <a:r>
              <a:rPr lang="en-US" sz="2533" dirty="0">
                <a:solidFill>
                  <a:sysClr val="windowText" lastClr="000000"/>
                </a:solidFill>
                <a:latin typeface="Calibri" panose="020F0502020204030204"/>
              </a:rPr>
              <a:t>She has mild hypertension (BP 145/95), she is obese (BMI 32), and has normal HR, RR, and temperature</a:t>
            </a:r>
          </a:p>
          <a:p>
            <a:pPr marL="457189" indent="-457189" defTabSz="1219170">
              <a:lnSpc>
                <a:spcPct val="90000"/>
              </a:lnSpc>
              <a:spcBef>
                <a:spcPts val="1333"/>
              </a:spcBef>
              <a:defRPr/>
            </a:pPr>
            <a:r>
              <a:rPr lang="en-US" sz="2533" dirty="0">
                <a:solidFill>
                  <a:sysClr val="windowText" lastClr="000000"/>
                </a:solidFill>
                <a:latin typeface="Calibri" panose="020F0502020204030204"/>
              </a:rPr>
              <a:t>She has psoriasis with ~5% BSA, mostly on her lower extremities and scalp</a:t>
            </a:r>
          </a:p>
          <a:p>
            <a:pPr marL="457189" indent="-457189" defTabSz="1219170">
              <a:lnSpc>
                <a:spcPct val="90000"/>
              </a:lnSpc>
              <a:spcBef>
                <a:spcPts val="1333"/>
              </a:spcBef>
              <a:defRPr/>
            </a:pPr>
            <a:r>
              <a:rPr lang="en-US" sz="2533" dirty="0">
                <a:solidFill>
                  <a:sysClr val="windowText" lastClr="000000"/>
                </a:solidFill>
                <a:latin typeface="Calibri" panose="020F0502020204030204"/>
              </a:rPr>
              <a:t>She has nail pitting with some onycholysis of 1 nail</a:t>
            </a:r>
          </a:p>
          <a:p>
            <a:pPr marL="457189" indent="-457189" defTabSz="1219170">
              <a:lnSpc>
                <a:spcPct val="90000"/>
              </a:lnSpc>
              <a:spcBef>
                <a:spcPts val="1333"/>
              </a:spcBef>
              <a:defRPr/>
            </a:pPr>
            <a:r>
              <a:rPr lang="en-US" sz="2533" dirty="0">
                <a:solidFill>
                  <a:sysClr val="windowText" lastClr="000000"/>
                </a:solidFill>
                <a:latin typeface="Calibri" panose="020F0502020204030204"/>
              </a:rPr>
              <a:t>She has 3 swollen joints, 3 tender joints, 1 tender lateral epicondyle and right troch bursa tenderness (2 entheses on SPARCC index), and dactylitis of the right second finger</a:t>
            </a:r>
          </a:p>
          <a:p>
            <a:pPr marL="457189" indent="-457189" defTabSz="1219170">
              <a:lnSpc>
                <a:spcPct val="90000"/>
              </a:lnSpc>
              <a:spcBef>
                <a:spcPts val="1333"/>
              </a:spcBef>
              <a:defRPr/>
            </a:pPr>
            <a:r>
              <a:rPr lang="en-US" sz="2533" dirty="0">
                <a:solidFill>
                  <a:sysClr val="windowText" lastClr="000000"/>
                </a:solidFill>
                <a:latin typeface="Calibri" panose="020F0502020204030204"/>
              </a:rPr>
              <a:t>No spine or SI joint tenderness or pain on ROM of the spine</a:t>
            </a:r>
          </a:p>
          <a:p>
            <a:pPr marL="457189" indent="-457189" defTabSz="1219170">
              <a:lnSpc>
                <a:spcPct val="90000"/>
              </a:lnSpc>
              <a:spcBef>
                <a:spcPts val="1333"/>
              </a:spcBef>
              <a:defRPr/>
            </a:pPr>
            <a:r>
              <a:rPr lang="en-US" sz="2533" dirty="0">
                <a:solidFill>
                  <a:sysClr val="windowText" lastClr="000000"/>
                </a:solidFill>
                <a:latin typeface="Calibri" panose="020F0502020204030204"/>
              </a:rPr>
              <a:t>Labs are remarkable for elevated CRP 5 mg/dl (&lt;3 normal), and her fasting glucose is 110</a:t>
            </a:r>
          </a:p>
        </p:txBody>
      </p:sp>
    </p:spTree>
    <p:extLst>
      <p:ext uri="{BB962C8B-B14F-4D97-AF65-F5344CB8AC3E}">
        <p14:creationId xmlns:p14="http://schemas.microsoft.com/office/powerpoint/2010/main" val="28500852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A2ADE-A57A-1048-A5F2-B29F01074BC5}"/>
              </a:ext>
            </a:extLst>
          </p:cNvPr>
          <p:cNvSpPr txBox="1">
            <a:spLocks/>
          </p:cNvSpPr>
          <p:nvPr/>
        </p:nvSpPr>
        <p:spPr>
          <a:xfrm>
            <a:off x="609600" y="57578"/>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Case: 40-Year-Old Woman with Psoriasis</a:t>
            </a:r>
          </a:p>
          <a:p>
            <a:pPr algn="l" defTabSz="609585">
              <a:defRPr/>
            </a:pPr>
            <a:r>
              <a:rPr lang="en-US" sz="3733" i="1" dirty="0">
                <a:solidFill>
                  <a:prstClr val="black"/>
                </a:solidFill>
                <a:latin typeface="Calibri" panose="020F0502020204030204"/>
              </a:rPr>
              <a:t>Treatment Options</a:t>
            </a:r>
          </a:p>
        </p:txBody>
      </p:sp>
      <p:sp>
        <p:nvSpPr>
          <p:cNvPr id="20" name="Content Placeholder 2">
            <a:extLst>
              <a:ext uri="{FF2B5EF4-FFF2-40B4-BE49-F238E27FC236}">
                <a16:creationId xmlns:a16="http://schemas.microsoft.com/office/drawing/2014/main" id="{2A131963-233D-EF43-AF78-BF45D60BADCD}"/>
              </a:ext>
            </a:extLst>
          </p:cNvPr>
          <p:cNvSpPr txBox="1">
            <a:spLocks/>
          </p:cNvSpPr>
          <p:nvPr/>
        </p:nvSpPr>
        <p:spPr>
          <a:xfrm>
            <a:off x="609601" y="1465689"/>
            <a:ext cx="10373801" cy="4990769"/>
          </a:xfrm>
          <a:prstGeom prst="rect">
            <a:avLst/>
          </a:prstGeom>
        </p:spPr>
        <p:txBody>
          <a:bodyPr vert="horz" lIns="121920" tIns="60960" rIns="121920" bIns="6096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lnSpc>
                <a:spcPct val="90000"/>
              </a:lnSpc>
              <a:defRPr/>
            </a:pPr>
            <a:r>
              <a:rPr lang="en-US" dirty="0">
                <a:solidFill>
                  <a:sysClr val="windowText" lastClr="000000"/>
                </a:solidFill>
                <a:latin typeface="Calibri" panose="020F0502020204030204"/>
              </a:rPr>
              <a:t>Which therapy should you begin?</a:t>
            </a:r>
          </a:p>
          <a:p>
            <a:pPr marL="990575" lvl="1" indent="-380990" defTabSz="1219170">
              <a:lnSpc>
                <a:spcPct val="90000"/>
              </a:lnSpc>
              <a:spcBef>
                <a:spcPts val="800"/>
              </a:spcBef>
              <a:defRPr/>
            </a:pPr>
            <a:r>
              <a:rPr lang="en-US" sz="2667" dirty="0">
                <a:solidFill>
                  <a:sysClr val="windowText" lastClr="000000"/>
                </a:solidFill>
                <a:latin typeface="Calibri" panose="020F0502020204030204"/>
              </a:rPr>
              <a:t>Discussion could include avoiding methotrexate due to obesity and diabetes, moderate psoriasis, more aggressive arthritis</a:t>
            </a:r>
          </a:p>
          <a:p>
            <a:pPr marL="990575" lvl="1" indent="-380990" defTabSz="1219170">
              <a:lnSpc>
                <a:spcPct val="90000"/>
              </a:lnSpc>
              <a:spcBef>
                <a:spcPts val="1600"/>
              </a:spcBef>
              <a:defRPr/>
            </a:pPr>
            <a:r>
              <a:rPr lang="en-US" sz="2667" dirty="0">
                <a:solidFill>
                  <a:sysClr val="windowText" lastClr="000000"/>
                </a:solidFill>
                <a:latin typeface="Calibri" panose="020F0502020204030204"/>
              </a:rPr>
              <a:t>Would start TNFi by current recommendations</a:t>
            </a:r>
          </a:p>
          <a:p>
            <a:pPr marL="990575" lvl="1" indent="-380990" defTabSz="1219170">
              <a:lnSpc>
                <a:spcPct val="90000"/>
              </a:lnSpc>
              <a:spcBef>
                <a:spcPts val="800"/>
              </a:spcBef>
              <a:defRPr/>
            </a:pPr>
            <a:endParaRPr lang="en-US" sz="3200" dirty="0">
              <a:solidFill>
                <a:sysClr val="windowText" lastClr="000000"/>
              </a:solidFill>
              <a:latin typeface="Calibri" panose="020F0502020204030204"/>
            </a:endParaRPr>
          </a:p>
        </p:txBody>
      </p:sp>
    </p:spTree>
    <p:extLst>
      <p:ext uri="{BB962C8B-B14F-4D97-AF65-F5344CB8AC3E}">
        <p14:creationId xmlns:p14="http://schemas.microsoft.com/office/powerpoint/2010/main" val="15648268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A2ADE-A57A-1048-A5F2-B29F01074BC5}"/>
              </a:ext>
            </a:extLst>
          </p:cNvPr>
          <p:cNvSpPr txBox="1">
            <a:spLocks/>
          </p:cNvSpPr>
          <p:nvPr/>
        </p:nvSpPr>
        <p:spPr>
          <a:xfrm>
            <a:off x="609600" y="57578"/>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Case: 40-Year-Old Woman with Psoriasis</a:t>
            </a:r>
          </a:p>
          <a:p>
            <a:pPr algn="l" defTabSz="609585">
              <a:defRPr/>
            </a:pPr>
            <a:r>
              <a:rPr lang="en-US" sz="3733" i="1" dirty="0">
                <a:solidFill>
                  <a:prstClr val="black"/>
                </a:solidFill>
                <a:latin typeface="Calibri" panose="020F0502020204030204"/>
              </a:rPr>
              <a:t>Further Workup Before Initiating Therapy</a:t>
            </a:r>
          </a:p>
        </p:txBody>
      </p:sp>
      <p:sp>
        <p:nvSpPr>
          <p:cNvPr id="20" name="Content Placeholder 2">
            <a:extLst>
              <a:ext uri="{FF2B5EF4-FFF2-40B4-BE49-F238E27FC236}">
                <a16:creationId xmlns:a16="http://schemas.microsoft.com/office/drawing/2014/main" id="{2A131963-233D-EF43-AF78-BF45D60BADCD}"/>
              </a:ext>
            </a:extLst>
          </p:cNvPr>
          <p:cNvSpPr txBox="1">
            <a:spLocks/>
          </p:cNvSpPr>
          <p:nvPr/>
        </p:nvSpPr>
        <p:spPr>
          <a:xfrm>
            <a:off x="609601" y="1465689"/>
            <a:ext cx="10373801" cy="4990769"/>
          </a:xfrm>
          <a:prstGeom prst="rect">
            <a:avLst/>
          </a:prstGeom>
        </p:spPr>
        <p:txBody>
          <a:bodyPr vert="horz" lIns="121920" tIns="60960" rIns="121920" bIns="6096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lnSpc>
                <a:spcPct val="90000"/>
              </a:lnSpc>
              <a:defRPr/>
            </a:pPr>
            <a:r>
              <a:rPr lang="en-US" dirty="0">
                <a:solidFill>
                  <a:sysClr val="windowText" lastClr="000000"/>
                </a:solidFill>
                <a:latin typeface="Calibri" panose="020F0502020204030204"/>
              </a:rPr>
              <a:t>Diabetes</a:t>
            </a:r>
          </a:p>
          <a:p>
            <a:pPr marL="457189" indent="-457189" defTabSz="1219170">
              <a:lnSpc>
                <a:spcPct val="90000"/>
              </a:lnSpc>
              <a:defRPr/>
            </a:pPr>
            <a:r>
              <a:rPr lang="en-US" dirty="0">
                <a:solidFill>
                  <a:sysClr val="windowText" lastClr="000000"/>
                </a:solidFill>
                <a:latin typeface="Calibri" panose="020F0502020204030204"/>
              </a:rPr>
              <a:t>Lipids</a:t>
            </a:r>
          </a:p>
          <a:p>
            <a:pPr marL="457189" indent="-457189" defTabSz="1219170">
              <a:lnSpc>
                <a:spcPct val="90000"/>
              </a:lnSpc>
              <a:defRPr/>
            </a:pPr>
            <a:r>
              <a:rPr lang="en-US" dirty="0">
                <a:solidFill>
                  <a:sysClr val="windowText" lastClr="000000"/>
                </a:solidFill>
                <a:latin typeface="Calibri" panose="020F0502020204030204"/>
              </a:rPr>
              <a:t>Consider full cardiovascular risk assessment</a:t>
            </a:r>
          </a:p>
          <a:p>
            <a:pPr marL="457189" indent="-457189" defTabSz="1219170">
              <a:lnSpc>
                <a:spcPct val="90000"/>
              </a:lnSpc>
              <a:defRPr/>
            </a:pPr>
            <a:r>
              <a:rPr lang="en-US" dirty="0">
                <a:solidFill>
                  <a:sysClr val="windowText" lastClr="000000"/>
                </a:solidFill>
                <a:latin typeface="Calibri" panose="020F0502020204030204"/>
              </a:rPr>
              <a:t>Depression, anxiety</a:t>
            </a:r>
          </a:p>
          <a:p>
            <a:pPr marL="990575" lvl="1" indent="-380990" defTabSz="1219170">
              <a:lnSpc>
                <a:spcPct val="90000"/>
              </a:lnSpc>
              <a:spcBef>
                <a:spcPts val="800"/>
              </a:spcBef>
              <a:defRPr/>
            </a:pPr>
            <a:endParaRPr lang="en-US" sz="3200" dirty="0">
              <a:solidFill>
                <a:sysClr val="windowText" lastClr="000000"/>
              </a:solidFill>
              <a:latin typeface="Calibri" panose="020F0502020204030204"/>
            </a:endParaRPr>
          </a:p>
        </p:txBody>
      </p:sp>
    </p:spTree>
    <p:extLst>
      <p:ext uri="{BB962C8B-B14F-4D97-AF65-F5344CB8AC3E}">
        <p14:creationId xmlns:p14="http://schemas.microsoft.com/office/powerpoint/2010/main" val="32676265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A2ADE-A57A-1048-A5F2-B29F01074BC5}"/>
              </a:ext>
            </a:extLst>
          </p:cNvPr>
          <p:cNvSpPr txBox="1">
            <a:spLocks/>
          </p:cNvSpPr>
          <p:nvPr/>
        </p:nvSpPr>
        <p:spPr>
          <a:xfrm>
            <a:off x="609600" y="57578"/>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panose="020F0502020204030204"/>
              </a:rPr>
              <a:t>Case: 40-Year-Old Woman with Psoriasis</a:t>
            </a:r>
          </a:p>
          <a:p>
            <a:pPr algn="l" defTabSz="609585">
              <a:defRPr/>
            </a:pPr>
            <a:r>
              <a:rPr lang="en-US" sz="3733" i="1" dirty="0">
                <a:solidFill>
                  <a:prstClr val="black"/>
                </a:solidFill>
                <a:latin typeface="Calibri" panose="020F0502020204030204"/>
              </a:rPr>
              <a:t>3-Month Follow-Up</a:t>
            </a:r>
          </a:p>
        </p:txBody>
      </p:sp>
      <p:sp>
        <p:nvSpPr>
          <p:cNvPr id="5" name="Content Placeholder 2">
            <a:extLst>
              <a:ext uri="{FF2B5EF4-FFF2-40B4-BE49-F238E27FC236}">
                <a16:creationId xmlns:a16="http://schemas.microsoft.com/office/drawing/2014/main" id="{6EC3E00A-2B34-294C-841A-3A15229E69BC}"/>
              </a:ext>
            </a:extLst>
          </p:cNvPr>
          <p:cNvSpPr txBox="1">
            <a:spLocks/>
          </p:cNvSpPr>
          <p:nvPr/>
        </p:nvSpPr>
        <p:spPr>
          <a:xfrm>
            <a:off x="609601" y="1465689"/>
            <a:ext cx="10373801" cy="4439480"/>
          </a:xfrm>
          <a:prstGeom prst="rect">
            <a:avLst/>
          </a:prstGeom>
        </p:spPr>
        <p:txBody>
          <a:bodyPr vert="horz" lIns="121920" tIns="60960" rIns="121920" bIns="60960" rtlCol="0" anchor="t">
            <a:normAutofit/>
          </a:bodyPr>
          <a:lstStyle>
            <a:defPPr>
              <a:defRPr lang="en-US"/>
            </a:defPPr>
            <a:lvl1pPr marL="342900" lvl="0" indent="-342900" defTabSz="914400">
              <a:spcBef>
                <a:spcPts val="800"/>
              </a:spcBef>
              <a:buFont typeface="Arial" pitchFamily="34" charset="0"/>
              <a:buChar char="•"/>
              <a:defRPr sz="1900">
                <a:solidFill>
                  <a:sysClr val="windowText" lastClr="000000"/>
                </a:solidFill>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457189" indent="-457189" defTabSz="1219170">
              <a:spcBef>
                <a:spcPts val="1333"/>
              </a:spcBef>
            </a:pPr>
            <a:r>
              <a:rPr lang="en-US" sz="2533" dirty="0">
                <a:latin typeface="Calibri" panose="020F0502020204030204"/>
              </a:rPr>
              <a:t>She returns 3 months after starting a TNFi</a:t>
            </a:r>
          </a:p>
          <a:p>
            <a:pPr marL="457189" indent="-457189" defTabSz="1219170">
              <a:spcBef>
                <a:spcPts val="1333"/>
              </a:spcBef>
            </a:pPr>
            <a:r>
              <a:rPr lang="en-US" sz="2533" dirty="0">
                <a:latin typeface="Calibri" panose="020F0502020204030204"/>
              </a:rPr>
              <a:t>She’s feeling better, but she continues to have some joint pain</a:t>
            </a:r>
          </a:p>
          <a:p>
            <a:pPr marL="457189" indent="-457189" defTabSz="1219170">
              <a:spcBef>
                <a:spcPts val="1333"/>
              </a:spcBef>
            </a:pPr>
            <a:r>
              <a:rPr lang="en-US" sz="2533" dirty="0">
                <a:latin typeface="Calibri" panose="020F0502020204030204"/>
              </a:rPr>
              <a:t>On ROS, she ascribes to some depression</a:t>
            </a:r>
          </a:p>
          <a:p>
            <a:pPr marL="457189" indent="-457189" defTabSz="1219170">
              <a:spcBef>
                <a:spcPts val="1333"/>
              </a:spcBef>
            </a:pPr>
            <a:r>
              <a:rPr lang="en-US" sz="2533" dirty="0">
                <a:latin typeface="Calibri" panose="020F0502020204030204"/>
              </a:rPr>
              <a:t>Not exercising much due to fear of worsening arthritis</a:t>
            </a:r>
          </a:p>
          <a:p>
            <a:pPr marL="457189" indent="-457189" defTabSz="1219170">
              <a:spcBef>
                <a:spcPts val="1333"/>
              </a:spcBef>
            </a:pPr>
            <a:r>
              <a:rPr lang="en-US" sz="2533" dirty="0">
                <a:latin typeface="Calibri" panose="020F0502020204030204"/>
              </a:rPr>
              <a:t>RAPID3 declines from 12 to 7, suggesting she’s had a good improvement</a:t>
            </a:r>
          </a:p>
          <a:p>
            <a:pPr marL="457189" indent="-457189" defTabSz="1219170">
              <a:spcBef>
                <a:spcPts val="1333"/>
              </a:spcBef>
            </a:pPr>
            <a:r>
              <a:rPr lang="en-US" sz="2533" dirty="0">
                <a:latin typeface="Calibri" panose="020F0502020204030204"/>
              </a:rPr>
              <a:t>On exam, no significant swelling although the dactylitis is still not completely resolved</a:t>
            </a:r>
          </a:p>
          <a:p>
            <a:pPr marL="457189" indent="-457189" defTabSz="1219170">
              <a:spcBef>
                <a:spcPts val="1333"/>
              </a:spcBef>
            </a:pPr>
            <a:r>
              <a:rPr lang="en-US" sz="2533" dirty="0">
                <a:latin typeface="Calibri" panose="020F0502020204030204"/>
              </a:rPr>
              <a:t>Knee pain intermittent as well, but no significant swelling on exam</a:t>
            </a:r>
          </a:p>
        </p:txBody>
      </p:sp>
    </p:spTree>
    <p:extLst>
      <p:ext uri="{BB962C8B-B14F-4D97-AF65-F5344CB8AC3E}">
        <p14:creationId xmlns:p14="http://schemas.microsoft.com/office/powerpoint/2010/main" val="5769199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EC3E00A-2B34-294C-841A-3A15229E69BC}"/>
              </a:ext>
            </a:extLst>
          </p:cNvPr>
          <p:cNvSpPr txBox="1">
            <a:spLocks/>
          </p:cNvSpPr>
          <p:nvPr/>
        </p:nvSpPr>
        <p:spPr>
          <a:xfrm>
            <a:off x="609601" y="1465689"/>
            <a:ext cx="10373801" cy="4439480"/>
          </a:xfrm>
          <a:prstGeom prst="rect">
            <a:avLst/>
          </a:prstGeom>
        </p:spPr>
        <p:txBody>
          <a:bodyPr vert="horz" lIns="121920" tIns="60960" rIns="121920" bIns="6096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defRPr/>
            </a:pPr>
            <a:r>
              <a:rPr lang="en-US" dirty="0">
                <a:solidFill>
                  <a:sysClr val="windowText" lastClr="000000"/>
                </a:solidFill>
                <a:latin typeface="Calibri" panose="020F0502020204030204"/>
              </a:rPr>
              <a:t>Obese patients likely to have inadequate response (but she’s done OK)</a:t>
            </a:r>
          </a:p>
          <a:p>
            <a:pPr marL="990575" lvl="1" indent="-380990" defTabSz="1219170">
              <a:spcBef>
                <a:spcPts val="800"/>
              </a:spcBef>
              <a:defRPr/>
            </a:pPr>
            <a:r>
              <a:rPr lang="en-US" sz="2667" dirty="0">
                <a:solidFill>
                  <a:sysClr val="windowText" lastClr="000000"/>
                </a:solidFill>
                <a:latin typeface="Calibri" panose="020F0502020204030204"/>
              </a:rPr>
              <a:t>Weight loss is an important discussion here</a:t>
            </a:r>
          </a:p>
          <a:p>
            <a:pPr marL="990575" lvl="1" indent="-380990" defTabSz="1219170">
              <a:spcBef>
                <a:spcPts val="800"/>
              </a:spcBef>
              <a:defRPr/>
            </a:pPr>
            <a:r>
              <a:rPr lang="en-US" sz="2667" dirty="0">
                <a:solidFill>
                  <a:sysClr val="windowText" lastClr="000000"/>
                </a:solidFill>
                <a:latin typeface="Calibri" panose="020F0502020204030204"/>
              </a:rPr>
              <a:t>Consider referring her to the nutritionist </a:t>
            </a:r>
            <a:endParaRPr lang="en-US" sz="3200" dirty="0">
              <a:solidFill>
                <a:sysClr val="windowText" lastClr="000000"/>
              </a:solidFill>
              <a:latin typeface="Calibri" panose="020F0502020204030204"/>
            </a:endParaRPr>
          </a:p>
          <a:p>
            <a:pPr marL="457189" indent="-457189" defTabSz="1219170">
              <a:spcBef>
                <a:spcPts val="1600"/>
              </a:spcBef>
              <a:defRPr/>
            </a:pPr>
            <a:r>
              <a:rPr lang="en-US" dirty="0">
                <a:solidFill>
                  <a:sysClr val="windowText" lastClr="000000"/>
                </a:solidFill>
                <a:latin typeface="Calibri" panose="020F0502020204030204"/>
              </a:rPr>
              <a:t>Also important to discuss management of depression</a:t>
            </a:r>
          </a:p>
          <a:p>
            <a:pPr marL="457189" indent="-457189" defTabSz="1219170">
              <a:spcBef>
                <a:spcPts val="1600"/>
              </a:spcBef>
              <a:defRPr/>
            </a:pPr>
            <a:r>
              <a:rPr lang="en-US" dirty="0">
                <a:solidFill>
                  <a:sysClr val="windowText" lastClr="000000"/>
                </a:solidFill>
                <a:latin typeface="Calibri" panose="020F0502020204030204"/>
              </a:rPr>
              <a:t>Physical activity important as well</a:t>
            </a:r>
          </a:p>
          <a:p>
            <a:pPr marL="457189" indent="-457189" defTabSz="1219170">
              <a:spcBef>
                <a:spcPts val="1600"/>
              </a:spcBef>
              <a:defRPr/>
            </a:pPr>
            <a:r>
              <a:rPr lang="en-US" dirty="0">
                <a:solidFill>
                  <a:sysClr val="windowText" lastClr="000000"/>
                </a:solidFill>
                <a:latin typeface="Calibri" panose="020F0502020204030204"/>
              </a:rPr>
              <a:t>Physical therapy may be a good place to start!</a:t>
            </a:r>
          </a:p>
          <a:p>
            <a:pPr marL="0" indent="0" defTabSz="1219170">
              <a:buNone/>
              <a:defRPr/>
            </a:pPr>
            <a:endParaRPr lang="en-US" dirty="0">
              <a:solidFill>
                <a:sysClr val="windowText" lastClr="000000"/>
              </a:solidFill>
              <a:latin typeface="Calibri" panose="020F0502020204030204"/>
            </a:endParaRPr>
          </a:p>
        </p:txBody>
      </p:sp>
      <p:sp>
        <p:nvSpPr>
          <p:cNvPr id="6" name="Title 1">
            <a:extLst>
              <a:ext uri="{FF2B5EF4-FFF2-40B4-BE49-F238E27FC236}">
                <a16:creationId xmlns:a16="http://schemas.microsoft.com/office/drawing/2014/main" id="{B66519B3-A8DF-2945-BC3D-5B53CCAE34E0}"/>
              </a:ext>
            </a:extLst>
          </p:cNvPr>
          <p:cNvSpPr txBox="1">
            <a:spLocks/>
          </p:cNvSpPr>
          <p:nvPr/>
        </p:nvSpPr>
        <p:spPr>
          <a:xfrm>
            <a:off x="609600" y="57578"/>
            <a:ext cx="10972800"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panose="020F0502020204030204"/>
              </a:rPr>
              <a:t>Case: 40-Year-Old Woman with Psoriasis</a:t>
            </a:r>
          </a:p>
          <a:p>
            <a:pPr algn="l" defTabSz="609585">
              <a:defRPr/>
            </a:pPr>
            <a:r>
              <a:rPr lang="en-US" sz="3733" i="1" dirty="0">
                <a:solidFill>
                  <a:prstClr val="black"/>
                </a:solidFill>
                <a:latin typeface="Calibri" panose="020F0502020204030204"/>
              </a:rPr>
              <a:t>Follow-Up Management Plan</a:t>
            </a:r>
          </a:p>
        </p:txBody>
      </p:sp>
    </p:spTree>
    <p:extLst>
      <p:ext uri="{BB962C8B-B14F-4D97-AF65-F5344CB8AC3E}">
        <p14:creationId xmlns:p14="http://schemas.microsoft.com/office/powerpoint/2010/main" val="11813250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4B9952-13B8-C341-AAD4-D3A49EE9E1BA}"/>
              </a:ext>
            </a:extLst>
          </p:cNvPr>
          <p:cNvSpPr txBox="1">
            <a:spLocks/>
          </p:cNvSpPr>
          <p:nvPr/>
        </p:nvSpPr>
        <p:spPr>
          <a:xfrm>
            <a:off x="609600" y="57587"/>
            <a:ext cx="10568027"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Case: Tina</a:t>
            </a:r>
          </a:p>
          <a:p>
            <a:pPr algn="l" defTabSz="609585">
              <a:defRPr/>
            </a:pPr>
            <a:r>
              <a:rPr lang="en-US" sz="3733" i="1" dirty="0">
                <a:solidFill>
                  <a:prstClr val="black"/>
                </a:solidFill>
                <a:latin typeface="Calibri"/>
              </a:rPr>
              <a:t>46-Year-Old Business Owner</a:t>
            </a:r>
          </a:p>
        </p:txBody>
      </p:sp>
      <p:graphicFrame>
        <p:nvGraphicFramePr>
          <p:cNvPr id="9" name="Table 8">
            <a:extLst>
              <a:ext uri="{FF2B5EF4-FFF2-40B4-BE49-F238E27FC236}">
                <a16:creationId xmlns:a16="http://schemas.microsoft.com/office/drawing/2014/main" id="{392D2E6E-D1A4-BA45-8176-9C3ECA4CFBEC}"/>
              </a:ext>
            </a:extLst>
          </p:cNvPr>
          <p:cNvGraphicFramePr>
            <a:graphicFrameLocks noGrp="1"/>
          </p:cNvGraphicFramePr>
          <p:nvPr/>
        </p:nvGraphicFramePr>
        <p:xfrm>
          <a:off x="609599" y="1601980"/>
          <a:ext cx="10833463" cy="3688080"/>
        </p:xfrm>
        <a:graphic>
          <a:graphicData uri="http://schemas.openxmlformats.org/drawingml/2006/table">
            <a:tbl>
              <a:tblPr firstRow="1" bandRow="1"/>
              <a:tblGrid>
                <a:gridCol w="2235544">
                  <a:extLst>
                    <a:ext uri="{9D8B030D-6E8A-4147-A177-3AD203B41FA5}">
                      <a16:colId xmlns:a16="http://schemas.microsoft.com/office/drawing/2014/main" val="20000"/>
                    </a:ext>
                  </a:extLst>
                </a:gridCol>
                <a:gridCol w="8597919">
                  <a:extLst>
                    <a:ext uri="{9D8B030D-6E8A-4147-A177-3AD203B41FA5}">
                      <a16:colId xmlns:a16="http://schemas.microsoft.com/office/drawing/2014/main" val="20001"/>
                    </a:ext>
                  </a:extLst>
                </a:gridCol>
              </a:tblGrid>
              <a:tr h="4572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SJC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TJC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Enthesitis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Dactylitis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Psoriasis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&lt;1%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Spine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no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4488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2400" dirty="0"/>
                        <a:t>Impact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Can’t use fingers, trouble typing, severe pain in dactylitic fingers, pain causes her to be grumpy, affects relationship with husband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834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Risks of Therapy</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200" y="1366286"/>
            <a:ext cx="8229600"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800" dirty="0">
                <a:solidFill>
                  <a:sysClr val="windowText" lastClr="000000">
                    <a:lumMod val="85000"/>
                    <a:lumOff val="15000"/>
                  </a:sysClr>
                </a:solidFill>
              </a:rPr>
              <a:t>Serious infections</a:t>
            </a:r>
          </a:p>
          <a:p>
            <a:pPr lvl="0">
              <a:defRPr/>
            </a:pPr>
            <a:r>
              <a:rPr lang="en-US" sz="2800" dirty="0">
                <a:solidFill>
                  <a:sysClr val="windowText" lastClr="000000">
                    <a:lumMod val="85000"/>
                    <a:lumOff val="15000"/>
                  </a:sysClr>
                </a:solidFill>
              </a:rPr>
              <a:t>TB/opportunistic infections</a:t>
            </a:r>
          </a:p>
          <a:p>
            <a:pPr lvl="0">
              <a:defRPr/>
            </a:pPr>
            <a:r>
              <a:rPr lang="en-US" sz="2800" dirty="0">
                <a:solidFill>
                  <a:sysClr val="windowText" lastClr="000000">
                    <a:lumMod val="85000"/>
                    <a:lumOff val="15000"/>
                  </a:sysClr>
                </a:solidFill>
              </a:rPr>
              <a:t>Neoplasia/lymphoma</a:t>
            </a:r>
          </a:p>
          <a:p>
            <a:pPr lvl="0">
              <a:defRPr/>
            </a:pPr>
            <a:r>
              <a:rPr lang="en-US" sz="2800" dirty="0">
                <a:solidFill>
                  <a:sysClr val="windowText" lastClr="000000">
                    <a:lumMod val="85000"/>
                    <a:lumOff val="15000"/>
                  </a:sysClr>
                </a:solidFill>
              </a:rPr>
              <a:t>Autoimmune disease</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ysClr val="windowText" lastClr="000000">
                    <a:lumMod val="85000"/>
                    <a:lumOff val="15000"/>
                  </a:sysClr>
                </a:solidFill>
                <a:latin typeface="Calibri"/>
              </a:rPr>
              <a:t>Lupus</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ysClr val="windowText" lastClr="000000">
                    <a:lumMod val="85000"/>
                    <a:lumOff val="15000"/>
                  </a:sysClr>
                </a:solidFill>
                <a:latin typeface="Calibri"/>
              </a:rPr>
              <a:t>MS</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lvl="0">
              <a:defRPr/>
            </a:pPr>
            <a:r>
              <a:rPr lang="en-US" sz="2800" dirty="0">
                <a:solidFill>
                  <a:sysClr val="windowText" lastClr="000000">
                    <a:lumMod val="85000"/>
                    <a:lumOff val="15000"/>
                  </a:sysClr>
                </a:solidFill>
              </a:rPr>
              <a:t>CHF-exacerbation</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lvl="0">
              <a:defRPr/>
            </a:pPr>
            <a:r>
              <a:rPr lang="en-US" sz="2800" dirty="0">
                <a:solidFill>
                  <a:sysClr val="windowText" lastClr="000000">
                    <a:lumMod val="85000"/>
                    <a:lumOff val="15000"/>
                  </a:sysClr>
                </a:solidFill>
              </a:rPr>
              <a:t>Liver toxicity</a:t>
            </a:r>
          </a:p>
          <a:p>
            <a:pPr lvl="0">
              <a:defRPr/>
            </a:pPr>
            <a:r>
              <a:rPr lang="en-US" sz="2800" dirty="0">
                <a:solidFill>
                  <a:sysClr val="windowText" lastClr="000000">
                    <a:lumMod val="85000"/>
                    <a:lumOff val="15000"/>
                  </a:sysClr>
                </a:solidFill>
              </a:rPr>
              <a:t>Hematologic toxicity</a:t>
            </a:r>
          </a:p>
          <a:p>
            <a:pPr lvl="0">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IBD</a:t>
            </a:r>
          </a:p>
        </p:txBody>
      </p:sp>
      <p:sp>
        <p:nvSpPr>
          <p:cNvPr id="4" name="TextBox 3">
            <a:extLst>
              <a:ext uri="{FF2B5EF4-FFF2-40B4-BE49-F238E27FC236}">
                <a16:creationId xmlns:a16="http://schemas.microsoft.com/office/drawing/2014/main" id="{DBCF2866-F967-AA4D-B15E-9A57A399E91A}"/>
              </a:ext>
            </a:extLst>
          </p:cNvPr>
          <p:cNvSpPr txBox="1"/>
          <p:nvPr/>
        </p:nvSpPr>
        <p:spPr>
          <a:xfrm>
            <a:off x="51800" y="6525449"/>
            <a:ext cx="6913444" cy="276999"/>
          </a:xfrm>
          <a:prstGeom prst="rect">
            <a:avLst/>
          </a:prstGeom>
          <a:noFill/>
        </p:spPr>
        <p:txBody>
          <a:bodyPr wrap="square" rtlCol="0" anchor="b">
            <a:spAutoFit/>
          </a:bodyPr>
          <a:lstStyle/>
          <a:p>
            <a:pPr defTabSz="342900"/>
            <a:r>
              <a:rPr lang="en-US" sz="1200" dirty="0">
                <a:solidFill>
                  <a:prstClr val="black"/>
                </a:solidFill>
              </a:rPr>
              <a:t>Shah K, et al. </a:t>
            </a:r>
            <a:r>
              <a:rPr lang="en-US" sz="1200" i="1" dirty="0">
                <a:solidFill>
                  <a:prstClr val="black"/>
                </a:solidFill>
              </a:rPr>
              <a:t>RMD Open</a:t>
            </a:r>
            <a:r>
              <a:rPr lang="en-US" sz="1200" dirty="0">
                <a:solidFill>
                  <a:prstClr val="black"/>
                </a:solidFill>
              </a:rPr>
              <a:t>. 2017;3:e000588</a:t>
            </a:r>
            <a:r>
              <a:rPr lang="fr-FR" sz="1200" dirty="0">
                <a:solidFill>
                  <a:prstClr val="black"/>
                </a:solidFill>
              </a:rPr>
              <a:t>; </a:t>
            </a:r>
            <a:r>
              <a:rPr lang="en-CA" sz="1200" dirty="0">
                <a:solidFill>
                  <a:prstClr val="black"/>
                </a:solidFill>
              </a:rPr>
              <a:t>Kaine J, et al. </a:t>
            </a:r>
            <a:r>
              <a:rPr lang="en-CA" sz="1200" i="1" dirty="0">
                <a:solidFill>
                  <a:prstClr val="black"/>
                </a:solidFill>
              </a:rPr>
              <a:t>J Manag Care Spec Pharm</a:t>
            </a:r>
            <a:r>
              <a:rPr lang="en-CA" sz="1200" dirty="0">
                <a:solidFill>
                  <a:prstClr val="black"/>
                </a:solidFill>
              </a:rPr>
              <a:t>. 2019;25:122-132.</a:t>
            </a:r>
          </a:p>
        </p:txBody>
      </p:sp>
    </p:spTree>
    <p:extLst>
      <p:ext uri="{BB962C8B-B14F-4D97-AF65-F5344CB8AC3E}">
        <p14:creationId xmlns:p14="http://schemas.microsoft.com/office/powerpoint/2010/main" val="15633146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EC3E00A-2B34-294C-841A-3A15229E69BC}"/>
              </a:ext>
            </a:extLst>
          </p:cNvPr>
          <p:cNvSpPr txBox="1">
            <a:spLocks/>
          </p:cNvSpPr>
          <p:nvPr/>
        </p:nvSpPr>
        <p:spPr>
          <a:xfrm>
            <a:off x="609601" y="1465689"/>
            <a:ext cx="10373801" cy="4439480"/>
          </a:xfrm>
          <a:prstGeom prst="rect">
            <a:avLst/>
          </a:prstGeom>
        </p:spPr>
        <p:txBody>
          <a:bodyPr vert="horz" lIns="121920" tIns="60960" rIns="121920" bIns="6096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defRPr/>
            </a:pPr>
            <a:r>
              <a:rPr lang="en-US" dirty="0">
                <a:solidFill>
                  <a:sysClr val="windowText" lastClr="000000"/>
                </a:solidFill>
                <a:latin typeface="Calibri" panose="020F0502020204030204"/>
              </a:rPr>
              <a:t>Treatment of inflammatory arthritis reduced her overall level of pain</a:t>
            </a:r>
          </a:p>
          <a:p>
            <a:pPr marL="457189" indent="-457189" defTabSz="1219170">
              <a:defRPr/>
            </a:pPr>
            <a:r>
              <a:rPr lang="en-US" dirty="0">
                <a:solidFill>
                  <a:sysClr val="windowText" lastClr="000000"/>
                </a:solidFill>
                <a:latin typeface="Calibri" panose="020F0502020204030204"/>
              </a:rPr>
              <a:t>We adopted personalized/holistic approach</a:t>
            </a:r>
            <a:r>
              <a:rPr lang="en-US" sz="2667" dirty="0">
                <a:solidFill>
                  <a:sysClr val="windowText" lastClr="000000"/>
                </a:solidFill>
                <a:latin typeface="Calibri" panose="020F0502020204030204"/>
              </a:rPr>
              <a:t> </a:t>
            </a:r>
            <a:endParaRPr lang="en-US" dirty="0">
              <a:solidFill>
                <a:sysClr val="windowText" lastClr="000000"/>
              </a:solidFill>
              <a:latin typeface="Calibri" panose="020F0502020204030204"/>
            </a:endParaRPr>
          </a:p>
          <a:p>
            <a:pPr marL="990575" lvl="1" indent="-380990" defTabSz="1219170">
              <a:spcBef>
                <a:spcPts val="1600"/>
              </a:spcBef>
              <a:defRPr/>
            </a:pPr>
            <a:r>
              <a:rPr lang="en-US" sz="2667" dirty="0">
                <a:solidFill>
                  <a:sysClr val="windowText" lastClr="000000"/>
                </a:solidFill>
                <a:latin typeface="Calibri" panose="020F0502020204030204"/>
              </a:rPr>
              <a:t>To improve her sleep, she enrolled into a sleep study (it turned out, she had sleep apnea)</a:t>
            </a:r>
          </a:p>
          <a:p>
            <a:pPr marL="1523962" lvl="2" indent="-304792" defTabSz="1219170">
              <a:spcBef>
                <a:spcPts val="1600"/>
              </a:spcBef>
              <a:buFont typeface="Courier New" panose="02070309020205020404" pitchFamily="49" charset="0"/>
              <a:buChar char="o"/>
              <a:defRPr/>
            </a:pPr>
            <a:r>
              <a:rPr lang="en-US" dirty="0">
                <a:solidFill>
                  <a:sysClr val="windowText" lastClr="000000"/>
                </a:solidFill>
                <a:latin typeface="Calibri" panose="020F0502020204030204"/>
              </a:rPr>
              <a:t>Improved sleep helped with depression</a:t>
            </a:r>
          </a:p>
          <a:p>
            <a:pPr marL="990575" lvl="1" indent="-380990" defTabSz="1219170">
              <a:spcBef>
                <a:spcPts val="1600"/>
              </a:spcBef>
              <a:defRPr/>
            </a:pPr>
            <a:r>
              <a:rPr lang="en-US" sz="2667" dirty="0">
                <a:solidFill>
                  <a:sysClr val="windowText" lastClr="000000"/>
                </a:solidFill>
                <a:latin typeface="Calibri" panose="020F0502020204030204"/>
              </a:rPr>
              <a:t>Addressed fatigue and sarcopenia with exercise </a:t>
            </a:r>
          </a:p>
          <a:p>
            <a:pPr marL="990575" lvl="1" indent="-380990" defTabSz="1219170">
              <a:spcBef>
                <a:spcPts val="1600"/>
              </a:spcBef>
              <a:defRPr/>
            </a:pPr>
            <a:r>
              <a:rPr lang="en-US" sz="2667" dirty="0">
                <a:solidFill>
                  <a:sysClr val="windowText" lastClr="000000"/>
                </a:solidFill>
                <a:latin typeface="Calibri" panose="020F0502020204030204"/>
              </a:rPr>
              <a:t>Physical therapy may be a good place to start!</a:t>
            </a:r>
          </a:p>
          <a:p>
            <a:pPr marL="0" indent="0" defTabSz="1219170">
              <a:buNone/>
              <a:defRPr/>
            </a:pPr>
            <a:endParaRPr lang="en-US" dirty="0">
              <a:solidFill>
                <a:sysClr val="windowText" lastClr="000000"/>
              </a:solidFill>
              <a:latin typeface="Calibri" panose="020F0502020204030204"/>
            </a:endParaRPr>
          </a:p>
        </p:txBody>
      </p:sp>
      <p:sp>
        <p:nvSpPr>
          <p:cNvPr id="4" name="Title 1">
            <a:extLst>
              <a:ext uri="{FF2B5EF4-FFF2-40B4-BE49-F238E27FC236}">
                <a16:creationId xmlns:a16="http://schemas.microsoft.com/office/drawing/2014/main" id="{B087D65F-2E54-4C46-8FC6-DC1334E579F8}"/>
              </a:ext>
            </a:extLst>
          </p:cNvPr>
          <p:cNvSpPr txBox="1">
            <a:spLocks/>
          </p:cNvSpPr>
          <p:nvPr/>
        </p:nvSpPr>
        <p:spPr>
          <a:xfrm>
            <a:off x="609600" y="57587"/>
            <a:ext cx="10568027" cy="1313676"/>
          </a:xfrm>
          <a:prstGeom prst="rect">
            <a:avLst/>
          </a:prstGeom>
        </p:spPr>
        <p:txBody>
          <a:bodyPr vert="horz" lIns="121920" tIns="60960" rIns="121920" bIns="6096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en-US" sz="4267" dirty="0">
                <a:solidFill>
                  <a:prstClr val="black"/>
                </a:solidFill>
                <a:latin typeface="Calibri"/>
              </a:rPr>
              <a:t>Case: Tina</a:t>
            </a:r>
          </a:p>
          <a:p>
            <a:pPr algn="l" defTabSz="609585">
              <a:defRPr/>
            </a:pPr>
            <a:r>
              <a:rPr lang="en-US" sz="3733" i="1" dirty="0">
                <a:solidFill>
                  <a:prstClr val="black"/>
                </a:solidFill>
                <a:latin typeface="Calibri"/>
              </a:rPr>
              <a:t>Follow-Up Management Plan</a:t>
            </a:r>
          </a:p>
        </p:txBody>
      </p:sp>
    </p:spTree>
    <p:extLst>
      <p:ext uri="{BB962C8B-B14F-4D97-AF65-F5344CB8AC3E}">
        <p14:creationId xmlns:p14="http://schemas.microsoft.com/office/powerpoint/2010/main" val="295390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Treatment Strategies</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200" y="1366286"/>
            <a:ext cx="8229600"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Treat-to-target</a:t>
            </a:r>
          </a:p>
          <a:p>
            <a:pPr marL="742950" marR="0" lvl="1" indent="-28575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What target?</a:t>
            </a:r>
          </a:p>
          <a:p>
            <a:pPr marL="1143000" marR="0" lvl="2" indent="-2286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MDA/VLDA</a:t>
            </a:r>
          </a:p>
          <a:p>
            <a:pPr marL="1143000" marR="0" lvl="2" indent="-2286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DAPSA remission/LDA</a:t>
            </a:r>
          </a:p>
          <a:p>
            <a:pPr marL="1143000" marR="0" lvl="2" indent="-2286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PASDAS remission/LDA</a:t>
            </a:r>
          </a:p>
          <a:p>
            <a:pPr marL="1143000" marR="0" lvl="2" indent="-2286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CPDAI remission/LDA</a:t>
            </a:r>
          </a:p>
          <a:p>
            <a:pPr marL="1143000" marR="0" lvl="2" indent="-2286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000" b="0" i="0" u="none" strike="noStrike" kern="1200" cap="none" spc="0" normalizeH="0" baseline="0" noProof="0" dirty="0" err="1">
                <a:ln>
                  <a:noFill/>
                </a:ln>
                <a:solidFill>
                  <a:sysClr val="windowText" lastClr="000000">
                    <a:lumMod val="85000"/>
                    <a:lumOff val="15000"/>
                  </a:sysClr>
                </a:solidFill>
                <a:effectLst/>
                <a:uLnTx/>
                <a:uFillTx/>
                <a:latin typeface="Calibri"/>
                <a:ea typeface="+mn-ea"/>
                <a:cs typeface="+mn-cs"/>
              </a:rPr>
              <a:t>Etc</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TICOPA</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taper</a:t>
            </a:r>
          </a:p>
          <a:p>
            <a:pPr marL="342900" marR="0" lvl="0" indent="-342900" algn="l" defTabSz="914400" rtl="0" eaLnBrk="1" fontAlgn="auto" latinLnBrk="0" hangingPunct="1">
              <a:lnSpc>
                <a:spcPct val="10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withdrawal</a:t>
            </a:r>
          </a:p>
        </p:txBody>
      </p:sp>
    </p:spTree>
    <p:extLst>
      <p:ext uri="{BB962C8B-B14F-4D97-AF65-F5344CB8AC3E}">
        <p14:creationId xmlns:p14="http://schemas.microsoft.com/office/powerpoint/2010/main" val="240366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Minimal Disease Activity (MDA)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GRAPPA Criteria</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199" y="1366286"/>
            <a:ext cx="10222089"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800" dirty="0">
                <a:solidFill>
                  <a:sysClr val="windowText" lastClr="000000">
                    <a:lumMod val="85000"/>
                    <a:lumOff val="15000"/>
                  </a:sysClr>
                </a:solidFill>
              </a:rPr>
              <a:t>A patient is classified as having MDA when they meet 5 out of 7 of the following criteria:</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lvl="1">
              <a:spcBef>
                <a:spcPts val="600"/>
              </a:spcBef>
              <a:defRPr/>
            </a:pPr>
            <a:r>
              <a:rPr lang="en-US" sz="2400" dirty="0">
                <a:solidFill>
                  <a:sysClr val="windowText" lastClr="000000">
                    <a:lumMod val="85000"/>
                    <a:lumOff val="15000"/>
                  </a:sysClr>
                </a:solidFill>
              </a:rPr>
              <a:t>Tender joint count ≤1</a:t>
            </a:r>
          </a:p>
          <a:p>
            <a:pPr lvl="1">
              <a:spcBef>
                <a:spcPts val="1200"/>
              </a:spcBef>
              <a:defRPr/>
            </a:pPr>
            <a:r>
              <a:rPr lang="en-US" sz="2400" dirty="0">
                <a:solidFill>
                  <a:sysClr val="windowText" lastClr="000000">
                    <a:lumMod val="85000"/>
                    <a:lumOff val="15000"/>
                  </a:sysClr>
                </a:solidFill>
              </a:rPr>
              <a:t>Swollen joint count ≤1</a:t>
            </a:r>
          </a:p>
          <a:p>
            <a:pPr lvl="1">
              <a:spcBef>
                <a:spcPts val="1200"/>
              </a:spcBef>
              <a:defRPr/>
            </a:pPr>
            <a:r>
              <a:rPr lang="en-US" sz="2400" dirty="0">
                <a:solidFill>
                  <a:sysClr val="windowText" lastClr="000000">
                    <a:lumMod val="85000"/>
                    <a:lumOff val="15000"/>
                  </a:sysClr>
                </a:solidFill>
              </a:rPr>
              <a:t>PASI ≤1 or BSA ≤3</a:t>
            </a:r>
          </a:p>
          <a:p>
            <a:pPr lvl="1">
              <a:spcBef>
                <a:spcPts val="1200"/>
              </a:spcBef>
              <a:defRPr/>
            </a:pPr>
            <a:r>
              <a:rPr lang="en-US" sz="2400" dirty="0">
                <a:solidFill>
                  <a:sysClr val="windowText" lastClr="000000">
                    <a:lumMod val="85000"/>
                    <a:lumOff val="15000"/>
                  </a:sysClr>
                </a:solidFill>
              </a:rPr>
              <a:t>Patient pain VAS ≤15</a:t>
            </a:r>
          </a:p>
          <a:p>
            <a:pPr lvl="1">
              <a:spcBef>
                <a:spcPts val="1200"/>
              </a:spcBef>
              <a:defRPr/>
            </a:pPr>
            <a:r>
              <a:rPr lang="en-US" sz="2400" dirty="0">
                <a:solidFill>
                  <a:sysClr val="windowText" lastClr="000000">
                    <a:lumMod val="85000"/>
                    <a:lumOff val="15000"/>
                  </a:sysClr>
                </a:solidFill>
              </a:rPr>
              <a:t>Patient global activity VAS ≤20</a:t>
            </a:r>
          </a:p>
          <a:p>
            <a:pPr lvl="1">
              <a:spcBef>
                <a:spcPts val="1200"/>
              </a:spcBef>
              <a:defRPr/>
            </a:pPr>
            <a:r>
              <a:rPr lang="en-US" sz="2400" dirty="0">
                <a:solidFill>
                  <a:sysClr val="windowText" lastClr="000000">
                    <a:lumMod val="85000"/>
                    <a:lumOff val="15000"/>
                  </a:sysClr>
                </a:solidFill>
              </a:rPr>
              <a:t>HAQ ≤0.5</a:t>
            </a:r>
          </a:p>
          <a:p>
            <a:pPr lvl="1">
              <a:spcBef>
                <a:spcPts val="1200"/>
              </a:spcBef>
              <a:defRPr/>
            </a:pPr>
            <a:r>
              <a:rPr lang="en-US" sz="2400" dirty="0">
                <a:solidFill>
                  <a:sysClr val="windowText" lastClr="000000">
                    <a:lumMod val="85000"/>
                    <a:lumOff val="15000"/>
                  </a:sysClr>
                </a:solidFill>
              </a:rPr>
              <a:t>Tender entheseal points ≤1</a:t>
            </a:r>
          </a:p>
          <a:p>
            <a:pPr lvl="1">
              <a:defRPr/>
            </a:pPr>
            <a:endParaRPr kumimoji="0" lang="en-US" sz="32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82C4B0A0-8A16-C541-9D37-EF5E8400A061}"/>
              </a:ext>
            </a:extLst>
          </p:cNvPr>
          <p:cNvSpPr txBox="1"/>
          <p:nvPr/>
        </p:nvSpPr>
        <p:spPr>
          <a:xfrm>
            <a:off x="63019" y="6518064"/>
            <a:ext cx="6059029" cy="276999"/>
          </a:xfrm>
          <a:prstGeom prst="rect">
            <a:avLst/>
          </a:prstGeom>
          <a:noFill/>
        </p:spPr>
        <p:txBody>
          <a:bodyPr wrap="square" rtlCol="0" anchor="b">
            <a:spAutoFit/>
          </a:bodyPr>
          <a:lstStyle/>
          <a:p>
            <a:pPr lvl="0">
              <a:defRPr/>
            </a:pPr>
            <a:r>
              <a:rPr lang="en-US" sz="1200" dirty="0">
                <a:latin typeface="Calibri"/>
              </a:rPr>
              <a:t>Coates</a:t>
            </a:r>
            <a:r>
              <a:rPr kumimoji="0" lang="en-US" sz="1200" b="0" i="0" u="none" strike="noStrike" kern="1200" cap="none" spc="0" normalizeH="0" baseline="0" noProof="0" dirty="0">
                <a:ln>
                  <a:noFill/>
                </a:ln>
                <a:effectLst/>
                <a:uLnTx/>
                <a:uFillTx/>
                <a:latin typeface="Calibri"/>
                <a:ea typeface="+mn-ea"/>
                <a:cs typeface="+mn-cs"/>
              </a:rPr>
              <a:t> LC, et al. </a:t>
            </a:r>
            <a:r>
              <a:rPr lang="en-US" sz="1200" i="1" dirty="0"/>
              <a:t>Ann Rheum Dis</a:t>
            </a:r>
            <a:r>
              <a:rPr kumimoji="0" lang="en-US" sz="1200" b="0" i="0" u="none" strike="noStrike" kern="1200" cap="none" spc="0" normalizeH="0" baseline="0" noProof="0" dirty="0">
                <a:ln>
                  <a:noFill/>
                </a:ln>
                <a:effectLst/>
                <a:uLnTx/>
                <a:uFillTx/>
                <a:latin typeface="Calibri"/>
                <a:ea typeface="+mn-ea"/>
                <a:cs typeface="+mn-cs"/>
              </a:rPr>
              <a:t>. 2010;69;48-53. </a:t>
            </a:r>
          </a:p>
        </p:txBody>
      </p:sp>
    </p:spTree>
    <p:extLst>
      <p:ext uri="{BB962C8B-B14F-4D97-AF65-F5344CB8AC3E}">
        <p14:creationId xmlns:p14="http://schemas.microsoft.com/office/powerpoint/2010/main" val="208443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 Tight Control/T2T in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Study Design</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pSp>
        <p:nvGrpSpPr>
          <p:cNvPr id="2" name="Group 1">
            <a:extLst>
              <a:ext uri="{FF2B5EF4-FFF2-40B4-BE49-F238E27FC236}">
                <a16:creationId xmlns:a16="http://schemas.microsoft.com/office/drawing/2014/main" id="{28923AEF-1110-D847-81C8-8235C884F0FF}"/>
              </a:ext>
            </a:extLst>
          </p:cNvPr>
          <p:cNvGrpSpPr/>
          <p:nvPr/>
        </p:nvGrpSpPr>
        <p:grpSpPr>
          <a:xfrm>
            <a:off x="2052087" y="1379328"/>
            <a:ext cx="8086496" cy="4574846"/>
            <a:chOff x="2414295" y="1861472"/>
            <a:chExt cx="6461126" cy="3415667"/>
          </a:xfrm>
        </p:grpSpPr>
        <p:sp>
          <p:nvSpPr>
            <p:cNvPr id="23" name="Rectangle 22">
              <a:extLst>
                <a:ext uri="{FF2B5EF4-FFF2-40B4-BE49-F238E27FC236}">
                  <a16:creationId xmlns:a16="http://schemas.microsoft.com/office/drawing/2014/main" id="{4514008B-1C37-8F45-9C88-244A0D311983}"/>
                </a:ext>
              </a:extLst>
            </p:cNvPr>
            <p:cNvSpPr/>
            <p:nvPr/>
          </p:nvSpPr>
          <p:spPr>
            <a:xfrm>
              <a:off x="7565367" y="2115726"/>
              <a:ext cx="794824" cy="188565"/>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Safety visit</a:t>
              </a:r>
            </a:p>
          </p:txBody>
        </p:sp>
        <p:cxnSp>
          <p:nvCxnSpPr>
            <p:cNvPr id="24" name="Straight Connector 23">
              <a:extLst>
                <a:ext uri="{FF2B5EF4-FFF2-40B4-BE49-F238E27FC236}">
                  <a16:creationId xmlns:a16="http://schemas.microsoft.com/office/drawing/2014/main" id="{3C832978-D708-B748-B0A7-114BECB1EBEF}"/>
                </a:ext>
              </a:extLst>
            </p:cNvPr>
            <p:cNvCxnSpPr/>
            <p:nvPr/>
          </p:nvCxnSpPr>
          <p:spPr>
            <a:xfrm>
              <a:off x="3559839" y="2269638"/>
              <a:ext cx="399340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96E92DD-3A8B-2440-A644-30339795D736}"/>
                </a:ext>
              </a:extLst>
            </p:cNvPr>
            <p:cNvCxnSpPr/>
            <p:nvPr/>
          </p:nvCxnSpPr>
          <p:spPr>
            <a:xfrm>
              <a:off x="4356834"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0B5981-CFBB-9147-87C6-F0ABD563339F}"/>
                </a:ext>
              </a:extLst>
            </p:cNvPr>
            <p:cNvCxnSpPr/>
            <p:nvPr/>
          </p:nvCxnSpPr>
          <p:spPr>
            <a:xfrm>
              <a:off x="5155983"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59C340E-1836-2A42-88C1-05E085FE0166}"/>
                </a:ext>
              </a:extLst>
            </p:cNvPr>
            <p:cNvCxnSpPr/>
            <p:nvPr/>
          </p:nvCxnSpPr>
          <p:spPr>
            <a:xfrm>
              <a:off x="5955132"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3E9A501-1E3C-5943-83DE-498D880AEA29}"/>
                </a:ext>
              </a:extLst>
            </p:cNvPr>
            <p:cNvCxnSpPr/>
            <p:nvPr/>
          </p:nvCxnSpPr>
          <p:spPr>
            <a:xfrm>
              <a:off x="6754281"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4F04E79-B22A-6F4F-80B7-79F6531E0492}"/>
                </a:ext>
              </a:extLst>
            </p:cNvPr>
            <p:cNvCxnSpPr/>
            <p:nvPr/>
          </p:nvCxnSpPr>
          <p:spPr>
            <a:xfrm>
              <a:off x="7553429"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D04EBE4-B9B2-2349-A684-2C74C992120B}"/>
                </a:ext>
              </a:extLst>
            </p:cNvPr>
            <p:cNvCxnSpPr/>
            <p:nvPr/>
          </p:nvCxnSpPr>
          <p:spPr>
            <a:xfrm>
              <a:off x="4623217"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D3B8D22-2234-7646-A483-0E0FC5B5BDA5}"/>
                </a:ext>
              </a:extLst>
            </p:cNvPr>
            <p:cNvCxnSpPr/>
            <p:nvPr/>
          </p:nvCxnSpPr>
          <p:spPr>
            <a:xfrm>
              <a:off x="5422366"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00F494-C3B5-1B4B-A913-D1448986A2C6}"/>
                </a:ext>
              </a:extLst>
            </p:cNvPr>
            <p:cNvCxnSpPr/>
            <p:nvPr/>
          </p:nvCxnSpPr>
          <p:spPr>
            <a:xfrm>
              <a:off x="6221515"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88CC5FF-A7A7-5F49-8E23-E3BCEE8B97CD}"/>
                </a:ext>
              </a:extLst>
            </p:cNvPr>
            <p:cNvCxnSpPr/>
            <p:nvPr/>
          </p:nvCxnSpPr>
          <p:spPr>
            <a:xfrm>
              <a:off x="7020664"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27E7B43-0BE3-494B-B415-17C4E7039A4C}"/>
                </a:ext>
              </a:extLst>
            </p:cNvPr>
            <p:cNvCxnSpPr/>
            <p:nvPr/>
          </p:nvCxnSpPr>
          <p:spPr>
            <a:xfrm>
              <a:off x="4889600"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8288F92-C7DF-1F46-BB04-2B7222694988}"/>
                </a:ext>
              </a:extLst>
            </p:cNvPr>
            <p:cNvCxnSpPr/>
            <p:nvPr/>
          </p:nvCxnSpPr>
          <p:spPr>
            <a:xfrm>
              <a:off x="5688749"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E2B8A2F-1DCD-5D47-85E6-28FA6F32B846}"/>
                </a:ext>
              </a:extLst>
            </p:cNvPr>
            <p:cNvCxnSpPr/>
            <p:nvPr/>
          </p:nvCxnSpPr>
          <p:spPr>
            <a:xfrm>
              <a:off x="6487898"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3D050D-541D-D54F-ADD8-376947C425B3}"/>
                </a:ext>
              </a:extLst>
            </p:cNvPr>
            <p:cNvCxnSpPr/>
            <p:nvPr/>
          </p:nvCxnSpPr>
          <p:spPr>
            <a:xfrm>
              <a:off x="7282982"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EB8059CB-E999-5E4C-891A-7F9230E50C31}"/>
                </a:ext>
              </a:extLst>
            </p:cNvPr>
            <p:cNvSpPr txBox="1"/>
            <p:nvPr/>
          </p:nvSpPr>
          <p:spPr>
            <a:xfrm>
              <a:off x="3412256" y="2349058"/>
              <a:ext cx="185948" cy="161583"/>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70605"/>
                  </a:solidFill>
                  <a:effectLst/>
                  <a:uLnTx/>
                  <a:uFillTx/>
                  <a:latin typeface="Calibri"/>
                  <a:ea typeface="+mn-ea"/>
                  <a:cs typeface="+mn-cs"/>
                </a:rPr>
                <a:t>Wk</a:t>
              </a:r>
              <a:endParaRPr kumimoji="0" lang="en-US" sz="1050" b="1" i="0" u="none" strike="noStrike" kern="1200" cap="none" spc="0" normalizeH="0" baseline="0" noProof="0" dirty="0">
                <a:ln>
                  <a:noFill/>
                </a:ln>
                <a:solidFill>
                  <a:srgbClr val="070605"/>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21EE5CD3-4468-7240-BE96-4706231926B9}"/>
                </a:ext>
              </a:extLst>
            </p:cNvPr>
            <p:cNvSpPr txBox="1"/>
            <p:nvPr/>
          </p:nvSpPr>
          <p:spPr>
            <a:xfrm>
              <a:off x="3772746" y="2349058"/>
              <a:ext cx="92974"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51AED3C3-4FBD-904E-ABA2-6A22EF2B574C}"/>
                </a:ext>
              </a:extLst>
            </p:cNvPr>
            <p:cNvSpPr txBox="1"/>
            <p:nvPr/>
          </p:nvSpPr>
          <p:spPr>
            <a:xfrm>
              <a:off x="4842260"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12</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358101FD-E3AC-4143-A1D1-86DD8D3F6210}"/>
                </a:ext>
              </a:extLst>
            </p:cNvPr>
            <p:cNvSpPr txBox="1"/>
            <p:nvPr/>
          </p:nvSpPr>
          <p:spPr>
            <a:xfrm>
              <a:off x="6167648"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32</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cxnSp>
          <p:nvCxnSpPr>
            <p:cNvPr id="42" name="Straight Connector 41">
              <a:extLst>
                <a:ext uri="{FF2B5EF4-FFF2-40B4-BE49-F238E27FC236}">
                  <a16:creationId xmlns:a16="http://schemas.microsoft.com/office/drawing/2014/main" id="{028750A8-A354-FF47-B212-AA894B67DA8A}"/>
                </a:ext>
              </a:extLst>
            </p:cNvPr>
            <p:cNvCxnSpPr/>
            <p:nvPr/>
          </p:nvCxnSpPr>
          <p:spPr>
            <a:xfrm>
              <a:off x="3824068"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1FB20C6-4180-6C4F-B946-495FAA7C9F98}"/>
                </a:ext>
              </a:extLst>
            </p:cNvPr>
            <p:cNvCxnSpPr/>
            <p:nvPr/>
          </p:nvCxnSpPr>
          <p:spPr>
            <a:xfrm>
              <a:off x="4090451" y="2267756"/>
              <a:ext cx="0" cy="6677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53C7E21-591A-A14A-BF0C-1515D3FAA2C0}"/>
                </a:ext>
              </a:extLst>
            </p:cNvPr>
            <p:cNvSpPr txBox="1"/>
            <p:nvPr/>
          </p:nvSpPr>
          <p:spPr>
            <a:xfrm>
              <a:off x="4054920" y="2349058"/>
              <a:ext cx="57708"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0</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6264D9D3-843E-1A4F-BCBE-F3F10CCB2645}"/>
                </a:ext>
              </a:extLst>
            </p:cNvPr>
            <p:cNvSpPr txBox="1"/>
            <p:nvPr/>
          </p:nvSpPr>
          <p:spPr>
            <a:xfrm>
              <a:off x="4330237" y="2349058"/>
              <a:ext cx="57708"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54FD98D7-CF9C-0C4B-96F4-EF69DE1F5D24}"/>
                </a:ext>
              </a:extLst>
            </p:cNvPr>
            <p:cNvSpPr txBox="1"/>
            <p:nvPr/>
          </p:nvSpPr>
          <p:spPr>
            <a:xfrm>
              <a:off x="4590264" y="2349058"/>
              <a:ext cx="57708"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8</a:t>
              </a:r>
            </a:p>
          </p:txBody>
        </p:sp>
        <p:sp>
          <p:nvSpPr>
            <p:cNvPr id="47" name="TextBox 46">
              <a:extLst>
                <a:ext uri="{FF2B5EF4-FFF2-40B4-BE49-F238E27FC236}">
                  <a16:creationId xmlns:a16="http://schemas.microsoft.com/office/drawing/2014/main" id="{AF879CDF-E730-BC4B-B202-B8B248AC4281}"/>
                </a:ext>
              </a:extLst>
            </p:cNvPr>
            <p:cNvSpPr txBox="1"/>
            <p:nvPr/>
          </p:nvSpPr>
          <p:spPr>
            <a:xfrm>
              <a:off x="5097140"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16</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B11E369F-344E-AE4E-B542-309D23954D2F}"/>
                </a:ext>
              </a:extLst>
            </p:cNvPr>
            <p:cNvSpPr txBox="1"/>
            <p:nvPr/>
          </p:nvSpPr>
          <p:spPr>
            <a:xfrm>
              <a:off x="5362217"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20</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6ABC7E8C-F68B-1644-A737-F451C15CAB54}"/>
                </a:ext>
              </a:extLst>
            </p:cNvPr>
            <p:cNvSpPr txBox="1"/>
            <p:nvPr/>
          </p:nvSpPr>
          <p:spPr>
            <a:xfrm>
              <a:off x="5606899"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24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5FB5E914-D32A-7542-A050-7A0B73FCE905}"/>
                </a:ext>
              </a:extLst>
            </p:cNvPr>
            <p:cNvSpPr txBox="1"/>
            <p:nvPr/>
          </p:nvSpPr>
          <p:spPr>
            <a:xfrm>
              <a:off x="5887274"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28</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F83624AC-5101-8F44-843B-CBDAC16B4D2F}"/>
                </a:ext>
              </a:extLst>
            </p:cNvPr>
            <p:cNvSpPr txBox="1"/>
            <p:nvPr/>
          </p:nvSpPr>
          <p:spPr>
            <a:xfrm>
              <a:off x="6432727"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36</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AF7C0FC6-58EE-0846-B3FC-6FB9A313A6B1}"/>
                </a:ext>
              </a:extLst>
            </p:cNvPr>
            <p:cNvSpPr txBox="1"/>
            <p:nvPr/>
          </p:nvSpPr>
          <p:spPr>
            <a:xfrm>
              <a:off x="6687607"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40</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12E8572F-0976-0C48-A597-CCC6A9D3A6C5}"/>
                </a:ext>
              </a:extLst>
            </p:cNvPr>
            <p:cNvSpPr txBox="1"/>
            <p:nvPr/>
          </p:nvSpPr>
          <p:spPr>
            <a:xfrm>
              <a:off x="6957783"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44</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D70AAA3A-4A52-B14B-A5F6-920376D83650}"/>
                </a:ext>
              </a:extLst>
            </p:cNvPr>
            <p:cNvSpPr txBox="1"/>
            <p:nvPr/>
          </p:nvSpPr>
          <p:spPr>
            <a:xfrm>
              <a:off x="7227959"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48</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A645FB6C-5603-5B4B-A409-557C7DF3E60B}"/>
                </a:ext>
              </a:extLst>
            </p:cNvPr>
            <p:cNvSpPr txBox="1"/>
            <p:nvPr/>
          </p:nvSpPr>
          <p:spPr>
            <a:xfrm>
              <a:off x="7508338" y="2349058"/>
              <a:ext cx="115416" cy="138499"/>
            </a:xfrm>
            <a:prstGeom prst="rect">
              <a:avLst/>
            </a:prstGeom>
            <a:noFill/>
            <a:ln w="19050">
              <a:noFill/>
            </a:ln>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70605"/>
                  </a:solidFill>
                  <a:effectLst/>
                  <a:uLnTx/>
                  <a:uFillTx/>
                  <a:latin typeface="Calibri"/>
                  <a:ea typeface="+mn-ea"/>
                  <a:cs typeface="+mn-cs"/>
                </a:rPr>
                <a:t>52</a:t>
              </a:r>
              <a:endParaRPr kumimoji="0" lang="en-US" sz="900" b="1" i="0" u="none" strike="noStrike" kern="1200" cap="none" spc="0" normalizeH="0" baseline="0" noProof="0" dirty="0">
                <a:ln>
                  <a:noFill/>
                </a:ln>
                <a:solidFill>
                  <a:srgbClr val="070605"/>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4AFBCB07-E5FA-AC45-943A-8366A10BFE5E}"/>
                </a:ext>
              </a:extLst>
            </p:cNvPr>
            <p:cNvSpPr/>
            <p:nvPr/>
          </p:nvSpPr>
          <p:spPr>
            <a:xfrm>
              <a:off x="2414295" y="2881468"/>
              <a:ext cx="927502" cy="522884"/>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0605"/>
                  </a:solidFill>
                  <a:effectLst/>
                  <a:uLnTx/>
                  <a:uFillTx/>
                  <a:latin typeface="Calibri"/>
                  <a:ea typeface="+mn-ea"/>
                  <a:cs typeface="+mn-cs"/>
                </a:rPr>
                <a:t>DMARD na</a:t>
              </a:r>
              <a:r>
                <a:rPr kumimoji="0" lang="sl-SI" sz="1200" b="0" i="0" u="none" strike="noStrike" kern="1200" cap="none" spc="0" normalizeH="0" baseline="0" noProof="0" dirty="0">
                  <a:ln>
                    <a:noFill/>
                  </a:ln>
                  <a:solidFill>
                    <a:srgbClr val="070605"/>
                  </a:solidFill>
                  <a:effectLst/>
                  <a:uLnTx/>
                  <a:uFillTx/>
                  <a:latin typeface="Calibri"/>
                  <a:ea typeface="+mn-ea"/>
                  <a:cs typeface="+mn-cs"/>
                </a:rPr>
                <a:t>i</a:t>
              </a:r>
              <a:r>
                <a:rPr kumimoji="0" lang="en-US" sz="1200" b="0" i="0" u="none" strike="noStrike" kern="1200" cap="none" spc="0" normalizeH="0" baseline="0" noProof="0" dirty="0">
                  <a:ln>
                    <a:noFill/>
                  </a:ln>
                  <a:solidFill>
                    <a:srgbClr val="070605"/>
                  </a:solidFill>
                  <a:effectLst/>
                  <a:uLnTx/>
                  <a:uFillTx/>
                  <a:latin typeface="Calibri"/>
                  <a:ea typeface="+mn-ea"/>
                  <a:cs typeface="+mn-cs"/>
                </a:rPr>
                <a:t>ve early PsA (n=206)</a:t>
              </a:r>
            </a:p>
          </p:txBody>
        </p:sp>
        <p:sp>
          <p:nvSpPr>
            <p:cNvPr id="57" name="Rectangle 56">
              <a:extLst>
                <a:ext uri="{FF2B5EF4-FFF2-40B4-BE49-F238E27FC236}">
                  <a16:creationId xmlns:a16="http://schemas.microsoft.com/office/drawing/2014/main" id="{FE4E56B7-F525-264C-8AF1-7312E3D66162}"/>
                </a:ext>
              </a:extLst>
            </p:cNvPr>
            <p:cNvSpPr/>
            <p:nvPr/>
          </p:nvSpPr>
          <p:spPr>
            <a:xfrm>
              <a:off x="3610706" y="3388073"/>
              <a:ext cx="637388" cy="358367"/>
            </a:xfrm>
            <a:prstGeom prst="rect">
              <a:avLst/>
            </a:prstGeom>
            <a:noFill/>
            <a:ln w="28575">
              <a:solidFill>
                <a:srgbClr val="9300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70605"/>
                  </a:solidFill>
                  <a:effectLst/>
                  <a:uLnTx/>
                  <a:uFillTx/>
                  <a:latin typeface="Calibri"/>
                  <a:ea typeface="+mn-ea"/>
                  <a:cs typeface="+mn-cs"/>
                </a:rPr>
                <a:t>StdC</a:t>
              </a:r>
              <a:br>
                <a:rPr kumimoji="0" lang="en-US" sz="1200" b="1" i="0" u="none" strike="noStrike" kern="1200" cap="none" spc="0" normalizeH="0" baseline="0" noProof="0" dirty="0">
                  <a:ln>
                    <a:noFill/>
                  </a:ln>
                  <a:solidFill>
                    <a:srgbClr val="070605"/>
                  </a:solidFill>
                  <a:effectLst/>
                  <a:uLnTx/>
                  <a:uFillTx/>
                  <a:latin typeface="Calibri"/>
                  <a:ea typeface="+mn-ea"/>
                  <a:cs typeface="+mn-cs"/>
                </a:rPr>
              </a:br>
              <a:r>
                <a:rPr kumimoji="0" lang="en-US" sz="1200" b="1" i="0" u="none" strike="noStrike" kern="1200" cap="none" spc="0" normalizeH="0" baseline="0" noProof="0" dirty="0">
                  <a:ln>
                    <a:noFill/>
                  </a:ln>
                  <a:solidFill>
                    <a:srgbClr val="070605"/>
                  </a:solidFill>
                  <a:effectLst/>
                  <a:uLnTx/>
                  <a:uFillTx/>
                  <a:latin typeface="Calibri"/>
                  <a:ea typeface="+mn-ea"/>
                  <a:cs typeface="+mn-cs"/>
                </a:rPr>
                <a:t>(n=105)</a:t>
              </a:r>
            </a:p>
          </p:txBody>
        </p:sp>
        <p:sp>
          <p:nvSpPr>
            <p:cNvPr id="58" name="Rectangle 57">
              <a:extLst>
                <a:ext uri="{FF2B5EF4-FFF2-40B4-BE49-F238E27FC236}">
                  <a16:creationId xmlns:a16="http://schemas.microsoft.com/office/drawing/2014/main" id="{E65F4633-93C1-7B46-8C7C-E68EEF03700B}"/>
                </a:ext>
              </a:extLst>
            </p:cNvPr>
            <p:cNvSpPr/>
            <p:nvPr/>
          </p:nvSpPr>
          <p:spPr>
            <a:xfrm>
              <a:off x="3555146" y="2576798"/>
              <a:ext cx="653612" cy="304670"/>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0605"/>
                  </a:solidFill>
                  <a:effectLst/>
                  <a:uLnTx/>
                  <a:uFillTx/>
                  <a:latin typeface="Calibri"/>
                  <a:ea typeface="+mn-ea"/>
                  <a:cs typeface="+mn-cs"/>
                </a:rPr>
                <a:t>TC (n=101)</a:t>
              </a:r>
            </a:p>
          </p:txBody>
        </p:sp>
        <p:sp>
          <p:nvSpPr>
            <p:cNvPr id="59" name="Freeform 58">
              <a:extLst>
                <a:ext uri="{FF2B5EF4-FFF2-40B4-BE49-F238E27FC236}">
                  <a16:creationId xmlns:a16="http://schemas.microsoft.com/office/drawing/2014/main" id="{29A3684B-0633-B146-B3A6-1C611669BAA0}"/>
                </a:ext>
              </a:extLst>
            </p:cNvPr>
            <p:cNvSpPr/>
            <p:nvPr/>
          </p:nvSpPr>
          <p:spPr>
            <a:xfrm>
              <a:off x="4093369" y="3133221"/>
              <a:ext cx="3487566" cy="379001"/>
            </a:xfrm>
            <a:custGeom>
              <a:avLst/>
              <a:gdLst>
                <a:gd name="connsiteX0" fmla="*/ 0 w 5685906"/>
                <a:gd name="connsiteY0" fmla="*/ 0 h 739832"/>
                <a:gd name="connsiteX1" fmla="*/ 457200 w 5685906"/>
                <a:gd name="connsiteY1" fmla="*/ 706581 h 739832"/>
                <a:gd name="connsiteX2" fmla="*/ 5685906 w 5685906"/>
                <a:gd name="connsiteY2" fmla="*/ 706581 h 739832"/>
                <a:gd name="connsiteX3" fmla="*/ 5685906 w 5685906"/>
                <a:gd name="connsiteY3" fmla="*/ 739832 h 739832"/>
              </a:gdLst>
              <a:ahLst/>
              <a:cxnLst>
                <a:cxn ang="0">
                  <a:pos x="connsiteX0" y="connsiteY0"/>
                </a:cxn>
                <a:cxn ang="0">
                  <a:pos x="connsiteX1" y="connsiteY1"/>
                </a:cxn>
                <a:cxn ang="0">
                  <a:pos x="connsiteX2" y="connsiteY2"/>
                </a:cxn>
                <a:cxn ang="0">
                  <a:pos x="connsiteX3" y="connsiteY3"/>
                </a:cxn>
              </a:cxnLst>
              <a:rect l="l" t="t" r="r" b="b"/>
              <a:pathLst>
                <a:path w="5685906" h="739832">
                  <a:moveTo>
                    <a:pt x="0" y="0"/>
                  </a:moveTo>
                  <a:lnTo>
                    <a:pt x="457200" y="706581"/>
                  </a:lnTo>
                  <a:lnTo>
                    <a:pt x="5685906" y="706581"/>
                  </a:lnTo>
                  <a:lnTo>
                    <a:pt x="5685906" y="739832"/>
                  </a:lnTo>
                </a:path>
              </a:pathLst>
            </a:custGeom>
            <a:noFill/>
            <a:ln w="28575">
              <a:solidFill>
                <a:srgbClr val="9300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0" name="Freeform 59">
              <a:extLst>
                <a:ext uri="{FF2B5EF4-FFF2-40B4-BE49-F238E27FC236}">
                  <a16:creationId xmlns:a16="http://schemas.microsoft.com/office/drawing/2014/main" id="{CE5BF7A1-F7E9-B049-ABF2-A151DC64D2BA}"/>
                </a:ext>
              </a:extLst>
            </p:cNvPr>
            <p:cNvSpPr/>
            <p:nvPr/>
          </p:nvSpPr>
          <p:spPr>
            <a:xfrm>
              <a:off x="4098468" y="2775513"/>
              <a:ext cx="3477368" cy="361967"/>
            </a:xfrm>
            <a:custGeom>
              <a:avLst/>
              <a:gdLst>
                <a:gd name="connsiteX0" fmla="*/ 0 w 5669280"/>
                <a:gd name="connsiteY0" fmla="*/ 706581 h 706581"/>
                <a:gd name="connsiteX1" fmla="*/ 457200 w 5669280"/>
                <a:gd name="connsiteY1" fmla="*/ 0 h 706581"/>
                <a:gd name="connsiteX2" fmla="*/ 5669280 w 5669280"/>
                <a:gd name="connsiteY2" fmla="*/ 0 h 706581"/>
              </a:gdLst>
              <a:ahLst/>
              <a:cxnLst>
                <a:cxn ang="0">
                  <a:pos x="connsiteX0" y="connsiteY0"/>
                </a:cxn>
                <a:cxn ang="0">
                  <a:pos x="connsiteX1" y="connsiteY1"/>
                </a:cxn>
                <a:cxn ang="0">
                  <a:pos x="connsiteX2" y="connsiteY2"/>
                </a:cxn>
              </a:cxnLst>
              <a:rect l="l" t="t" r="r" b="b"/>
              <a:pathLst>
                <a:path w="5669280" h="706581">
                  <a:moveTo>
                    <a:pt x="0" y="706581"/>
                  </a:moveTo>
                  <a:lnTo>
                    <a:pt x="457200" y="0"/>
                  </a:lnTo>
                  <a:lnTo>
                    <a:pt x="5669280" y="0"/>
                  </a:lnTo>
                </a:path>
              </a:pathLst>
            </a:cu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C8FBD412-E64B-3D4D-AFE6-E11F1E011787}"/>
                </a:ext>
              </a:extLst>
            </p:cNvPr>
            <p:cNvSpPr/>
            <p:nvPr/>
          </p:nvSpPr>
          <p:spPr>
            <a:xfrm>
              <a:off x="4776604" y="3614423"/>
              <a:ext cx="2651366" cy="132012"/>
            </a:xfrm>
            <a:prstGeom prst="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70605"/>
                  </a:solidFill>
                  <a:effectLst/>
                  <a:uLnTx/>
                  <a:uFillTx/>
                  <a:latin typeface="Calibri"/>
                  <a:ea typeface="+mn-ea"/>
                  <a:cs typeface="+mn-cs"/>
                </a:rPr>
                <a:t>Blinded assessment o</a:t>
              </a:r>
              <a:r>
                <a:rPr kumimoji="0" lang="sl-SI" sz="1100" b="0" i="0" u="none" strike="noStrike" kern="1200" cap="none" spc="0" normalizeH="0" baseline="0" noProof="0" dirty="0">
                  <a:ln>
                    <a:noFill/>
                  </a:ln>
                  <a:solidFill>
                    <a:srgbClr val="070605"/>
                  </a:solidFill>
                  <a:effectLst/>
                  <a:uLnTx/>
                  <a:uFillTx/>
                  <a:latin typeface="Calibri"/>
                  <a:ea typeface="+mn-ea"/>
                  <a:cs typeface="+mn-cs"/>
                </a:rPr>
                <a:t>f</a:t>
              </a:r>
              <a:r>
                <a:rPr kumimoji="0" lang="en-US" sz="1100" b="0" i="0" u="none" strike="noStrike" kern="1200" cap="none" spc="0" normalizeH="0" baseline="0" noProof="0" dirty="0">
                  <a:ln>
                    <a:noFill/>
                  </a:ln>
                  <a:solidFill>
                    <a:srgbClr val="070605"/>
                  </a:solidFill>
                  <a:effectLst/>
                  <a:uLnTx/>
                  <a:uFillTx/>
                  <a:latin typeface="Calibri"/>
                  <a:ea typeface="+mn-ea"/>
                  <a:cs typeface="+mn-cs"/>
                </a:rPr>
                <a:t> </a:t>
              </a:r>
              <a:r>
                <a:rPr kumimoji="0" lang="sl-SI" sz="1100" b="0" i="0" u="none" strike="noStrike" kern="1200" cap="none" spc="0" normalizeH="0" baseline="0" noProof="0" dirty="0">
                  <a:ln>
                    <a:noFill/>
                  </a:ln>
                  <a:solidFill>
                    <a:srgbClr val="070605"/>
                  </a:solidFill>
                  <a:effectLst/>
                  <a:uLnTx/>
                  <a:uFillTx/>
                  <a:latin typeface="Calibri"/>
                  <a:ea typeface="+mn-ea"/>
                  <a:cs typeface="+mn-cs"/>
                </a:rPr>
                <a:t>c</a:t>
              </a:r>
              <a:r>
                <a:rPr kumimoji="0" lang="en-US" sz="1100" b="0" i="0" u="none" strike="noStrike" kern="1200" cap="none" spc="0" normalizeH="0" baseline="0" noProof="0" dirty="0" err="1">
                  <a:ln>
                    <a:noFill/>
                  </a:ln>
                  <a:solidFill>
                    <a:srgbClr val="070605"/>
                  </a:solidFill>
                  <a:effectLst/>
                  <a:uLnTx/>
                  <a:uFillTx/>
                  <a:latin typeface="Calibri"/>
                  <a:ea typeface="+mn-ea"/>
                  <a:cs typeface="+mn-cs"/>
                </a:rPr>
                <a:t>linical</a:t>
              </a:r>
              <a:r>
                <a:rPr kumimoji="0" lang="en-US" sz="1100" b="0" i="0" u="none" strike="noStrike" kern="1200" cap="none" spc="0" normalizeH="0" baseline="0" noProof="0" dirty="0">
                  <a:ln>
                    <a:noFill/>
                  </a:ln>
                  <a:solidFill>
                    <a:srgbClr val="070605"/>
                  </a:solidFill>
                  <a:effectLst/>
                  <a:uLnTx/>
                  <a:uFillTx/>
                  <a:latin typeface="Calibri"/>
                  <a:ea typeface="+mn-ea"/>
                  <a:cs typeface="+mn-cs"/>
                </a:rPr>
                <a:t> and PROs</a:t>
              </a:r>
            </a:p>
          </p:txBody>
        </p:sp>
        <p:cxnSp>
          <p:nvCxnSpPr>
            <p:cNvPr id="62" name="Straight Connector 61">
              <a:extLst>
                <a:ext uri="{FF2B5EF4-FFF2-40B4-BE49-F238E27FC236}">
                  <a16:creationId xmlns:a16="http://schemas.microsoft.com/office/drawing/2014/main" id="{4B86125B-9C0A-184E-8AFE-9A67D498057C}"/>
                </a:ext>
              </a:extLst>
            </p:cNvPr>
            <p:cNvCxnSpPr/>
            <p:nvPr/>
          </p:nvCxnSpPr>
          <p:spPr>
            <a:xfrm>
              <a:off x="4888778"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35583CD-8730-1F41-BCC3-1CA019DE06D6}"/>
                </a:ext>
              </a:extLst>
            </p:cNvPr>
            <p:cNvCxnSpPr/>
            <p:nvPr/>
          </p:nvCxnSpPr>
          <p:spPr>
            <a:xfrm>
              <a:off x="5668507"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BF006B1-18E8-C94E-A826-772E243D68F8}"/>
                </a:ext>
              </a:extLst>
            </p:cNvPr>
            <p:cNvCxnSpPr/>
            <p:nvPr/>
          </p:nvCxnSpPr>
          <p:spPr>
            <a:xfrm>
              <a:off x="6499992"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D795152-74B8-BE41-8A42-C4B689CC1BD9}"/>
                </a:ext>
              </a:extLst>
            </p:cNvPr>
            <p:cNvCxnSpPr/>
            <p:nvPr/>
          </p:nvCxnSpPr>
          <p:spPr>
            <a:xfrm>
              <a:off x="7279721" y="2476470"/>
              <a:ext cx="0" cy="1137973"/>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EBDFD84D-8E09-1043-A8DC-9350A3CF61EE}"/>
                </a:ext>
              </a:extLst>
            </p:cNvPr>
            <p:cNvSpPr/>
            <p:nvPr/>
          </p:nvSpPr>
          <p:spPr>
            <a:xfrm>
              <a:off x="4254340"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67" name="Rectangle 66">
              <a:extLst>
                <a:ext uri="{FF2B5EF4-FFF2-40B4-BE49-F238E27FC236}">
                  <a16:creationId xmlns:a16="http://schemas.microsoft.com/office/drawing/2014/main" id="{EB8C16B1-4C1F-4A4D-8347-EAE423CFB6EF}"/>
                </a:ext>
              </a:extLst>
            </p:cNvPr>
            <p:cNvSpPr/>
            <p:nvPr/>
          </p:nvSpPr>
          <p:spPr>
            <a:xfrm>
              <a:off x="4516567"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68" name="Rectangle 67">
              <a:extLst>
                <a:ext uri="{FF2B5EF4-FFF2-40B4-BE49-F238E27FC236}">
                  <a16:creationId xmlns:a16="http://schemas.microsoft.com/office/drawing/2014/main" id="{7DB7E517-562D-DB46-BD38-AC5B97C297FE}"/>
                </a:ext>
              </a:extLst>
            </p:cNvPr>
            <p:cNvSpPr/>
            <p:nvPr/>
          </p:nvSpPr>
          <p:spPr>
            <a:xfrm>
              <a:off x="5032656"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69" name="Rectangle 68">
              <a:extLst>
                <a:ext uri="{FF2B5EF4-FFF2-40B4-BE49-F238E27FC236}">
                  <a16:creationId xmlns:a16="http://schemas.microsoft.com/office/drawing/2014/main" id="{8E3CB3AB-9CAC-7147-9452-A393AACB2C1F}"/>
                </a:ext>
              </a:extLst>
            </p:cNvPr>
            <p:cNvSpPr/>
            <p:nvPr/>
          </p:nvSpPr>
          <p:spPr>
            <a:xfrm>
              <a:off x="5313089"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0" name="Rectangle 69">
              <a:extLst>
                <a:ext uri="{FF2B5EF4-FFF2-40B4-BE49-F238E27FC236}">
                  <a16:creationId xmlns:a16="http://schemas.microsoft.com/office/drawing/2014/main" id="{E24B102F-48DF-E246-8E2E-01FCEE4FAB29}"/>
                </a:ext>
              </a:extLst>
            </p:cNvPr>
            <p:cNvSpPr/>
            <p:nvPr/>
          </p:nvSpPr>
          <p:spPr>
            <a:xfrm>
              <a:off x="5826571"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1" name="Rectangle 70">
              <a:extLst>
                <a:ext uri="{FF2B5EF4-FFF2-40B4-BE49-F238E27FC236}">
                  <a16:creationId xmlns:a16="http://schemas.microsoft.com/office/drawing/2014/main" id="{BDF47867-9D91-164E-88A4-E84177EBAE76}"/>
                </a:ext>
              </a:extLst>
            </p:cNvPr>
            <p:cNvSpPr/>
            <p:nvPr/>
          </p:nvSpPr>
          <p:spPr>
            <a:xfrm>
              <a:off x="6105631"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2" name="Rectangle 71">
              <a:extLst>
                <a:ext uri="{FF2B5EF4-FFF2-40B4-BE49-F238E27FC236}">
                  <a16:creationId xmlns:a16="http://schemas.microsoft.com/office/drawing/2014/main" id="{A35317DF-2907-1A4B-B846-5A248C8D7837}"/>
                </a:ext>
              </a:extLst>
            </p:cNvPr>
            <p:cNvSpPr/>
            <p:nvPr/>
          </p:nvSpPr>
          <p:spPr>
            <a:xfrm>
              <a:off x="6635905"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sp>
          <p:nvSpPr>
            <p:cNvPr id="73" name="Rectangle 72">
              <a:extLst>
                <a:ext uri="{FF2B5EF4-FFF2-40B4-BE49-F238E27FC236}">
                  <a16:creationId xmlns:a16="http://schemas.microsoft.com/office/drawing/2014/main" id="{577FB27C-766E-574F-9462-C49C09FCBE0A}"/>
                </a:ext>
              </a:extLst>
            </p:cNvPr>
            <p:cNvSpPr/>
            <p:nvPr/>
          </p:nvSpPr>
          <p:spPr>
            <a:xfrm>
              <a:off x="6899670" y="2954383"/>
              <a:ext cx="220814" cy="110719"/>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70605"/>
                  </a:solidFill>
                  <a:effectLst/>
                  <a:uLnTx/>
                  <a:uFillTx/>
                  <a:latin typeface="Calibri"/>
                  <a:ea typeface="+mn-ea"/>
                  <a:cs typeface="+mn-cs"/>
                </a:rPr>
                <a:t>MDA</a:t>
              </a:r>
            </a:p>
          </p:txBody>
        </p:sp>
        <p:cxnSp>
          <p:nvCxnSpPr>
            <p:cNvPr id="74" name="Straight Connector 73">
              <a:extLst>
                <a:ext uri="{FF2B5EF4-FFF2-40B4-BE49-F238E27FC236}">
                  <a16:creationId xmlns:a16="http://schemas.microsoft.com/office/drawing/2014/main" id="{7400D365-5CD5-5549-8B5E-029A8A97F969}"/>
                </a:ext>
              </a:extLst>
            </p:cNvPr>
            <p:cNvCxnSpPr>
              <a:endCxn id="66" idx="0"/>
            </p:cNvCxnSpPr>
            <p:nvPr/>
          </p:nvCxnSpPr>
          <p:spPr>
            <a:xfrm>
              <a:off x="4364747"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9F883B4-273D-C346-A6F4-62B60EF2B4AC}"/>
                </a:ext>
              </a:extLst>
            </p:cNvPr>
            <p:cNvCxnSpPr/>
            <p:nvPr/>
          </p:nvCxnSpPr>
          <p:spPr>
            <a:xfrm>
              <a:off x="4616109"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06AF9B08-8A60-7A4F-B4F0-228F72AE5962}"/>
                </a:ext>
              </a:extLst>
            </p:cNvPr>
            <p:cNvCxnSpPr/>
            <p:nvPr/>
          </p:nvCxnSpPr>
          <p:spPr>
            <a:xfrm>
              <a:off x="5144339"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0BBA49E-FF69-A342-A945-902BEBDF8C63}"/>
                </a:ext>
              </a:extLst>
            </p:cNvPr>
            <p:cNvCxnSpPr/>
            <p:nvPr/>
          </p:nvCxnSpPr>
          <p:spPr>
            <a:xfrm>
              <a:off x="5423495"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9B3DE2A-78CD-F840-A732-9A240EE4C751}"/>
                </a:ext>
              </a:extLst>
            </p:cNvPr>
            <p:cNvCxnSpPr/>
            <p:nvPr/>
          </p:nvCxnSpPr>
          <p:spPr>
            <a:xfrm>
              <a:off x="5940434"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73A992E-2A91-2F41-9372-F36B62E9F011}"/>
                </a:ext>
              </a:extLst>
            </p:cNvPr>
            <p:cNvCxnSpPr/>
            <p:nvPr/>
          </p:nvCxnSpPr>
          <p:spPr>
            <a:xfrm>
              <a:off x="6216038"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D89B098-0244-A94B-B953-2B946C9641C3}"/>
                </a:ext>
              </a:extLst>
            </p:cNvPr>
            <p:cNvCxnSpPr/>
            <p:nvPr/>
          </p:nvCxnSpPr>
          <p:spPr>
            <a:xfrm>
              <a:off x="6746310"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6DD7B9E-6BBC-2942-B182-9DE3F353142D}"/>
                </a:ext>
              </a:extLst>
            </p:cNvPr>
            <p:cNvCxnSpPr/>
            <p:nvPr/>
          </p:nvCxnSpPr>
          <p:spPr>
            <a:xfrm>
              <a:off x="7010076" y="2476470"/>
              <a:ext cx="0" cy="477913"/>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9E3BBFB-8462-3C4E-829E-2C440A64D652}"/>
                </a:ext>
              </a:extLst>
            </p:cNvPr>
            <p:cNvCxnSpPr/>
            <p:nvPr/>
          </p:nvCxnSpPr>
          <p:spPr>
            <a:xfrm>
              <a:off x="7567994" y="2476470"/>
              <a:ext cx="0" cy="1269985"/>
            </a:xfrm>
            <a:prstGeom prst="line">
              <a:avLst/>
            </a:prstGeom>
            <a:ln w="1270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6AEB6FA0-2179-CD4E-B245-9ED1EE6CB80C}"/>
                </a:ext>
              </a:extLst>
            </p:cNvPr>
            <p:cNvCxnSpPr/>
            <p:nvPr/>
          </p:nvCxnSpPr>
          <p:spPr>
            <a:xfrm>
              <a:off x="4358041" y="2071450"/>
              <a:ext cx="0" cy="1982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D52C53D3-F93B-7040-BD6F-09A41EF85F65}"/>
                </a:ext>
              </a:extLst>
            </p:cNvPr>
            <p:cNvCxnSpPr/>
            <p:nvPr/>
          </p:nvCxnSpPr>
          <p:spPr>
            <a:xfrm>
              <a:off x="7284001" y="2071450"/>
              <a:ext cx="0" cy="1982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Rectangle 84">
              <a:extLst>
                <a:ext uri="{FF2B5EF4-FFF2-40B4-BE49-F238E27FC236}">
                  <a16:creationId xmlns:a16="http://schemas.microsoft.com/office/drawing/2014/main" id="{23162A02-62A2-1948-8994-F32C62C6AC63}"/>
                </a:ext>
              </a:extLst>
            </p:cNvPr>
            <p:cNvSpPr/>
            <p:nvPr/>
          </p:nvSpPr>
          <p:spPr>
            <a:xfrm>
              <a:off x="7663009" y="2576818"/>
              <a:ext cx="1184591" cy="993173"/>
            </a:xfrm>
            <a:prstGeom prst="rect">
              <a:avLst/>
            </a:prstGeom>
            <a:noFill/>
            <a:ln w="95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0605"/>
                  </a:solidFill>
                  <a:effectLst/>
                  <a:uLnTx/>
                  <a:uFillTx/>
                  <a:latin typeface="Calibri"/>
                  <a:ea typeface="+mn-ea"/>
                  <a:cs typeface="+mn-cs"/>
                </a:rPr>
                <a:t>Assessments </a:t>
              </a:r>
              <a:br>
                <a:rPr kumimoji="0" lang="en-GB" sz="1200" b="0" i="0" u="none" strike="noStrike" kern="1200" cap="none" spc="0" normalizeH="0" baseline="0" noProof="0" dirty="0">
                  <a:ln>
                    <a:noFill/>
                  </a:ln>
                  <a:solidFill>
                    <a:srgbClr val="070605"/>
                  </a:solidFill>
                  <a:effectLst/>
                  <a:uLnTx/>
                  <a:uFillTx/>
                  <a:latin typeface="Calibri"/>
                  <a:ea typeface="+mn-ea"/>
                  <a:cs typeface="+mn-cs"/>
                </a:rPr>
              </a:br>
              <a:r>
                <a:rPr kumimoji="0" lang="en-GB" sz="1200" b="0" i="0" u="none" strike="noStrike" kern="1200" cap="none" spc="0" normalizeH="0" baseline="0" noProof="0" dirty="0">
                  <a:ln>
                    <a:noFill/>
                  </a:ln>
                  <a:solidFill>
                    <a:srgbClr val="070605"/>
                  </a:solidFill>
                  <a:effectLst/>
                  <a:uLnTx/>
                  <a:uFillTx/>
                  <a:latin typeface="Calibri"/>
                  <a:ea typeface="+mn-ea"/>
                  <a:cs typeface="+mn-cs"/>
                </a:rPr>
                <a:t>Q12 </a:t>
              </a:r>
              <a:r>
                <a:rPr kumimoji="0" lang="en-GB" sz="1200" b="0" i="0" u="none" strike="noStrike" kern="1200" cap="none" spc="0" normalizeH="0" baseline="0" noProof="0" dirty="0" err="1">
                  <a:ln>
                    <a:noFill/>
                  </a:ln>
                  <a:solidFill>
                    <a:srgbClr val="070605"/>
                  </a:solidFill>
                  <a:effectLst/>
                  <a:uLnTx/>
                  <a:uFillTx/>
                  <a:latin typeface="Calibri"/>
                  <a:ea typeface="+mn-ea"/>
                  <a:cs typeface="+mn-cs"/>
                </a:rPr>
                <a:t>wks</a:t>
              </a:r>
              <a:r>
                <a:rPr kumimoji="0" lang="en-GB" sz="1200" b="0" i="0" u="none" strike="noStrike" kern="1200" cap="none" spc="0" normalizeH="0" baseline="0" noProof="0" dirty="0">
                  <a:ln>
                    <a:noFill/>
                  </a:ln>
                  <a:solidFill>
                    <a:srgbClr val="070605"/>
                  </a:solidFill>
                  <a:effectLst/>
                  <a:uLnTx/>
                  <a:uFillTx/>
                  <a:latin typeface="Calibri"/>
                  <a:ea typeface="+mn-ea"/>
                  <a:cs typeface="+mn-cs"/>
                </a:rPr>
                <a:t> </a:t>
              </a:r>
              <a:br>
                <a:rPr kumimoji="0" lang="en-GB" sz="1200" b="0" i="0" u="none" strike="noStrike" kern="1200" cap="none" spc="0" normalizeH="0" baseline="0" noProof="0" dirty="0">
                  <a:ln>
                    <a:noFill/>
                  </a:ln>
                  <a:solidFill>
                    <a:srgbClr val="070605"/>
                  </a:solidFill>
                  <a:effectLst/>
                  <a:uLnTx/>
                  <a:uFillTx/>
                  <a:latin typeface="Calibri"/>
                  <a:ea typeface="+mn-ea"/>
                  <a:cs typeface="+mn-cs"/>
                </a:rPr>
              </a:br>
              <a:r>
                <a:rPr kumimoji="0" lang="en-GB" sz="1200" b="0" i="0" u="none" strike="noStrike" kern="1200" cap="none" spc="0" normalizeH="0" baseline="0" noProof="0" dirty="0">
                  <a:ln>
                    <a:noFill/>
                  </a:ln>
                  <a:solidFill>
                    <a:srgbClr val="070605"/>
                  </a:solidFill>
                  <a:effectLst/>
                  <a:uLnTx/>
                  <a:uFillTx/>
                  <a:latin typeface="Calibri"/>
                  <a:ea typeface="+mn-ea"/>
                  <a:cs typeface="+mn-cs"/>
                </a:rPr>
                <a:t>in both groups; additional review </a:t>
              </a:r>
              <a:br>
                <a:rPr kumimoji="0" lang="en-GB" sz="1200" b="0" i="0" u="none" strike="noStrike" kern="1200" cap="none" spc="0" normalizeH="0" baseline="0" noProof="0" dirty="0">
                  <a:ln>
                    <a:noFill/>
                  </a:ln>
                  <a:solidFill>
                    <a:srgbClr val="070605"/>
                  </a:solidFill>
                  <a:effectLst/>
                  <a:uLnTx/>
                  <a:uFillTx/>
                  <a:latin typeface="Calibri"/>
                  <a:ea typeface="+mn-ea"/>
                  <a:cs typeface="+mn-cs"/>
                </a:rPr>
              </a:br>
              <a:r>
                <a:rPr kumimoji="0" lang="en-GB" sz="1200" b="0" i="0" u="none" strike="noStrike" kern="1200" cap="none" spc="0" normalizeH="0" baseline="0" noProof="0" dirty="0">
                  <a:ln>
                    <a:noFill/>
                  </a:ln>
                  <a:solidFill>
                    <a:srgbClr val="070605"/>
                  </a:solidFill>
                  <a:effectLst/>
                  <a:uLnTx/>
                  <a:uFillTx/>
                  <a:latin typeface="Calibri"/>
                  <a:ea typeface="+mn-ea"/>
                  <a:cs typeface="+mn-cs"/>
                </a:rPr>
                <a:t>Q4 </a:t>
              </a:r>
              <a:r>
                <a:rPr kumimoji="0" lang="en-GB" sz="1200" b="0" i="0" u="none" strike="noStrike" kern="1200" cap="none" spc="0" normalizeH="0" baseline="0" noProof="0" dirty="0" err="1">
                  <a:ln>
                    <a:noFill/>
                  </a:ln>
                  <a:solidFill>
                    <a:srgbClr val="070605"/>
                  </a:solidFill>
                  <a:effectLst/>
                  <a:uLnTx/>
                  <a:uFillTx/>
                  <a:latin typeface="Calibri"/>
                  <a:ea typeface="+mn-ea"/>
                  <a:cs typeface="+mn-cs"/>
                </a:rPr>
                <a:t>wks</a:t>
              </a:r>
              <a:r>
                <a:rPr kumimoji="0" lang="en-GB" sz="1200" b="0" i="0" u="none" strike="noStrike" kern="1200" cap="none" spc="0" normalizeH="0" baseline="0" noProof="0" dirty="0">
                  <a:ln>
                    <a:noFill/>
                  </a:ln>
                  <a:solidFill>
                    <a:srgbClr val="070605"/>
                  </a:solidFill>
                  <a:effectLst/>
                  <a:uLnTx/>
                  <a:uFillTx/>
                  <a:latin typeface="Calibri"/>
                  <a:ea typeface="+mn-ea"/>
                  <a:cs typeface="+mn-cs"/>
                </a:rPr>
                <a:t> in tight control only</a:t>
              </a:r>
              <a:endParaRPr kumimoji="0" lang="en-US" sz="1200" b="0" i="0" u="none" strike="noStrike" kern="1200" cap="none" spc="0" normalizeH="0" baseline="0" noProof="0" dirty="0">
                <a:ln>
                  <a:noFill/>
                </a:ln>
                <a:solidFill>
                  <a:srgbClr val="070605"/>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43817123-24D2-A042-AFE4-D74E0D77BBD0}"/>
                </a:ext>
              </a:extLst>
            </p:cNvPr>
            <p:cNvSpPr/>
            <p:nvPr/>
          </p:nvSpPr>
          <p:spPr>
            <a:xfrm>
              <a:off x="3493345" y="1861472"/>
              <a:ext cx="1725614" cy="242388"/>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Radiograph hands/feet</a:t>
              </a:r>
            </a:p>
          </p:txBody>
        </p:sp>
        <p:sp>
          <p:nvSpPr>
            <p:cNvPr id="87" name="Rectangle 86">
              <a:extLst>
                <a:ext uri="{FF2B5EF4-FFF2-40B4-BE49-F238E27FC236}">
                  <a16:creationId xmlns:a16="http://schemas.microsoft.com/office/drawing/2014/main" id="{BCC23F30-1324-2E43-B0BC-A0ACFB4DEDC1}"/>
                </a:ext>
              </a:extLst>
            </p:cNvPr>
            <p:cNvSpPr/>
            <p:nvPr/>
          </p:nvSpPr>
          <p:spPr>
            <a:xfrm>
              <a:off x="6420955" y="1865820"/>
              <a:ext cx="1725614" cy="242388"/>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Radiograph hands/feet</a:t>
              </a:r>
            </a:p>
          </p:txBody>
        </p:sp>
        <p:sp>
          <p:nvSpPr>
            <p:cNvPr id="88" name="Rectangle 87">
              <a:extLst>
                <a:ext uri="{FF2B5EF4-FFF2-40B4-BE49-F238E27FC236}">
                  <a16:creationId xmlns:a16="http://schemas.microsoft.com/office/drawing/2014/main" id="{25ACEF24-510D-D340-BEF5-50FA9EEEEAB7}"/>
                </a:ext>
              </a:extLst>
            </p:cNvPr>
            <p:cNvSpPr/>
            <p:nvPr/>
          </p:nvSpPr>
          <p:spPr>
            <a:xfrm>
              <a:off x="3451554" y="3092649"/>
              <a:ext cx="731835" cy="242730"/>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1050" b="0" i="0" u="none" strike="noStrike" kern="1200" cap="none" spc="0" normalizeH="0" baseline="0" noProof="0" dirty="0">
                  <a:ln>
                    <a:noFill/>
                  </a:ln>
                  <a:solidFill>
                    <a:srgbClr val="070605"/>
                  </a:solidFill>
                  <a:effectLst/>
                  <a:uLnTx/>
                  <a:uFillTx/>
                  <a:latin typeface="Calibri"/>
                  <a:ea typeface="+mn-ea"/>
                  <a:cs typeface="+mn-cs"/>
                </a:rPr>
                <a:t>R: 1:1</a:t>
              </a:r>
            </a:p>
          </p:txBody>
        </p:sp>
        <p:cxnSp>
          <p:nvCxnSpPr>
            <p:cNvPr id="89" name="Straight Arrow Connector 88">
              <a:extLst>
                <a:ext uri="{FF2B5EF4-FFF2-40B4-BE49-F238E27FC236}">
                  <a16:creationId xmlns:a16="http://schemas.microsoft.com/office/drawing/2014/main" id="{336394E1-F849-7342-8879-880DFE22CB63}"/>
                </a:ext>
              </a:extLst>
            </p:cNvPr>
            <p:cNvCxnSpPr/>
            <p:nvPr/>
          </p:nvCxnSpPr>
          <p:spPr>
            <a:xfrm>
              <a:off x="7560162" y="2141377"/>
              <a:ext cx="0" cy="13651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C2C4DA6-226D-B84E-A208-CD703997A110}"/>
                </a:ext>
              </a:extLst>
            </p:cNvPr>
            <p:cNvCxnSpPr/>
            <p:nvPr/>
          </p:nvCxnSpPr>
          <p:spPr bwMode="auto">
            <a:xfrm>
              <a:off x="3335335" y="3142910"/>
              <a:ext cx="78617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1" name="Pentagon 90">
              <a:extLst>
                <a:ext uri="{FF2B5EF4-FFF2-40B4-BE49-F238E27FC236}">
                  <a16:creationId xmlns:a16="http://schemas.microsoft.com/office/drawing/2014/main" id="{1C329958-7295-0243-8BE3-EF20A59FEA5E}"/>
                </a:ext>
              </a:extLst>
            </p:cNvPr>
            <p:cNvSpPr/>
            <p:nvPr/>
          </p:nvSpPr>
          <p:spPr bwMode="auto">
            <a:xfrm>
              <a:off x="6494246" y="4542125"/>
              <a:ext cx="2299294" cy="395971"/>
            </a:xfrm>
            <a:prstGeom prst="homePlate">
              <a:avLst/>
            </a:prstGeom>
            <a:solidFill>
              <a:srgbClr val="A7BCD6">
                <a:lumMod val="60000"/>
                <a:lumOff val="40000"/>
              </a:srgbClr>
            </a:solidFill>
            <a:ln w="12700" cap="flat" cmpd="sng" algn="ctr">
              <a:solidFill>
                <a:srgbClr val="A7BCD6"/>
              </a:solidFill>
              <a:prstDash val="solid"/>
              <a:round/>
              <a:headEnd type="none" w="med" len="med"/>
              <a:tailEnd type="none" w="med" len="med"/>
            </a:ln>
            <a:effectLst/>
          </p:spPr>
          <p:txBody>
            <a:bodyPr vert="horz" wrap="none" lIns="91440" tIns="0" rIns="0" bIns="0" numCol="1" rtlCol="0" anchor="ctr" anchorCtr="0" compatLnSpc="1">
              <a:prstTxWarp prst="textNoShape">
                <a:avLst/>
              </a:prstTxWarp>
              <a:no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       Treatment at rheumatologist’s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discretion; no set protocol</a:t>
              </a:r>
            </a:p>
          </p:txBody>
        </p:sp>
        <p:sp>
          <p:nvSpPr>
            <p:cNvPr id="92" name="Pentagon 91">
              <a:extLst>
                <a:ext uri="{FF2B5EF4-FFF2-40B4-BE49-F238E27FC236}">
                  <a16:creationId xmlns:a16="http://schemas.microsoft.com/office/drawing/2014/main" id="{91E57328-505D-CE4E-8C82-75CAA9686CEB}"/>
                </a:ext>
              </a:extLst>
            </p:cNvPr>
            <p:cNvSpPr/>
            <p:nvPr/>
          </p:nvSpPr>
          <p:spPr bwMode="auto">
            <a:xfrm>
              <a:off x="6481858" y="4123049"/>
              <a:ext cx="2311682" cy="411681"/>
            </a:xfrm>
            <a:prstGeom prst="homePlate">
              <a:avLst/>
            </a:prstGeom>
            <a:solidFill>
              <a:srgbClr val="00A9E0">
                <a:lumMod val="20000"/>
                <a:lumOff val="80000"/>
              </a:srgbClr>
            </a:solidFill>
            <a:ln w="127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          </a:t>
              </a:r>
              <a:r>
                <a:rPr kumimoji="0" lang="en-GB" sz="1100" b="1" i="0" u="none" strike="noStrike" kern="0" cap="none" spc="0" normalizeH="0" baseline="0" noProof="0" dirty="0">
                  <a:ln>
                    <a:noFill/>
                  </a:ln>
                  <a:solidFill>
                    <a:srgbClr val="071D49"/>
                  </a:solidFill>
                  <a:effectLst/>
                  <a:uLnTx/>
                  <a:uFillTx/>
                  <a:latin typeface="Calibri"/>
                  <a:ea typeface="+mn-ea"/>
                  <a:cs typeface="+mn-cs"/>
                  <a:sym typeface="Symbol"/>
                </a:rPr>
                <a:t> T</a:t>
              </a:r>
              <a:r>
                <a:rPr kumimoji="0" lang="en-GB" sz="1100" b="1" i="0" u="none" strike="noStrike" kern="0" cap="none" spc="0" normalizeH="0" baseline="0" noProof="0" dirty="0">
                  <a:ln>
                    <a:noFill/>
                  </a:ln>
                  <a:solidFill>
                    <a:srgbClr val="071D49"/>
                  </a:solidFill>
                  <a:effectLst/>
                  <a:uLnTx/>
                  <a:uFillTx/>
                  <a:latin typeface="Calibri"/>
                  <a:ea typeface="+mn-ea"/>
                  <a:cs typeface="+mn-cs"/>
                </a:rPr>
                <a:t>o anti-TNF if </a:t>
              </a:r>
              <a:r>
                <a:rPr kumimoji="0" lang="en-GB" sz="1100" b="1" i="0" u="none" strike="noStrike" kern="0" cap="none" spc="0" normalizeH="0" baseline="0" noProof="0" dirty="0">
                  <a:ln>
                    <a:noFill/>
                  </a:ln>
                  <a:solidFill>
                    <a:srgbClr val="071D49"/>
                  </a:solidFill>
                  <a:effectLst/>
                  <a:uLnTx/>
                  <a:uFillTx/>
                  <a:latin typeface="Calibri"/>
                  <a:ea typeface="+mn-ea"/>
                  <a:cs typeface="Calibri"/>
                </a:rPr>
                <a:t>≥</a:t>
              </a:r>
              <a:r>
                <a:rPr kumimoji="0" lang="en-GB" sz="1100" b="1" i="0" u="none" strike="noStrike" kern="0" cap="none" spc="0" normalizeH="0" baseline="0" noProof="0" dirty="0">
                  <a:ln>
                    <a:noFill/>
                  </a:ln>
                  <a:solidFill>
                    <a:srgbClr val="071D49"/>
                  </a:solidFill>
                  <a:effectLst/>
                  <a:uLnTx/>
                  <a:uFillTx/>
                  <a:latin typeface="Calibri"/>
                  <a:ea typeface="+mn-ea"/>
                  <a:cs typeface="+mn-cs"/>
                </a:rPr>
                <a:t>3 tender/swollen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joints or alternative DMARD + MTX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if no MDA but with &lt;3 active joints</a:t>
              </a:r>
            </a:p>
          </p:txBody>
        </p:sp>
        <p:sp>
          <p:nvSpPr>
            <p:cNvPr id="93" name="Pentagon 92">
              <a:extLst>
                <a:ext uri="{FF2B5EF4-FFF2-40B4-BE49-F238E27FC236}">
                  <a16:creationId xmlns:a16="http://schemas.microsoft.com/office/drawing/2014/main" id="{A73A688F-70AF-0640-9A51-3E6D28227F3E}"/>
                </a:ext>
              </a:extLst>
            </p:cNvPr>
            <p:cNvSpPr/>
            <p:nvPr/>
          </p:nvSpPr>
          <p:spPr bwMode="auto">
            <a:xfrm>
              <a:off x="4939056" y="4123049"/>
              <a:ext cx="1821557" cy="411681"/>
            </a:xfrm>
            <a:prstGeom prst="homePlate">
              <a:avLst/>
            </a:prstGeom>
            <a:solidFill>
              <a:srgbClr val="00A9E0">
                <a:lumMod val="40000"/>
                <a:lumOff val="60000"/>
              </a:srgbClr>
            </a:solidFill>
            <a:ln w="127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          </a:t>
              </a:r>
              <a:r>
                <a:rPr kumimoji="0" lang="en-GB" sz="1100" b="1" i="0" u="none" strike="noStrike" kern="0" cap="none" spc="0" normalizeH="0" baseline="0" noProof="0" dirty="0">
                  <a:ln>
                    <a:noFill/>
                  </a:ln>
                  <a:solidFill>
                    <a:srgbClr val="071D49"/>
                  </a:solidFill>
                  <a:effectLst/>
                  <a:uLnTx/>
                  <a:uFillTx/>
                  <a:latin typeface="Calibri"/>
                  <a:ea typeface="+mn-ea"/>
                  <a:cs typeface="+mn-cs"/>
                  <a:sym typeface="Symbol"/>
                </a:rPr>
                <a:t> T</a:t>
              </a:r>
              <a:r>
                <a:rPr kumimoji="0" lang="en-GB" sz="1100" b="1" i="0" u="none" strike="noStrike" kern="0" cap="none" spc="0" normalizeH="0" baseline="0" noProof="0" dirty="0">
                  <a:ln>
                    <a:noFill/>
                  </a:ln>
                  <a:solidFill>
                    <a:srgbClr val="071D49"/>
                  </a:solidFill>
                  <a:effectLst/>
                  <a:uLnTx/>
                  <a:uFillTx/>
                  <a:latin typeface="Calibri"/>
                  <a:ea typeface="+mn-ea"/>
                  <a:cs typeface="+mn-cs"/>
                </a:rPr>
                <a:t>o combination DMARDs </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a:ln>
                    <a:noFill/>
                  </a:ln>
                  <a:solidFill>
                    <a:srgbClr val="071D49"/>
                  </a:solidFill>
                  <a:effectLst/>
                  <a:uLnTx/>
                  <a:uFillTx/>
                  <a:latin typeface="Calibri"/>
                  <a:ea typeface="+mn-ea"/>
                  <a:cs typeface="+mn-cs"/>
                </a:rPr>
                <a:t>                if MDA not reached</a:t>
              </a:r>
            </a:p>
          </p:txBody>
        </p:sp>
        <p:sp>
          <p:nvSpPr>
            <p:cNvPr id="94" name="Pentagon 93">
              <a:extLst>
                <a:ext uri="{FF2B5EF4-FFF2-40B4-BE49-F238E27FC236}">
                  <a16:creationId xmlns:a16="http://schemas.microsoft.com/office/drawing/2014/main" id="{51D81DF6-01B2-F743-A280-C1E5920A2B04}"/>
                </a:ext>
              </a:extLst>
            </p:cNvPr>
            <p:cNvSpPr/>
            <p:nvPr/>
          </p:nvSpPr>
          <p:spPr bwMode="auto">
            <a:xfrm>
              <a:off x="3972709" y="4123049"/>
              <a:ext cx="1222997" cy="411681"/>
            </a:xfrm>
            <a:prstGeom prst="homePlate">
              <a:avLst/>
            </a:prstGeom>
            <a:solidFill>
              <a:srgbClr val="00A9E0">
                <a:lumMod val="60000"/>
                <a:lumOff val="40000"/>
              </a:srgb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sym typeface="Symbol"/>
                </a:rPr>
                <a:t> </a:t>
              </a:r>
              <a:r>
                <a:rPr kumimoji="0" lang="en-GB" sz="1100" b="1" i="0" u="none" strike="noStrike" kern="0" cap="none" spc="0" normalizeH="0" baseline="0" noProof="0" dirty="0">
                  <a:ln>
                    <a:noFill/>
                  </a:ln>
                  <a:solidFill>
                    <a:srgbClr val="071D49"/>
                  </a:solidFill>
                  <a:effectLst/>
                  <a:uLnTx/>
                  <a:uFillTx/>
                  <a:latin typeface="Calibri"/>
                  <a:ea typeface="+mn-ea"/>
                  <a:cs typeface="+mn-cs"/>
                </a:rPr>
                <a:t>MTX to 25 mg at</a:t>
              </a:r>
              <a:br>
                <a:rPr kumimoji="0" lang="en-GB" sz="1100" b="1" i="0" u="none" strike="noStrike" kern="0" cap="none" spc="0" normalizeH="0" baseline="0" noProof="0" dirty="0">
                  <a:ln>
                    <a:noFill/>
                  </a:ln>
                  <a:solidFill>
                    <a:srgbClr val="071D49"/>
                  </a:solidFill>
                  <a:effectLst/>
                  <a:uLnTx/>
                  <a:uFillTx/>
                  <a:latin typeface="Calibri"/>
                  <a:ea typeface="+mn-ea"/>
                  <a:cs typeface="+mn-cs"/>
                </a:rPr>
              </a:br>
              <a:r>
                <a:rPr kumimoji="0" lang="en-GB" sz="1100" b="1" i="0" u="none" strike="noStrike" kern="0" cap="none" spc="0" normalizeH="0" baseline="0" noProof="0" dirty="0" err="1">
                  <a:ln>
                    <a:noFill/>
                  </a:ln>
                  <a:solidFill>
                    <a:srgbClr val="071D49"/>
                  </a:solidFill>
                  <a:effectLst/>
                  <a:uLnTx/>
                  <a:uFillTx/>
                  <a:latin typeface="Calibri"/>
                  <a:ea typeface="+mn-ea"/>
                  <a:cs typeface="+mn-cs"/>
                </a:rPr>
                <a:t>Wk</a:t>
              </a:r>
              <a:r>
                <a:rPr kumimoji="0" lang="en-GB" sz="1100" b="1" i="0" u="none" strike="noStrike" kern="0" cap="none" spc="0" normalizeH="0" baseline="0" noProof="0" dirty="0">
                  <a:ln>
                    <a:noFill/>
                  </a:ln>
                  <a:solidFill>
                    <a:srgbClr val="071D49"/>
                  </a:solidFill>
                  <a:effectLst/>
                  <a:uLnTx/>
                  <a:uFillTx/>
                  <a:latin typeface="Calibri"/>
                  <a:ea typeface="+mn-ea"/>
                  <a:cs typeface="+mn-cs"/>
                </a:rPr>
                <a:t> </a:t>
              </a:r>
              <a:r>
                <a:rPr kumimoji="0" lang="sl-SI" sz="1100" b="1" i="0" u="none" strike="noStrike" kern="0" cap="none" spc="0" normalizeH="0" baseline="0" noProof="0" dirty="0">
                  <a:ln>
                    <a:noFill/>
                  </a:ln>
                  <a:solidFill>
                    <a:srgbClr val="071D49"/>
                  </a:solidFill>
                  <a:effectLst/>
                  <a:uLnTx/>
                  <a:uFillTx/>
                  <a:latin typeface="Calibri"/>
                  <a:ea typeface="+mn-ea"/>
                  <a:cs typeface="+mn-cs"/>
                </a:rPr>
                <a:t>6 </a:t>
              </a:r>
              <a:r>
                <a:rPr kumimoji="0" lang="en-GB" sz="1100" b="1" i="0" u="none" strike="noStrike" kern="0" cap="none" spc="0" normalizeH="0" baseline="0" noProof="0" dirty="0">
                  <a:ln>
                    <a:noFill/>
                  </a:ln>
                  <a:solidFill>
                    <a:srgbClr val="071D49"/>
                  </a:solidFill>
                  <a:effectLst/>
                  <a:uLnTx/>
                  <a:uFillTx/>
                  <a:latin typeface="Calibri"/>
                  <a:ea typeface="+mn-ea"/>
                  <a:cs typeface="+mn-cs"/>
                </a:rPr>
                <a:t>if tolerated</a:t>
              </a:r>
            </a:p>
          </p:txBody>
        </p:sp>
        <p:sp>
          <p:nvSpPr>
            <p:cNvPr id="95" name="Pentagon 94">
              <a:extLst>
                <a:ext uri="{FF2B5EF4-FFF2-40B4-BE49-F238E27FC236}">
                  <a16:creationId xmlns:a16="http://schemas.microsoft.com/office/drawing/2014/main" id="{809C2EE5-3069-FE42-90D3-B4CD9A769E8A}"/>
                </a:ext>
              </a:extLst>
            </p:cNvPr>
            <p:cNvSpPr/>
            <p:nvPr/>
          </p:nvSpPr>
          <p:spPr bwMode="auto">
            <a:xfrm>
              <a:off x="2747595" y="4123049"/>
              <a:ext cx="1224347" cy="411681"/>
            </a:xfrm>
            <a:prstGeom prst="homePlate">
              <a:avLst/>
            </a:prstGeom>
            <a:solidFill>
              <a:srgbClr val="00A9E0"/>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rm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Calibri"/>
                  <a:ea typeface="+mn-ea"/>
                  <a:cs typeface="+mn-cs"/>
                </a:rPr>
                <a:t>TC: Start on MTX </a:t>
              </a:r>
              <a:br>
                <a:rPr kumimoji="0" lang="en-GB" sz="1100" b="1" i="0" u="none" strike="noStrike" kern="0" cap="none" spc="0" normalizeH="0" baseline="0" noProof="0" dirty="0">
                  <a:ln>
                    <a:noFill/>
                  </a:ln>
                  <a:solidFill>
                    <a:srgbClr val="FFFFFF"/>
                  </a:solidFill>
                  <a:effectLst/>
                  <a:uLnTx/>
                  <a:uFillTx/>
                  <a:latin typeface="Calibri"/>
                  <a:ea typeface="+mn-ea"/>
                  <a:cs typeface="+mn-cs"/>
                </a:rPr>
              </a:br>
              <a:r>
                <a:rPr kumimoji="0" lang="en-GB" sz="1100" b="1" i="0" u="none" strike="noStrike" kern="0" cap="none" spc="0" normalizeH="0" baseline="0" noProof="0" dirty="0">
                  <a:ln>
                    <a:noFill/>
                  </a:ln>
                  <a:solidFill>
                    <a:srgbClr val="FFFFFF"/>
                  </a:solidFill>
                  <a:effectLst/>
                  <a:uLnTx/>
                  <a:uFillTx/>
                  <a:latin typeface="Calibri"/>
                  <a:ea typeface="+mn-ea"/>
                  <a:cs typeface="+mn-cs"/>
                </a:rPr>
                <a:t>(n=101)</a:t>
              </a:r>
            </a:p>
          </p:txBody>
        </p:sp>
        <p:sp>
          <p:nvSpPr>
            <p:cNvPr id="96" name="Pentagon 95">
              <a:extLst>
                <a:ext uri="{FF2B5EF4-FFF2-40B4-BE49-F238E27FC236}">
                  <a16:creationId xmlns:a16="http://schemas.microsoft.com/office/drawing/2014/main" id="{2DBEC138-EB9E-D447-B5DB-ECC597A2F21D}"/>
                </a:ext>
              </a:extLst>
            </p:cNvPr>
            <p:cNvSpPr/>
            <p:nvPr/>
          </p:nvSpPr>
          <p:spPr bwMode="auto">
            <a:xfrm>
              <a:off x="2746742" y="4542125"/>
              <a:ext cx="3983740" cy="395971"/>
            </a:xfrm>
            <a:prstGeom prst="homePlate">
              <a:avLst/>
            </a:prstGeom>
            <a:solidFill>
              <a:srgbClr val="A7BCD6"/>
            </a:solidFill>
            <a:ln w="12700" cap="flat" cmpd="sng" algn="ctr">
              <a:solidFill>
                <a:srgbClr val="A7BCD6"/>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54000" marR="0" lvl="0" indent="0" algn="l"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71D49"/>
                  </a:solidFill>
                  <a:effectLst/>
                  <a:uLnTx/>
                  <a:uFillTx/>
                  <a:latin typeface="Calibri"/>
                  <a:ea typeface="+mn-ea"/>
                  <a:cs typeface="+mn-cs"/>
                </a:rPr>
                <a:t>StdC (n=105)</a:t>
              </a:r>
            </a:p>
          </p:txBody>
        </p:sp>
        <p:cxnSp>
          <p:nvCxnSpPr>
            <p:cNvPr id="97" name="Straight Connector 96">
              <a:extLst>
                <a:ext uri="{FF2B5EF4-FFF2-40B4-BE49-F238E27FC236}">
                  <a16:creationId xmlns:a16="http://schemas.microsoft.com/office/drawing/2014/main" id="{8CD56F35-F30A-D341-8A73-62C3C3023D75}"/>
                </a:ext>
              </a:extLst>
            </p:cNvPr>
            <p:cNvCxnSpPr/>
            <p:nvPr/>
          </p:nvCxnSpPr>
          <p:spPr bwMode="auto">
            <a:xfrm>
              <a:off x="7185597" y="4961731"/>
              <a:ext cx="1607943" cy="0"/>
            </a:xfrm>
            <a:prstGeom prst="line">
              <a:avLst/>
            </a:prstGeom>
            <a:solidFill>
              <a:srgbClr val="A7BCD6"/>
            </a:solidFill>
            <a:ln w="19050" cap="flat" cmpd="sng" algn="ctr">
              <a:solidFill>
                <a:srgbClr val="071D49"/>
              </a:solidFill>
              <a:prstDash val="solid"/>
              <a:round/>
              <a:headEnd type="none" w="med" len="med"/>
              <a:tailEnd type="triangle" w="med" len="med"/>
            </a:ln>
            <a:effectLst/>
          </p:spPr>
        </p:cxnSp>
        <p:cxnSp>
          <p:nvCxnSpPr>
            <p:cNvPr id="98" name="Straight Connector 97">
              <a:extLst>
                <a:ext uri="{FF2B5EF4-FFF2-40B4-BE49-F238E27FC236}">
                  <a16:creationId xmlns:a16="http://schemas.microsoft.com/office/drawing/2014/main" id="{68A2F9A1-EE7A-9D4A-AF03-B6133BE5B50C}"/>
                </a:ext>
              </a:extLst>
            </p:cNvPr>
            <p:cNvCxnSpPr/>
            <p:nvPr/>
          </p:nvCxnSpPr>
          <p:spPr bwMode="auto">
            <a:xfrm>
              <a:off x="2745396" y="4961729"/>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5F45EA2-440E-D848-880E-069B0E0410EF}"/>
                </a:ext>
              </a:extLst>
            </p:cNvPr>
            <p:cNvCxnSpPr/>
            <p:nvPr/>
          </p:nvCxnSpPr>
          <p:spPr bwMode="auto">
            <a:xfrm>
              <a:off x="3972322" y="4961735"/>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C3C4726C-4BD5-D946-9EF2-834016D31E7A}"/>
                </a:ext>
              </a:extLst>
            </p:cNvPr>
            <p:cNvCxnSpPr/>
            <p:nvPr/>
          </p:nvCxnSpPr>
          <p:spPr bwMode="auto">
            <a:xfrm>
              <a:off x="5198481" y="4969684"/>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E7E202EB-E208-904F-83D4-1131C2284FD9}"/>
                </a:ext>
              </a:extLst>
            </p:cNvPr>
            <p:cNvCxnSpPr/>
            <p:nvPr/>
          </p:nvCxnSpPr>
          <p:spPr bwMode="auto">
            <a:xfrm>
              <a:off x="6730482" y="4969684"/>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B234D926-176E-1241-82F1-B7F104D64EEC}"/>
                </a:ext>
              </a:extLst>
            </p:cNvPr>
            <p:cNvSpPr/>
            <p:nvPr/>
          </p:nvSpPr>
          <p:spPr>
            <a:xfrm>
              <a:off x="3874935" y="5000140"/>
              <a:ext cx="210308"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6</a:t>
              </a:r>
            </a:p>
          </p:txBody>
        </p:sp>
        <p:sp>
          <p:nvSpPr>
            <p:cNvPr id="103" name="Rectangle 102">
              <a:extLst>
                <a:ext uri="{FF2B5EF4-FFF2-40B4-BE49-F238E27FC236}">
                  <a16:creationId xmlns:a16="http://schemas.microsoft.com/office/drawing/2014/main" id="{5D0CCFD3-BC3A-4A41-9495-C9CB84DF433F}"/>
                </a:ext>
              </a:extLst>
            </p:cNvPr>
            <p:cNvSpPr/>
            <p:nvPr/>
          </p:nvSpPr>
          <p:spPr>
            <a:xfrm>
              <a:off x="5058802" y="5000140"/>
              <a:ext cx="273067"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12</a:t>
              </a:r>
            </a:p>
          </p:txBody>
        </p:sp>
        <p:sp>
          <p:nvSpPr>
            <p:cNvPr id="104" name="Rectangle 103">
              <a:extLst>
                <a:ext uri="{FF2B5EF4-FFF2-40B4-BE49-F238E27FC236}">
                  <a16:creationId xmlns:a16="http://schemas.microsoft.com/office/drawing/2014/main" id="{E14DF4DA-0757-2849-809B-68DF69799B75}"/>
                </a:ext>
              </a:extLst>
            </p:cNvPr>
            <p:cNvSpPr/>
            <p:nvPr/>
          </p:nvSpPr>
          <p:spPr>
            <a:xfrm>
              <a:off x="6602211" y="5031944"/>
              <a:ext cx="273067"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24</a:t>
              </a:r>
            </a:p>
          </p:txBody>
        </p:sp>
        <p:cxnSp>
          <p:nvCxnSpPr>
            <p:cNvPr id="105" name="Straight Connector 104">
              <a:extLst>
                <a:ext uri="{FF2B5EF4-FFF2-40B4-BE49-F238E27FC236}">
                  <a16:creationId xmlns:a16="http://schemas.microsoft.com/office/drawing/2014/main" id="{3BE03445-D943-D647-9B61-65A7E58E2763}"/>
                </a:ext>
              </a:extLst>
            </p:cNvPr>
            <p:cNvCxnSpPr/>
            <p:nvPr/>
          </p:nvCxnSpPr>
          <p:spPr bwMode="auto">
            <a:xfrm>
              <a:off x="2745396" y="4961731"/>
              <a:ext cx="3439786" cy="0"/>
            </a:xfrm>
            <a:prstGeom prst="line">
              <a:avLst/>
            </a:prstGeom>
            <a:solidFill>
              <a:srgbClr val="A7BCD6"/>
            </a:solidFill>
            <a:ln w="19050" cap="flat" cmpd="sng" algn="ctr">
              <a:solidFill>
                <a:srgbClr val="071D49"/>
              </a:solidFill>
              <a:prstDash val="solid"/>
              <a:round/>
              <a:headEnd type="none" w="med" len="med"/>
              <a:tailEnd type="none"/>
            </a:ln>
            <a:effectLst/>
          </p:spPr>
        </p:cxnSp>
        <p:sp>
          <p:nvSpPr>
            <p:cNvPr id="106" name="Rectangle 105">
              <a:extLst>
                <a:ext uri="{FF2B5EF4-FFF2-40B4-BE49-F238E27FC236}">
                  <a16:creationId xmlns:a16="http://schemas.microsoft.com/office/drawing/2014/main" id="{D3B9B845-F147-F942-AE78-1CC01957D0AF}"/>
                </a:ext>
              </a:extLst>
            </p:cNvPr>
            <p:cNvSpPr/>
            <p:nvPr/>
          </p:nvSpPr>
          <p:spPr>
            <a:xfrm>
              <a:off x="2627797" y="5000140"/>
              <a:ext cx="263214" cy="27699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0</a:t>
              </a:r>
            </a:p>
          </p:txBody>
        </p:sp>
        <p:cxnSp>
          <p:nvCxnSpPr>
            <p:cNvPr id="107" name="Straight Connector 106">
              <a:extLst>
                <a:ext uri="{FF2B5EF4-FFF2-40B4-BE49-F238E27FC236}">
                  <a16:creationId xmlns:a16="http://schemas.microsoft.com/office/drawing/2014/main" id="{F64EAC84-B4AA-264A-830B-F0E3D71691E4}"/>
                </a:ext>
              </a:extLst>
            </p:cNvPr>
            <p:cNvCxnSpPr/>
            <p:nvPr/>
          </p:nvCxnSpPr>
          <p:spPr bwMode="auto">
            <a:xfrm flipV="1">
              <a:off x="5195352" y="4123049"/>
              <a:ext cx="0" cy="411681"/>
            </a:xfrm>
            <a:prstGeom prst="line">
              <a:avLst/>
            </a:prstGeom>
            <a:solidFill>
              <a:srgbClr val="A7BCD6"/>
            </a:solidFill>
            <a:ln w="38100" cap="flat" cmpd="sng" algn="ctr">
              <a:solidFill>
                <a:srgbClr val="FF0000"/>
              </a:solidFill>
              <a:prstDash val="sysDot"/>
              <a:round/>
              <a:headEnd type="none" w="med" len="med"/>
              <a:tailEnd type="none" w="med" len="med"/>
            </a:ln>
            <a:effectLst/>
          </p:spPr>
        </p:cxnSp>
        <p:cxnSp>
          <p:nvCxnSpPr>
            <p:cNvPr id="108" name="Straight Connector 107">
              <a:extLst>
                <a:ext uri="{FF2B5EF4-FFF2-40B4-BE49-F238E27FC236}">
                  <a16:creationId xmlns:a16="http://schemas.microsoft.com/office/drawing/2014/main" id="{AC380931-CE1A-A94F-953C-1D91DCCCEB31}"/>
                </a:ext>
              </a:extLst>
            </p:cNvPr>
            <p:cNvCxnSpPr/>
            <p:nvPr/>
          </p:nvCxnSpPr>
          <p:spPr bwMode="auto">
            <a:xfrm flipV="1">
              <a:off x="6729766" y="4123049"/>
              <a:ext cx="0" cy="411670"/>
            </a:xfrm>
            <a:prstGeom prst="line">
              <a:avLst/>
            </a:prstGeom>
            <a:solidFill>
              <a:srgbClr val="A7BCD6"/>
            </a:solidFill>
            <a:ln w="38100" cap="flat" cmpd="sng" algn="ctr">
              <a:solidFill>
                <a:srgbClr val="FF0000"/>
              </a:solidFill>
              <a:prstDash val="sysDot"/>
              <a:round/>
              <a:headEnd type="none" w="med" len="med"/>
              <a:tailEnd type="none" w="med" len="med"/>
            </a:ln>
            <a:effectLst/>
          </p:spPr>
        </p:cxnSp>
        <p:cxnSp>
          <p:nvCxnSpPr>
            <p:cNvPr id="109" name="Straight Connector 108">
              <a:extLst>
                <a:ext uri="{FF2B5EF4-FFF2-40B4-BE49-F238E27FC236}">
                  <a16:creationId xmlns:a16="http://schemas.microsoft.com/office/drawing/2014/main" id="{A8AAF87C-3781-314D-9963-F2D32C10C42F}"/>
                </a:ext>
              </a:extLst>
            </p:cNvPr>
            <p:cNvCxnSpPr/>
            <p:nvPr/>
          </p:nvCxnSpPr>
          <p:spPr bwMode="auto">
            <a:xfrm flipV="1">
              <a:off x="8787169" y="3987345"/>
              <a:ext cx="351" cy="998241"/>
            </a:xfrm>
            <a:prstGeom prst="line">
              <a:avLst/>
            </a:prstGeom>
            <a:solidFill>
              <a:srgbClr val="A7BCD6"/>
            </a:solidFill>
            <a:ln w="19050" cap="flat" cmpd="sng" algn="ctr">
              <a:solidFill>
                <a:srgbClr val="000000"/>
              </a:solidFill>
              <a:prstDash val="sysDot"/>
              <a:round/>
              <a:headEnd type="none" w="med" len="med"/>
              <a:tailEnd type="none" w="med" len="med"/>
            </a:ln>
            <a:effectLst/>
          </p:spPr>
        </p:cxnSp>
        <p:cxnSp>
          <p:nvCxnSpPr>
            <p:cNvPr id="110" name="Straight Connector 109">
              <a:extLst>
                <a:ext uri="{FF2B5EF4-FFF2-40B4-BE49-F238E27FC236}">
                  <a16:creationId xmlns:a16="http://schemas.microsoft.com/office/drawing/2014/main" id="{A85D674D-2F00-ED45-89C0-B39006FBFC02}"/>
                </a:ext>
              </a:extLst>
            </p:cNvPr>
            <p:cNvCxnSpPr/>
            <p:nvPr/>
          </p:nvCxnSpPr>
          <p:spPr bwMode="auto">
            <a:xfrm flipV="1">
              <a:off x="3971945" y="4123049"/>
              <a:ext cx="0" cy="411682"/>
            </a:xfrm>
            <a:prstGeom prst="line">
              <a:avLst/>
            </a:prstGeom>
            <a:solidFill>
              <a:srgbClr val="A7BCD6"/>
            </a:solidFill>
            <a:ln w="38100" cap="flat" cmpd="sng" algn="ctr">
              <a:solidFill>
                <a:srgbClr val="FF0000"/>
              </a:solidFill>
              <a:prstDash val="sysDot"/>
              <a:round/>
              <a:headEnd type="none" w="med" len="med"/>
              <a:tailEnd type="none" w="med" len="med"/>
            </a:ln>
            <a:effectLst/>
          </p:spPr>
        </p:cxnSp>
        <p:cxnSp>
          <p:nvCxnSpPr>
            <p:cNvPr id="111" name="Straight Connector 110">
              <a:extLst>
                <a:ext uri="{FF2B5EF4-FFF2-40B4-BE49-F238E27FC236}">
                  <a16:creationId xmlns:a16="http://schemas.microsoft.com/office/drawing/2014/main" id="{1943378A-44E3-DB48-AC26-678D3D24B81B}"/>
                </a:ext>
              </a:extLst>
            </p:cNvPr>
            <p:cNvCxnSpPr/>
            <p:nvPr/>
          </p:nvCxnSpPr>
          <p:spPr bwMode="auto">
            <a:xfrm>
              <a:off x="6250251" y="4961733"/>
              <a:ext cx="867913" cy="0"/>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2" name="Straight Connector 111">
              <a:extLst>
                <a:ext uri="{FF2B5EF4-FFF2-40B4-BE49-F238E27FC236}">
                  <a16:creationId xmlns:a16="http://schemas.microsoft.com/office/drawing/2014/main" id="{5611E15B-230D-2147-B601-1D0D2CCC76BD}"/>
                </a:ext>
              </a:extLst>
            </p:cNvPr>
            <p:cNvCxnSpPr/>
            <p:nvPr/>
          </p:nvCxnSpPr>
          <p:spPr bwMode="auto">
            <a:xfrm flipH="1">
              <a:off x="6150619" y="4958515"/>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3" name="Straight Connector 112">
              <a:extLst>
                <a:ext uri="{FF2B5EF4-FFF2-40B4-BE49-F238E27FC236}">
                  <a16:creationId xmlns:a16="http://schemas.microsoft.com/office/drawing/2014/main" id="{6A45CABA-0756-D246-9943-D3BFCA1D2A07}"/>
                </a:ext>
              </a:extLst>
            </p:cNvPr>
            <p:cNvCxnSpPr/>
            <p:nvPr/>
          </p:nvCxnSpPr>
          <p:spPr bwMode="auto">
            <a:xfrm flipH="1">
              <a:off x="6215538" y="4950558"/>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4" name="Straight Connector 113">
              <a:extLst>
                <a:ext uri="{FF2B5EF4-FFF2-40B4-BE49-F238E27FC236}">
                  <a16:creationId xmlns:a16="http://schemas.microsoft.com/office/drawing/2014/main" id="{F1382104-4B79-FD46-BD7D-F4C02AAAA2EC}"/>
                </a:ext>
              </a:extLst>
            </p:cNvPr>
            <p:cNvCxnSpPr/>
            <p:nvPr/>
          </p:nvCxnSpPr>
          <p:spPr bwMode="auto">
            <a:xfrm flipH="1">
              <a:off x="7087680" y="4958515"/>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cxnSp>
          <p:nvCxnSpPr>
            <p:cNvPr id="115" name="Straight Connector 114">
              <a:extLst>
                <a:ext uri="{FF2B5EF4-FFF2-40B4-BE49-F238E27FC236}">
                  <a16:creationId xmlns:a16="http://schemas.microsoft.com/office/drawing/2014/main" id="{D8C82967-5536-5043-A0FA-FA6B081A7924}"/>
                </a:ext>
              </a:extLst>
            </p:cNvPr>
            <p:cNvCxnSpPr/>
            <p:nvPr/>
          </p:nvCxnSpPr>
          <p:spPr bwMode="auto">
            <a:xfrm flipH="1">
              <a:off x="7152595" y="4958515"/>
              <a:ext cx="60992" cy="62631"/>
            </a:xfrm>
            <a:prstGeom prst="line">
              <a:avLst/>
            </a:prstGeom>
            <a:solidFill>
              <a:srgbClr val="A7BCD6"/>
            </a:solidFill>
            <a:ln w="19050" cap="flat" cmpd="sng" algn="ctr">
              <a:solidFill>
                <a:srgbClr val="071D49"/>
              </a:solidFill>
              <a:prstDash val="solid"/>
              <a:round/>
              <a:headEnd type="none" w="med" len="med"/>
              <a:tailEnd type="none"/>
            </a:ln>
            <a:effectLst/>
          </p:spPr>
        </p:cxnSp>
        <p:sp>
          <p:nvSpPr>
            <p:cNvPr id="116" name="TextBox 115">
              <a:extLst>
                <a:ext uri="{FF2B5EF4-FFF2-40B4-BE49-F238E27FC236}">
                  <a16:creationId xmlns:a16="http://schemas.microsoft.com/office/drawing/2014/main" id="{C67F4635-3721-6B44-8627-5B668D7B763F}"/>
                </a:ext>
              </a:extLst>
            </p:cNvPr>
            <p:cNvSpPr txBox="1"/>
            <p:nvPr/>
          </p:nvSpPr>
          <p:spPr>
            <a:xfrm>
              <a:off x="3801815" y="3854663"/>
              <a:ext cx="3687151" cy="22404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70605"/>
                  </a:solidFill>
                  <a:effectLst/>
                  <a:uLnTx/>
                  <a:uFillTx/>
                  <a:latin typeface="Calibri"/>
                  <a:ea typeface="+mn-ea"/>
                  <a:cs typeface="+mn-cs"/>
                </a:rPr>
                <a:t>T2T: Treatment escalation if MDA not reached</a:t>
              </a:r>
              <a:endParaRPr kumimoji="0" lang="en-US" sz="1350" b="1" i="0" u="none" strike="noStrike" kern="1200" cap="none" spc="0" normalizeH="0" baseline="0" noProof="0" dirty="0">
                <a:ln>
                  <a:noFill/>
                </a:ln>
                <a:solidFill>
                  <a:srgbClr val="070605"/>
                </a:solidFill>
                <a:effectLst/>
                <a:uLnTx/>
                <a:uFillTx/>
                <a:latin typeface="Calibri"/>
                <a:ea typeface="+mn-ea"/>
                <a:cs typeface="+mn-cs"/>
              </a:endParaRPr>
            </a:p>
          </p:txBody>
        </p:sp>
        <p:cxnSp>
          <p:nvCxnSpPr>
            <p:cNvPr id="117" name="Straight Connector 116">
              <a:extLst>
                <a:ext uri="{FF2B5EF4-FFF2-40B4-BE49-F238E27FC236}">
                  <a16:creationId xmlns:a16="http://schemas.microsoft.com/office/drawing/2014/main" id="{F681F3E0-A485-4441-A413-11314B5E8195}"/>
                </a:ext>
              </a:extLst>
            </p:cNvPr>
            <p:cNvCxnSpPr/>
            <p:nvPr/>
          </p:nvCxnSpPr>
          <p:spPr bwMode="auto">
            <a:xfrm>
              <a:off x="8734002" y="4971038"/>
              <a:ext cx="0" cy="45486"/>
            </a:xfrm>
            <a:prstGeom prst="line">
              <a:avLst/>
            </a:prstGeom>
            <a:solidFill>
              <a:srgbClr val="A7BCD6"/>
            </a:solidFill>
            <a:ln w="19050" cap="flat" cmpd="sng" algn="ctr">
              <a:solidFill>
                <a:srgbClr val="000000"/>
              </a:solidFill>
              <a:prstDash val="solid"/>
              <a:round/>
              <a:headEnd type="none" w="med" len="med"/>
              <a:tailEnd type="none" w="med" len="med"/>
            </a:ln>
            <a:effectLst/>
          </p:spPr>
        </p:cxnSp>
        <p:sp>
          <p:nvSpPr>
            <p:cNvPr id="118" name="Rectangle 117">
              <a:extLst>
                <a:ext uri="{FF2B5EF4-FFF2-40B4-BE49-F238E27FC236}">
                  <a16:creationId xmlns:a16="http://schemas.microsoft.com/office/drawing/2014/main" id="{3C2ED695-012E-584F-AD84-97F6E2508410}"/>
                </a:ext>
              </a:extLst>
            </p:cNvPr>
            <p:cNvSpPr/>
            <p:nvPr/>
          </p:nvSpPr>
          <p:spPr>
            <a:xfrm>
              <a:off x="8602354" y="5031944"/>
              <a:ext cx="273067" cy="206813"/>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Calibri"/>
                  <a:ea typeface="+mn-ea"/>
                  <a:cs typeface="+mn-cs"/>
                </a:rPr>
                <a:t>48</a:t>
              </a:r>
            </a:p>
          </p:txBody>
        </p:sp>
      </p:grpSp>
    </p:spTree>
    <p:extLst>
      <p:ext uri="{BB962C8B-B14F-4D97-AF65-F5344CB8AC3E}">
        <p14:creationId xmlns:p14="http://schemas.microsoft.com/office/powerpoint/2010/main" val="167140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 Tight Control/T2T in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ACR Responses</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13" name="Chart 12">
            <a:extLst>
              <a:ext uri="{FF2B5EF4-FFF2-40B4-BE49-F238E27FC236}">
                <a16:creationId xmlns:a16="http://schemas.microsoft.com/office/drawing/2014/main" id="{79D9AE65-7F27-7A4D-AD91-988C8BA08B9C}"/>
              </a:ext>
            </a:extLst>
          </p:cNvPr>
          <p:cNvGraphicFramePr/>
          <p:nvPr/>
        </p:nvGraphicFramePr>
        <p:xfrm>
          <a:off x="5156792" y="1565786"/>
          <a:ext cx="6198781" cy="41438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52168D6D-137F-B649-815A-C74DBCD02B52}"/>
              </a:ext>
            </a:extLst>
          </p:cNvPr>
          <p:cNvGraphicFramePr>
            <a:graphicFrameLocks noGrp="1"/>
          </p:cNvGraphicFramePr>
          <p:nvPr>
            <p:extLst>
              <p:ext uri="{D42A27DB-BD31-4B8C-83A1-F6EECF244321}">
                <p14:modId xmlns:p14="http://schemas.microsoft.com/office/powerpoint/2010/main" val="3844335001"/>
              </p:ext>
            </p:extLst>
          </p:nvPr>
        </p:nvGraphicFramePr>
        <p:xfrm>
          <a:off x="999460" y="4459438"/>
          <a:ext cx="3785191" cy="1174232"/>
        </p:xfrm>
        <a:graphic>
          <a:graphicData uri="http://schemas.openxmlformats.org/drawingml/2006/table">
            <a:tbl>
              <a:tblPr firstRow="1" bandRow="1">
                <a:tableStyleId>{5C22544A-7EE6-4342-B048-85BDC9FD1C3A}</a:tableStyleId>
              </a:tblPr>
              <a:tblGrid>
                <a:gridCol w="866368">
                  <a:extLst>
                    <a:ext uri="{9D8B030D-6E8A-4147-A177-3AD203B41FA5}">
                      <a16:colId xmlns:a16="http://schemas.microsoft.com/office/drawing/2014/main" val="20000"/>
                    </a:ext>
                  </a:extLst>
                </a:gridCol>
                <a:gridCol w="608518">
                  <a:extLst>
                    <a:ext uri="{9D8B030D-6E8A-4147-A177-3AD203B41FA5}">
                      <a16:colId xmlns:a16="http://schemas.microsoft.com/office/drawing/2014/main" val="20001"/>
                    </a:ext>
                  </a:extLst>
                </a:gridCol>
                <a:gridCol w="752913">
                  <a:extLst>
                    <a:ext uri="{9D8B030D-6E8A-4147-A177-3AD203B41FA5}">
                      <a16:colId xmlns:a16="http://schemas.microsoft.com/office/drawing/2014/main" val="20002"/>
                    </a:ext>
                  </a:extLst>
                </a:gridCol>
                <a:gridCol w="742597">
                  <a:extLst>
                    <a:ext uri="{9D8B030D-6E8A-4147-A177-3AD203B41FA5}">
                      <a16:colId xmlns:a16="http://schemas.microsoft.com/office/drawing/2014/main" val="20003"/>
                    </a:ext>
                  </a:extLst>
                </a:gridCol>
                <a:gridCol w="814795">
                  <a:extLst>
                    <a:ext uri="{9D8B030D-6E8A-4147-A177-3AD203B41FA5}">
                      <a16:colId xmlns:a16="http://schemas.microsoft.com/office/drawing/2014/main" val="20004"/>
                    </a:ext>
                  </a:extLst>
                </a:gridCol>
              </a:tblGrid>
              <a:tr h="442712">
                <a:tc>
                  <a:txBody>
                    <a:bodyPr/>
                    <a:lstStyle/>
                    <a:p>
                      <a:pPr algn="l">
                        <a:lnSpc>
                          <a:spcPct val="90000"/>
                        </a:lnSpc>
                      </a:pPr>
                      <a:r>
                        <a:rPr lang="en-GB" sz="1600" dirty="0">
                          <a:solidFill>
                            <a:schemeClr val="bg1"/>
                          </a:solidFill>
                        </a:rPr>
                        <a:t>Outcome</a:t>
                      </a:r>
                      <a:r>
                        <a:rPr lang="en-GB" sz="1600" baseline="0" dirty="0">
                          <a:solidFill>
                            <a:schemeClr val="bg1"/>
                          </a:solidFill>
                        </a:rPr>
                        <a:t> </a:t>
                      </a:r>
                      <a:r>
                        <a:rPr lang="en-GB" sz="1600" dirty="0">
                          <a:solidFill>
                            <a:schemeClr val="bg1"/>
                          </a:solidFill>
                        </a:rPr>
                        <a:t>measure</a:t>
                      </a:r>
                    </a:p>
                  </a:txBody>
                  <a:tcPr marL="27000" marR="27000" marT="0" marB="0" anchor="ctr"/>
                </a:tc>
                <a:tc>
                  <a:txBody>
                    <a:bodyPr/>
                    <a:lstStyle/>
                    <a:p>
                      <a:pPr algn="ctr">
                        <a:lnSpc>
                          <a:spcPct val="90000"/>
                        </a:lnSpc>
                      </a:pPr>
                      <a:r>
                        <a:rPr lang="en-GB" sz="1600" dirty="0">
                          <a:solidFill>
                            <a:schemeClr val="bg1"/>
                          </a:solidFill>
                        </a:rPr>
                        <a:t>OR</a:t>
                      </a:r>
                    </a:p>
                  </a:txBody>
                  <a:tcPr marL="27000" marR="27000" marT="0" marB="0" anchor="ctr"/>
                </a:tc>
                <a:tc>
                  <a:txBody>
                    <a:bodyPr/>
                    <a:lstStyle/>
                    <a:p>
                      <a:pPr algn="ctr">
                        <a:lnSpc>
                          <a:spcPct val="90000"/>
                        </a:lnSpc>
                      </a:pPr>
                      <a:r>
                        <a:rPr lang="en-GB" sz="1600" dirty="0">
                          <a:solidFill>
                            <a:schemeClr val="bg1"/>
                          </a:solidFill>
                        </a:rPr>
                        <a:t>Lower 95% CI</a:t>
                      </a:r>
                    </a:p>
                  </a:txBody>
                  <a:tcPr marL="27000" marR="27000" marT="0" marB="0" anchor="ctr"/>
                </a:tc>
                <a:tc>
                  <a:txBody>
                    <a:bodyPr/>
                    <a:lstStyle/>
                    <a:p>
                      <a:pPr algn="ctr">
                        <a:lnSpc>
                          <a:spcPct val="90000"/>
                        </a:lnSpc>
                      </a:pPr>
                      <a:r>
                        <a:rPr lang="en-GB" sz="1600" dirty="0">
                          <a:solidFill>
                            <a:schemeClr val="bg1"/>
                          </a:solidFill>
                        </a:rPr>
                        <a:t>Upper 95% CI</a:t>
                      </a:r>
                    </a:p>
                  </a:txBody>
                  <a:tcPr marL="27000" marR="27000" marT="0" marB="0" anchor="ctr"/>
                </a:tc>
                <a:tc>
                  <a:txBody>
                    <a:bodyPr/>
                    <a:lstStyle/>
                    <a:p>
                      <a:pPr algn="ctr">
                        <a:lnSpc>
                          <a:spcPct val="90000"/>
                        </a:lnSpc>
                      </a:pPr>
                      <a:r>
                        <a:rPr lang="en-GB" sz="1600" i="1" dirty="0">
                          <a:solidFill>
                            <a:schemeClr val="bg1"/>
                          </a:solidFill>
                        </a:rPr>
                        <a:t>P</a:t>
                      </a:r>
                    </a:p>
                  </a:txBody>
                  <a:tcPr marL="27000" marR="27000" marT="0" marB="0" anchor="ctr"/>
                </a:tc>
                <a:extLst>
                  <a:ext uri="{0D108BD9-81ED-4DB2-BD59-A6C34878D82A}">
                    <a16:rowId xmlns:a16="http://schemas.microsoft.com/office/drawing/2014/main" val="10000"/>
                  </a:ext>
                </a:extLst>
              </a:tr>
              <a:tr h="162098">
                <a:tc>
                  <a:txBody>
                    <a:bodyPr/>
                    <a:lstStyle/>
                    <a:p>
                      <a:pPr algn="l"/>
                      <a:r>
                        <a:rPr lang="en-GB" sz="1600" dirty="0"/>
                        <a:t>ACR20</a:t>
                      </a:r>
                    </a:p>
                  </a:txBody>
                  <a:tcPr marL="27000" marR="27000" marT="0" marB="0" anchor="ctr"/>
                </a:tc>
                <a:tc>
                  <a:txBody>
                    <a:bodyPr/>
                    <a:lstStyle/>
                    <a:p>
                      <a:pPr algn="ctr"/>
                      <a:r>
                        <a:rPr lang="en-GB" sz="1600" dirty="0"/>
                        <a:t>1.91</a:t>
                      </a:r>
                    </a:p>
                  </a:txBody>
                  <a:tcPr marL="27000" marR="27000" marT="0" marB="0" anchor="ctr"/>
                </a:tc>
                <a:tc>
                  <a:txBody>
                    <a:bodyPr/>
                    <a:lstStyle/>
                    <a:p>
                      <a:pPr algn="ctr"/>
                      <a:r>
                        <a:rPr lang="en-GB" sz="1600" dirty="0"/>
                        <a:t>1.03</a:t>
                      </a:r>
                    </a:p>
                  </a:txBody>
                  <a:tcPr marL="27000" marR="27000" marT="0" marB="0" anchor="ctr"/>
                </a:tc>
                <a:tc>
                  <a:txBody>
                    <a:bodyPr/>
                    <a:lstStyle/>
                    <a:p>
                      <a:pPr algn="ctr"/>
                      <a:r>
                        <a:rPr lang="en-GB" sz="1600" dirty="0"/>
                        <a:t>3.55</a:t>
                      </a:r>
                    </a:p>
                  </a:txBody>
                  <a:tcPr marL="27000" marR="27000" marT="0" marB="0" anchor="ctr"/>
                </a:tc>
                <a:tc>
                  <a:txBody>
                    <a:bodyPr/>
                    <a:lstStyle/>
                    <a:p>
                      <a:pPr algn="ctr"/>
                      <a:r>
                        <a:rPr lang="en-GB" sz="1600" dirty="0"/>
                        <a:t>0.0392</a:t>
                      </a:r>
                    </a:p>
                  </a:txBody>
                  <a:tcPr marL="27000" marR="27000" marT="0" marB="0" anchor="ctr"/>
                </a:tc>
                <a:extLst>
                  <a:ext uri="{0D108BD9-81ED-4DB2-BD59-A6C34878D82A}">
                    <a16:rowId xmlns:a16="http://schemas.microsoft.com/office/drawing/2014/main" val="10001"/>
                  </a:ext>
                </a:extLst>
              </a:tr>
              <a:tr h="162098">
                <a:tc>
                  <a:txBody>
                    <a:bodyPr/>
                    <a:lstStyle/>
                    <a:p>
                      <a:pPr algn="l"/>
                      <a:r>
                        <a:rPr lang="en-GB" sz="1600" dirty="0"/>
                        <a:t>ACR50</a:t>
                      </a:r>
                    </a:p>
                  </a:txBody>
                  <a:tcPr marL="27000" marR="27000" marT="0" marB="0" anchor="ctr"/>
                </a:tc>
                <a:tc>
                  <a:txBody>
                    <a:bodyPr/>
                    <a:lstStyle/>
                    <a:p>
                      <a:pPr algn="ctr"/>
                      <a:r>
                        <a:rPr lang="en-GB" sz="1600" dirty="0"/>
                        <a:t>2.36</a:t>
                      </a:r>
                    </a:p>
                  </a:txBody>
                  <a:tcPr marL="27000" marR="27000" marT="0" marB="0" anchor="ctr"/>
                </a:tc>
                <a:tc>
                  <a:txBody>
                    <a:bodyPr/>
                    <a:lstStyle/>
                    <a:p>
                      <a:pPr algn="ctr"/>
                      <a:r>
                        <a:rPr lang="en-GB" sz="1600" dirty="0"/>
                        <a:t>1.25</a:t>
                      </a:r>
                    </a:p>
                  </a:txBody>
                  <a:tcPr marL="27000" marR="27000" marT="0" marB="0" anchor="ctr"/>
                </a:tc>
                <a:tc>
                  <a:txBody>
                    <a:bodyPr/>
                    <a:lstStyle/>
                    <a:p>
                      <a:pPr algn="ctr"/>
                      <a:r>
                        <a:rPr lang="en-GB" sz="1600" dirty="0"/>
                        <a:t>4.47</a:t>
                      </a:r>
                    </a:p>
                  </a:txBody>
                  <a:tcPr marL="27000" marR="27000" marT="0" marB="0" anchor="ctr"/>
                </a:tc>
                <a:tc>
                  <a:txBody>
                    <a:bodyPr/>
                    <a:lstStyle/>
                    <a:p>
                      <a:pPr algn="ctr"/>
                      <a:r>
                        <a:rPr lang="en-GB" sz="1600" dirty="0"/>
                        <a:t>0.0081</a:t>
                      </a:r>
                    </a:p>
                  </a:txBody>
                  <a:tcPr marL="27000" marR="27000" marT="0" marB="0" anchor="ctr"/>
                </a:tc>
                <a:extLst>
                  <a:ext uri="{0D108BD9-81ED-4DB2-BD59-A6C34878D82A}">
                    <a16:rowId xmlns:a16="http://schemas.microsoft.com/office/drawing/2014/main" val="10002"/>
                  </a:ext>
                </a:extLst>
              </a:tr>
              <a:tr h="162098">
                <a:tc>
                  <a:txBody>
                    <a:bodyPr/>
                    <a:lstStyle/>
                    <a:p>
                      <a:pPr algn="l"/>
                      <a:r>
                        <a:rPr lang="en-GB" sz="1600" dirty="0"/>
                        <a:t>ACR70</a:t>
                      </a:r>
                    </a:p>
                  </a:txBody>
                  <a:tcPr marL="27000" marR="27000" marT="0" marB="0" anchor="ctr"/>
                </a:tc>
                <a:tc>
                  <a:txBody>
                    <a:bodyPr/>
                    <a:lstStyle/>
                    <a:p>
                      <a:pPr algn="ctr"/>
                      <a:r>
                        <a:rPr lang="en-GB" sz="1600" dirty="0"/>
                        <a:t>2.64</a:t>
                      </a:r>
                    </a:p>
                  </a:txBody>
                  <a:tcPr marL="27000" marR="27000" marT="0" marB="0" anchor="ctr"/>
                </a:tc>
                <a:tc>
                  <a:txBody>
                    <a:bodyPr/>
                    <a:lstStyle/>
                    <a:p>
                      <a:pPr algn="ctr"/>
                      <a:r>
                        <a:rPr lang="en-GB" sz="1600" dirty="0"/>
                        <a:t>1.32</a:t>
                      </a:r>
                    </a:p>
                  </a:txBody>
                  <a:tcPr marL="27000" marR="27000" marT="0" marB="0" anchor="ctr"/>
                </a:tc>
                <a:tc>
                  <a:txBody>
                    <a:bodyPr/>
                    <a:lstStyle/>
                    <a:p>
                      <a:pPr algn="ctr"/>
                      <a:r>
                        <a:rPr lang="en-GB" sz="1600" dirty="0"/>
                        <a:t>5.26</a:t>
                      </a:r>
                    </a:p>
                  </a:txBody>
                  <a:tcPr marL="27000" marR="27000" marT="0" marB="0" anchor="ctr"/>
                </a:tc>
                <a:tc>
                  <a:txBody>
                    <a:bodyPr/>
                    <a:lstStyle/>
                    <a:p>
                      <a:pPr algn="ctr"/>
                      <a:r>
                        <a:rPr lang="en-GB" sz="1600" dirty="0"/>
                        <a:t>0.0058</a:t>
                      </a:r>
                    </a:p>
                  </a:txBody>
                  <a:tcPr marL="27000" marR="27000" marT="0" marB="0" anchor="ct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5B929277-5367-A540-AFC7-E23AA165D0F1}"/>
              </a:ext>
            </a:extLst>
          </p:cNvPr>
          <p:cNvGrpSpPr/>
          <p:nvPr/>
        </p:nvGrpSpPr>
        <p:grpSpPr>
          <a:xfrm>
            <a:off x="9739104" y="2740146"/>
            <a:ext cx="1122808" cy="473190"/>
            <a:chOff x="7449356" y="2007160"/>
            <a:chExt cx="1497080" cy="630922"/>
          </a:xfrm>
        </p:grpSpPr>
        <p:sp>
          <p:nvSpPr>
            <p:cNvPr id="16" name="Rectangle 15">
              <a:extLst>
                <a:ext uri="{FF2B5EF4-FFF2-40B4-BE49-F238E27FC236}">
                  <a16:creationId xmlns:a16="http://schemas.microsoft.com/office/drawing/2014/main" id="{C2B1802A-45FE-324A-8018-B8F656E4900A}"/>
                </a:ext>
              </a:extLst>
            </p:cNvPr>
            <p:cNvSpPr/>
            <p:nvPr/>
          </p:nvSpPr>
          <p:spPr bwMode="auto">
            <a:xfrm>
              <a:off x="7449356" y="2087452"/>
              <a:ext cx="144000" cy="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B2C65"/>
                </a:solidFill>
                <a:effectLst/>
                <a:uLnTx/>
                <a:uFillTx/>
                <a:latin typeface="Calibri" panose="020F0502020204030204" pitchFamily="34" charset="0"/>
                <a:ea typeface="+mn-ea"/>
                <a:cs typeface="+mn-cs"/>
              </a:endParaRPr>
            </a:p>
          </p:txBody>
        </p:sp>
        <p:sp>
          <p:nvSpPr>
            <p:cNvPr id="17" name="Rectangle 16">
              <a:extLst>
                <a:ext uri="{FF2B5EF4-FFF2-40B4-BE49-F238E27FC236}">
                  <a16:creationId xmlns:a16="http://schemas.microsoft.com/office/drawing/2014/main" id="{BFAF1544-DE5D-4245-96BE-370F1180A0D2}"/>
                </a:ext>
              </a:extLst>
            </p:cNvPr>
            <p:cNvSpPr/>
            <p:nvPr/>
          </p:nvSpPr>
          <p:spPr bwMode="auto">
            <a:xfrm>
              <a:off x="7449356" y="2348668"/>
              <a:ext cx="144000" cy="14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4F81BD">
                    <a:lumMod val="90000"/>
                  </a:srgbClr>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a16="http://schemas.microsoft.com/office/drawing/2014/main" id="{2AB0A5E9-3BD9-F844-984F-A73C5F4B583E}"/>
                </a:ext>
              </a:extLst>
            </p:cNvPr>
            <p:cNvSpPr txBox="1"/>
            <p:nvPr/>
          </p:nvSpPr>
          <p:spPr>
            <a:xfrm>
              <a:off x="7553659" y="2007160"/>
              <a:ext cx="1301812"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Tight control</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B431DD92-FEDF-8047-98E4-ECB6733DE628}"/>
                </a:ext>
              </a:extLst>
            </p:cNvPr>
            <p:cNvSpPr txBox="1"/>
            <p:nvPr/>
          </p:nvSpPr>
          <p:spPr>
            <a:xfrm>
              <a:off x="7553659" y="2268749"/>
              <a:ext cx="1392777"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Standard care</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DFABBBF5-86E3-4941-8175-BE62AB344E40}"/>
              </a:ext>
            </a:extLst>
          </p:cNvPr>
          <p:cNvSpPr txBox="1"/>
          <p:nvPr/>
        </p:nvSpPr>
        <p:spPr>
          <a:xfrm>
            <a:off x="6422068" y="1964988"/>
            <a:ext cx="44567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B2C65"/>
                </a:solidFill>
                <a:effectLst/>
                <a:uLnTx/>
                <a:uFillTx/>
                <a:latin typeface="Calibri"/>
                <a:ea typeface="+mn-ea"/>
                <a:cs typeface="+mn-cs"/>
              </a:rPr>
              <a:t>Primary </a:t>
            </a:r>
            <a:r>
              <a:rPr kumimoji="0" lang="sl-SI" b="1" i="0" u="none" strike="noStrike" kern="1200" cap="none" spc="0" normalizeH="0" baseline="0" noProof="0" dirty="0">
                <a:ln>
                  <a:noFill/>
                </a:ln>
                <a:solidFill>
                  <a:srgbClr val="0B2C65"/>
                </a:solidFill>
                <a:effectLst/>
                <a:uLnTx/>
                <a:uFillTx/>
                <a:latin typeface="Calibri"/>
                <a:ea typeface="+mn-ea"/>
                <a:cs typeface="+mn-cs"/>
              </a:rPr>
              <a:t>outcome</a:t>
            </a:r>
            <a:r>
              <a:rPr kumimoji="0" lang="en-GB" b="1" i="0" u="none" strike="noStrike" kern="1200" cap="none" spc="0" normalizeH="0" baseline="0" noProof="0" dirty="0">
                <a:ln>
                  <a:noFill/>
                </a:ln>
                <a:solidFill>
                  <a:srgbClr val="0B2C65"/>
                </a:solidFill>
                <a:effectLst/>
                <a:uLnTx/>
                <a:uFillTx/>
                <a:latin typeface="Calibri"/>
                <a:ea typeface="+mn-ea"/>
                <a:cs typeface="+mn-cs"/>
              </a:rPr>
              <a:t>:</a:t>
            </a:r>
            <a:r>
              <a:rPr kumimoji="0" lang="sl-SI" b="1" i="0" u="none" strike="noStrike" kern="1200" cap="none" spc="0" normalizeH="0" baseline="0" noProof="0" dirty="0">
                <a:ln>
                  <a:noFill/>
                </a:ln>
                <a:solidFill>
                  <a:srgbClr val="0B2C65"/>
                </a:solidFill>
                <a:effectLst/>
                <a:uLnTx/>
                <a:uFillTx/>
                <a:latin typeface="Calibri"/>
                <a:ea typeface="+mn-ea"/>
                <a:cs typeface="+mn-cs"/>
              </a:rPr>
              <a:t> </a:t>
            </a:r>
            <a:r>
              <a:rPr kumimoji="0" lang="en-US" b="1" i="0" u="none" strike="noStrike" kern="1200" cap="none" spc="0" normalizeH="0" baseline="0" noProof="0" dirty="0">
                <a:ln>
                  <a:noFill/>
                </a:ln>
                <a:solidFill>
                  <a:srgbClr val="0B2C65"/>
                </a:solidFill>
                <a:effectLst/>
                <a:uLnTx/>
                <a:uFillTx/>
                <a:latin typeface="Calibri"/>
                <a:ea typeface="+mn-ea"/>
                <a:cs typeface="+mn-cs"/>
              </a:rPr>
              <a:t>complete case analysis</a:t>
            </a:r>
          </a:p>
        </p:txBody>
      </p:sp>
      <p:sp>
        <p:nvSpPr>
          <p:cNvPr id="21" name="Title 1">
            <a:extLst>
              <a:ext uri="{FF2B5EF4-FFF2-40B4-BE49-F238E27FC236}">
                <a16:creationId xmlns:a16="http://schemas.microsoft.com/office/drawing/2014/main" id="{45D30577-337B-C046-9F7E-8A9489880D44}"/>
              </a:ext>
            </a:extLst>
          </p:cNvPr>
          <p:cNvSpPr txBox="1">
            <a:spLocks/>
          </p:cNvSpPr>
          <p:nvPr/>
        </p:nvSpPr>
        <p:spPr>
          <a:xfrm>
            <a:off x="836428" y="1988918"/>
            <a:ext cx="3948224" cy="134499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Tight control was associated with significantly greater improvements in signs and symptoms of disease at week 48.</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
        <p:nvSpPr>
          <p:cNvPr id="22" name="TextBox 21">
            <a:extLst>
              <a:ext uri="{FF2B5EF4-FFF2-40B4-BE49-F238E27FC236}">
                <a16:creationId xmlns:a16="http://schemas.microsoft.com/office/drawing/2014/main" id="{D70971B6-26D0-4248-BCBB-EA8A822D9FF8}"/>
              </a:ext>
            </a:extLst>
          </p:cNvPr>
          <p:cNvSpPr txBox="1"/>
          <p:nvPr/>
        </p:nvSpPr>
        <p:spPr>
          <a:xfrm>
            <a:off x="1499001" y="4021137"/>
            <a:ext cx="278610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B2C65"/>
                </a:solidFill>
                <a:effectLst/>
                <a:uLnTx/>
                <a:uFillTx/>
                <a:latin typeface="Calibri"/>
                <a:ea typeface="+mn-ea"/>
                <a:cs typeface="+mn-cs"/>
              </a:rPr>
              <a:t>ITT with multiple imputation</a:t>
            </a:r>
            <a:r>
              <a:rPr kumimoji="0" lang="sl-SI" sz="1600" b="1" i="0" u="none" strike="noStrike" kern="1200" cap="none" spc="0" normalizeH="0" baseline="0" noProof="0" dirty="0">
                <a:ln>
                  <a:noFill/>
                </a:ln>
                <a:solidFill>
                  <a:srgbClr val="0B2C65"/>
                </a:solidFill>
                <a:effectLst/>
                <a:uLnTx/>
                <a:uFillTx/>
                <a:latin typeface="Calibri"/>
                <a:ea typeface="+mn-ea"/>
                <a:cs typeface="+mn-cs"/>
              </a:rPr>
              <a:t>s</a:t>
            </a:r>
            <a:endParaRPr kumimoji="0" lang="en-US" sz="1600" b="1" i="0" u="none" strike="noStrike" kern="1200" cap="none" spc="0" normalizeH="0" baseline="0" noProof="0" dirty="0">
              <a:ln>
                <a:noFill/>
              </a:ln>
              <a:solidFill>
                <a:srgbClr val="0B2C65"/>
              </a:solidFill>
              <a:effectLst/>
              <a:uLnTx/>
              <a:uFillTx/>
              <a:latin typeface="Calibri"/>
              <a:ea typeface="+mn-ea"/>
              <a:cs typeface="+mn-cs"/>
            </a:endParaRPr>
          </a:p>
        </p:txBody>
      </p:sp>
    </p:spTree>
    <p:extLst>
      <p:ext uri="{BB962C8B-B14F-4D97-AF65-F5344CB8AC3E}">
        <p14:creationId xmlns:p14="http://schemas.microsoft.com/office/powerpoint/2010/main" val="396220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Core Domain Set</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OMERACT-GRAPPA 2016</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 name="TextBox 5">
            <a:extLst>
              <a:ext uri="{FF2B5EF4-FFF2-40B4-BE49-F238E27FC236}">
                <a16:creationId xmlns:a16="http://schemas.microsoft.com/office/drawing/2014/main" id="{A28A73B0-6A9D-BA49-99AD-6FEAD3DAFF70}"/>
              </a:ext>
            </a:extLst>
          </p:cNvPr>
          <p:cNvSpPr txBox="1"/>
          <p:nvPr/>
        </p:nvSpPr>
        <p:spPr>
          <a:xfrm>
            <a:off x="52165" y="6562990"/>
            <a:ext cx="3184678"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Orbai AM, et al. </a:t>
            </a:r>
            <a:r>
              <a:rPr lang="da-DK" sz="1200" i="1" dirty="0">
                <a:solidFill>
                  <a:prstClr val="black"/>
                </a:solidFill>
              </a:rPr>
              <a:t>J Rheumatol</a:t>
            </a:r>
            <a:r>
              <a:rPr lang="da-DK" sz="1200" dirty="0">
                <a:solidFill>
                  <a:prstClr val="black"/>
                </a:solidFill>
              </a:rPr>
              <a:t>. 2017;44:1522-1528.</a:t>
            </a:r>
            <a:endParaRPr lang="da-DK" sz="1200" dirty="0">
              <a:solidFill>
                <a:prstClr val="black"/>
              </a:solidFill>
              <a:latin typeface="Calibri"/>
            </a:endParaRPr>
          </a:p>
        </p:txBody>
      </p:sp>
      <p:sp>
        <p:nvSpPr>
          <p:cNvPr id="24" name="TextBox 23">
            <a:extLst>
              <a:ext uri="{FF2B5EF4-FFF2-40B4-BE49-F238E27FC236}">
                <a16:creationId xmlns:a16="http://schemas.microsoft.com/office/drawing/2014/main" id="{15454D95-F1B2-4C49-96E2-D55C1BB3A3FF}"/>
              </a:ext>
            </a:extLst>
          </p:cNvPr>
          <p:cNvSpPr txBox="1"/>
          <p:nvPr/>
        </p:nvSpPr>
        <p:spPr>
          <a:xfrm>
            <a:off x="457200" y="4880846"/>
            <a:ext cx="2069797" cy="1323439"/>
          </a:xfrm>
          <a:prstGeom prst="rect">
            <a:avLst/>
          </a:prstGeom>
          <a:noFill/>
        </p:spPr>
        <p:txBody>
          <a:bodyPr wrap="none" rtlCol="0">
            <a:spAutoFit/>
          </a:bodyPr>
          <a:lstStyle/>
          <a:p>
            <a:r>
              <a:rPr lang="en-US" sz="1600" b="1" dirty="0">
                <a:solidFill>
                  <a:prstClr val="black"/>
                </a:solidFill>
              </a:rPr>
              <a:t>MSK disease activity </a:t>
            </a:r>
            <a:r>
              <a:rPr lang="en-US" sz="1600" dirty="0">
                <a:solidFill>
                  <a:prstClr val="black"/>
                </a:solidFill>
              </a:rPr>
              <a:t>=</a:t>
            </a:r>
          </a:p>
          <a:p>
            <a:r>
              <a:rPr lang="en-US" sz="1600" dirty="0">
                <a:solidFill>
                  <a:prstClr val="black"/>
                </a:solidFill>
              </a:rPr>
              <a:t>Peripheral arthritis</a:t>
            </a:r>
          </a:p>
          <a:p>
            <a:r>
              <a:rPr lang="en-US" sz="1600" dirty="0">
                <a:solidFill>
                  <a:prstClr val="black"/>
                </a:solidFill>
              </a:rPr>
              <a:t>Enthesitis</a:t>
            </a:r>
          </a:p>
          <a:p>
            <a:r>
              <a:rPr lang="en-US" sz="1600" dirty="0">
                <a:solidFill>
                  <a:prstClr val="black"/>
                </a:solidFill>
              </a:rPr>
              <a:t>Dactylitis</a:t>
            </a:r>
          </a:p>
          <a:p>
            <a:r>
              <a:rPr lang="en-US" sz="1600" dirty="0">
                <a:solidFill>
                  <a:prstClr val="black"/>
                </a:solidFill>
              </a:rPr>
              <a:t>Axial symptoms</a:t>
            </a:r>
          </a:p>
        </p:txBody>
      </p:sp>
      <p:pic>
        <p:nvPicPr>
          <p:cNvPr id="4" name="Picture 3">
            <a:extLst>
              <a:ext uri="{FF2B5EF4-FFF2-40B4-BE49-F238E27FC236}">
                <a16:creationId xmlns:a16="http://schemas.microsoft.com/office/drawing/2014/main" id="{B68A38A8-C88A-4460-BF4E-8C446A42F0BB}"/>
              </a:ext>
            </a:extLst>
          </p:cNvPr>
          <p:cNvPicPr>
            <a:picLocks noChangeAspect="1"/>
          </p:cNvPicPr>
          <p:nvPr/>
        </p:nvPicPr>
        <p:blipFill>
          <a:blip r:embed="rId3"/>
          <a:srcRect/>
          <a:stretch/>
        </p:blipFill>
        <p:spPr>
          <a:xfrm>
            <a:off x="3365327" y="989980"/>
            <a:ext cx="5461347" cy="5120639"/>
          </a:xfrm>
          <a:prstGeom prst="rect">
            <a:avLst/>
          </a:prstGeom>
        </p:spPr>
      </p:pic>
    </p:spTree>
    <p:extLst>
      <p:ext uri="{BB962C8B-B14F-4D97-AF65-F5344CB8AC3E}">
        <p14:creationId xmlns:p14="http://schemas.microsoft.com/office/powerpoint/2010/main" val="367681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PASI Responses</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10" name="Chart 9">
            <a:extLst>
              <a:ext uri="{FF2B5EF4-FFF2-40B4-BE49-F238E27FC236}">
                <a16:creationId xmlns:a16="http://schemas.microsoft.com/office/drawing/2014/main" id="{5B3196F3-A40E-9145-8D5F-7C3CDED74B64}"/>
              </a:ext>
            </a:extLst>
          </p:cNvPr>
          <p:cNvGraphicFramePr/>
          <p:nvPr/>
        </p:nvGraphicFramePr>
        <p:xfrm>
          <a:off x="5582094" y="1431879"/>
          <a:ext cx="6188148" cy="4065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a:extLst>
              <a:ext uri="{FF2B5EF4-FFF2-40B4-BE49-F238E27FC236}">
                <a16:creationId xmlns:a16="http://schemas.microsoft.com/office/drawing/2014/main" id="{4A030BA5-C777-5248-89F4-F513FA958E51}"/>
              </a:ext>
            </a:extLst>
          </p:cNvPr>
          <p:cNvGraphicFramePr>
            <a:graphicFrameLocks noGrp="1"/>
          </p:cNvGraphicFramePr>
          <p:nvPr>
            <p:extLst>
              <p:ext uri="{D42A27DB-BD31-4B8C-83A1-F6EECF244321}">
                <p14:modId xmlns:p14="http://schemas.microsoft.com/office/powerpoint/2010/main" val="2252583027"/>
              </p:ext>
            </p:extLst>
          </p:nvPr>
        </p:nvGraphicFramePr>
        <p:xfrm>
          <a:off x="861235" y="3842977"/>
          <a:ext cx="4816550" cy="752554"/>
        </p:xfrm>
        <a:graphic>
          <a:graphicData uri="http://schemas.openxmlformats.org/drawingml/2006/table">
            <a:tbl>
              <a:tblPr firstRow="1" bandRow="1">
                <a:tableStyleId>{5C22544A-7EE6-4342-B048-85BDC9FD1C3A}</a:tableStyleId>
              </a:tblPr>
              <a:tblGrid>
                <a:gridCol w="1014626">
                  <a:extLst>
                    <a:ext uri="{9D8B030D-6E8A-4147-A177-3AD203B41FA5}">
                      <a16:colId xmlns:a16="http://schemas.microsoft.com/office/drawing/2014/main" val="20000"/>
                    </a:ext>
                  </a:extLst>
                </a:gridCol>
                <a:gridCol w="688078">
                  <a:extLst>
                    <a:ext uri="{9D8B030D-6E8A-4147-A177-3AD203B41FA5}">
                      <a16:colId xmlns:a16="http://schemas.microsoft.com/office/drawing/2014/main" val="20001"/>
                    </a:ext>
                  </a:extLst>
                </a:gridCol>
                <a:gridCol w="1233552">
                  <a:extLst>
                    <a:ext uri="{9D8B030D-6E8A-4147-A177-3AD203B41FA5}">
                      <a16:colId xmlns:a16="http://schemas.microsoft.com/office/drawing/2014/main" val="20002"/>
                    </a:ext>
                  </a:extLst>
                </a:gridCol>
                <a:gridCol w="1247848">
                  <a:extLst>
                    <a:ext uri="{9D8B030D-6E8A-4147-A177-3AD203B41FA5}">
                      <a16:colId xmlns:a16="http://schemas.microsoft.com/office/drawing/2014/main" val="20003"/>
                    </a:ext>
                  </a:extLst>
                </a:gridCol>
                <a:gridCol w="632446">
                  <a:extLst>
                    <a:ext uri="{9D8B030D-6E8A-4147-A177-3AD203B41FA5}">
                      <a16:colId xmlns:a16="http://schemas.microsoft.com/office/drawing/2014/main" val="20004"/>
                    </a:ext>
                  </a:extLst>
                </a:gridCol>
              </a:tblGrid>
              <a:tr h="454714">
                <a:tc>
                  <a:txBody>
                    <a:bodyPr/>
                    <a:lstStyle/>
                    <a:p>
                      <a:pPr algn="l">
                        <a:lnSpc>
                          <a:spcPct val="90000"/>
                        </a:lnSpc>
                      </a:pPr>
                      <a:r>
                        <a:rPr lang="en-GB" sz="1600" dirty="0">
                          <a:solidFill>
                            <a:schemeClr val="bg1"/>
                          </a:solidFill>
                        </a:rPr>
                        <a:t>Outcome</a:t>
                      </a:r>
                      <a:r>
                        <a:rPr lang="en-GB" sz="1600" baseline="0" dirty="0">
                          <a:solidFill>
                            <a:schemeClr val="bg1"/>
                          </a:solidFill>
                        </a:rPr>
                        <a:t> </a:t>
                      </a:r>
                      <a:r>
                        <a:rPr lang="en-GB" sz="1600" dirty="0">
                          <a:solidFill>
                            <a:schemeClr val="bg1"/>
                          </a:solidFill>
                        </a:rPr>
                        <a:t>measure</a:t>
                      </a:r>
                    </a:p>
                  </a:txBody>
                  <a:tcPr marL="27000" marR="27000" marT="0" marB="0" anchor="ctr"/>
                </a:tc>
                <a:tc>
                  <a:txBody>
                    <a:bodyPr/>
                    <a:lstStyle/>
                    <a:p>
                      <a:pPr algn="ctr">
                        <a:lnSpc>
                          <a:spcPct val="90000"/>
                        </a:lnSpc>
                      </a:pPr>
                      <a:r>
                        <a:rPr lang="en-GB" sz="1600" dirty="0">
                          <a:solidFill>
                            <a:schemeClr val="bg1"/>
                          </a:solidFill>
                        </a:rPr>
                        <a:t>OR</a:t>
                      </a:r>
                    </a:p>
                  </a:txBody>
                  <a:tcPr marL="27000" marR="27000" marT="0" marB="0" anchor="ctr"/>
                </a:tc>
                <a:tc>
                  <a:txBody>
                    <a:bodyPr/>
                    <a:lstStyle/>
                    <a:p>
                      <a:pPr algn="ctr">
                        <a:lnSpc>
                          <a:spcPct val="90000"/>
                        </a:lnSpc>
                      </a:pPr>
                      <a:r>
                        <a:rPr lang="en-GB" sz="1600" dirty="0">
                          <a:solidFill>
                            <a:schemeClr val="bg1"/>
                          </a:solidFill>
                        </a:rPr>
                        <a:t>Lower 95% CI</a:t>
                      </a:r>
                    </a:p>
                  </a:txBody>
                  <a:tcPr marL="27000" marR="27000" marT="0" marB="0" anchor="ctr"/>
                </a:tc>
                <a:tc>
                  <a:txBody>
                    <a:bodyPr/>
                    <a:lstStyle/>
                    <a:p>
                      <a:pPr algn="ctr">
                        <a:lnSpc>
                          <a:spcPct val="90000"/>
                        </a:lnSpc>
                      </a:pPr>
                      <a:r>
                        <a:rPr lang="en-GB" sz="1600" dirty="0">
                          <a:solidFill>
                            <a:schemeClr val="bg1"/>
                          </a:solidFill>
                        </a:rPr>
                        <a:t>Upper 95% CI</a:t>
                      </a:r>
                    </a:p>
                  </a:txBody>
                  <a:tcPr marL="27000" marR="27000" marT="0" marB="0" anchor="ctr"/>
                </a:tc>
                <a:tc>
                  <a:txBody>
                    <a:bodyPr/>
                    <a:lstStyle/>
                    <a:p>
                      <a:pPr algn="ctr">
                        <a:lnSpc>
                          <a:spcPct val="90000"/>
                        </a:lnSpc>
                      </a:pPr>
                      <a:r>
                        <a:rPr lang="en-GB" sz="1600" i="1" dirty="0">
                          <a:solidFill>
                            <a:schemeClr val="bg1"/>
                          </a:solidFill>
                        </a:rPr>
                        <a:t>P</a:t>
                      </a:r>
                    </a:p>
                  </a:txBody>
                  <a:tcPr marL="27000" marR="27000" marT="0" marB="0" anchor="ctr"/>
                </a:tc>
                <a:extLst>
                  <a:ext uri="{0D108BD9-81ED-4DB2-BD59-A6C34878D82A}">
                    <a16:rowId xmlns:a16="http://schemas.microsoft.com/office/drawing/2014/main" val="10000"/>
                  </a:ext>
                </a:extLst>
              </a:tr>
              <a:tr h="214020">
                <a:tc>
                  <a:txBody>
                    <a:bodyPr/>
                    <a:lstStyle/>
                    <a:p>
                      <a:pPr algn="l"/>
                      <a:r>
                        <a:rPr lang="en-GB" sz="1600" dirty="0"/>
                        <a:t>PASI75</a:t>
                      </a:r>
                    </a:p>
                  </a:txBody>
                  <a:tcPr marL="27000" marR="27000" marT="27000" marB="27000"/>
                </a:tc>
                <a:tc>
                  <a:txBody>
                    <a:bodyPr/>
                    <a:lstStyle/>
                    <a:p>
                      <a:pPr algn="ctr"/>
                      <a:r>
                        <a:rPr lang="en-GB" sz="1600" dirty="0"/>
                        <a:t>2.92</a:t>
                      </a:r>
                    </a:p>
                  </a:txBody>
                  <a:tcPr marL="27000" marR="27000" marT="27000" marB="27000"/>
                </a:tc>
                <a:tc>
                  <a:txBody>
                    <a:bodyPr/>
                    <a:lstStyle/>
                    <a:p>
                      <a:pPr algn="ctr"/>
                      <a:r>
                        <a:rPr lang="en-GB" sz="1600" dirty="0"/>
                        <a:t>1.51</a:t>
                      </a:r>
                    </a:p>
                  </a:txBody>
                  <a:tcPr marL="27000" marR="27000" marT="27000" marB="27000"/>
                </a:tc>
                <a:tc>
                  <a:txBody>
                    <a:bodyPr/>
                    <a:lstStyle/>
                    <a:p>
                      <a:pPr algn="ctr"/>
                      <a:r>
                        <a:rPr lang="en-GB" sz="1600" dirty="0"/>
                        <a:t>5.65</a:t>
                      </a:r>
                    </a:p>
                  </a:txBody>
                  <a:tcPr marL="27000" marR="27000" marT="27000" marB="27000"/>
                </a:tc>
                <a:tc>
                  <a:txBody>
                    <a:bodyPr/>
                    <a:lstStyle/>
                    <a:p>
                      <a:pPr algn="ctr"/>
                      <a:r>
                        <a:rPr lang="en-GB" sz="1600" dirty="0"/>
                        <a:t>0.0015</a:t>
                      </a:r>
                    </a:p>
                  </a:txBody>
                  <a:tcPr marL="27000" marR="27000" marT="27000" marB="27000"/>
                </a:tc>
                <a:extLst>
                  <a:ext uri="{0D108BD9-81ED-4DB2-BD59-A6C34878D82A}">
                    <a16:rowId xmlns:a16="http://schemas.microsoft.com/office/drawing/2014/main" val="10001"/>
                  </a:ext>
                </a:extLst>
              </a:tr>
            </a:tbl>
          </a:graphicData>
        </a:graphic>
      </p:graphicFrame>
      <p:sp>
        <p:nvSpPr>
          <p:cNvPr id="12" name="Title 1">
            <a:extLst>
              <a:ext uri="{FF2B5EF4-FFF2-40B4-BE49-F238E27FC236}">
                <a16:creationId xmlns:a16="http://schemas.microsoft.com/office/drawing/2014/main" id="{4EF8436A-1B5F-4041-9BE5-3604E8F564B0}"/>
              </a:ext>
            </a:extLst>
          </p:cNvPr>
          <p:cNvSpPr txBox="1">
            <a:spLocks/>
          </p:cNvSpPr>
          <p:nvPr/>
        </p:nvSpPr>
        <p:spPr>
          <a:xfrm>
            <a:off x="861235" y="2052717"/>
            <a:ext cx="4816550" cy="1344992"/>
          </a:xfrm>
          <a:prstGeom prst="rect">
            <a:avLst/>
          </a:prstGeom>
        </p:spPr>
        <p:txBody>
          <a:bodyPr vert="horz" lIns="91440" tIns="45720" rIns="91440" bIns="45720" rtlCol="0" anchor="ctr">
            <a:normAutofit fontScale="97500"/>
          </a:bodyPr>
          <a:lstStyle>
            <a:defPPr>
              <a:defRPr lang="en-US"/>
            </a:defPPr>
            <a:lvl1pPr marR="0" lvl="0" indent="0" defTabSz="45720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solidFill>
                <a:effectLst/>
                <a:uLnTx/>
                <a:uFillTx/>
                <a:latin typeface="Calibri"/>
                <a:ea typeface="+mj-ea"/>
                <a:cs typeface="+mj-cs"/>
              </a:defRPr>
            </a:lvl1pPr>
          </a:lstStyle>
          <a:p>
            <a:r>
              <a:rPr lang="en-GB" dirty="0"/>
              <a:t>Reduction in psoriasis severity was achieved in a higher proportion of patients in the tight control arm.</a:t>
            </a:r>
            <a:endParaRPr lang="en-US" dirty="0"/>
          </a:p>
        </p:txBody>
      </p:sp>
      <p:grpSp>
        <p:nvGrpSpPr>
          <p:cNvPr id="9" name="Group 8">
            <a:extLst>
              <a:ext uri="{FF2B5EF4-FFF2-40B4-BE49-F238E27FC236}">
                <a16:creationId xmlns:a16="http://schemas.microsoft.com/office/drawing/2014/main" id="{490D5943-CCD7-4A86-997F-CA463AF2663E}"/>
              </a:ext>
            </a:extLst>
          </p:cNvPr>
          <p:cNvGrpSpPr/>
          <p:nvPr/>
        </p:nvGrpSpPr>
        <p:grpSpPr>
          <a:xfrm>
            <a:off x="9739104" y="1759071"/>
            <a:ext cx="1122808" cy="473190"/>
            <a:chOff x="7449356" y="2007160"/>
            <a:chExt cx="1497080" cy="630922"/>
          </a:xfrm>
        </p:grpSpPr>
        <p:sp>
          <p:nvSpPr>
            <p:cNvPr id="13" name="Rectangle 12">
              <a:extLst>
                <a:ext uri="{FF2B5EF4-FFF2-40B4-BE49-F238E27FC236}">
                  <a16:creationId xmlns:a16="http://schemas.microsoft.com/office/drawing/2014/main" id="{2434371C-CAC1-4499-94CE-6880CCDE452B}"/>
                </a:ext>
              </a:extLst>
            </p:cNvPr>
            <p:cNvSpPr/>
            <p:nvPr/>
          </p:nvSpPr>
          <p:spPr bwMode="auto">
            <a:xfrm>
              <a:off x="7449356" y="2087452"/>
              <a:ext cx="144000" cy="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B2C65"/>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BE118674-C4DA-47BB-B676-1679CE7E98CA}"/>
                </a:ext>
              </a:extLst>
            </p:cNvPr>
            <p:cNvSpPr/>
            <p:nvPr/>
          </p:nvSpPr>
          <p:spPr bwMode="auto">
            <a:xfrm>
              <a:off x="7449356" y="2348668"/>
              <a:ext cx="144000" cy="14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4F81BD">
                    <a:lumMod val="90000"/>
                  </a:srgbClr>
                </a:solidFill>
                <a:effectLst/>
                <a:uLnTx/>
                <a:uFillTx/>
                <a:latin typeface="Calibri" panose="020F0502020204030204" pitchFamily="34" charset="0"/>
                <a:ea typeface="+mn-ea"/>
                <a:cs typeface="+mn-cs"/>
              </a:endParaRPr>
            </a:p>
          </p:txBody>
        </p:sp>
        <p:sp>
          <p:nvSpPr>
            <p:cNvPr id="15" name="TextBox 14">
              <a:extLst>
                <a:ext uri="{FF2B5EF4-FFF2-40B4-BE49-F238E27FC236}">
                  <a16:creationId xmlns:a16="http://schemas.microsoft.com/office/drawing/2014/main" id="{8685C376-A966-4638-8879-41E5C06F9AA4}"/>
                </a:ext>
              </a:extLst>
            </p:cNvPr>
            <p:cNvSpPr txBox="1"/>
            <p:nvPr/>
          </p:nvSpPr>
          <p:spPr>
            <a:xfrm>
              <a:off x="7553659" y="2007160"/>
              <a:ext cx="1301812"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Tight control</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9F0DA368-9F8A-46BD-B1DA-AC58292131D9}"/>
                </a:ext>
              </a:extLst>
            </p:cNvPr>
            <p:cNvSpPr txBox="1"/>
            <p:nvPr/>
          </p:nvSpPr>
          <p:spPr>
            <a:xfrm>
              <a:off x="7553659" y="2268749"/>
              <a:ext cx="1392777"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Standard care</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grpSp>
    </p:spTree>
    <p:extLst>
      <p:ext uri="{BB962C8B-B14F-4D97-AF65-F5344CB8AC3E}">
        <p14:creationId xmlns:p14="http://schemas.microsoft.com/office/powerpoint/2010/main" val="271269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AEs and SAEs Incidence: Up to Week 48</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9" name="Table 8">
            <a:extLst>
              <a:ext uri="{FF2B5EF4-FFF2-40B4-BE49-F238E27FC236}">
                <a16:creationId xmlns:a16="http://schemas.microsoft.com/office/drawing/2014/main" id="{13A92C9B-53A0-0244-B585-1A508D144794}"/>
              </a:ext>
            </a:extLst>
          </p:cNvPr>
          <p:cNvGraphicFramePr>
            <a:graphicFrameLocks noGrp="1"/>
          </p:cNvGraphicFramePr>
          <p:nvPr>
            <p:extLst>
              <p:ext uri="{D42A27DB-BD31-4B8C-83A1-F6EECF244321}">
                <p14:modId xmlns:p14="http://schemas.microsoft.com/office/powerpoint/2010/main" val="2236826870"/>
              </p:ext>
            </p:extLst>
          </p:nvPr>
        </p:nvGraphicFramePr>
        <p:xfrm>
          <a:off x="1922721" y="1280160"/>
          <a:ext cx="8346558" cy="4297680"/>
        </p:xfrm>
        <a:graphic>
          <a:graphicData uri="http://schemas.openxmlformats.org/drawingml/2006/table">
            <a:tbl>
              <a:tblPr firstRow="1" bandRow="1">
                <a:tableStyleId>{5C22544A-7EE6-4342-B048-85BDC9FD1C3A}</a:tableStyleId>
              </a:tblPr>
              <a:tblGrid>
                <a:gridCol w="4017947">
                  <a:extLst>
                    <a:ext uri="{9D8B030D-6E8A-4147-A177-3AD203B41FA5}">
                      <a16:colId xmlns:a16="http://schemas.microsoft.com/office/drawing/2014/main" val="20000"/>
                    </a:ext>
                  </a:extLst>
                </a:gridCol>
                <a:gridCol w="2153951">
                  <a:extLst>
                    <a:ext uri="{9D8B030D-6E8A-4147-A177-3AD203B41FA5}">
                      <a16:colId xmlns:a16="http://schemas.microsoft.com/office/drawing/2014/main" val="20001"/>
                    </a:ext>
                  </a:extLst>
                </a:gridCol>
                <a:gridCol w="2174660">
                  <a:extLst>
                    <a:ext uri="{9D8B030D-6E8A-4147-A177-3AD203B41FA5}">
                      <a16:colId xmlns:a16="http://schemas.microsoft.com/office/drawing/2014/main" val="20002"/>
                    </a:ext>
                  </a:extLst>
                </a:gridCol>
              </a:tblGrid>
              <a:tr h="240539">
                <a:tc>
                  <a:txBody>
                    <a:bodyPr/>
                    <a:lstStyle/>
                    <a:p>
                      <a:pPr algn="l"/>
                      <a:endParaRPr lang="en-GB" sz="1200" dirty="0"/>
                    </a:p>
                  </a:txBody>
                  <a:tcPr marL="54000" marR="54000" marT="0" marB="0" anchor="ctr"/>
                </a:tc>
                <a:tc>
                  <a:txBody>
                    <a:bodyPr/>
                    <a:lstStyle/>
                    <a:p>
                      <a:pPr algn="ctr"/>
                      <a:r>
                        <a:rPr lang="en-GB" sz="1800" dirty="0">
                          <a:solidFill>
                            <a:schemeClr val="bg1"/>
                          </a:solidFill>
                        </a:rPr>
                        <a:t>Tight control</a:t>
                      </a:r>
                    </a:p>
                  </a:txBody>
                  <a:tcPr marL="54000" marR="54000" marT="0" marB="0" anchor="ctr"/>
                </a:tc>
                <a:tc>
                  <a:txBody>
                    <a:bodyPr/>
                    <a:lstStyle/>
                    <a:p>
                      <a:pPr algn="ctr"/>
                      <a:r>
                        <a:rPr lang="en-GB" sz="1800" dirty="0">
                          <a:solidFill>
                            <a:schemeClr val="bg1"/>
                          </a:solidFill>
                        </a:rPr>
                        <a:t>Standard</a:t>
                      </a:r>
                      <a:r>
                        <a:rPr lang="en-GB" sz="1800" baseline="0" dirty="0">
                          <a:solidFill>
                            <a:schemeClr val="bg1"/>
                          </a:solidFill>
                        </a:rPr>
                        <a:t> care</a:t>
                      </a:r>
                      <a:endParaRPr lang="en-GB" sz="1800" dirty="0">
                        <a:solidFill>
                          <a:schemeClr val="bg1"/>
                        </a:solidFill>
                      </a:endParaRPr>
                    </a:p>
                  </a:txBody>
                  <a:tcPr marL="54000" marR="54000" marT="0" marB="0" anchor="ctr"/>
                </a:tc>
                <a:extLst>
                  <a:ext uri="{0D108BD9-81ED-4DB2-BD59-A6C34878D82A}">
                    <a16:rowId xmlns:a16="http://schemas.microsoft.com/office/drawing/2014/main" val="10000"/>
                  </a:ext>
                </a:extLst>
              </a:tr>
              <a:tr h="240539">
                <a:tc>
                  <a:txBody>
                    <a:bodyPr/>
                    <a:lstStyle/>
                    <a:p>
                      <a:r>
                        <a:rPr lang="en-GB" sz="1800" b="1" dirty="0"/>
                        <a:t>Any AE, # </a:t>
                      </a:r>
                    </a:p>
                  </a:txBody>
                  <a:tcPr marL="54000" marR="54000" anchor="ctr"/>
                </a:tc>
                <a:tc>
                  <a:txBody>
                    <a:bodyPr/>
                    <a:lstStyle/>
                    <a:p>
                      <a:pPr algn="ctr"/>
                      <a:r>
                        <a:rPr lang="en-GB" sz="1800" dirty="0">
                          <a:solidFill>
                            <a:schemeClr val="tx1">
                              <a:lumMod val="50000"/>
                            </a:schemeClr>
                          </a:solidFill>
                        </a:rPr>
                        <a:t>622</a:t>
                      </a:r>
                    </a:p>
                  </a:txBody>
                  <a:tcPr marL="54000" marR="54000" anchor="ctr"/>
                </a:tc>
                <a:tc>
                  <a:txBody>
                    <a:bodyPr/>
                    <a:lstStyle/>
                    <a:p>
                      <a:pPr algn="ctr"/>
                      <a:r>
                        <a:rPr lang="en-GB" sz="1800" dirty="0">
                          <a:solidFill>
                            <a:schemeClr val="tx1">
                              <a:lumMod val="50000"/>
                            </a:schemeClr>
                          </a:solidFill>
                        </a:rPr>
                        <a:t>249</a:t>
                      </a:r>
                    </a:p>
                  </a:txBody>
                  <a:tcPr marL="54000" marR="54000" anchor="ctr"/>
                </a:tc>
                <a:extLst>
                  <a:ext uri="{0D108BD9-81ED-4DB2-BD59-A6C34878D82A}">
                    <a16:rowId xmlns:a16="http://schemas.microsoft.com/office/drawing/2014/main" val="10001"/>
                  </a:ext>
                </a:extLst>
              </a:tr>
              <a:tr h="240539">
                <a:tc>
                  <a:txBody>
                    <a:bodyPr/>
                    <a:lstStyle/>
                    <a:p>
                      <a:pPr marL="273050" indent="0"/>
                      <a:r>
                        <a:rPr lang="en-GB" sz="1800" dirty="0">
                          <a:solidFill>
                            <a:schemeClr val="tx1">
                              <a:lumMod val="50000"/>
                            </a:schemeClr>
                          </a:solidFill>
                        </a:rPr>
                        <a:t>AE related to study drug (%)</a:t>
                      </a:r>
                      <a:endParaRPr lang="en-GB" sz="1800" b="0" dirty="0">
                        <a:solidFill>
                          <a:schemeClr val="tx1">
                            <a:lumMod val="50000"/>
                          </a:schemeClr>
                        </a:solidFill>
                      </a:endParaRPr>
                    </a:p>
                  </a:txBody>
                  <a:tcPr marL="54000" marR="54000" anchor="ctr"/>
                </a:tc>
                <a:tc>
                  <a:txBody>
                    <a:bodyPr/>
                    <a:lstStyle/>
                    <a:p>
                      <a:pPr algn="ctr"/>
                      <a:r>
                        <a:rPr lang="en-GB" sz="1800" dirty="0">
                          <a:solidFill>
                            <a:schemeClr val="tx1">
                              <a:lumMod val="50000"/>
                            </a:schemeClr>
                          </a:solidFill>
                        </a:rPr>
                        <a:t>423 (68.0)</a:t>
                      </a:r>
                      <a:endParaRPr lang="en-GB" sz="1800" b="0" dirty="0">
                        <a:solidFill>
                          <a:schemeClr val="tx1">
                            <a:lumMod val="50000"/>
                          </a:schemeClr>
                        </a:solidFill>
                      </a:endParaRPr>
                    </a:p>
                  </a:txBody>
                  <a:tcPr marL="54000" marR="54000" anchor="ctr"/>
                </a:tc>
                <a:tc>
                  <a:txBody>
                    <a:bodyPr/>
                    <a:lstStyle/>
                    <a:p>
                      <a:pPr algn="ctr"/>
                      <a:r>
                        <a:rPr lang="en-GB" sz="1800" dirty="0">
                          <a:solidFill>
                            <a:schemeClr val="tx1">
                              <a:lumMod val="50000"/>
                            </a:schemeClr>
                          </a:solidFill>
                        </a:rPr>
                        <a:t>179 (71.8)</a:t>
                      </a:r>
                      <a:endParaRPr lang="en-GB" sz="1800" b="0" dirty="0">
                        <a:solidFill>
                          <a:schemeClr val="tx1">
                            <a:lumMod val="50000"/>
                          </a:schemeClr>
                        </a:solidFill>
                      </a:endParaRPr>
                    </a:p>
                  </a:txBody>
                  <a:tcPr marL="54000" marR="54000" anchor="ctr"/>
                </a:tc>
                <a:extLst>
                  <a:ext uri="{0D108BD9-81ED-4DB2-BD59-A6C34878D82A}">
                    <a16:rowId xmlns:a16="http://schemas.microsoft.com/office/drawing/2014/main" val="10002"/>
                  </a:ext>
                </a:extLst>
              </a:tr>
              <a:tr h="240539">
                <a:tc>
                  <a:txBody>
                    <a:bodyPr/>
                    <a:lstStyle/>
                    <a:p>
                      <a:r>
                        <a:rPr lang="en-GB" sz="1800" b="1" dirty="0"/>
                        <a:t>Common</a:t>
                      </a:r>
                      <a:r>
                        <a:rPr lang="en-GB" sz="1800" b="1" baseline="0" dirty="0"/>
                        <a:t> AEs</a:t>
                      </a:r>
                      <a:endParaRPr lang="en-GB" sz="1800" b="1" dirty="0"/>
                    </a:p>
                  </a:txBody>
                  <a:tcPr marL="54000" marR="54000" anchor="ctr"/>
                </a:tc>
                <a:tc>
                  <a:txBody>
                    <a:bodyPr/>
                    <a:lstStyle/>
                    <a:p>
                      <a:pPr algn="ctr"/>
                      <a:endParaRPr lang="en-GB" sz="1800" dirty="0">
                        <a:solidFill>
                          <a:schemeClr val="tx1">
                            <a:lumMod val="50000"/>
                          </a:schemeClr>
                        </a:solidFill>
                      </a:endParaRPr>
                    </a:p>
                  </a:txBody>
                  <a:tcPr marL="54000" marR="54000" anchor="ctr"/>
                </a:tc>
                <a:tc>
                  <a:txBody>
                    <a:bodyPr/>
                    <a:lstStyle/>
                    <a:p>
                      <a:pPr algn="ctr"/>
                      <a:endParaRPr lang="en-GB" sz="1800" dirty="0">
                        <a:solidFill>
                          <a:schemeClr val="tx1">
                            <a:lumMod val="50000"/>
                          </a:schemeClr>
                        </a:solidFill>
                      </a:endParaRPr>
                    </a:p>
                  </a:txBody>
                  <a:tcPr marL="54000" marR="54000" anchor="ctr"/>
                </a:tc>
                <a:extLst>
                  <a:ext uri="{0D108BD9-81ED-4DB2-BD59-A6C34878D82A}">
                    <a16:rowId xmlns:a16="http://schemas.microsoft.com/office/drawing/2014/main" val="10003"/>
                  </a:ext>
                </a:extLst>
              </a:tr>
              <a:tr h="240539">
                <a:tc>
                  <a:txBody>
                    <a:bodyPr/>
                    <a:lstStyle/>
                    <a:p>
                      <a:pPr marL="273050" indent="0"/>
                      <a:r>
                        <a:rPr lang="en-GB" sz="1800" dirty="0">
                          <a:solidFill>
                            <a:schemeClr val="tx1">
                              <a:lumMod val="50000"/>
                            </a:schemeClr>
                          </a:solidFill>
                        </a:rPr>
                        <a:t>Nausea</a:t>
                      </a:r>
                    </a:p>
                  </a:txBody>
                  <a:tcPr marL="54000" marR="54000" anchor="ctr"/>
                </a:tc>
                <a:tc>
                  <a:txBody>
                    <a:bodyPr/>
                    <a:lstStyle/>
                    <a:p>
                      <a:pPr algn="ctr"/>
                      <a:r>
                        <a:rPr lang="en-GB" sz="1800" dirty="0">
                          <a:solidFill>
                            <a:schemeClr val="tx1">
                              <a:lumMod val="50000"/>
                            </a:schemeClr>
                          </a:solidFill>
                        </a:rPr>
                        <a:t>54</a:t>
                      </a:r>
                    </a:p>
                  </a:txBody>
                  <a:tcPr marL="54000" marR="54000" anchor="ctr"/>
                </a:tc>
                <a:tc>
                  <a:txBody>
                    <a:bodyPr/>
                    <a:lstStyle/>
                    <a:p>
                      <a:pPr algn="ctr"/>
                      <a:r>
                        <a:rPr lang="en-GB" sz="1800" dirty="0">
                          <a:solidFill>
                            <a:schemeClr val="tx1">
                              <a:lumMod val="50000"/>
                            </a:schemeClr>
                          </a:solidFill>
                        </a:rPr>
                        <a:t>38</a:t>
                      </a:r>
                    </a:p>
                  </a:txBody>
                  <a:tcPr marL="54000" marR="54000" anchor="ctr"/>
                </a:tc>
                <a:extLst>
                  <a:ext uri="{0D108BD9-81ED-4DB2-BD59-A6C34878D82A}">
                    <a16:rowId xmlns:a16="http://schemas.microsoft.com/office/drawing/2014/main" val="10004"/>
                  </a:ext>
                </a:extLst>
              </a:tr>
              <a:tr h="240539">
                <a:tc>
                  <a:txBody>
                    <a:bodyPr/>
                    <a:lstStyle/>
                    <a:p>
                      <a:pPr marL="273050" indent="0"/>
                      <a:r>
                        <a:rPr lang="en-GB" sz="1800" dirty="0">
                          <a:solidFill>
                            <a:schemeClr val="tx1">
                              <a:lumMod val="50000"/>
                            </a:schemeClr>
                          </a:solidFill>
                        </a:rPr>
                        <a:t>LFT abnormality</a:t>
                      </a:r>
                    </a:p>
                  </a:txBody>
                  <a:tcPr marL="54000" marR="54000" anchor="ctr"/>
                </a:tc>
                <a:tc>
                  <a:txBody>
                    <a:bodyPr/>
                    <a:lstStyle/>
                    <a:p>
                      <a:pPr algn="ctr"/>
                      <a:r>
                        <a:rPr lang="en-GB" sz="1800" dirty="0">
                          <a:solidFill>
                            <a:schemeClr val="tx1">
                              <a:lumMod val="50000"/>
                            </a:schemeClr>
                          </a:solidFill>
                        </a:rPr>
                        <a:t>37</a:t>
                      </a:r>
                    </a:p>
                  </a:txBody>
                  <a:tcPr marL="54000" marR="54000" anchor="ctr"/>
                </a:tc>
                <a:tc>
                  <a:txBody>
                    <a:bodyPr/>
                    <a:lstStyle/>
                    <a:p>
                      <a:pPr algn="ctr"/>
                      <a:r>
                        <a:rPr lang="en-GB" sz="1800" dirty="0">
                          <a:solidFill>
                            <a:schemeClr val="tx1">
                              <a:lumMod val="50000"/>
                            </a:schemeClr>
                          </a:solidFill>
                        </a:rPr>
                        <a:t>39</a:t>
                      </a:r>
                    </a:p>
                  </a:txBody>
                  <a:tcPr marL="54000" marR="54000" anchor="ctr"/>
                </a:tc>
                <a:extLst>
                  <a:ext uri="{0D108BD9-81ED-4DB2-BD59-A6C34878D82A}">
                    <a16:rowId xmlns:a16="http://schemas.microsoft.com/office/drawing/2014/main" val="10005"/>
                  </a:ext>
                </a:extLst>
              </a:tr>
              <a:tr h="240539">
                <a:tc>
                  <a:txBody>
                    <a:bodyPr/>
                    <a:lstStyle/>
                    <a:p>
                      <a:pPr marL="273050" indent="0"/>
                      <a:r>
                        <a:rPr lang="en-GB" sz="1800" dirty="0">
                          <a:solidFill>
                            <a:schemeClr val="tx1">
                              <a:lumMod val="50000"/>
                            </a:schemeClr>
                          </a:solidFill>
                        </a:rPr>
                        <a:t>URTI – common cold</a:t>
                      </a:r>
                    </a:p>
                  </a:txBody>
                  <a:tcPr marL="54000" marR="54000" anchor="ctr"/>
                </a:tc>
                <a:tc>
                  <a:txBody>
                    <a:bodyPr/>
                    <a:lstStyle/>
                    <a:p>
                      <a:pPr algn="ctr"/>
                      <a:r>
                        <a:rPr lang="en-GB" sz="1800" dirty="0">
                          <a:solidFill>
                            <a:schemeClr val="tx1">
                              <a:lumMod val="50000"/>
                            </a:schemeClr>
                          </a:solidFill>
                        </a:rPr>
                        <a:t>46</a:t>
                      </a:r>
                    </a:p>
                  </a:txBody>
                  <a:tcPr marL="54000" marR="54000" anchor="ctr"/>
                </a:tc>
                <a:tc>
                  <a:txBody>
                    <a:bodyPr/>
                    <a:lstStyle/>
                    <a:p>
                      <a:pPr algn="ctr"/>
                      <a:r>
                        <a:rPr lang="en-GB" sz="1800" dirty="0">
                          <a:solidFill>
                            <a:schemeClr val="tx1">
                              <a:lumMod val="50000"/>
                            </a:schemeClr>
                          </a:solidFill>
                        </a:rPr>
                        <a:t>14</a:t>
                      </a:r>
                    </a:p>
                  </a:txBody>
                  <a:tcPr marL="54000" marR="54000" anchor="ctr"/>
                </a:tc>
                <a:extLst>
                  <a:ext uri="{0D108BD9-81ED-4DB2-BD59-A6C34878D82A}">
                    <a16:rowId xmlns:a16="http://schemas.microsoft.com/office/drawing/2014/main" val="10006"/>
                  </a:ext>
                </a:extLst>
              </a:tr>
              <a:tr h="240539">
                <a:tc>
                  <a:txBody>
                    <a:bodyPr/>
                    <a:lstStyle/>
                    <a:p>
                      <a:pPr marL="273050" indent="0"/>
                      <a:r>
                        <a:rPr lang="en-GB" sz="1800" dirty="0">
                          <a:solidFill>
                            <a:schemeClr val="tx1">
                              <a:lumMod val="50000"/>
                            </a:schemeClr>
                          </a:solidFill>
                        </a:rPr>
                        <a:t>GI upset</a:t>
                      </a:r>
                    </a:p>
                  </a:txBody>
                  <a:tcPr marL="54000" marR="54000" anchor="ctr"/>
                </a:tc>
                <a:tc>
                  <a:txBody>
                    <a:bodyPr/>
                    <a:lstStyle/>
                    <a:p>
                      <a:pPr algn="ctr"/>
                      <a:r>
                        <a:rPr lang="en-GB" sz="1800" dirty="0">
                          <a:solidFill>
                            <a:schemeClr val="tx1">
                              <a:lumMod val="50000"/>
                            </a:schemeClr>
                          </a:solidFill>
                        </a:rPr>
                        <a:t>35</a:t>
                      </a:r>
                    </a:p>
                  </a:txBody>
                  <a:tcPr marL="54000" marR="54000" anchor="ctr"/>
                </a:tc>
                <a:tc>
                  <a:txBody>
                    <a:bodyPr/>
                    <a:lstStyle/>
                    <a:p>
                      <a:pPr algn="ctr"/>
                      <a:r>
                        <a:rPr lang="en-GB" sz="1800" dirty="0">
                          <a:solidFill>
                            <a:schemeClr val="tx1">
                              <a:lumMod val="50000"/>
                            </a:schemeClr>
                          </a:solidFill>
                        </a:rPr>
                        <a:t>13</a:t>
                      </a:r>
                    </a:p>
                  </a:txBody>
                  <a:tcPr marL="54000" marR="54000" anchor="ctr"/>
                </a:tc>
                <a:extLst>
                  <a:ext uri="{0D108BD9-81ED-4DB2-BD59-A6C34878D82A}">
                    <a16:rowId xmlns:a16="http://schemas.microsoft.com/office/drawing/2014/main" val="10007"/>
                  </a:ext>
                </a:extLst>
              </a:tr>
              <a:tr h="240539">
                <a:tc>
                  <a:txBody>
                    <a:bodyPr/>
                    <a:lstStyle/>
                    <a:p>
                      <a:pPr marL="273050" indent="0"/>
                      <a:r>
                        <a:rPr lang="en-GB" sz="1800" dirty="0">
                          <a:solidFill>
                            <a:schemeClr val="tx1">
                              <a:lumMod val="50000"/>
                            </a:schemeClr>
                          </a:solidFill>
                        </a:rPr>
                        <a:t>Fatigue</a:t>
                      </a:r>
                    </a:p>
                  </a:txBody>
                  <a:tcPr marL="54000" marR="54000" anchor="ctr"/>
                </a:tc>
                <a:tc>
                  <a:txBody>
                    <a:bodyPr/>
                    <a:lstStyle/>
                    <a:p>
                      <a:pPr algn="ctr"/>
                      <a:r>
                        <a:rPr lang="en-GB" sz="1800" dirty="0">
                          <a:solidFill>
                            <a:schemeClr val="tx1">
                              <a:lumMod val="50000"/>
                            </a:schemeClr>
                          </a:solidFill>
                        </a:rPr>
                        <a:t>33</a:t>
                      </a:r>
                    </a:p>
                  </a:txBody>
                  <a:tcPr marL="54000" marR="54000" anchor="ctr"/>
                </a:tc>
                <a:tc>
                  <a:txBody>
                    <a:bodyPr/>
                    <a:lstStyle/>
                    <a:p>
                      <a:pPr algn="ctr"/>
                      <a:r>
                        <a:rPr lang="en-GB" sz="1800" dirty="0">
                          <a:solidFill>
                            <a:schemeClr val="tx1">
                              <a:lumMod val="50000"/>
                            </a:schemeClr>
                          </a:solidFill>
                        </a:rPr>
                        <a:t>8</a:t>
                      </a:r>
                    </a:p>
                  </a:txBody>
                  <a:tcPr marL="54000" marR="54000" anchor="ctr"/>
                </a:tc>
                <a:extLst>
                  <a:ext uri="{0D108BD9-81ED-4DB2-BD59-A6C34878D82A}">
                    <a16:rowId xmlns:a16="http://schemas.microsoft.com/office/drawing/2014/main" val="10008"/>
                  </a:ext>
                </a:extLst>
              </a:tr>
              <a:tr h="240539">
                <a:tc>
                  <a:txBody>
                    <a:bodyPr/>
                    <a:lstStyle/>
                    <a:p>
                      <a:pPr marL="0" indent="0"/>
                      <a:r>
                        <a:rPr lang="en-GB" sz="1800" b="1" dirty="0"/>
                        <a:t>Deaths</a:t>
                      </a:r>
                    </a:p>
                  </a:txBody>
                  <a:tcPr marL="54000" marR="54000" anchor="ctr"/>
                </a:tc>
                <a:tc>
                  <a:txBody>
                    <a:bodyPr/>
                    <a:lstStyle/>
                    <a:p>
                      <a:pPr algn="ctr"/>
                      <a:r>
                        <a:rPr lang="en-GB" sz="1800" dirty="0">
                          <a:solidFill>
                            <a:schemeClr val="tx1">
                              <a:lumMod val="50000"/>
                            </a:schemeClr>
                          </a:solidFill>
                        </a:rPr>
                        <a:t>0</a:t>
                      </a:r>
                    </a:p>
                  </a:txBody>
                  <a:tcPr marL="54000" marR="54000" anchor="ctr"/>
                </a:tc>
                <a:tc>
                  <a:txBody>
                    <a:bodyPr/>
                    <a:lstStyle/>
                    <a:p>
                      <a:pPr algn="ctr"/>
                      <a:r>
                        <a:rPr lang="en-GB" sz="1800" dirty="0">
                          <a:solidFill>
                            <a:schemeClr val="tx1">
                              <a:lumMod val="50000"/>
                            </a:schemeClr>
                          </a:solidFill>
                        </a:rPr>
                        <a:t>0</a:t>
                      </a:r>
                    </a:p>
                  </a:txBody>
                  <a:tcPr marL="54000" marR="54000" anchor="ctr"/>
                </a:tc>
                <a:extLst>
                  <a:ext uri="{0D108BD9-81ED-4DB2-BD59-A6C34878D82A}">
                    <a16:rowId xmlns:a16="http://schemas.microsoft.com/office/drawing/2014/main" val="10009"/>
                  </a:ext>
                </a:extLst>
              </a:tr>
              <a:tr h="240539">
                <a:tc>
                  <a:txBody>
                    <a:bodyPr/>
                    <a:lstStyle/>
                    <a:p>
                      <a:pPr marL="0" indent="0"/>
                      <a:r>
                        <a:rPr lang="en-GB" sz="1800" b="1" dirty="0"/>
                        <a:t>SAE</a:t>
                      </a:r>
                    </a:p>
                  </a:txBody>
                  <a:tcPr marL="54000" marR="54000" anchor="ctr"/>
                </a:tc>
                <a:tc>
                  <a:txBody>
                    <a:bodyPr/>
                    <a:lstStyle/>
                    <a:p>
                      <a:pPr algn="ctr"/>
                      <a:r>
                        <a:rPr lang="en-GB" sz="1800" dirty="0">
                          <a:solidFill>
                            <a:schemeClr val="tx1">
                              <a:lumMod val="50000"/>
                            </a:schemeClr>
                          </a:solidFill>
                        </a:rPr>
                        <a:t>25</a:t>
                      </a:r>
                      <a:r>
                        <a:rPr lang="sl-SI" sz="1800" dirty="0">
                          <a:solidFill>
                            <a:schemeClr val="tx1">
                              <a:lumMod val="50000"/>
                            </a:schemeClr>
                          </a:solidFill>
                        </a:rPr>
                        <a:t> (14 pts)</a:t>
                      </a:r>
                      <a:endParaRPr lang="en-GB" sz="1800" dirty="0">
                        <a:solidFill>
                          <a:schemeClr val="tx1">
                            <a:lumMod val="50000"/>
                          </a:schemeClr>
                        </a:solidFill>
                      </a:endParaRPr>
                    </a:p>
                  </a:txBody>
                  <a:tcPr marL="54000" marR="54000" anchor="ctr"/>
                </a:tc>
                <a:tc>
                  <a:txBody>
                    <a:bodyPr/>
                    <a:lstStyle/>
                    <a:p>
                      <a:pPr algn="ctr"/>
                      <a:r>
                        <a:rPr lang="sl-SI" sz="1800" dirty="0">
                          <a:solidFill>
                            <a:schemeClr val="tx1">
                              <a:lumMod val="50000"/>
                            </a:schemeClr>
                          </a:solidFill>
                        </a:rPr>
                        <a:t>8 (6 pts)</a:t>
                      </a:r>
                      <a:endParaRPr lang="en-GB" sz="1800" dirty="0">
                        <a:solidFill>
                          <a:schemeClr val="tx1">
                            <a:lumMod val="50000"/>
                          </a:schemeClr>
                        </a:solidFill>
                      </a:endParaRPr>
                    </a:p>
                  </a:txBody>
                  <a:tcPr marL="54000" marR="54000" anchor="ctr"/>
                </a:tc>
                <a:extLst>
                  <a:ext uri="{0D108BD9-81ED-4DB2-BD59-A6C34878D82A}">
                    <a16:rowId xmlns:a16="http://schemas.microsoft.com/office/drawing/2014/main" val="10010"/>
                  </a:ext>
                </a:extLst>
              </a:tr>
              <a:tr h="240539">
                <a:tc>
                  <a:txBody>
                    <a:bodyPr/>
                    <a:lstStyle/>
                    <a:p>
                      <a:pPr marL="273050" indent="0"/>
                      <a:r>
                        <a:rPr lang="en-GB" sz="1800" dirty="0">
                          <a:solidFill>
                            <a:schemeClr val="tx1">
                              <a:lumMod val="50000"/>
                            </a:schemeClr>
                          </a:solidFill>
                        </a:rPr>
                        <a:t>Drug-related SAE</a:t>
                      </a:r>
                    </a:p>
                  </a:txBody>
                  <a:tcPr marL="54000" marR="54000" anchor="ctr"/>
                </a:tc>
                <a:tc>
                  <a:txBody>
                    <a:bodyPr/>
                    <a:lstStyle/>
                    <a:p>
                      <a:pPr algn="ctr"/>
                      <a:r>
                        <a:rPr lang="en-GB" sz="1800" dirty="0">
                          <a:solidFill>
                            <a:schemeClr val="tx1">
                              <a:lumMod val="50000"/>
                            </a:schemeClr>
                          </a:solidFill>
                        </a:rPr>
                        <a:t>8</a:t>
                      </a:r>
                    </a:p>
                  </a:txBody>
                  <a:tcPr marL="54000" marR="54000" anchor="ctr"/>
                </a:tc>
                <a:tc>
                  <a:txBody>
                    <a:bodyPr/>
                    <a:lstStyle/>
                    <a:p>
                      <a:pPr algn="ctr"/>
                      <a:r>
                        <a:rPr lang="en-GB" sz="1800" dirty="0">
                          <a:solidFill>
                            <a:schemeClr val="tx1">
                              <a:lumMod val="50000"/>
                            </a:schemeClr>
                          </a:solidFill>
                        </a:rPr>
                        <a:t>2</a:t>
                      </a:r>
                    </a:p>
                  </a:txBody>
                  <a:tcPr marL="54000" marR="5400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1414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 Silver Line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Summary</a:t>
            </a:r>
          </a:p>
        </p:txBody>
      </p:sp>
      <p:sp>
        <p:nvSpPr>
          <p:cNvPr id="4" name="Content Placeholder 2">
            <a:extLst>
              <a:ext uri="{FF2B5EF4-FFF2-40B4-BE49-F238E27FC236}">
                <a16:creationId xmlns:a16="http://schemas.microsoft.com/office/drawing/2014/main" id="{952BDC6A-31D5-8441-901C-D8888A038847}"/>
              </a:ext>
            </a:extLst>
          </p:cNvPr>
          <p:cNvSpPr txBox="1">
            <a:spLocks/>
          </p:cNvSpPr>
          <p:nvPr/>
        </p:nvSpPr>
        <p:spPr>
          <a:xfrm>
            <a:off x="457199" y="1372502"/>
            <a:ext cx="10233379" cy="512989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Complex, polygenic, autoimmune disease</a:t>
            </a:r>
            <a:r>
              <a:rPr kumimoji="0" lang="en-US" sz="2200" b="0" i="0" u="none" strike="noStrike" kern="1200" cap="none" spc="0" normalizeH="0" baseline="0" noProof="0" dirty="0">
                <a:ln>
                  <a:noFill/>
                </a:ln>
                <a:solidFill>
                  <a:prstClr val="black"/>
                </a:solidFill>
                <a:effectLst/>
                <a:uLnTx/>
                <a:uFillTx/>
                <a:ea typeface="+mn-ea"/>
                <a:cs typeface="+mn-cs"/>
              </a:rPr>
              <a:t> </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PsA core domain set (OMERACT-GRAPPA 2016)</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Risks of PsA</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PsA manifestations and comorbidities (extra-articular and extra-cutaneous)</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Delayed diagnosis associated with worse long-term outcomes</a:t>
            </a:r>
            <a:endParaRPr kumimoji="0" lang="en-US" sz="2200" b="0" i="0" u="none" strike="noStrike" kern="1200" cap="none" spc="0" normalizeH="0" baseline="0" noProof="0" dirty="0">
              <a:ln>
                <a:noFill/>
              </a:ln>
              <a:solidFill>
                <a:prstClr val="black"/>
              </a:solidFill>
              <a:effectLst/>
              <a:uLnTx/>
              <a:uFillTx/>
              <a:ea typeface="+mn-ea"/>
              <a:cs typeface="+mn-cs"/>
            </a:endParaRP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Outcomes measures</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Goals of therapy (GRAPPA/EULAR recommendations and overarching principles)</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Non-pharmacologic strategies</a:t>
            </a:r>
            <a:endParaRPr kumimoji="0" lang="en-US" sz="2200" b="0" i="0" u="none" strike="noStrike" kern="1200" cap="none" spc="0" normalizeH="0" baseline="0" noProof="0" dirty="0">
              <a:ln>
                <a:noFill/>
              </a:ln>
              <a:solidFill>
                <a:prstClr val="black"/>
              </a:solidFill>
              <a:effectLst/>
              <a:uLnTx/>
              <a:uFillTx/>
              <a:ea typeface="+mn-ea"/>
              <a:cs typeface="+mn-cs"/>
            </a:endParaRP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GRAPPA, EULAR, ACR/NPF treatment recommendations 2015 (o</a:t>
            </a:r>
            <a:r>
              <a:rPr kumimoji="0" lang="en-US" sz="2200" b="0" i="0" u="none" strike="noStrike" kern="1200" cap="none" spc="0" normalizeH="0" baseline="0" noProof="0" dirty="0" err="1">
                <a:ln>
                  <a:noFill/>
                </a:ln>
                <a:solidFill>
                  <a:prstClr val="black"/>
                </a:solidFill>
                <a:effectLst/>
                <a:uLnTx/>
                <a:uFillTx/>
                <a:ea typeface="+mn-ea"/>
                <a:cs typeface="+mn-cs"/>
              </a:rPr>
              <a:t>verall</a:t>
            </a:r>
            <a:r>
              <a:rPr kumimoji="0" lang="en-US" sz="2200" b="0" i="0" u="none" strike="noStrike" kern="1200" cap="none" spc="0" normalizeH="0" baseline="0" noProof="0" dirty="0">
                <a:ln>
                  <a:noFill/>
                </a:ln>
                <a:solidFill>
                  <a:prstClr val="black"/>
                </a:solidFill>
                <a:effectLst/>
                <a:uLnTx/>
                <a:uFillTx/>
                <a:ea typeface="+mn-ea"/>
                <a:cs typeface="+mn-cs"/>
              </a:rPr>
              <a:t>, and in view</a:t>
            </a:r>
            <a:br>
              <a:rPr kumimoji="0" lang="en-US" sz="2200" b="0" i="0" u="none" strike="noStrike" kern="1200" cap="none" spc="0" normalizeH="0" baseline="0" noProof="0" dirty="0">
                <a:ln>
                  <a:noFill/>
                </a:ln>
                <a:solidFill>
                  <a:prstClr val="black"/>
                </a:solidFill>
                <a:effectLst/>
                <a:uLnTx/>
                <a:uFillTx/>
                <a:ea typeface="+mn-ea"/>
                <a:cs typeface="+mn-cs"/>
              </a:rPr>
            </a:br>
            <a:r>
              <a:rPr kumimoji="0" lang="en-US" sz="2200" b="0" i="0" u="none" strike="noStrike" kern="1200" cap="none" spc="0" normalizeH="0" baseline="0" noProof="0" dirty="0">
                <a:ln>
                  <a:noFill/>
                </a:ln>
                <a:solidFill>
                  <a:prstClr val="black"/>
                </a:solidFill>
                <a:effectLst/>
                <a:uLnTx/>
                <a:uFillTx/>
                <a:ea typeface="+mn-ea"/>
                <a:cs typeface="+mn-cs"/>
              </a:rPr>
              <a:t>of comorbidities)</a:t>
            </a:r>
          </a:p>
          <a:p>
            <a:pPr marL="349250" lvl="0" indent="-342900" algn="l">
              <a:lnSpc>
                <a:spcPct val="90000"/>
              </a:lnSpc>
              <a:spcBef>
                <a:spcPts val="900"/>
              </a:spcBef>
              <a:buFont typeface="Arial" panose="020B0604020202020204" pitchFamily="34" charset="0"/>
              <a:buChar char="•"/>
              <a:defRPr/>
            </a:pPr>
            <a:r>
              <a:rPr lang="en-US" sz="2200" dirty="0">
                <a:solidFill>
                  <a:prstClr val="black"/>
                </a:solidFill>
              </a:rPr>
              <a:t>Risks of therapy</a:t>
            </a:r>
            <a:endParaRPr kumimoji="0" lang="en-US" sz="2200" b="0" i="0" u="none" strike="noStrike" kern="1200" cap="none" spc="0" normalizeH="0" baseline="0" noProof="0" dirty="0">
              <a:ln>
                <a:noFill/>
              </a:ln>
              <a:solidFill>
                <a:prstClr val="black"/>
              </a:solidFill>
              <a:effectLst/>
              <a:uLnTx/>
              <a:uFillTx/>
              <a:ea typeface="+mn-ea"/>
              <a:cs typeface="+mn-cs"/>
            </a:endParaRPr>
          </a:p>
          <a:p>
            <a:pPr marL="349250" marR="0" lvl="0" indent="-342900" algn="l" defTabSz="457200"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en-US" sz="2200" dirty="0">
                <a:solidFill>
                  <a:prstClr val="black"/>
                </a:solidFill>
              </a:rPr>
              <a:t>Treatment strategies (treat-to-target, targets: MDA, </a:t>
            </a:r>
            <a:r>
              <a:rPr lang="en-US" sz="2200" dirty="0" err="1">
                <a:solidFill>
                  <a:prstClr val="black"/>
                </a:solidFill>
              </a:rPr>
              <a:t>etc</a:t>
            </a:r>
            <a:r>
              <a:rPr lang="en-US" sz="2200" dirty="0">
                <a:solidFill>
                  <a:prstClr val="black"/>
                </a:solidFill>
              </a:rPr>
              <a:t>, TICOPA)</a:t>
            </a:r>
            <a:r>
              <a:rPr kumimoji="0" lang="en-US" sz="22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406043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45-Year-Old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8 yr Hx PsO + 6 mo Hx Musculoskeletal Symptoms</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9" name="Content Placeholder 2">
            <a:extLst>
              <a:ext uri="{FF2B5EF4-FFF2-40B4-BE49-F238E27FC236}">
                <a16:creationId xmlns:a16="http://schemas.microsoft.com/office/drawing/2014/main" id="{ADE10978-D1DE-B845-875A-02F9D0B5D57C}"/>
              </a:ext>
            </a:extLst>
          </p:cNvPr>
          <p:cNvSpPr txBox="1">
            <a:spLocks/>
          </p:cNvSpPr>
          <p:nvPr/>
        </p:nvSpPr>
        <p:spPr>
          <a:xfrm>
            <a:off x="457199" y="1365089"/>
            <a:ext cx="10685722" cy="47380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800" dirty="0">
                <a:solidFill>
                  <a:sysClr val="windowText" lastClr="000000"/>
                </a:solidFill>
              </a:rPr>
              <a:t>Referred by PCP</a:t>
            </a:r>
          </a:p>
          <a:p>
            <a:pPr lvl="0">
              <a:defRPr/>
            </a:pPr>
            <a:r>
              <a:rPr lang="en-US" sz="2800" dirty="0">
                <a:solidFill>
                  <a:sysClr val="windowText" lastClr="000000"/>
                </a:solidFill>
              </a:rPr>
              <a:t>MSK manifestations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lvl="1">
              <a:defRPr/>
            </a:pPr>
            <a:r>
              <a:rPr lang="en-US" sz="2400" dirty="0">
                <a:solidFill>
                  <a:sysClr val="windowText" lastClr="000000"/>
                </a:solidFill>
              </a:rPr>
              <a:t>Oligoarticular arthritis: knee, 3 metatarsophalangeal joints tender and swollen</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lvl="1">
              <a:defRPr/>
            </a:pPr>
            <a:r>
              <a:rPr lang="en-US" sz="2400" dirty="0">
                <a:solidFill>
                  <a:sysClr val="windowText" lastClr="000000"/>
                </a:solidFill>
                <a:latin typeface="Calibri"/>
              </a:rPr>
              <a:t>E</a:t>
            </a:r>
            <a:r>
              <a:rPr lang="en-US" sz="2400" dirty="0">
                <a:solidFill>
                  <a:sysClr val="windowText" lastClr="000000"/>
                </a:solidFill>
              </a:rPr>
              <a:t>nthesitis: at insertion sites of Achilles tendon, plantar fascia, and inferior patella, all on left side</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lvl="1">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 </a:t>
            </a:r>
            <a:r>
              <a:rPr lang="en-US" sz="2400" dirty="0">
                <a:solidFill>
                  <a:sysClr val="windowText" lastClr="000000"/>
                </a:solidFill>
              </a:rPr>
              <a:t>left 4th toe</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ysClr val="windowText" lastClr="000000"/>
                </a:solidFill>
                <a:latin typeface="Calibri"/>
              </a:rPr>
              <a:t>Complains of low back</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pain</a:t>
            </a:r>
          </a:p>
          <a:p>
            <a:pPr lvl="1">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 </a:t>
            </a:r>
            <a:r>
              <a:rPr lang="en-US" sz="2400" dirty="0">
                <a:solidFill>
                  <a:sysClr val="windowText" lastClr="000000"/>
                </a:solidFill>
              </a:rPr>
              <a:t>scalp, left elbow, and leg PsO (2% BSA)</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lvl="1">
              <a:defRPr/>
            </a:pPr>
            <a:r>
              <a:rPr lang="en-US" sz="2400" dirty="0">
                <a:solidFill>
                  <a:sysClr val="windowText" lastClr="000000"/>
                </a:solidFill>
              </a:rPr>
              <a:t>CRP: 3.2 mg/dl</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lvl="1">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Pain 40/100, Pt Global 40/100</a:t>
            </a:r>
            <a:r>
              <a:rPr lang="en-US" sz="2400" dirty="0">
                <a:solidFill>
                  <a:sysClr val="windowText" lastClr="000000"/>
                </a:solidFill>
              </a:rPr>
              <a:t>, HAQ 1.0</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6405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Clinical Trials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Outcome Measures</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graphicFrame>
        <p:nvGraphicFramePr>
          <p:cNvPr id="5" name="Table 4">
            <a:extLst>
              <a:ext uri="{FF2B5EF4-FFF2-40B4-BE49-F238E27FC236}">
                <a16:creationId xmlns:a16="http://schemas.microsoft.com/office/drawing/2014/main" id="{777B085F-017D-1746-8EC7-56E31F69E970}"/>
              </a:ext>
            </a:extLst>
          </p:cNvPr>
          <p:cNvGraphicFramePr>
            <a:graphicFrameLocks noGrp="1"/>
          </p:cNvGraphicFramePr>
          <p:nvPr/>
        </p:nvGraphicFramePr>
        <p:xfrm>
          <a:off x="2573077" y="1299851"/>
          <a:ext cx="7070648" cy="4541584"/>
        </p:xfrm>
        <a:graphic>
          <a:graphicData uri="http://schemas.openxmlformats.org/drawingml/2006/table">
            <a:tbl>
              <a:tblPr firstRow="1" bandRow="1">
                <a:tableStyleId>{5C22544A-7EE6-4342-B048-85BDC9FD1C3A}</a:tableStyleId>
              </a:tblPr>
              <a:tblGrid>
                <a:gridCol w="2066684">
                  <a:extLst>
                    <a:ext uri="{9D8B030D-6E8A-4147-A177-3AD203B41FA5}">
                      <a16:colId xmlns:a16="http://schemas.microsoft.com/office/drawing/2014/main" val="20000"/>
                    </a:ext>
                  </a:extLst>
                </a:gridCol>
                <a:gridCol w="5003964">
                  <a:extLst>
                    <a:ext uri="{9D8B030D-6E8A-4147-A177-3AD203B41FA5}">
                      <a16:colId xmlns:a16="http://schemas.microsoft.com/office/drawing/2014/main" val="20001"/>
                    </a:ext>
                  </a:extLst>
                </a:gridCol>
              </a:tblGrid>
              <a:tr h="277539">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Domains</a:t>
                      </a:r>
                      <a:endParaRPr kumimoji="0" lang="en-US" sz="1400" b="1" i="0" u="none" strike="noStrike" cap="none" normalizeH="0" baseline="0" dirty="0">
                        <a:ln>
                          <a:noFill/>
                        </a:ln>
                        <a:solidFill>
                          <a:srgbClr val="FFFFFF"/>
                        </a:solidFill>
                        <a:effectLst/>
                        <a:latin typeface="+mn-lt"/>
                      </a:endParaRP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Instruments</a:t>
                      </a:r>
                      <a:endParaRPr kumimoji="0" lang="en-US" sz="1400" b="1" i="0" u="none" strike="noStrike" cap="none" normalizeH="0" baseline="0" dirty="0">
                        <a:ln>
                          <a:noFill/>
                        </a:ln>
                        <a:solidFill>
                          <a:srgbClr val="FFFFFF"/>
                        </a:solidFill>
                        <a:effectLst/>
                        <a:latin typeface="+mn-lt"/>
                      </a:endParaRPr>
                    </a:p>
                  </a:txBody>
                  <a:tcPr marL="68580" marR="68580" marT="34292" marB="34292" horzOverflow="overflow"/>
                </a:tc>
                <a:extLst>
                  <a:ext uri="{0D108BD9-81ED-4DB2-BD59-A6C34878D82A}">
                    <a16:rowId xmlns:a16="http://schemas.microsoft.com/office/drawing/2014/main" val="10000"/>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Joint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68/66 T/S joint count, ACR, DAS, </a:t>
                      </a:r>
                      <a:r>
                        <a:rPr kumimoji="0" lang="en-US" sz="1400" b="0" i="0" u="none" strike="noStrike" cap="none" normalizeH="0" baseline="0" dirty="0" err="1">
                          <a:ln>
                            <a:noFill/>
                          </a:ln>
                          <a:solidFill>
                            <a:schemeClr val="accent4">
                              <a:lumMod val="10000"/>
                            </a:schemeClr>
                          </a:solidFill>
                          <a:effectLst/>
                          <a:latin typeface="+mn-lt"/>
                        </a:rPr>
                        <a:t>PsARC</a:t>
                      </a:r>
                      <a:r>
                        <a:rPr kumimoji="0" lang="en-US" sz="1400" b="0" i="0" u="none" strike="noStrike" cap="none" normalizeH="0" baseline="0" dirty="0">
                          <a:ln>
                            <a:noFill/>
                          </a:ln>
                          <a:solidFill>
                            <a:schemeClr val="accent4">
                              <a:lumMod val="10000"/>
                            </a:schemeClr>
                          </a:solidFill>
                          <a:effectLst/>
                          <a:latin typeface="+mn-lt"/>
                        </a:rPr>
                        <a:t>, </a:t>
                      </a:r>
                      <a:r>
                        <a:rPr kumimoji="0" lang="en-US" sz="1400" b="0" i="0" u="none" strike="noStrike" cap="none" normalizeH="0" baseline="0" dirty="0" err="1">
                          <a:ln>
                            <a:noFill/>
                          </a:ln>
                          <a:solidFill>
                            <a:schemeClr val="accent4">
                              <a:lumMod val="10000"/>
                            </a:schemeClr>
                          </a:solidFill>
                          <a:effectLst/>
                          <a:latin typeface="+mn-lt"/>
                        </a:rPr>
                        <a:t>PsAJAI</a:t>
                      </a:r>
                      <a:r>
                        <a:rPr kumimoji="0" lang="en-US" sz="1400" b="0" i="0" u="none" strike="noStrike" cap="none" normalizeH="0" baseline="0" dirty="0">
                          <a:ln>
                            <a:noFill/>
                          </a:ln>
                          <a:solidFill>
                            <a:schemeClr val="accent4">
                              <a:lumMod val="10000"/>
                            </a:schemeClr>
                          </a:solidFill>
                          <a:effectLst/>
                          <a:latin typeface="+mn-lt"/>
                        </a:rPr>
                        <a:t>, DAPSA, </a:t>
                      </a:r>
                      <a:r>
                        <a:rPr kumimoji="0" lang="en-US" sz="1400" b="0" i="0" u="none" strike="noStrike" cap="none" normalizeH="0" baseline="0" dirty="0" err="1">
                          <a:ln>
                            <a:noFill/>
                          </a:ln>
                          <a:solidFill>
                            <a:schemeClr val="accent4">
                              <a:lumMod val="10000"/>
                            </a:schemeClr>
                          </a:solidFill>
                          <a:effectLst/>
                          <a:latin typeface="+mn-lt"/>
                        </a:rPr>
                        <a:t>cDAPSA</a:t>
                      </a:r>
                      <a:endParaRPr kumimoji="0" lang="en-US" sz="1400" b="0" i="0" u="none" strike="noStrike" cap="none" normalizeH="0" baseline="0" dirty="0">
                        <a:ln>
                          <a:noFill/>
                        </a:ln>
                        <a:solidFill>
                          <a:schemeClr val="accent4">
                            <a:lumMod val="10000"/>
                          </a:schemeClr>
                        </a:solidFill>
                        <a:effectLst/>
                        <a:latin typeface="+mn-lt"/>
                      </a:endParaRPr>
                    </a:p>
                  </a:txBody>
                  <a:tcPr marL="68580" marR="68580" marT="34292" marB="34292" horzOverflow="overflow"/>
                </a:tc>
                <a:extLst>
                  <a:ext uri="{0D108BD9-81ED-4DB2-BD59-A6C34878D82A}">
                    <a16:rowId xmlns:a16="http://schemas.microsoft.com/office/drawing/2014/main" val="10001"/>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Axial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BASDAI, BASFI, BASMI</a:t>
                      </a:r>
                    </a:p>
                  </a:txBody>
                  <a:tcPr marL="68580" marR="68580" marT="34292" marB="34292" horzOverflow="overflow"/>
                </a:tc>
                <a:extLst>
                  <a:ext uri="{0D108BD9-81ED-4DB2-BD59-A6C34878D82A}">
                    <a16:rowId xmlns:a16="http://schemas.microsoft.com/office/drawing/2014/main" val="10002"/>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Skin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PASI, target lesion, global, PSI, PSD</a:t>
                      </a:r>
                    </a:p>
                  </a:txBody>
                  <a:tcPr marL="68580" marR="68580" marT="34292" marB="34292" horzOverflow="overflow"/>
                </a:tc>
                <a:extLst>
                  <a:ext uri="{0D108BD9-81ED-4DB2-BD59-A6C34878D82A}">
                    <a16:rowId xmlns:a16="http://schemas.microsoft.com/office/drawing/2014/main" val="10003"/>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Composite (holistic)</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MDA, VLDA, PASDAS, CPDAI, AMDF</a:t>
                      </a:r>
                    </a:p>
                  </a:txBody>
                  <a:tcPr marL="68580" marR="68580" marT="34292" marB="34292" horzOverflow="overflow"/>
                </a:tc>
                <a:extLst>
                  <a:ext uri="{0D108BD9-81ED-4DB2-BD59-A6C34878D82A}">
                    <a16:rowId xmlns:a16="http://schemas.microsoft.com/office/drawing/2014/main" val="10004"/>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Pain</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NRS</a:t>
                      </a:r>
                    </a:p>
                  </a:txBody>
                  <a:tcPr marL="68580" marR="68580" marT="34292" marB="34292" horzOverflow="overflow"/>
                </a:tc>
                <a:extLst>
                  <a:ext uri="{0D108BD9-81ED-4DB2-BD59-A6C34878D82A}">
                    <a16:rowId xmlns:a16="http://schemas.microsoft.com/office/drawing/2014/main" val="10005"/>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Patient global</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L="68580" marR="68580" marT="34292" marB="34292" horzOverflow="overflow"/>
                </a:tc>
                <a:extLst>
                  <a:ext uri="{0D108BD9-81ED-4DB2-BD59-A6C34878D82A}">
                    <a16:rowId xmlns:a16="http://schemas.microsoft.com/office/drawing/2014/main" val="10006"/>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Physician global</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L="68580" marR="68580" marT="34292" marB="34292" horzOverflow="overflow"/>
                </a:tc>
                <a:extLst>
                  <a:ext uri="{0D108BD9-81ED-4DB2-BD59-A6C34878D82A}">
                    <a16:rowId xmlns:a16="http://schemas.microsoft.com/office/drawing/2014/main" val="10007"/>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Function</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HAQ, HAQ-S, PSAID</a:t>
                      </a:r>
                    </a:p>
                  </a:txBody>
                  <a:tcPr marL="68580" marR="68580" marT="34292" marB="34292" horzOverflow="overflow"/>
                </a:tc>
                <a:extLst>
                  <a:ext uri="{0D108BD9-81ED-4DB2-BD59-A6C34878D82A}">
                    <a16:rowId xmlns:a16="http://schemas.microsoft.com/office/drawing/2014/main" val="10008"/>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HRQoL</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SF-36, </a:t>
                      </a:r>
                      <a:r>
                        <a:rPr kumimoji="0" lang="en-US" sz="1400" b="0" i="0" u="none" strike="noStrike" cap="none" normalizeH="0" baseline="0" dirty="0" err="1">
                          <a:ln>
                            <a:noFill/>
                          </a:ln>
                          <a:solidFill>
                            <a:schemeClr val="accent4">
                              <a:lumMod val="10000"/>
                            </a:schemeClr>
                          </a:solidFill>
                          <a:effectLst/>
                          <a:latin typeface="+mn-lt"/>
                        </a:rPr>
                        <a:t>PsAQoL</a:t>
                      </a:r>
                      <a:r>
                        <a:rPr kumimoji="0" lang="en-US" sz="1400" b="0" i="0" u="none" strike="noStrike" cap="none" normalizeH="0" baseline="0" dirty="0">
                          <a:ln>
                            <a:noFill/>
                          </a:ln>
                          <a:solidFill>
                            <a:schemeClr val="accent4">
                              <a:lumMod val="10000"/>
                            </a:schemeClr>
                          </a:solidFill>
                          <a:effectLst/>
                          <a:latin typeface="+mn-lt"/>
                        </a:rPr>
                        <a:t>, DLQI, PSAID</a:t>
                      </a:r>
                    </a:p>
                  </a:txBody>
                  <a:tcPr marL="68580" marR="68580" marT="34292" marB="34292" horzOverflow="overflow"/>
                </a:tc>
                <a:extLst>
                  <a:ext uri="{0D108BD9-81ED-4DB2-BD59-A6C34878D82A}">
                    <a16:rowId xmlns:a16="http://schemas.microsoft.com/office/drawing/2014/main" val="10009"/>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Fatigue</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FACIT, Krupp, MFI, VAS</a:t>
                      </a:r>
                    </a:p>
                  </a:txBody>
                  <a:tcPr marL="68580" marR="68580" marT="34292" marB="34292" horzOverflow="overflow"/>
                </a:tc>
                <a:extLst>
                  <a:ext uri="{0D108BD9-81ED-4DB2-BD59-A6C34878D82A}">
                    <a16:rowId xmlns:a16="http://schemas.microsoft.com/office/drawing/2014/main" val="10010"/>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Enthesitis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SPARCC, MASES, 4-point</a:t>
                      </a:r>
                    </a:p>
                  </a:txBody>
                  <a:tcPr marL="68580" marR="68580" marT="34292" marB="34292" horzOverflow="overflow"/>
                </a:tc>
                <a:extLst>
                  <a:ext uri="{0D108BD9-81ED-4DB2-BD59-A6C34878D82A}">
                    <a16:rowId xmlns:a16="http://schemas.microsoft.com/office/drawing/2014/main" val="10011"/>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Dactylitis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present/absent, acute/chronic</a:t>
                      </a:r>
                    </a:p>
                  </a:txBody>
                  <a:tcPr marL="68580" marR="68580" marT="34292" marB="34292" horzOverflow="overflow"/>
                </a:tc>
                <a:extLst>
                  <a:ext uri="{0D108BD9-81ED-4DB2-BD59-A6C34878D82A}">
                    <a16:rowId xmlns:a16="http://schemas.microsoft.com/office/drawing/2014/main" val="10012"/>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Acute phase reactant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ESR, CRP</a:t>
                      </a:r>
                    </a:p>
                  </a:txBody>
                  <a:tcPr marL="68580" marR="68580" marT="34292" marB="34292" horzOverflow="overflow"/>
                </a:tc>
                <a:extLst>
                  <a:ext uri="{0D108BD9-81ED-4DB2-BD59-A6C34878D82A}">
                    <a16:rowId xmlns:a16="http://schemas.microsoft.com/office/drawing/2014/main" val="10013"/>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Imaging</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X-ray (modified Sharp or van der </a:t>
                      </a:r>
                      <a:r>
                        <a:rPr kumimoji="0" lang="en-US" sz="1400" b="0" i="0" u="none" strike="noStrike" cap="none" normalizeH="0" baseline="0" dirty="0" err="1">
                          <a:ln>
                            <a:noFill/>
                          </a:ln>
                          <a:solidFill>
                            <a:schemeClr val="accent4">
                              <a:lumMod val="10000"/>
                            </a:schemeClr>
                          </a:solidFill>
                          <a:effectLst/>
                          <a:latin typeface="+mn-lt"/>
                        </a:rPr>
                        <a:t>Heijde</a:t>
                      </a:r>
                      <a:r>
                        <a:rPr kumimoji="0" lang="en-US" sz="1400" b="0" i="0" u="none" strike="noStrike" cap="none" normalizeH="0" baseline="0" dirty="0">
                          <a:ln>
                            <a:noFill/>
                          </a:ln>
                          <a:solidFill>
                            <a:schemeClr val="accent4">
                              <a:lumMod val="10000"/>
                            </a:schemeClr>
                          </a:solidFill>
                          <a:effectLst/>
                          <a:latin typeface="+mn-lt"/>
                        </a:rPr>
                        <a:t>–Sharp), MRI, US</a:t>
                      </a:r>
                    </a:p>
                  </a:txBody>
                  <a:tcPr marL="68580" marR="68580" marT="34292" marB="34292" horzOverflow="overflow"/>
                </a:tc>
                <a:extLst>
                  <a:ext uri="{0D108BD9-81ED-4DB2-BD59-A6C34878D82A}">
                    <a16:rowId xmlns:a16="http://schemas.microsoft.com/office/drawing/2014/main" val="10014"/>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Work/home productivity</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WPAI, WPS</a:t>
                      </a:r>
                    </a:p>
                  </a:txBody>
                  <a:tcPr marL="68580" marR="68580" marT="34292" marB="34292" horzOverflow="overflow"/>
                </a:tc>
                <a:extLst>
                  <a:ext uri="{0D108BD9-81ED-4DB2-BD59-A6C34878D82A}">
                    <a16:rowId xmlns:a16="http://schemas.microsoft.com/office/drawing/2014/main" val="10015"/>
                  </a:ext>
                </a:extLst>
              </a:tr>
            </a:tbl>
          </a:graphicData>
        </a:graphic>
      </p:graphicFrame>
      <p:sp>
        <p:nvSpPr>
          <p:cNvPr id="6" name="TextBox 5">
            <a:extLst>
              <a:ext uri="{FF2B5EF4-FFF2-40B4-BE49-F238E27FC236}">
                <a16:creationId xmlns:a16="http://schemas.microsoft.com/office/drawing/2014/main" id="{A28A73B0-6A9D-BA49-99AD-6FEAD3DAFF70}"/>
              </a:ext>
            </a:extLst>
          </p:cNvPr>
          <p:cNvSpPr txBox="1"/>
          <p:nvPr/>
        </p:nvSpPr>
        <p:spPr>
          <a:xfrm>
            <a:off x="52165" y="6193658"/>
            <a:ext cx="3703858" cy="608523"/>
          </a:xfrm>
          <a:prstGeom prst="rect">
            <a:avLst/>
          </a:prstGeom>
          <a:noFill/>
        </p:spPr>
        <p:txBody>
          <a:bodyPr wrap="none" lIns="26999" tIns="26999" rIns="26999" bIns="26999" rtlCol="0" anchor="b" anchorCtr="0">
            <a:spAutoFit/>
          </a:bodyPr>
          <a:lstStyle/>
          <a:p>
            <a:pPr defTabSz="685765"/>
            <a:r>
              <a:rPr lang="da-DK" sz="1200" dirty="0">
                <a:solidFill>
                  <a:prstClr val="black"/>
                </a:solidFill>
                <a:latin typeface="Calibri"/>
              </a:rPr>
              <a:t>Mease P. </a:t>
            </a:r>
            <a:r>
              <a:rPr lang="da-DK" sz="1200" i="1" dirty="0">
                <a:solidFill>
                  <a:prstClr val="black"/>
                </a:solidFill>
                <a:latin typeface="Calibri"/>
              </a:rPr>
              <a:t>Arthritis Care Res</a:t>
            </a:r>
            <a:r>
              <a:rPr lang="da-DK" sz="1200" dirty="0">
                <a:solidFill>
                  <a:prstClr val="black"/>
                </a:solidFill>
              </a:rPr>
              <a:t>. 2011;63 Suppl 11:S64-85;</a:t>
            </a:r>
            <a:endParaRPr lang="da-DK" sz="1200" dirty="0">
              <a:solidFill>
                <a:prstClr val="black"/>
              </a:solidFill>
              <a:latin typeface="Calibri"/>
            </a:endParaRPr>
          </a:p>
          <a:p>
            <a:pPr defTabSz="685765"/>
            <a:r>
              <a:rPr lang="da-DK" sz="1200" dirty="0">
                <a:solidFill>
                  <a:prstClr val="black"/>
                </a:solidFill>
                <a:latin typeface="Calibri"/>
              </a:rPr>
              <a:t>Mease P, et al. </a:t>
            </a:r>
            <a:r>
              <a:rPr lang="da-DK" sz="1200" i="1" dirty="0">
                <a:solidFill>
                  <a:prstClr val="black"/>
                </a:solidFill>
                <a:latin typeface="Calibri"/>
              </a:rPr>
              <a:t>Ann Rheum Dis</a:t>
            </a:r>
            <a:r>
              <a:rPr lang="da-DK" sz="1200" dirty="0">
                <a:solidFill>
                  <a:prstClr val="black"/>
                </a:solidFill>
                <a:latin typeface="Calibri"/>
              </a:rPr>
              <a:t>. 2005;64:ii49-ii54;</a:t>
            </a:r>
          </a:p>
          <a:p>
            <a:pPr defTabSz="685765"/>
            <a:r>
              <a:rPr lang="da-DK" sz="1200" dirty="0">
                <a:solidFill>
                  <a:prstClr val="black"/>
                </a:solidFill>
                <a:latin typeface="Calibri"/>
              </a:rPr>
              <a:t>Mease P, van der Heijde D. </a:t>
            </a:r>
            <a:r>
              <a:rPr lang="da-DK" sz="1200" i="1" dirty="0">
                <a:solidFill>
                  <a:prstClr val="black"/>
                </a:solidFill>
                <a:latin typeface="Calibri"/>
              </a:rPr>
              <a:t>Int J Adv Rheum</a:t>
            </a:r>
            <a:r>
              <a:rPr lang="da-DK" sz="1200" dirty="0">
                <a:solidFill>
                  <a:prstClr val="black"/>
                </a:solidFill>
                <a:latin typeface="Calibri"/>
              </a:rPr>
              <a:t>. 2006;4:38-48.</a:t>
            </a:r>
          </a:p>
        </p:txBody>
      </p:sp>
    </p:spTree>
    <p:extLst>
      <p:ext uri="{BB962C8B-B14F-4D97-AF65-F5344CB8AC3E}">
        <p14:creationId xmlns:p14="http://schemas.microsoft.com/office/powerpoint/2010/main" val="275225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Dactylitis</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LDI</a:t>
            </a:r>
          </a:p>
        </p:txBody>
      </p:sp>
      <p:sp>
        <p:nvSpPr>
          <p:cNvPr id="21" name="TextBox 20">
            <a:extLst>
              <a:ext uri="{FF2B5EF4-FFF2-40B4-BE49-F238E27FC236}">
                <a16:creationId xmlns:a16="http://schemas.microsoft.com/office/drawing/2014/main" id="{6055086C-7909-9848-B594-714BFE12AEB6}"/>
              </a:ext>
            </a:extLst>
          </p:cNvPr>
          <p:cNvSpPr txBox="1"/>
          <p:nvPr/>
        </p:nvSpPr>
        <p:spPr>
          <a:xfrm>
            <a:off x="52165" y="6552357"/>
            <a:ext cx="3439747"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latin typeface="Calibri"/>
              </a:rPr>
              <a:t>Mease P. </a:t>
            </a:r>
            <a:r>
              <a:rPr lang="da-DK" sz="1200" i="1" dirty="0">
                <a:solidFill>
                  <a:prstClr val="black"/>
                </a:solidFill>
                <a:latin typeface="Calibri"/>
              </a:rPr>
              <a:t>Arthritis Care Res</a:t>
            </a:r>
            <a:r>
              <a:rPr lang="da-DK" sz="1200" dirty="0">
                <a:solidFill>
                  <a:prstClr val="black"/>
                </a:solidFill>
              </a:rPr>
              <a:t>. 2011;63 Suppl 11:S64-85</a:t>
            </a:r>
            <a:r>
              <a:rPr lang="da-DK" sz="1200" dirty="0">
                <a:solidFill>
                  <a:prstClr val="black"/>
                </a:solidFill>
                <a:latin typeface="Calibri"/>
              </a:rPr>
              <a:t>.</a:t>
            </a:r>
          </a:p>
        </p:txBody>
      </p:sp>
      <p:sp>
        <p:nvSpPr>
          <p:cNvPr id="7" name="Content Placeholder 2">
            <a:extLst>
              <a:ext uri="{FF2B5EF4-FFF2-40B4-BE49-F238E27FC236}">
                <a16:creationId xmlns:a16="http://schemas.microsoft.com/office/drawing/2014/main" id="{D5FE3D09-7146-C94C-9FAE-3583335410A9}"/>
              </a:ext>
            </a:extLst>
          </p:cNvPr>
          <p:cNvSpPr txBox="1">
            <a:spLocks/>
          </p:cNvSpPr>
          <p:nvPr/>
        </p:nvSpPr>
        <p:spPr>
          <a:xfrm>
            <a:off x="457199" y="1354456"/>
            <a:ext cx="10685722" cy="47380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800" dirty="0">
                <a:solidFill>
                  <a:sysClr val="windowText" lastClr="000000"/>
                </a:solidFill>
              </a:rPr>
              <a:t>Assessed for a total score (0-3)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lvl="1">
              <a:defRPr/>
            </a:pPr>
            <a:r>
              <a:rPr lang="en-US" sz="2400" dirty="0">
                <a:solidFill>
                  <a:sysClr val="windowText" lastClr="000000"/>
                </a:solidFill>
              </a:rPr>
              <a:t>Circumference</a:t>
            </a:r>
          </a:p>
          <a:p>
            <a:pPr lvl="2">
              <a:defRPr/>
            </a:pPr>
            <a:r>
              <a:rPr lang="en-US" sz="2000" dirty="0">
                <a:solidFill>
                  <a:sysClr val="windowText" lastClr="000000"/>
                </a:solidFill>
              </a:rPr>
              <a:t>Affected fingers</a:t>
            </a:r>
          </a:p>
          <a:p>
            <a:pPr lvl="2">
              <a:defRPr/>
            </a:pPr>
            <a:r>
              <a:rPr lang="en-US" sz="2000" dirty="0">
                <a:solidFill>
                  <a:sysClr val="windowText" lastClr="000000"/>
                </a:solidFill>
              </a:rPr>
              <a:t>Contralateral fingers </a:t>
            </a:r>
          </a:p>
          <a:p>
            <a:pPr lvl="1">
              <a:defRPr/>
            </a:pPr>
            <a:r>
              <a:rPr lang="en-US" sz="2400" dirty="0">
                <a:solidFill>
                  <a:sysClr val="windowText" lastClr="000000"/>
                </a:solidFill>
              </a:rPr>
              <a:t>Tenderness</a:t>
            </a:r>
          </a:p>
          <a:p>
            <a:pPr lvl="2">
              <a:defRPr/>
            </a:pPr>
            <a:r>
              <a:rPr lang="en-US" sz="2000" dirty="0">
                <a:solidFill>
                  <a:sysClr val="windowText" lastClr="000000"/>
                </a:solidFill>
              </a:rPr>
              <a:t>Affected fingers</a:t>
            </a:r>
          </a:p>
        </p:txBody>
      </p:sp>
    </p:spTree>
    <p:extLst>
      <p:ext uri="{BB962C8B-B14F-4D97-AF65-F5344CB8AC3E}">
        <p14:creationId xmlns:p14="http://schemas.microsoft.com/office/powerpoint/2010/main" val="386284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Body Surface Area</a:t>
            </a:r>
          </a:p>
        </p:txBody>
      </p:sp>
      <p:sp>
        <p:nvSpPr>
          <p:cNvPr id="19" name="Content Placeholder 2">
            <a:extLst>
              <a:ext uri="{FF2B5EF4-FFF2-40B4-BE49-F238E27FC236}">
                <a16:creationId xmlns:a16="http://schemas.microsoft.com/office/drawing/2014/main" id="{A02D72CC-DF4B-CE4B-84D2-96099F96B2CC}"/>
              </a:ext>
            </a:extLst>
          </p:cNvPr>
          <p:cNvSpPr txBox="1">
            <a:spLocks/>
          </p:cNvSpPr>
          <p:nvPr/>
        </p:nvSpPr>
        <p:spPr>
          <a:xfrm>
            <a:off x="457199" y="1372867"/>
            <a:ext cx="5433238" cy="427301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ts val="18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Body surface area (BSA) commonly used</a:t>
            </a:r>
          </a:p>
          <a:p>
            <a:pPr marL="257175" marR="0" lvl="0" indent="-257175" algn="l" defTabSz="685800" rtl="0" eaLnBrk="1" fontAlgn="auto" latinLnBrk="0" hangingPunct="1">
              <a:lnSpc>
                <a:spcPct val="100000"/>
              </a:lnSpc>
              <a:spcBef>
                <a:spcPts val="18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1% BSA = 1 handprint</a:t>
            </a:r>
          </a:p>
          <a:p>
            <a:pPr marL="257175" marR="0" lvl="0" indent="-257175" algn="l" defTabSz="685800" rtl="0" eaLnBrk="1" fontAlgn="auto" latinLnBrk="0" hangingPunct="1">
              <a:lnSpc>
                <a:spcPct val="100000"/>
              </a:lnSpc>
              <a:spcBef>
                <a:spcPts val="18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PATIENT’s hand!</a:t>
            </a:r>
          </a:p>
          <a:p>
            <a:pPr marL="257175" marR="0" lvl="0" indent="-257175" algn="l" defTabSz="685800" rtl="0" eaLnBrk="1" fontAlgn="auto" latinLnBrk="0" hangingPunct="1">
              <a:lnSpc>
                <a:spcPct val="100000"/>
              </a:lnSpc>
              <a:spcBef>
                <a:spcPts val="18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Includes thumb</a:t>
            </a: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439747"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latin typeface="Calibri"/>
              </a:rPr>
              <a:t>Mease P. </a:t>
            </a:r>
            <a:r>
              <a:rPr lang="da-DK" sz="1200" i="1" dirty="0">
                <a:solidFill>
                  <a:prstClr val="black"/>
                </a:solidFill>
                <a:latin typeface="Calibri"/>
              </a:rPr>
              <a:t>Arthritis Care Res</a:t>
            </a:r>
            <a:r>
              <a:rPr lang="da-DK" sz="1200" dirty="0">
                <a:solidFill>
                  <a:prstClr val="black"/>
                </a:solidFill>
              </a:rPr>
              <a:t>. 2011;63 Suppl 11:S64-85</a:t>
            </a:r>
            <a:r>
              <a:rPr lang="da-DK" sz="1200" dirty="0">
                <a:solidFill>
                  <a:prstClr val="black"/>
                </a:solidFill>
                <a:latin typeface="Calibri"/>
              </a:rPr>
              <a:t>.</a:t>
            </a:r>
          </a:p>
        </p:txBody>
      </p:sp>
    </p:spTree>
    <p:extLst>
      <p:ext uri="{BB962C8B-B14F-4D97-AF65-F5344CB8AC3E}">
        <p14:creationId xmlns:p14="http://schemas.microsoft.com/office/powerpoint/2010/main" val="228183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45-Year-Old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Initially treated with MTX to 20 mg/wk</a:t>
            </a:r>
          </a:p>
        </p:txBody>
      </p:sp>
      <p:sp>
        <p:nvSpPr>
          <p:cNvPr id="5" name="Content Placeholder 2">
            <a:extLst>
              <a:ext uri="{FF2B5EF4-FFF2-40B4-BE49-F238E27FC236}">
                <a16:creationId xmlns:a16="http://schemas.microsoft.com/office/drawing/2014/main" id="{AF9B1432-0038-BD4F-9602-FACB882A8AAE}"/>
              </a:ext>
            </a:extLst>
          </p:cNvPr>
          <p:cNvSpPr txBox="1">
            <a:spLocks/>
          </p:cNvSpPr>
          <p:nvPr/>
        </p:nvSpPr>
        <p:spPr>
          <a:xfrm>
            <a:off x="457200" y="1354451"/>
            <a:ext cx="8229600" cy="315468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Symptoms lessened in most domains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Oligoarticular arthritis: now 2 swollen and tender joints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Enthesitis: 2 sites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 persistent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Complains of low back pain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 2% BSA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Pain 30/100, Pt Global 25/100, HAQ 0.8</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0071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45-Year-Old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What Further Workup Would You Do Now?</a:t>
            </a:r>
          </a:p>
        </p:txBody>
      </p:sp>
      <p:sp>
        <p:nvSpPr>
          <p:cNvPr id="5" name="Content Placeholder 2">
            <a:extLst>
              <a:ext uri="{FF2B5EF4-FFF2-40B4-BE49-F238E27FC236}">
                <a16:creationId xmlns:a16="http://schemas.microsoft.com/office/drawing/2014/main" id="{AF9B1432-0038-BD4F-9602-FACB882A8AAE}"/>
              </a:ext>
            </a:extLst>
          </p:cNvPr>
          <p:cNvSpPr txBox="1">
            <a:spLocks/>
          </p:cNvSpPr>
          <p:nvPr/>
        </p:nvSpPr>
        <p:spPr>
          <a:xfrm>
            <a:off x="457199" y="1354451"/>
            <a:ext cx="9771321" cy="315468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3000"/>
              </a:spcBef>
              <a:defRPr/>
            </a:pPr>
            <a:r>
              <a:rPr lang="en-US" sz="2800" dirty="0">
                <a:solidFill>
                  <a:sysClr val="windowText" lastClr="000000"/>
                </a:solidFill>
              </a:rPr>
              <a:t>Has she achieved a state of MDA?</a:t>
            </a:r>
          </a:p>
          <a:p>
            <a:pPr lvl="0">
              <a:spcBef>
                <a:spcPts val="3000"/>
              </a:spcBef>
              <a:defRPr/>
            </a:pPr>
            <a:r>
              <a:rPr lang="en-US" sz="2800" dirty="0">
                <a:solidFill>
                  <a:sysClr val="windowText" lastClr="000000"/>
                </a:solidFill>
              </a:rPr>
              <a:t>CRP: 2.1 mg/dl</a:t>
            </a:r>
          </a:p>
          <a:p>
            <a:pPr lvl="0">
              <a:spcBef>
                <a:spcPts val="3000"/>
              </a:spcBef>
              <a:defRPr/>
            </a:pPr>
            <a:r>
              <a:rPr lang="en-US" sz="2800" dirty="0">
                <a:solidFill>
                  <a:sysClr val="windowText" lastClr="000000"/>
                </a:solidFill>
              </a:rPr>
              <a:t>Ultrasound to rule out “smoldering” synovitis or enthesitis</a:t>
            </a:r>
          </a:p>
          <a:p>
            <a:pPr lvl="0">
              <a:spcBef>
                <a:spcPts val="3000"/>
              </a:spcBef>
              <a:defRPr/>
            </a:pPr>
            <a:r>
              <a:rPr lang="en-US" sz="2800" dirty="0">
                <a:solidFill>
                  <a:sysClr val="windowText" lastClr="000000"/>
                </a:solidFill>
              </a:rPr>
              <a:t>Further workup of spine – how to approach?</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74460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kumimoji="0" lang="en-US" sz="3900" i="0" u="none" strike="noStrike" kern="1200" cap="none" spc="0" normalizeH="0" baseline="0" noProof="0" dirty="0">
                <a:ln>
                  <a:noFill/>
                </a:ln>
                <a:solidFill>
                  <a:prstClr val="black"/>
                </a:solidFill>
                <a:effectLst/>
                <a:uLnTx/>
                <a:uFillTx/>
                <a:latin typeface="+mn-lt"/>
                <a:ea typeface="+mj-ea"/>
                <a:cs typeface="+mj-cs"/>
              </a:rPr>
              <a:t>MDA Criteria</a:t>
            </a:r>
          </a:p>
          <a:p>
            <a:pPr lvl="0" algn="l">
              <a:defRPr/>
            </a:pPr>
            <a:r>
              <a:rPr lang="en-US" sz="3500" i="1" dirty="0">
                <a:solidFill>
                  <a:prstClr val="black"/>
                </a:solidFill>
                <a:latin typeface="+mn-lt"/>
              </a:rPr>
              <a:t>GRAPPA</a:t>
            </a:r>
          </a:p>
        </p:txBody>
      </p:sp>
      <p:sp>
        <p:nvSpPr>
          <p:cNvPr id="6" name="Rectangle 3">
            <a:extLst>
              <a:ext uri="{FF2B5EF4-FFF2-40B4-BE49-F238E27FC236}">
                <a16:creationId xmlns:a16="http://schemas.microsoft.com/office/drawing/2014/main" id="{FBADC77D-B14C-A241-9A43-6780AA5A2EB3}"/>
              </a:ext>
            </a:extLst>
          </p:cNvPr>
          <p:cNvSpPr txBox="1">
            <a:spLocks noChangeArrowheads="1"/>
          </p:cNvSpPr>
          <p:nvPr/>
        </p:nvSpPr>
        <p:spPr>
          <a:xfrm>
            <a:off x="457200" y="1375908"/>
            <a:ext cx="9771321" cy="4844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GB" altLang="en-US" sz="2800" dirty="0">
                <a:solidFill>
                  <a:srgbClr val="262626"/>
                </a:solidFill>
                <a:latin typeface="Calibri"/>
              </a:rPr>
              <a:t>A patient is classified as in MDA when they meet 5 of 7 of the following criteria: </a:t>
            </a:r>
          </a:p>
          <a:p>
            <a:pPr lvl="1">
              <a:lnSpc>
                <a:spcPct val="90000"/>
              </a:lnSpc>
              <a:spcBef>
                <a:spcPts val="1200"/>
              </a:spcBef>
              <a:defRPr/>
            </a:pPr>
            <a:r>
              <a:rPr lang="en-GB" altLang="en-US" sz="2600" dirty="0">
                <a:solidFill>
                  <a:srgbClr val="262626"/>
                </a:solidFill>
                <a:latin typeface="Calibri"/>
              </a:rPr>
              <a:t>Tender joint count ≤1  </a:t>
            </a:r>
            <a:r>
              <a:rPr lang="en-GB" altLang="en-US" sz="2600" dirty="0">
                <a:solidFill>
                  <a:srgbClr val="FF0000"/>
                </a:solidFill>
                <a:latin typeface="Calibri"/>
              </a:rPr>
              <a:t>No</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Swollen joint count ≤1  </a:t>
            </a:r>
            <a:r>
              <a:rPr lang="en-GB" altLang="en-US" sz="2600" dirty="0">
                <a:solidFill>
                  <a:srgbClr val="FF0000"/>
                </a:solidFill>
                <a:latin typeface="Calibri"/>
              </a:rPr>
              <a:t>No</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PASI ≤1 or BSA ≤3  </a:t>
            </a:r>
            <a:r>
              <a:rPr lang="en-GB" altLang="en-US" sz="2600" dirty="0">
                <a:solidFill>
                  <a:srgbClr val="FF0000"/>
                </a:solidFill>
                <a:latin typeface="Calibri"/>
              </a:rPr>
              <a:t>Yes</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Patient pain VAS ≤15  </a:t>
            </a:r>
            <a:r>
              <a:rPr lang="en-GB" altLang="en-US" sz="2600" dirty="0">
                <a:solidFill>
                  <a:srgbClr val="FF0000"/>
                </a:solidFill>
                <a:latin typeface="Calibri"/>
              </a:rPr>
              <a:t>No</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Patient global activity VAS ≤20  </a:t>
            </a:r>
            <a:r>
              <a:rPr lang="en-GB" altLang="en-US" sz="2600" dirty="0">
                <a:solidFill>
                  <a:srgbClr val="FF0000"/>
                </a:solidFill>
                <a:latin typeface="Calibri"/>
              </a:rPr>
              <a:t>No</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HAQ ≤0.5  </a:t>
            </a:r>
            <a:r>
              <a:rPr lang="en-GB" altLang="en-US" sz="2600" dirty="0">
                <a:solidFill>
                  <a:srgbClr val="FF0000"/>
                </a:solidFill>
                <a:latin typeface="Calibri"/>
              </a:rPr>
              <a:t>No</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Tender entheseal points ≤1  </a:t>
            </a:r>
            <a:r>
              <a:rPr lang="en-GB" altLang="en-US" sz="2600" dirty="0">
                <a:solidFill>
                  <a:srgbClr val="FF0000"/>
                </a:solidFill>
                <a:latin typeface="Calibri"/>
              </a:rPr>
              <a:t>No</a:t>
            </a:r>
            <a:endParaRPr lang="en-GB" altLang="en-US" sz="2600" dirty="0">
              <a:solidFill>
                <a:srgbClr val="262626"/>
              </a:solidFill>
              <a:latin typeface="Calibri"/>
            </a:endParaRPr>
          </a:p>
        </p:txBody>
      </p:sp>
      <p:sp>
        <p:nvSpPr>
          <p:cNvPr id="9" name="Text Box 4">
            <a:extLst>
              <a:ext uri="{FF2B5EF4-FFF2-40B4-BE49-F238E27FC236}">
                <a16:creationId xmlns:a16="http://schemas.microsoft.com/office/drawing/2014/main" id="{2CF17061-356B-2747-926F-242D0B8F9269}"/>
              </a:ext>
            </a:extLst>
          </p:cNvPr>
          <p:cNvSpPr txBox="1">
            <a:spLocks noChangeArrowheads="1"/>
          </p:cNvSpPr>
          <p:nvPr/>
        </p:nvSpPr>
        <p:spPr bwMode="auto">
          <a:xfrm>
            <a:off x="53612" y="6529546"/>
            <a:ext cx="31331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rgbClr val="262626"/>
                </a:solidFill>
                <a:latin typeface="Calibri" pitchFamily="34" charset="0"/>
              </a:defRPr>
            </a:lvl1pPr>
            <a:lvl2pPr marL="742950" indent="-285750" eaLnBrk="0" hangingPunct="0">
              <a:spcBef>
                <a:spcPct val="20000"/>
              </a:spcBef>
              <a:buFont typeface="Arial" charset="0"/>
              <a:buChar char="–"/>
              <a:defRPr sz="2800">
                <a:solidFill>
                  <a:srgbClr val="262626"/>
                </a:solidFill>
                <a:latin typeface="Calibri" pitchFamily="34" charset="0"/>
              </a:defRPr>
            </a:lvl2pPr>
            <a:lvl3pPr marL="1143000" indent="-228600" eaLnBrk="0" hangingPunct="0">
              <a:spcBef>
                <a:spcPct val="20000"/>
              </a:spcBef>
              <a:buFont typeface="Arial" charset="0"/>
              <a:buChar char="•"/>
              <a:defRPr sz="2400">
                <a:solidFill>
                  <a:srgbClr val="262626"/>
                </a:solidFill>
                <a:latin typeface="Calibri" pitchFamily="34" charset="0"/>
              </a:defRPr>
            </a:lvl3pPr>
            <a:lvl4pPr marL="1600200" indent="-228600" eaLnBrk="0" hangingPunct="0">
              <a:spcBef>
                <a:spcPct val="20000"/>
              </a:spcBef>
              <a:buFont typeface="Arial" charset="0"/>
              <a:buChar char="–"/>
              <a:defRPr sz="2000">
                <a:solidFill>
                  <a:srgbClr val="262626"/>
                </a:solidFill>
                <a:latin typeface="Calibri" pitchFamily="34" charset="0"/>
              </a:defRPr>
            </a:lvl4pPr>
            <a:lvl5pPr marL="2057400" indent="-228600" eaLnBrk="0" hangingPunct="0">
              <a:spcBef>
                <a:spcPct val="20000"/>
              </a:spcBef>
              <a:buFont typeface="Arial" charset="0"/>
              <a:buChar char="»"/>
              <a:defRPr sz="20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Calibri" pitchFamily="34" charset="0"/>
              </a:defRPr>
            </a:lvl9pPr>
          </a:lstStyle>
          <a:p>
            <a:pPr eaLnBrk="1" fontAlgn="base" hangingPunct="1">
              <a:spcBef>
                <a:spcPct val="0"/>
              </a:spcBef>
              <a:spcAft>
                <a:spcPct val="0"/>
              </a:spcAft>
              <a:buFontTx/>
              <a:buNone/>
            </a:pPr>
            <a:r>
              <a:rPr lang="en-US" altLang="en-US" sz="1200" dirty="0">
                <a:solidFill>
                  <a:schemeClr val="tx1"/>
                </a:solidFill>
                <a:latin typeface="+mn-lt"/>
              </a:rPr>
              <a:t>Coates L, et al. </a:t>
            </a:r>
            <a:r>
              <a:rPr lang="en-US" altLang="en-US" sz="1200" i="1" dirty="0">
                <a:solidFill>
                  <a:schemeClr val="tx1"/>
                </a:solidFill>
                <a:latin typeface="+mn-lt"/>
              </a:rPr>
              <a:t>Ann Rheum Dis</a:t>
            </a:r>
            <a:r>
              <a:rPr lang="en-US" altLang="en-US" sz="1200" dirty="0">
                <a:solidFill>
                  <a:schemeClr val="tx1"/>
                </a:solidFill>
                <a:latin typeface="+mn-lt"/>
              </a:rPr>
              <a:t>. 2010;69:48-53. </a:t>
            </a:r>
          </a:p>
        </p:txBody>
      </p:sp>
    </p:spTree>
    <p:extLst>
      <p:ext uri="{BB962C8B-B14F-4D97-AF65-F5344CB8AC3E}">
        <p14:creationId xmlns:p14="http://schemas.microsoft.com/office/powerpoint/2010/main" val="356760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Manifestations and Comorbidities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Extra-Articular and Extra-Cutaneous</a:t>
            </a:r>
            <a:endParaRPr kumimoji="0" lang="en-US" sz="3200" i="1" u="none" strike="noStrike" kern="1200" cap="none" spc="0" normalizeH="0" baseline="0" noProof="0" dirty="0">
              <a:ln>
                <a:noFill/>
              </a:ln>
              <a:solidFill>
                <a:prstClr val="black"/>
              </a:solidFill>
              <a:effectLst/>
              <a:uLnTx/>
              <a:uFillTx/>
              <a:latin typeface="+mn-lt"/>
              <a:ea typeface="+mj-ea"/>
              <a:cs typeface="+mj-cs"/>
            </a:endParaRPr>
          </a:p>
        </p:txBody>
      </p:sp>
      <p:sp>
        <p:nvSpPr>
          <p:cNvPr id="60" name="TextBox 59">
            <a:extLst>
              <a:ext uri="{FF2B5EF4-FFF2-40B4-BE49-F238E27FC236}">
                <a16:creationId xmlns:a16="http://schemas.microsoft.com/office/drawing/2014/main" id="{2CA23442-465F-5344-93E5-50CA79C1A02B}"/>
              </a:ext>
            </a:extLst>
          </p:cNvPr>
          <p:cNvSpPr txBox="1"/>
          <p:nvPr/>
        </p:nvSpPr>
        <p:spPr>
          <a:xfrm>
            <a:off x="51800" y="6333536"/>
            <a:ext cx="5211511" cy="461665"/>
          </a:xfrm>
          <a:prstGeom prst="rect">
            <a:avLst/>
          </a:prstGeom>
          <a:noFill/>
        </p:spPr>
        <p:txBody>
          <a:bodyPr wrap="square" rtlCol="0">
            <a:spAutoFit/>
          </a:bodyPr>
          <a:lstStyle/>
          <a:p>
            <a:pPr defTabSz="342900"/>
            <a:r>
              <a:rPr lang="en-US" sz="1200" dirty="0">
                <a:solidFill>
                  <a:prstClr val="black"/>
                </a:solidFill>
              </a:rPr>
              <a:t>1. Shah K, et al. </a:t>
            </a:r>
            <a:r>
              <a:rPr lang="en-US" sz="1200" i="1" dirty="0">
                <a:solidFill>
                  <a:prstClr val="black"/>
                </a:solidFill>
              </a:rPr>
              <a:t>RMD Open</a:t>
            </a:r>
            <a:r>
              <a:rPr lang="en-US" sz="1200" dirty="0">
                <a:solidFill>
                  <a:prstClr val="black"/>
                </a:solidFill>
              </a:rPr>
              <a:t>. 2017;3:e000588</a:t>
            </a:r>
            <a:r>
              <a:rPr lang="fr-FR" sz="1200" dirty="0">
                <a:solidFill>
                  <a:prstClr val="black"/>
                </a:solidFill>
              </a:rPr>
              <a:t>.</a:t>
            </a:r>
          </a:p>
          <a:p>
            <a:pPr defTabSz="342900"/>
            <a:r>
              <a:rPr lang="en-CA" sz="1200" dirty="0">
                <a:solidFill>
                  <a:prstClr val="black"/>
                </a:solidFill>
              </a:rPr>
              <a:t>2. Kaine J, et al. </a:t>
            </a:r>
            <a:r>
              <a:rPr lang="en-CA" sz="1200" i="1" dirty="0">
                <a:solidFill>
                  <a:prstClr val="black"/>
                </a:solidFill>
              </a:rPr>
              <a:t>J Manag Care Spec Pharm</a:t>
            </a:r>
            <a:r>
              <a:rPr lang="en-CA" sz="1200" dirty="0">
                <a:solidFill>
                  <a:prstClr val="black"/>
                </a:solidFill>
              </a:rPr>
              <a:t>. 2019;25:122-132.</a:t>
            </a:r>
          </a:p>
        </p:txBody>
      </p:sp>
      <p:sp>
        <p:nvSpPr>
          <p:cNvPr id="30" name="Content Placeholder 2">
            <a:extLst>
              <a:ext uri="{FF2B5EF4-FFF2-40B4-BE49-F238E27FC236}">
                <a16:creationId xmlns:a16="http://schemas.microsoft.com/office/drawing/2014/main" id="{CC355E35-6347-B849-8EE4-C215C9FE3E0B}"/>
              </a:ext>
            </a:extLst>
          </p:cNvPr>
          <p:cNvSpPr txBox="1">
            <a:spLocks/>
          </p:cNvSpPr>
          <p:nvPr/>
        </p:nvSpPr>
        <p:spPr>
          <a:xfrm>
            <a:off x="457200" y="1780596"/>
            <a:ext cx="8229600" cy="45104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Uveitis (1.55%)</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Ulcerative colitis (1.28%)</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Cerebrovascular disease (7.32%)</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Metabolic syndrome</a:t>
            </a:r>
          </a:p>
          <a:p>
            <a:pPr marL="806450" marR="0" lvl="1" indent="-342900" algn="l" defTabSz="457200" rtl="0" eaLnBrk="1" fontAlgn="auto" latinLnBrk="0" hangingPunct="1">
              <a:lnSpc>
                <a:spcPct val="100000"/>
              </a:lnSpc>
              <a:spcBef>
                <a:spcPct val="20000"/>
              </a:spcBef>
              <a:spcAft>
                <a:spcPts val="0"/>
              </a:spcAft>
              <a:buClrTx/>
              <a:buSzPct val="80000"/>
              <a:buFont typeface="Wingdings" panose="05000000000000000000" pitchFamily="2" charset="2"/>
              <a:buChar char="§"/>
              <a:tabLst/>
              <a:defRPr/>
            </a:pPr>
            <a:r>
              <a:rPr lang="en-US" sz="2000" dirty="0">
                <a:solidFill>
                  <a:sysClr val="windowText" lastClr="000000"/>
                </a:solidFill>
              </a:rPr>
              <a:t>Obesity</a:t>
            </a:r>
            <a:r>
              <a:rPr kumimoji="0" lang="en-US" sz="2000" b="0" i="0" u="none" strike="noStrike" kern="1200" cap="none" spc="0" normalizeH="0" baseline="0" noProof="0" dirty="0">
                <a:ln>
                  <a:noFill/>
                </a:ln>
                <a:solidFill>
                  <a:prstClr val="black"/>
                </a:solidFill>
                <a:effectLst/>
                <a:uLnTx/>
                <a:uFillTx/>
                <a:latin typeface="Calibri"/>
                <a:ea typeface="+mn-ea"/>
                <a:cs typeface="+mn-cs"/>
              </a:rPr>
              <a:t> (16.45%), hypertension (47.28%), hyperlipidemia (47.47%)</a:t>
            </a:r>
            <a:r>
              <a:rPr kumimoji="0" lang="en-US" sz="2000" b="0" i="0" u="none" strike="noStrike" kern="1200" cap="none" spc="0" normalizeH="0" baseline="30000" noProof="0" dirty="0">
                <a:ln>
                  <a:noFill/>
                </a:ln>
                <a:solidFill>
                  <a:prstClr val="black"/>
                </a:solidFill>
                <a:effectLst/>
                <a:uLnTx/>
                <a:uFillTx/>
                <a:latin typeface="Calibri"/>
                <a:ea typeface="+mn-ea"/>
                <a:cs typeface="+mn-cs"/>
              </a:rPr>
              <a:t>1</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Fatty liver/NASH (5.77%)</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Depression (21.2%)</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 suicidal ideation (0.48%)</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Fatigue (15.8%)</a:t>
            </a:r>
            <a:r>
              <a:rPr kumimoji="0" lang="en-US" sz="2400" b="0" i="0" u="none" strike="noStrike" kern="1200" cap="none" spc="0" normalizeH="0" baseline="30000" noProof="0" dirty="0">
                <a:ln>
                  <a:noFill/>
                </a:ln>
                <a:solidFill>
                  <a:prstClr val="black"/>
                </a:solidFill>
                <a:effectLst/>
                <a:uLnTx/>
                <a:uFillTx/>
                <a:latin typeface="Calibri"/>
                <a:ea typeface="+mn-ea"/>
                <a:cs typeface="+mn-cs"/>
              </a:rPr>
              <a:t>2</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Fibromyalgia (16.58%)</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92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Osteoporosis (9.33%)</a:t>
            </a:r>
            <a:r>
              <a:rPr kumimoji="0" lang="en-US" sz="2400" b="0" i="0" u="none" strike="noStrike" kern="1200" cap="none" spc="0" normalizeH="0" baseline="30000" noProof="0" dirty="0">
                <a:ln>
                  <a:noFill/>
                </a:ln>
                <a:solidFill>
                  <a:prstClr val="black"/>
                </a:solidFill>
                <a:effectLst/>
                <a:uLnTx/>
                <a:uFillTx/>
                <a:latin typeface="Calibri"/>
                <a:ea typeface="+mn-ea"/>
                <a:cs typeface="+mn-cs"/>
              </a:rPr>
              <a:t>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28B761AA-6586-3844-B45B-B9CAE926953A}"/>
              </a:ext>
            </a:extLst>
          </p:cNvPr>
          <p:cNvSpPr txBox="1"/>
          <p:nvPr/>
        </p:nvSpPr>
        <p:spPr>
          <a:xfrm>
            <a:off x="2451038" y="1229070"/>
            <a:ext cx="7290370" cy="461665"/>
          </a:xfrm>
          <a:prstGeom prst="rect">
            <a:avLst/>
          </a:prstGeom>
          <a:noFill/>
        </p:spPr>
        <p:txBody>
          <a:bodyPr wrap="square" rtlCol="0">
            <a:spAutoFit/>
          </a:bodyPr>
          <a:lstStyle/>
          <a:p>
            <a:pPr algn="ctr" defTabSz="914400">
              <a:defRPr/>
            </a:pPr>
            <a:r>
              <a:rPr lang="en-US" sz="2400" b="1" dirty="0">
                <a:solidFill>
                  <a:prstClr val="black"/>
                </a:solidFill>
                <a:ea typeface="Corbel" charset="0"/>
                <a:cs typeface="Corbel" charset="0"/>
              </a:rPr>
              <a:t>Need for teamwork with PCP, Ophthalmology, GI, Psych</a:t>
            </a:r>
            <a:endParaRPr kumimoji="0" lang="en-US" sz="2400" b="1" i="0" u="none" strike="noStrike" kern="1200" cap="none" spc="0" normalizeH="0" baseline="0" noProof="0" dirty="0">
              <a:ln>
                <a:noFill/>
              </a:ln>
              <a:solidFill>
                <a:prstClr val="black"/>
              </a:solidFill>
              <a:effectLst/>
              <a:uLnTx/>
              <a:uFillTx/>
              <a:latin typeface="Calibri"/>
              <a:ea typeface="Corbel" charset="0"/>
              <a:cs typeface="Corbel" charset="0"/>
            </a:endParaRPr>
          </a:p>
        </p:txBody>
      </p:sp>
    </p:spTree>
    <p:extLst>
      <p:ext uri="{BB962C8B-B14F-4D97-AF65-F5344CB8AC3E}">
        <p14:creationId xmlns:p14="http://schemas.microsoft.com/office/powerpoint/2010/main" val="197994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Treatment Strategies</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200" y="1366286"/>
            <a:ext cx="8229600"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Treat-to-target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What target?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MDA/VLDA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DAPSA remission/LDA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PASDAS remission/LDA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CPDAI remission/LDA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a:ln>
                  <a:noFill/>
                </a:ln>
                <a:solidFill>
                  <a:sysClr val="windowText" lastClr="000000">
                    <a:lumMod val="85000"/>
                    <a:lumOff val="15000"/>
                  </a:sysClr>
                </a:solidFill>
                <a:effectLst/>
                <a:uLnTx/>
                <a:uFillTx/>
                <a:latin typeface="Calibri"/>
                <a:ea typeface="+mn-ea"/>
                <a:cs typeface="+mn-cs"/>
              </a:rPr>
              <a:t>Etc</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TICOPA</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taper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withdrawal</a:t>
            </a:r>
          </a:p>
        </p:txBody>
      </p:sp>
    </p:spTree>
    <p:extLst>
      <p:ext uri="{BB962C8B-B14F-4D97-AF65-F5344CB8AC3E}">
        <p14:creationId xmlns:p14="http://schemas.microsoft.com/office/powerpoint/2010/main" val="4073431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 Tight Control/T2T in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ACR Responses</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13" name="Chart 12">
            <a:extLst>
              <a:ext uri="{FF2B5EF4-FFF2-40B4-BE49-F238E27FC236}">
                <a16:creationId xmlns:a16="http://schemas.microsoft.com/office/drawing/2014/main" id="{79D9AE65-7F27-7A4D-AD91-988C8BA08B9C}"/>
              </a:ext>
            </a:extLst>
          </p:cNvPr>
          <p:cNvGraphicFramePr/>
          <p:nvPr/>
        </p:nvGraphicFramePr>
        <p:xfrm>
          <a:off x="5156792" y="1565786"/>
          <a:ext cx="6198781" cy="4143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52168D6D-137F-B649-815A-C74DBCD02B52}"/>
              </a:ext>
            </a:extLst>
          </p:cNvPr>
          <p:cNvGraphicFramePr>
            <a:graphicFrameLocks noGrp="1"/>
          </p:cNvGraphicFramePr>
          <p:nvPr/>
        </p:nvGraphicFramePr>
        <p:xfrm>
          <a:off x="999460" y="4459438"/>
          <a:ext cx="3785191" cy="1219200"/>
        </p:xfrm>
        <a:graphic>
          <a:graphicData uri="http://schemas.openxmlformats.org/drawingml/2006/table">
            <a:tbl>
              <a:tblPr firstRow="1" bandRow="1">
                <a:tableStyleId>{5C22544A-7EE6-4342-B048-85BDC9FD1C3A}</a:tableStyleId>
              </a:tblPr>
              <a:tblGrid>
                <a:gridCol w="866368">
                  <a:extLst>
                    <a:ext uri="{9D8B030D-6E8A-4147-A177-3AD203B41FA5}">
                      <a16:colId xmlns:a16="http://schemas.microsoft.com/office/drawing/2014/main" val="20000"/>
                    </a:ext>
                  </a:extLst>
                </a:gridCol>
                <a:gridCol w="608518">
                  <a:extLst>
                    <a:ext uri="{9D8B030D-6E8A-4147-A177-3AD203B41FA5}">
                      <a16:colId xmlns:a16="http://schemas.microsoft.com/office/drawing/2014/main" val="20001"/>
                    </a:ext>
                  </a:extLst>
                </a:gridCol>
                <a:gridCol w="752913">
                  <a:extLst>
                    <a:ext uri="{9D8B030D-6E8A-4147-A177-3AD203B41FA5}">
                      <a16:colId xmlns:a16="http://schemas.microsoft.com/office/drawing/2014/main" val="20002"/>
                    </a:ext>
                  </a:extLst>
                </a:gridCol>
                <a:gridCol w="742597">
                  <a:extLst>
                    <a:ext uri="{9D8B030D-6E8A-4147-A177-3AD203B41FA5}">
                      <a16:colId xmlns:a16="http://schemas.microsoft.com/office/drawing/2014/main" val="20003"/>
                    </a:ext>
                  </a:extLst>
                </a:gridCol>
                <a:gridCol w="814795">
                  <a:extLst>
                    <a:ext uri="{9D8B030D-6E8A-4147-A177-3AD203B41FA5}">
                      <a16:colId xmlns:a16="http://schemas.microsoft.com/office/drawing/2014/main" val="20004"/>
                    </a:ext>
                  </a:extLst>
                </a:gridCol>
              </a:tblGrid>
              <a:tr h="442712">
                <a:tc>
                  <a:txBody>
                    <a:bodyPr/>
                    <a:lstStyle/>
                    <a:p>
                      <a:pPr algn="l"/>
                      <a:r>
                        <a:rPr lang="en-GB" sz="1600" dirty="0">
                          <a:solidFill>
                            <a:schemeClr val="bg1"/>
                          </a:solidFill>
                        </a:rPr>
                        <a:t>Outcome</a:t>
                      </a:r>
                      <a:r>
                        <a:rPr lang="en-GB" sz="1600" baseline="0" dirty="0">
                          <a:solidFill>
                            <a:schemeClr val="bg1"/>
                          </a:solidFill>
                        </a:rPr>
                        <a:t> </a:t>
                      </a:r>
                      <a:r>
                        <a:rPr lang="en-GB" sz="1600" dirty="0">
                          <a:solidFill>
                            <a:schemeClr val="bg1"/>
                          </a:solidFill>
                        </a:rPr>
                        <a:t>measure</a:t>
                      </a:r>
                    </a:p>
                  </a:txBody>
                  <a:tcPr marL="27000" marR="27000" marT="0" marB="0" anchor="ctr"/>
                </a:tc>
                <a:tc>
                  <a:txBody>
                    <a:bodyPr/>
                    <a:lstStyle/>
                    <a:p>
                      <a:pPr algn="ctr"/>
                      <a:r>
                        <a:rPr lang="en-GB" sz="1600" dirty="0">
                          <a:solidFill>
                            <a:schemeClr val="bg1"/>
                          </a:solidFill>
                        </a:rPr>
                        <a:t>OR</a:t>
                      </a:r>
                    </a:p>
                  </a:txBody>
                  <a:tcPr marL="27000" marR="27000" marT="0" marB="0" anchor="ctr"/>
                </a:tc>
                <a:tc>
                  <a:txBody>
                    <a:bodyPr/>
                    <a:lstStyle/>
                    <a:p>
                      <a:pPr algn="ctr"/>
                      <a:r>
                        <a:rPr lang="en-GB" sz="1600" dirty="0">
                          <a:solidFill>
                            <a:schemeClr val="bg1"/>
                          </a:solidFill>
                        </a:rPr>
                        <a:t>Lower 95% CI</a:t>
                      </a:r>
                    </a:p>
                  </a:txBody>
                  <a:tcPr marL="27000" marR="27000" marT="0" marB="0" anchor="ctr"/>
                </a:tc>
                <a:tc>
                  <a:txBody>
                    <a:bodyPr/>
                    <a:lstStyle/>
                    <a:p>
                      <a:pPr algn="ctr"/>
                      <a:r>
                        <a:rPr lang="en-GB" sz="1600" dirty="0">
                          <a:solidFill>
                            <a:schemeClr val="bg1"/>
                          </a:solidFill>
                        </a:rPr>
                        <a:t>Upper 95% CI</a:t>
                      </a:r>
                    </a:p>
                  </a:txBody>
                  <a:tcPr marL="27000" marR="27000" marT="0" marB="0" anchor="ctr"/>
                </a:tc>
                <a:tc>
                  <a:txBody>
                    <a:bodyPr/>
                    <a:lstStyle/>
                    <a:p>
                      <a:pPr algn="ctr"/>
                      <a:r>
                        <a:rPr lang="en-GB" sz="1600" i="1" dirty="0">
                          <a:solidFill>
                            <a:schemeClr val="bg1"/>
                          </a:solidFill>
                        </a:rPr>
                        <a:t>P</a:t>
                      </a:r>
                    </a:p>
                  </a:txBody>
                  <a:tcPr marL="27000" marR="27000" marT="0" marB="0" anchor="ctr"/>
                </a:tc>
                <a:extLst>
                  <a:ext uri="{0D108BD9-81ED-4DB2-BD59-A6C34878D82A}">
                    <a16:rowId xmlns:a16="http://schemas.microsoft.com/office/drawing/2014/main" val="10000"/>
                  </a:ext>
                </a:extLst>
              </a:tr>
              <a:tr h="162098">
                <a:tc>
                  <a:txBody>
                    <a:bodyPr/>
                    <a:lstStyle/>
                    <a:p>
                      <a:pPr algn="l"/>
                      <a:r>
                        <a:rPr lang="en-GB" sz="1600" dirty="0"/>
                        <a:t>ACR20</a:t>
                      </a:r>
                    </a:p>
                  </a:txBody>
                  <a:tcPr marL="27000" marR="27000" marT="0" marB="0" anchor="ctr"/>
                </a:tc>
                <a:tc>
                  <a:txBody>
                    <a:bodyPr/>
                    <a:lstStyle/>
                    <a:p>
                      <a:pPr algn="ctr"/>
                      <a:r>
                        <a:rPr lang="en-GB" sz="1600" dirty="0"/>
                        <a:t>1.91</a:t>
                      </a:r>
                    </a:p>
                  </a:txBody>
                  <a:tcPr marL="27000" marR="27000" marT="0" marB="0" anchor="ctr"/>
                </a:tc>
                <a:tc>
                  <a:txBody>
                    <a:bodyPr/>
                    <a:lstStyle/>
                    <a:p>
                      <a:pPr algn="ctr"/>
                      <a:r>
                        <a:rPr lang="en-GB" sz="1600" dirty="0"/>
                        <a:t>1.03</a:t>
                      </a:r>
                    </a:p>
                  </a:txBody>
                  <a:tcPr marL="27000" marR="27000" marT="0" marB="0" anchor="ctr"/>
                </a:tc>
                <a:tc>
                  <a:txBody>
                    <a:bodyPr/>
                    <a:lstStyle/>
                    <a:p>
                      <a:pPr algn="ctr"/>
                      <a:r>
                        <a:rPr lang="en-GB" sz="1600" dirty="0"/>
                        <a:t>3.55</a:t>
                      </a:r>
                    </a:p>
                  </a:txBody>
                  <a:tcPr marL="27000" marR="27000" marT="0" marB="0" anchor="ctr"/>
                </a:tc>
                <a:tc>
                  <a:txBody>
                    <a:bodyPr/>
                    <a:lstStyle/>
                    <a:p>
                      <a:pPr algn="ctr"/>
                      <a:r>
                        <a:rPr lang="en-GB" sz="1600" dirty="0"/>
                        <a:t>0.0392</a:t>
                      </a:r>
                    </a:p>
                  </a:txBody>
                  <a:tcPr marL="27000" marR="27000" marT="0" marB="0" anchor="ctr"/>
                </a:tc>
                <a:extLst>
                  <a:ext uri="{0D108BD9-81ED-4DB2-BD59-A6C34878D82A}">
                    <a16:rowId xmlns:a16="http://schemas.microsoft.com/office/drawing/2014/main" val="10001"/>
                  </a:ext>
                </a:extLst>
              </a:tr>
              <a:tr h="162098">
                <a:tc>
                  <a:txBody>
                    <a:bodyPr/>
                    <a:lstStyle/>
                    <a:p>
                      <a:pPr algn="l"/>
                      <a:r>
                        <a:rPr lang="en-GB" sz="1600" dirty="0"/>
                        <a:t>ACR50</a:t>
                      </a:r>
                    </a:p>
                  </a:txBody>
                  <a:tcPr marL="27000" marR="27000" marT="0" marB="0" anchor="ctr"/>
                </a:tc>
                <a:tc>
                  <a:txBody>
                    <a:bodyPr/>
                    <a:lstStyle/>
                    <a:p>
                      <a:pPr algn="ctr"/>
                      <a:r>
                        <a:rPr lang="en-GB" sz="1600" dirty="0"/>
                        <a:t>2.36</a:t>
                      </a:r>
                    </a:p>
                  </a:txBody>
                  <a:tcPr marL="27000" marR="27000" marT="0" marB="0" anchor="ctr"/>
                </a:tc>
                <a:tc>
                  <a:txBody>
                    <a:bodyPr/>
                    <a:lstStyle/>
                    <a:p>
                      <a:pPr algn="ctr"/>
                      <a:r>
                        <a:rPr lang="en-GB" sz="1600" dirty="0"/>
                        <a:t>1.25</a:t>
                      </a:r>
                    </a:p>
                  </a:txBody>
                  <a:tcPr marL="27000" marR="27000" marT="0" marB="0" anchor="ctr"/>
                </a:tc>
                <a:tc>
                  <a:txBody>
                    <a:bodyPr/>
                    <a:lstStyle/>
                    <a:p>
                      <a:pPr algn="ctr"/>
                      <a:r>
                        <a:rPr lang="en-GB" sz="1600" dirty="0"/>
                        <a:t>4.47</a:t>
                      </a:r>
                    </a:p>
                  </a:txBody>
                  <a:tcPr marL="27000" marR="27000" marT="0" marB="0" anchor="ctr"/>
                </a:tc>
                <a:tc>
                  <a:txBody>
                    <a:bodyPr/>
                    <a:lstStyle/>
                    <a:p>
                      <a:pPr algn="ctr"/>
                      <a:r>
                        <a:rPr lang="en-GB" sz="1600" dirty="0"/>
                        <a:t>0.0081</a:t>
                      </a:r>
                    </a:p>
                  </a:txBody>
                  <a:tcPr marL="27000" marR="27000" marT="0" marB="0" anchor="ctr"/>
                </a:tc>
                <a:extLst>
                  <a:ext uri="{0D108BD9-81ED-4DB2-BD59-A6C34878D82A}">
                    <a16:rowId xmlns:a16="http://schemas.microsoft.com/office/drawing/2014/main" val="10002"/>
                  </a:ext>
                </a:extLst>
              </a:tr>
              <a:tr h="162098">
                <a:tc>
                  <a:txBody>
                    <a:bodyPr/>
                    <a:lstStyle/>
                    <a:p>
                      <a:pPr algn="l"/>
                      <a:r>
                        <a:rPr lang="en-GB" sz="1600" dirty="0"/>
                        <a:t>ACR70</a:t>
                      </a:r>
                    </a:p>
                  </a:txBody>
                  <a:tcPr marL="27000" marR="27000" marT="0" marB="0" anchor="ctr"/>
                </a:tc>
                <a:tc>
                  <a:txBody>
                    <a:bodyPr/>
                    <a:lstStyle/>
                    <a:p>
                      <a:pPr algn="ctr"/>
                      <a:r>
                        <a:rPr lang="en-GB" sz="1600" dirty="0"/>
                        <a:t>2.64</a:t>
                      </a:r>
                    </a:p>
                  </a:txBody>
                  <a:tcPr marL="27000" marR="27000" marT="0" marB="0" anchor="ctr"/>
                </a:tc>
                <a:tc>
                  <a:txBody>
                    <a:bodyPr/>
                    <a:lstStyle/>
                    <a:p>
                      <a:pPr algn="ctr"/>
                      <a:r>
                        <a:rPr lang="en-GB" sz="1600" dirty="0"/>
                        <a:t>1.32</a:t>
                      </a:r>
                    </a:p>
                  </a:txBody>
                  <a:tcPr marL="27000" marR="27000" marT="0" marB="0" anchor="ctr"/>
                </a:tc>
                <a:tc>
                  <a:txBody>
                    <a:bodyPr/>
                    <a:lstStyle/>
                    <a:p>
                      <a:pPr algn="ctr"/>
                      <a:r>
                        <a:rPr lang="en-GB" sz="1600" dirty="0"/>
                        <a:t>5.26</a:t>
                      </a:r>
                    </a:p>
                  </a:txBody>
                  <a:tcPr marL="27000" marR="27000" marT="0" marB="0" anchor="ctr"/>
                </a:tc>
                <a:tc>
                  <a:txBody>
                    <a:bodyPr/>
                    <a:lstStyle/>
                    <a:p>
                      <a:pPr algn="ctr"/>
                      <a:r>
                        <a:rPr lang="en-GB" sz="1600" dirty="0"/>
                        <a:t>0.0058</a:t>
                      </a:r>
                    </a:p>
                  </a:txBody>
                  <a:tcPr marL="27000" marR="27000" marT="0" marB="0" anchor="ctr"/>
                </a:tc>
                <a:extLst>
                  <a:ext uri="{0D108BD9-81ED-4DB2-BD59-A6C34878D82A}">
                    <a16:rowId xmlns:a16="http://schemas.microsoft.com/office/drawing/2014/main" val="10003"/>
                  </a:ext>
                </a:extLst>
              </a:tr>
            </a:tbl>
          </a:graphicData>
        </a:graphic>
      </p:graphicFrame>
      <p:grpSp>
        <p:nvGrpSpPr>
          <p:cNvPr id="15" name="Group 14">
            <a:extLst>
              <a:ext uri="{FF2B5EF4-FFF2-40B4-BE49-F238E27FC236}">
                <a16:creationId xmlns:a16="http://schemas.microsoft.com/office/drawing/2014/main" id="{5B929277-5367-A540-AFC7-E23AA165D0F1}"/>
              </a:ext>
            </a:extLst>
          </p:cNvPr>
          <p:cNvGrpSpPr/>
          <p:nvPr/>
        </p:nvGrpSpPr>
        <p:grpSpPr>
          <a:xfrm>
            <a:off x="9739104" y="2740146"/>
            <a:ext cx="1122808" cy="473190"/>
            <a:chOff x="7449356" y="2007160"/>
            <a:chExt cx="1497080" cy="630922"/>
          </a:xfrm>
        </p:grpSpPr>
        <p:sp>
          <p:nvSpPr>
            <p:cNvPr id="16" name="Rectangle 15">
              <a:extLst>
                <a:ext uri="{FF2B5EF4-FFF2-40B4-BE49-F238E27FC236}">
                  <a16:creationId xmlns:a16="http://schemas.microsoft.com/office/drawing/2014/main" id="{C2B1802A-45FE-324A-8018-B8F656E4900A}"/>
                </a:ext>
              </a:extLst>
            </p:cNvPr>
            <p:cNvSpPr/>
            <p:nvPr/>
          </p:nvSpPr>
          <p:spPr bwMode="auto">
            <a:xfrm>
              <a:off x="7449356" y="2087452"/>
              <a:ext cx="144000" cy="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a:ln>
                  <a:noFill/>
                </a:ln>
                <a:solidFill>
                  <a:srgbClr val="0B2C65"/>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BFAF1544-DE5D-4245-96BE-370F1180A0D2}"/>
                </a:ext>
              </a:extLst>
            </p:cNvPr>
            <p:cNvSpPr/>
            <p:nvPr/>
          </p:nvSpPr>
          <p:spPr bwMode="auto">
            <a:xfrm>
              <a:off x="7449356" y="2348668"/>
              <a:ext cx="144000" cy="14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a:ln>
                  <a:noFill/>
                </a:ln>
                <a:solidFill>
                  <a:srgbClr val="4F81BD">
                    <a:lumMod val="90000"/>
                  </a:srgbClr>
                </a:solidFill>
                <a:effectLst/>
                <a:uLnTx/>
                <a:uFillTx/>
                <a:latin typeface="Arial" charset="0"/>
                <a:ea typeface="+mn-ea"/>
                <a:cs typeface="+mn-cs"/>
              </a:endParaRPr>
            </a:p>
          </p:txBody>
        </p:sp>
        <p:sp>
          <p:nvSpPr>
            <p:cNvPr id="18" name="TextBox 17">
              <a:extLst>
                <a:ext uri="{FF2B5EF4-FFF2-40B4-BE49-F238E27FC236}">
                  <a16:creationId xmlns:a16="http://schemas.microsoft.com/office/drawing/2014/main" id="{2AB0A5E9-3BD9-F844-984F-A73C5F4B583E}"/>
                </a:ext>
              </a:extLst>
            </p:cNvPr>
            <p:cNvSpPr txBox="1"/>
            <p:nvPr/>
          </p:nvSpPr>
          <p:spPr>
            <a:xfrm>
              <a:off x="7553659" y="2007160"/>
              <a:ext cx="1301812"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Tight control</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B431DD92-FEDF-8047-98E4-ECB6733DE628}"/>
                </a:ext>
              </a:extLst>
            </p:cNvPr>
            <p:cNvSpPr txBox="1"/>
            <p:nvPr/>
          </p:nvSpPr>
          <p:spPr>
            <a:xfrm>
              <a:off x="7553659" y="2268749"/>
              <a:ext cx="1392777" cy="3693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mn-cs"/>
                </a:rPr>
                <a:t>Standard care</a:t>
              </a:r>
              <a:endParaRPr kumimoji="0" lang="en-US" sz="1200" b="0" i="0" u="none" strike="noStrike" kern="1200" cap="none" spc="0" normalizeH="0" baseline="0" noProof="0" dirty="0">
                <a:ln>
                  <a:noFill/>
                </a:ln>
                <a:solidFill>
                  <a:srgbClr val="0B2C65"/>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DFABBBF5-86E3-4941-8175-BE62AB344E40}"/>
              </a:ext>
            </a:extLst>
          </p:cNvPr>
          <p:cNvSpPr txBox="1"/>
          <p:nvPr/>
        </p:nvSpPr>
        <p:spPr>
          <a:xfrm>
            <a:off x="6422068" y="1964988"/>
            <a:ext cx="445672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B2C65"/>
                </a:solidFill>
                <a:effectLst/>
                <a:uLnTx/>
                <a:uFillTx/>
                <a:latin typeface="Calibri"/>
                <a:ea typeface="+mn-ea"/>
                <a:cs typeface="+mn-cs"/>
              </a:rPr>
              <a:t>Primary </a:t>
            </a:r>
            <a:r>
              <a:rPr kumimoji="0" lang="sl-SI" b="1" i="0" u="none" strike="noStrike" kern="1200" cap="none" spc="0" normalizeH="0" baseline="0" noProof="0" dirty="0">
                <a:ln>
                  <a:noFill/>
                </a:ln>
                <a:solidFill>
                  <a:srgbClr val="0B2C65"/>
                </a:solidFill>
                <a:effectLst/>
                <a:uLnTx/>
                <a:uFillTx/>
                <a:latin typeface="Calibri"/>
                <a:ea typeface="+mn-ea"/>
                <a:cs typeface="+mn-cs"/>
              </a:rPr>
              <a:t>outcome</a:t>
            </a:r>
            <a:r>
              <a:rPr kumimoji="0" lang="en-GB" b="1" i="0" u="none" strike="noStrike" kern="1200" cap="none" spc="0" normalizeH="0" baseline="0" noProof="0" dirty="0">
                <a:ln>
                  <a:noFill/>
                </a:ln>
                <a:solidFill>
                  <a:srgbClr val="0B2C65"/>
                </a:solidFill>
                <a:effectLst/>
                <a:uLnTx/>
                <a:uFillTx/>
                <a:latin typeface="Calibri"/>
                <a:ea typeface="+mn-ea"/>
                <a:cs typeface="+mn-cs"/>
              </a:rPr>
              <a:t>:</a:t>
            </a:r>
            <a:r>
              <a:rPr kumimoji="0" lang="sl-SI" b="1" i="0" u="none" strike="noStrike" kern="1200" cap="none" spc="0" normalizeH="0" baseline="0" noProof="0" dirty="0">
                <a:ln>
                  <a:noFill/>
                </a:ln>
                <a:solidFill>
                  <a:srgbClr val="0B2C65"/>
                </a:solidFill>
                <a:effectLst/>
                <a:uLnTx/>
                <a:uFillTx/>
                <a:latin typeface="Calibri"/>
                <a:ea typeface="+mn-ea"/>
                <a:cs typeface="+mn-cs"/>
              </a:rPr>
              <a:t> </a:t>
            </a:r>
            <a:r>
              <a:rPr kumimoji="0" lang="en-US" b="1" i="0" u="none" strike="noStrike" kern="1200" cap="none" spc="0" normalizeH="0" baseline="0" noProof="0" dirty="0">
                <a:ln>
                  <a:noFill/>
                </a:ln>
                <a:solidFill>
                  <a:srgbClr val="0B2C65"/>
                </a:solidFill>
                <a:effectLst/>
                <a:uLnTx/>
                <a:uFillTx/>
                <a:latin typeface="Calibri"/>
                <a:ea typeface="+mn-ea"/>
                <a:cs typeface="+mn-cs"/>
              </a:rPr>
              <a:t>complete case analysis</a:t>
            </a:r>
          </a:p>
        </p:txBody>
      </p:sp>
      <p:sp>
        <p:nvSpPr>
          <p:cNvPr id="21" name="Title 1">
            <a:extLst>
              <a:ext uri="{FF2B5EF4-FFF2-40B4-BE49-F238E27FC236}">
                <a16:creationId xmlns:a16="http://schemas.microsoft.com/office/drawing/2014/main" id="{45D30577-337B-C046-9F7E-8A9489880D44}"/>
              </a:ext>
            </a:extLst>
          </p:cNvPr>
          <p:cNvSpPr txBox="1">
            <a:spLocks/>
          </p:cNvSpPr>
          <p:nvPr/>
        </p:nvSpPr>
        <p:spPr>
          <a:xfrm>
            <a:off x="999460" y="1988918"/>
            <a:ext cx="3455581" cy="134499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Tight control was associated with significantly greater improvements in signs and symptoms of disease at week 48.</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
        <p:nvSpPr>
          <p:cNvPr id="22" name="TextBox 21">
            <a:extLst>
              <a:ext uri="{FF2B5EF4-FFF2-40B4-BE49-F238E27FC236}">
                <a16:creationId xmlns:a16="http://schemas.microsoft.com/office/drawing/2014/main" id="{D70971B6-26D0-4248-BCBB-EA8A822D9FF8}"/>
              </a:ext>
            </a:extLst>
          </p:cNvPr>
          <p:cNvSpPr txBox="1"/>
          <p:nvPr/>
        </p:nvSpPr>
        <p:spPr>
          <a:xfrm>
            <a:off x="1499001" y="4021137"/>
            <a:ext cx="278610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B2C65"/>
                </a:solidFill>
                <a:effectLst/>
                <a:uLnTx/>
                <a:uFillTx/>
                <a:latin typeface="Calibri"/>
                <a:ea typeface="+mn-ea"/>
                <a:cs typeface="+mn-cs"/>
              </a:rPr>
              <a:t>ITT with multiple imputation</a:t>
            </a:r>
            <a:r>
              <a:rPr kumimoji="0" lang="sl-SI" sz="1600" b="1" i="0" u="none" strike="noStrike" kern="1200" cap="none" spc="0" normalizeH="0" baseline="0" noProof="0" dirty="0">
                <a:ln>
                  <a:noFill/>
                </a:ln>
                <a:solidFill>
                  <a:srgbClr val="0B2C65"/>
                </a:solidFill>
                <a:effectLst/>
                <a:uLnTx/>
                <a:uFillTx/>
                <a:latin typeface="Calibri"/>
                <a:ea typeface="+mn-ea"/>
                <a:cs typeface="+mn-cs"/>
              </a:rPr>
              <a:t>s</a:t>
            </a:r>
            <a:endParaRPr kumimoji="0" lang="en-US" sz="1600" b="1" i="0" u="none" strike="noStrike" kern="1200" cap="none" spc="0" normalizeH="0" baseline="0" noProof="0" dirty="0">
              <a:ln>
                <a:noFill/>
              </a:ln>
              <a:solidFill>
                <a:srgbClr val="0B2C65"/>
              </a:solidFill>
              <a:effectLst/>
              <a:uLnTx/>
              <a:uFillTx/>
              <a:latin typeface="Calibri"/>
              <a:ea typeface="+mn-ea"/>
              <a:cs typeface="+mn-cs"/>
            </a:endParaRPr>
          </a:p>
        </p:txBody>
      </p:sp>
    </p:spTree>
    <p:extLst>
      <p:ext uri="{BB962C8B-B14F-4D97-AF65-F5344CB8AC3E}">
        <p14:creationId xmlns:p14="http://schemas.microsoft.com/office/powerpoint/2010/main" val="156498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PASI Responses</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10" name="Chart 9">
            <a:extLst>
              <a:ext uri="{FF2B5EF4-FFF2-40B4-BE49-F238E27FC236}">
                <a16:creationId xmlns:a16="http://schemas.microsoft.com/office/drawing/2014/main" id="{5B3196F3-A40E-9145-8D5F-7C3CDED74B64}"/>
              </a:ext>
            </a:extLst>
          </p:cNvPr>
          <p:cNvGraphicFramePr/>
          <p:nvPr/>
        </p:nvGraphicFramePr>
        <p:xfrm>
          <a:off x="5582094" y="1431879"/>
          <a:ext cx="6188148" cy="4065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4A030BA5-C777-5248-89F4-F513FA958E51}"/>
              </a:ext>
            </a:extLst>
          </p:cNvPr>
          <p:cNvGraphicFramePr>
            <a:graphicFrameLocks noGrp="1"/>
          </p:cNvGraphicFramePr>
          <p:nvPr/>
        </p:nvGraphicFramePr>
        <p:xfrm>
          <a:off x="861235" y="3842977"/>
          <a:ext cx="4816550" cy="785520"/>
        </p:xfrm>
        <a:graphic>
          <a:graphicData uri="http://schemas.openxmlformats.org/drawingml/2006/table">
            <a:tbl>
              <a:tblPr firstRow="1" bandRow="1">
                <a:tableStyleId>{5C22544A-7EE6-4342-B048-85BDC9FD1C3A}</a:tableStyleId>
              </a:tblPr>
              <a:tblGrid>
                <a:gridCol w="1014626">
                  <a:extLst>
                    <a:ext uri="{9D8B030D-6E8A-4147-A177-3AD203B41FA5}">
                      <a16:colId xmlns:a16="http://schemas.microsoft.com/office/drawing/2014/main" val="20000"/>
                    </a:ext>
                  </a:extLst>
                </a:gridCol>
                <a:gridCol w="688078">
                  <a:extLst>
                    <a:ext uri="{9D8B030D-6E8A-4147-A177-3AD203B41FA5}">
                      <a16:colId xmlns:a16="http://schemas.microsoft.com/office/drawing/2014/main" val="20001"/>
                    </a:ext>
                  </a:extLst>
                </a:gridCol>
                <a:gridCol w="1233552">
                  <a:extLst>
                    <a:ext uri="{9D8B030D-6E8A-4147-A177-3AD203B41FA5}">
                      <a16:colId xmlns:a16="http://schemas.microsoft.com/office/drawing/2014/main" val="20002"/>
                    </a:ext>
                  </a:extLst>
                </a:gridCol>
                <a:gridCol w="1247848">
                  <a:extLst>
                    <a:ext uri="{9D8B030D-6E8A-4147-A177-3AD203B41FA5}">
                      <a16:colId xmlns:a16="http://schemas.microsoft.com/office/drawing/2014/main" val="20003"/>
                    </a:ext>
                  </a:extLst>
                </a:gridCol>
                <a:gridCol w="632446">
                  <a:extLst>
                    <a:ext uri="{9D8B030D-6E8A-4147-A177-3AD203B41FA5}">
                      <a16:colId xmlns:a16="http://schemas.microsoft.com/office/drawing/2014/main" val="20004"/>
                    </a:ext>
                  </a:extLst>
                </a:gridCol>
              </a:tblGrid>
              <a:tr h="454714">
                <a:tc>
                  <a:txBody>
                    <a:bodyPr/>
                    <a:lstStyle/>
                    <a:p>
                      <a:pPr algn="l"/>
                      <a:r>
                        <a:rPr lang="en-GB" sz="1600" dirty="0">
                          <a:solidFill>
                            <a:schemeClr val="bg1"/>
                          </a:solidFill>
                        </a:rPr>
                        <a:t>Outcome</a:t>
                      </a:r>
                      <a:r>
                        <a:rPr lang="en-GB" sz="1600" baseline="0" dirty="0">
                          <a:solidFill>
                            <a:schemeClr val="bg1"/>
                          </a:solidFill>
                        </a:rPr>
                        <a:t> </a:t>
                      </a:r>
                      <a:r>
                        <a:rPr lang="en-GB" sz="1600" dirty="0">
                          <a:solidFill>
                            <a:schemeClr val="bg1"/>
                          </a:solidFill>
                        </a:rPr>
                        <a:t>measure</a:t>
                      </a:r>
                    </a:p>
                  </a:txBody>
                  <a:tcPr marL="27000" marR="27000" marT="0" marB="0" anchor="ctr"/>
                </a:tc>
                <a:tc>
                  <a:txBody>
                    <a:bodyPr/>
                    <a:lstStyle/>
                    <a:p>
                      <a:pPr algn="ctr"/>
                      <a:r>
                        <a:rPr lang="en-GB" sz="1600" dirty="0">
                          <a:solidFill>
                            <a:schemeClr val="bg1"/>
                          </a:solidFill>
                        </a:rPr>
                        <a:t>OR</a:t>
                      </a:r>
                    </a:p>
                  </a:txBody>
                  <a:tcPr marL="27000" marR="27000" marT="0" marB="0" anchor="ctr"/>
                </a:tc>
                <a:tc>
                  <a:txBody>
                    <a:bodyPr/>
                    <a:lstStyle/>
                    <a:p>
                      <a:pPr algn="ctr"/>
                      <a:r>
                        <a:rPr lang="en-GB" sz="1600" dirty="0">
                          <a:solidFill>
                            <a:schemeClr val="bg1"/>
                          </a:solidFill>
                        </a:rPr>
                        <a:t>Lower 95% CI</a:t>
                      </a:r>
                    </a:p>
                  </a:txBody>
                  <a:tcPr marL="27000" marR="27000" marT="0" marB="0" anchor="ctr"/>
                </a:tc>
                <a:tc>
                  <a:txBody>
                    <a:bodyPr/>
                    <a:lstStyle/>
                    <a:p>
                      <a:pPr algn="ctr"/>
                      <a:r>
                        <a:rPr lang="en-GB" sz="1600" dirty="0">
                          <a:solidFill>
                            <a:schemeClr val="bg1"/>
                          </a:solidFill>
                        </a:rPr>
                        <a:t>Upper 95% CI</a:t>
                      </a:r>
                    </a:p>
                  </a:txBody>
                  <a:tcPr marL="27000" marR="27000" marT="0" marB="0" anchor="ctr"/>
                </a:tc>
                <a:tc>
                  <a:txBody>
                    <a:bodyPr/>
                    <a:lstStyle/>
                    <a:p>
                      <a:pPr algn="ctr"/>
                      <a:r>
                        <a:rPr lang="en-GB" sz="1600" i="1" dirty="0">
                          <a:solidFill>
                            <a:schemeClr val="bg1"/>
                          </a:solidFill>
                        </a:rPr>
                        <a:t>P</a:t>
                      </a:r>
                    </a:p>
                  </a:txBody>
                  <a:tcPr marL="27000" marR="27000" marT="0" marB="0" anchor="ctr"/>
                </a:tc>
                <a:extLst>
                  <a:ext uri="{0D108BD9-81ED-4DB2-BD59-A6C34878D82A}">
                    <a16:rowId xmlns:a16="http://schemas.microsoft.com/office/drawing/2014/main" val="10000"/>
                  </a:ext>
                </a:extLst>
              </a:tr>
              <a:tr h="214020">
                <a:tc>
                  <a:txBody>
                    <a:bodyPr/>
                    <a:lstStyle/>
                    <a:p>
                      <a:pPr algn="l"/>
                      <a:r>
                        <a:rPr lang="en-GB" sz="1600" dirty="0"/>
                        <a:t>PASI75</a:t>
                      </a:r>
                    </a:p>
                  </a:txBody>
                  <a:tcPr marL="27000" marR="27000" marT="27000" marB="27000"/>
                </a:tc>
                <a:tc>
                  <a:txBody>
                    <a:bodyPr/>
                    <a:lstStyle/>
                    <a:p>
                      <a:pPr algn="ctr"/>
                      <a:r>
                        <a:rPr lang="en-GB" sz="1600" dirty="0"/>
                        <a:t>2.92</a:t>
                      </a:r>
                    </a:p>
                  </a:txBody>
                  <a:tcPr marL="27000" marR="27000" marT="27000" marB="27000"/>
                </a:tc>
                <a:tc>
                  <a:txBody>
                    <a:bodyPr/>
                    <a:lstStyle/>
                    <a:p>
                      <a:pPr algn="ctr"/>
                      <a:r>
                        <a:rPr lang="en-GB" sz="1600" dirty="0"/>
                        <a:t>1.51</a:t>
                      </a:r>
                    </a:p>
                  </a:txBody>
                  <a:tcPr marL="27000" marR="27000" marT="27000" marB="27000"/>
                </a:tc>
                <a:tc>
                  <a:txBody>
                    <a:bodyPr/>
                    <a:lstStyle/>
                    <a:p>
                      <a:pPr algn="ctr"/>
                      <a:r>
                        <a:rPr lang="en-GB" sz="1600" dirty="0"/>
                        <a:t>5.65</a:t>
                      </a:r>
                    </a:p>
                  </a:txBody>
                  <a:tcPr marL="27000" marR="27000" marT="27000" marB="27000"/>
                </a:tc>
                <a:tc>
                  <a:txBody>
                    <a:bodyPr/>
                    <a:lstStyle/>
                    <a:p>
                      <a:pPr algn="ctr"/>
                      <a:r>
                        <a:rPr lang="en-GB" sz="1600" dirty="0"/>
                        <a:t>0.0015</a:t>
                      </a:r>
                    </a:p>
                  </a:txBody>
                  <a:tcPr marL="27000" marR="27000" marT="27000" marB="27000"/>
                </a:tc>
                <a:extLst>
                  <a:ext uri="{0D108BD9-81ED-4DB2-BD59-A6C34878D82A}">
                    <a16:rowId xmlns:a16="http://schemas.microsoft.com/office/drawing/2014/main" val="10001"/>
                  </a:ext>
                </a:extLst>
              </a:tr>
            </a:tbl>
          </a:graphicData>
        </a:graphic>
      </p:graphicFrame>
      <p:sp>
        <p:nvSpPr>
          <p:cNvPr id="12" name="Title 1">
            <a:extLst>
              <a:ext uri="{FF2B5EF4-FFF2-40B4-BE49-F238E27FC236}">
                <a16:creationId xmlns:a16="http://schemas.microsoft.com/office/drawing/2014/main" id="{4EF8436A-1B5F-4041-9BE5-3604E8F564B0}"/>
              </a:ext>
            </a:extLst>
          </p:cNvPr>
          <p:cNvSpPr txBox="1">
            <a:spLocks/>
          </p:cNvSpPr>
          <p:nvPr/>
        </p:nvSpPr>
        <p:spPr>
          <a:xfrm>
            <a:off x="1222746" y="2052717"/>
            <a:ext cx="4072270" cy="134499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Reduction in psoriasis severity was achieved in a higher proportion of patients in the tight control arm.</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8323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TICOPA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AEs and SAEs Incidence: Up to Week 48</a:t>
            </a:r>
          </a:p>
        </p:txBody>
      </p:sp>
      <p:sp>
        <p:nvSpPr>
          <p:cNvPr id="7" name="TextBox 6">
            <a:extLst>
              <a:ext uri="{FF2B5EF4-FFF2-40B4-BE49-F238E27FC236}">
                <a16:creationId xmlns:a16="http://schemas.microsoft.com/office/drawing/2014/main" id="{CD7E6421-5D36-C44A-826C-3F0614F9EAA8}"/>
              </a:ext>
            </a:extLst>
          </p:cNvPr>
          <p:cNvSpPr txBox="1"/>
          <p:nvPr/>
        </p:nvSpPr>
        <p:spPr>
          <a:xfrm>
            <a:off x="57499" y="6516097"/>
            <a:ext cx="6059029" cy="276999"/>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Coates LC, et al. </a:t>
            </a:r>
            <a:r>
              <a:rPr kumimoji="0" lang="en-US" sz="1200" b="0" i="1" u="none" strike="noStrike" kern="1200" cap="none" spc="0" normalizeH="0" baseline="0" noProof="0" dirty="0">
                <a:ln>
                  <a:noFill/>
                </a:ln>
                <a:effectLst/>
                <a:uLnTx/>
                <a:uFillTx/>
                <a:latin typeface="Calibri"/>
                <a:ea typeface="+mn-ea"/>
                <a:cs typeface="+mn-cs"/>
              </a:rPr>
              <a:t>BMC Musculoskelet Disord</a:t>
            </a:r>
            <a:r>
              <a:rPr kumimoji="0" lang="en-US" sz="1200" b="0" i="0" u="none" strike="noStrike" kern="1200" cap="none" spc="0" normalizeH="0" baseline="0" noProof="0" dirty="0">
                <a:ln>
                  <a:noFill/>
                </a:ln>
                <a:effectLst/>
                <a:uLnTx/>
                <a:uFillTx/>
                <a:latin typeface="Calibri"/>
                <a:ea typeface="+mn-ea"/>
                <a:cs typeface="+mn-cs"/>
              </a:rPr>
              <a:t>. 2013 Mar 21;14:101. </a:t>
            </a:r>
          </a:p>
        </p:txBody>
      </p:sp>
      <p:graphicFrame>
        <p:nvGraphicFramePr>
          <p:cNvPr id="9" name="Table 8">
            <a:extLst>
              <a:ext uri="{FF2B5EF4-FFF2-40B4-BE49-F238E27FC236}">
                <a16:creationId xmlns:a16="http://schemas.microsoft.com/office/drawing/2014/main" id="{13A92C9B-53A0-0244-B585-1A508D144794}"/>
              </a:ext>
            </a:extLst>
          </p:cNvPr>
          <p:cNvGraphicFramePr>
            <a:graphicFrameLocks noGrp="1"/>
          </p:cNvGraphicFramePr>
          <p:nvPr/>
        </p:nvGraphicFramePr>
        <p:xfrm>
          <a:off x="1922721" y="1783080"/>
          <a:ext cx="8346558" cy="3291840"/>
        </p:xfrm>
        <a:graphic>
          <a:graphicData uri="http://schemas.openxmlformats.org/drawingml/2006/table">
            <a:tbl>
              <a:tblPr firstRow="1" bandRow="1">
                <a:tableStyleId>{5C22544A-7EE6-4342-B048-85BDC9FD1C3A}</a:tableStyleId>
              </a:tblPr>
              <a:tblGrid>
                <a:gridCol w="4017947">
                  <a:extLst>
                    <a:ext uri="{9D8B030D-6E8A-4147-A177-3AD203B41FA5}">
                      <a16:colId xmlns:a16="http://schemas.microsoft.com/office/drawing/2014/main" val="20000"/>
                    </a:ext>
                  </a:extLst>
                </a:gridCol>
                <a:gridCol w="2153951">
                  <a:extLst>
                    <a:ext uri="{9D8B030D-6E8A-4147-A177-3AD203B41FA5}">
                      <a16:colId xmlns:a16="http://schemas.microsoft.com/office/drawing/2014/main" val="20001"/>
                    </a:ext>
                  </a:extLst>
                </a:gridCol>
                <a:gridCol w="2174660">
                  <a:extLst>
                    <a:ext uri="{9D8B030D-6E8A-4147-A177-3AD203B41FA5}">
                      <a16:colId xmlns:a16="http://schemas.microsoft.com/office/drawing/2014/main" val="20002"/>
                    </a:ext>
                  </a:extLst>
                </a:gridCol>
              </a:tblGrid>
              <a:tr h="240539">
                <a:tc>
                  <a:txBody>
                    <a:bodyPr/>
                    <a:lstStyle/>
                    <a:p>
                      <a:pPr algn="l"/>
                      <a:endParaRPr lang="en-GB" sz="1200" dirty="0"/>
                    </a:p>
                  </a:txBody>
                  <a:tcPr marL="54000" marR="54000" marT="0" marB="0" anchor="ctr"/>
                </a:tc>
                <a:tc>
                  <a:txBody>
                    <a:bodyPr/>
                    <a:lstStyle/>
                    <a:p>
                      <a:pPr algn="ctr"/>
                      <a:r>
                        <a:rPr lang="en-GB" sz="1800" dirty="0">
                          <a:solidFill>
                            <a:schemeClr val="bg1"/>
                          </a:solidFill>
                        </a:rPr>
                        <a:t>Tight control</a:t>
                      </a:r>
                    </a:p>
                  </a:txBody>
                  <a:tcPr marL="54000" marR="54000" marT="0" marB="0" anchor="ctr"/>
                </a:tc>
                <a:tc>
                  <a:txBody>
                    <a:bodyPr/>
                    <a:lstStyle/>
                    <a:p>
                      <a:pPr algn="ctr"/>
                      <a:r>
                        <a:rPr lang="en-GB" sz="1800" dirty="0">
                          <a:solidFill>
                            <a:schemeClr val="bg1"/>
                          </a:solidFill>
                        </a:rPr>
                        <a:t>Standard</a:t>
                      </a:r>
                      <a:r>
                        <a:rPr lang="en-GB" sz="1800" baseline="0" dirty="0">
                          <a:solidFill>
                            <a:schemeClr val="bg1"/>
                          </a:solidFill>
                        </a:rPr>
                        <a:t> care</a:t>
                      </a:r>
                      <a:endParaRPr lang="en-GB" sz="1800" dirty="0">
                        <a:solidFill>
                          <a:schemeClr val="bg1"/>
                        </a:solidFill>
                      </a:endParaRPr>
                    </a:p>
                  </a:txBody>
                  <a:tcPr marL="54000" marR="54000" marT="0" marB="0" anchor="ctr"/>
                </a:tc>
                <a:extLst>
                  <a:ext uri="{0D108BD9-81ED-4DB2-BD59-A6C34878D82A}">
                    <a16:rowId xmlns:a16="http://schemas.microsoft.com/office/drawing/2014/main" val="10000"/>
                  </a:ext>
                </a:extLst>
              </a:tr>
              <a:tr h="240539">
                <a:tc>
                  <a:txBody>
                    <a:bodyPr/>
                    <a:lstStyle/>
                    <a:p>
                      <a:r>
                        <a:rPr lang="en-GB" sz="1800" b="1" dirty="0"/>
                        <a:t>Any AE, # </a:t>
                      </a:r>
                    </a:p>
                  </a:txBody>
                  <a:tcPr marL="54000" marR="54000" marT="0" marB="0" anchor="ctr"/>
                </a:tc>
                <a:tc>
                  <a:txBody>
                    <a:bodyPr/>
                    <a:lstStyle/>
                    <a:p>
                      <a:pPr algn="ctr"/>
                      <a:r>
                        <a:rPr lang="en-GB" sz="1800" dirty="0">
                          <a:solidFill>
                            <a:schemeClr val="tx1">
                              <a:lumMod val="50000"/>
                            </a:schemeClr>
                          </a:solidFill>
                        </a:rPr>
                        <a:t>622</a:t>
                      </a:r>
                    </a:p>
                  </a:txBody>
                  <a:tcPr marL="54000" marR="54000" marT="0" marB="0" anchor="ctr"/>
                </a:tc>
                <a:tc>
                  <a:txBody>
                    <a:bodyPr/>
                    <a:lstStyle/>
                    <a:p>
                      <a:pPr algn="ctr"/>
                      <a:r>
                        <a:rPr lang="en-GB" sz="1800" dirty="0">
                          <a:solidFill>
                            <a:schemeClr val="tx1">
                              <a:lumMod val="50000"/>
                            </a:schemeClr>
                          </a:solidFill>
                        </a:rPr>
                        <a:t>249</a:t>
                      </a:r>
                    </a:p>
                  </a:txBody>
                  <a:tcPr marL="54000" marR="54000" marT="0" marB="0" anchor="ctr"/>
                </a:tc>
                <a:extLst>
                  <a:ext uri="{0D108BD9-81ED-4DB2-BD59-A6C34878D82A}">
                    <a16:rowId xmlns:a16="http://schemas.microsoft.com/office/drawing/2014/main" val="10001"/>
                  </a:ext>
                </a:extLst>
              </a:tr>
              <a:tr h="240539">
                <a:tc>
                  <a:txBody>
                    <a:bodyPr/>
                    <a:lstStyle/>
                    <a:p>
                      <a:pPr marL="273050" indent="0"/>
                      <a:r>
                        <a:rPr lang="en-GB" sz="1800" dirty="0">
                          <a:solidFill>
                            <a:schemeClr val="tx1">
                              <a:lumMod val="50000"/>
                            </a:schemeClr>
                          </a:solidFill>
                        </a:rPr>
                        <a:t>AE related to study drug (%)</a:t>
                      </a:r>
                      <a:endParaRPr lang="en-GB" sz="1800" b="0" dirty="0">
                        <a:solidFill>
                          <a:schemeClr val="tx1">
                            <a:lumMod val="50000"/>
                          </a:schemeClr>
                        </a:solidFill>
                      </a:endParaRPr>
                    </a:p>
                  </a:txBody>
                  <a:tcPr marL="54000" marR="54000" marT="0" marB="0" anchor="ctr"/>
                </a:tc>
                <a:tc>
                  <a:txBody>
                    <a:bodyPr/>
                    <a:lstStyle/>
                    <a:p>
                      <a:pPr algn="ctr"/>
                      <a:r>
                        <a:rPr lang="en-GB" sz="1800" dirty="0">
                          <a:solidFill>
                            <a:schemeClr val="tx1">
                              <a:lumMod val="50000"/>
                            </a:schemeClr>
                          </a:solidFill>
                        </a:rPr>
                        <a:t>423 (68.0)</a:t>
                      </a:r>
                      <a:endParaRPr lang="en-GB" sz="1800" b="0" dirty="0">
                        <a:solidFill>
                          <a:schemeClr val="tx1">
                            <a:lumMod val="50000"/>
                          </a:schemeClr>
                        </a:solidFill>
                      </a:endParaRPr>
                    </a:p>
                  </a:txBody>
                  <a:tcPr marL="54000" marR="54000" marT="0" marB="0" anchor="ctr"/>
                </a:tc>
                <a:tc>
                  <a:txBody>
                    <a:bodyPr/>
                    <a:lstStyle/>
                    <a:p>
                      <a:pPr algn="ctr"/>
                      <a:r>
                        <a:rPr lang="en-GB" sz="1800" dirty="0">
                          <a:solidFill>
                            <a:schemeClr val="tx1">
                              <a:lumMod val="50000"/>
                            </a:schemeClr>
                          </a:solidFill>
                        </a:rPr>
                        <a:t>179 (71.8)</a:t>
                      </a:r>
                      <a:endParaRPr lang="en-GB" sz="1800" b="0" dirty="0">
                        <a:solidFill>
                          <a:schemeClr val="tx1">
                            <a:lumMod val="50000"/>
                          </a:schemeClr>
                        </a:solidFill>
                      </a:endParaRPr>
                    </a:p>
                  </a:txBody>
                  <a:tcPr marL="54000" marR="54000" marT="0" marB="0" anchor="ctr"/>
                </a:tc>
                <a:extLst>
                  <a:ext uri="{0D108BD9-81ED-4DB2-BD59-A6C34878D82A}">
                    <a16:rowId xmlns:a16="http://schemas.microsoft.com/office/drawing/2014/main" val="10002"/>
                  </a:ext>
                </a:extLst>
              </a:tr>
              <a:tr h="240539">
                <a:tc>
                  <a:txBody>
                    <a:bodyPr/>
                    <a:lstStyle/>
                    <a:p>
                      <a:r>
                        <a:rPr lang="en-GB" sz="1800" b="1" dirty="0"/>
                        <a:t>Common</a:t>
                      </a:r>
                      <a:r>
                        <a:rPr lang="en-GB" sz="1800" b="1" baseline="0" dirty="0"/>
                        <a:t> AEs</a:t>
                      </a:r>
                      <a:endParaRPr lang="en-GB" sz="1800" b="1" dirty="0"/>
                    </a:p>
                  </a:txBody>
                  <a:tcPr marL="54000" marR="54000" marT="0" marB="0" anchor="ctr"/>
                </a:tc>
                <a:tc>
                  <a:txBody>
                    <a:bodyPr/>
                    <a:lstStyle/>
                    <a:p>
                      <a:pPr algn="ctr"/>
                      <a:endParaRPr lang="en-GB" sz="1800" dirty="0">
                        <a:solidFill>
                          <a:schemeClr val="tx1">
                            <a:lumMod val="50000"/>
                          </a:schemeClr>
                        </a:solidFill>
                      </a:endParaRPr>
                    </a:p>
                  </a:txBody>
                  <a:tcPr marL="54000" marR="54000" marT="0" marB="0" anchor="ctr"/>
                </a:tc>
                <a:tc>
                  <a:txBody>
                    <a:bodyPr/>
                    <a:lstStyle/>
                    <a:p>
                      <a:pPr algn="ctr"/>
                      <a:endParaRPr lang="en-GB" sz="1800" dirty="0">
                        <a:solidFill>
                          <a:schemeClr val="tx1">
                            <a:lumMod val="50000"/>
                          </a:schemeClr>
                        </a:solidFill>
                      </a:endParaRPr>
                    </a:p>
                  </a:txBody>
                  <a:tcPr marL="54000" marR="54000" marT="0" marB="0" anchor="ctr"/>
                </a:tc>
                <a:extLst>
                  <a:ext uri="{0D108BD9-81ED-4DB2-BD59-A6C34878D82A}">
                    <a16:rowId xmlns:a16="http://schemas.microsoft.com/office/drawing/2014/main" val="10003"/>
                  </a:ext>
                </a:extLst>
              </a:tr>
              <a:tr h="240539">
                <a:tc>
                  <a:txBody>
                    <a:bodyPr/>
                    <a:lstStyle/>
                    <a:p>
                      <a:pPr marL="273050" indent="0"/>
                      <a:r>
                        <a:rPr lang="en-GB" sz="1800" dirty="0">
                          <a:solidFill>
                            <a:schemeClr val="tx1">
                              <a:lumMod val="50000"/>
                            </a:schemeClr>
                          </a:solidFill>
                        </a:rPr>
                        <a:t>Nausea</a:t>
                      </a:r>
                    </a:p>
                  </a:txBody>
                  <a:tcPr marL="54000" marR="54000" marT="0" marB="0" anchor="ctr"/>
                </a:tc>
                <a:tc>
                  <a:txBody>
                    <a:bodyPr/>
                    <a:lstStyle/>
                    <a:p>
                      <a:pPr algn="ctr"/>
                      <a:r>
                        <a:rPr lang="en-GB" sz="1800" dirty="0">
                          <a:solidFill>
                            <a:schemeClr val="tx1">
                              <a:lumMod val="50000"/>
                            </a:schemeClr>
                          </a:solidFill>
                        </a:rPr>
                        <a:t>54</a:t>
                      </a:r>
                    </a:p>
                  </a:txBody>
                  <a:tcPr marL="54000" marR="54000" marT="0" marB="0" anchor="ctr"/>
                </a:tc>
                <a:tc>
                  <a:txBody>
                    <a:bodyPr/>
                    <a:lstStyle/>
                    <a:p>
                      <a:pPr algn="ctr"/>
                      <a:r>
                        <a:rPr lang="en-GB" sz="1800" dirty="0">
                          <a:solidFill>
                            <a:schemeClr val="tx1">
                              <a:lumMod val="50000"/>
                            </a:schemeClr>
                          </a:solidFill>
                        </a:rPr>
                        <a:t>38</a:t>
                      </a:r>
                    </a:p>
                  </a:txBody>
                  <a:tcPr marL="54000" marR="54000" marT="0" marB="0" anchor="ctr"/>
                </a:tc>
                <a:extLst>
                  <a:ext uri="{0D108BD9-81ED-4DB2-BD59-A6C34878D82A}">
                    <a16:rowId xmlns:a16="http://schemas.microsoft.com/office/drawing/2014/main" val="10004"/>
                  </a:ext>
                </a:extLst>
              </a:tr>
              <a:tr h="240539">
                <a:tc>
                  <a:txBody>
                    <a:bodyPr/>
                    <a:lstStyle/>
                    <a:p>
                      <a:pPr marL="273050" indent="0"/>
                      <a:r>
                        <a:rPr lang="en-GB" sz="1800" dirty="0">
                          <a:solidFill>
                            <a:schemeClr val="tx1">
                              <a:lumMod val="50000"/>
                            </a:schemeClr>
                          </a:solidFill>
                        </a:rPr>
                        <a:t>LFT abnormality</a:t>
                      </a:r>
                    </a:p>
                  </a:txBody>
                  <a:tcPr marL="54000" marR="54000" marT="0" marB="0" anchor="ctr"/>
                </a:tc>
                <a:tc>
                  <a:txBody>
                    <a:bodyPr/>
                    <a:lstStyle/>
                    <a:p>
                      <a:pPr algn="ctr"/>
                      <a:r>
                        <a:rPr lang="en-GB" sz="1800" dirty="0">
                          <a:solidFill>
                            <a:schemeClr val="tx1">
                              <a:lumMod val="50000"/>
                            </a:schemeClr>
                          </a:solidFill>
                        </a:rPr>
                        <a:t>37</a:t>
                      </a:r>
                    </a:p>
                  </a:txBody>
                  <a:tcPr marL="54000" marR="54000" marT="0" marB="0" anchor="ctr"/>
                </a:tc>
                <a:tc>
                  <a:txBody>
                    <a:bodyPr/>
                    <a:lstStyle/>
                    <a:p>
                      <a:pPr algn="ctr"/>
                      <a:r>
                        <a:rPr lang="en-GB" sz="1800" dirty="0">
                          <a:solidFill>
                            <a:schemeClr val="tx1">
                              <a:lumMod val="50000"/>
                            </a:schemeClr>
                          </a:solidFill>
                        </a:rPr>
                        <a:t>39</a:t>
                      </a:r>
                    </a:p>
                  </a:txBody>
                  <a:tcPr marL="54000" marR="54000" marT="0" marB="0" anchor="ctr"/>
                </a:tc>
                <a:extLst>
                  <a:ext uri="{0D108BD9-81ED-4DB2-BD59-A6C34878D82A}">
                    <a16:rowId xmlns:a16="http://schemas.microsoft.com/office/drawing/2014/main" val="10005"/>
                  </a:ext>
                </a:extLst>
              </a:tr>
              <a:tr h="240539">
                <a:tc>
                  <a:txBody>
                    <a:bodyPr/>
                    <a:lstStyle/>
                    <a:p>
                      <a:pPr marL="273050" indent="0"/>
                      <a:r>
                        <a:rPr lang="en-GB" sz="1800" dirty="0">
                          <a:solidFill>
                            <a:schemeClr val="tx1">
                              <a:lumMod val="50000"/>
                            </a:schemeClr>
                          </a:solidFill>
                        </a:rPr>
                        <a:t>URTI – common cold</a:t>
                      </a:r>
                    </a:p>
                  </a:txBody>
                  <a:tcPr marL="54000" marR="54000" marT="0" marB="0" anchor="ctr"/>
                </a:tc>
                <a:tc>
                  <a:txBody>
                    <a:bodyPr/>
                    <a:lstStyle/>
                    <a:p>
                      <a:pPr algn="ctr"/>
                      <a:r>
                        <a:rPr lang="en-GB" sz="1800" dirty="0">
                          <a:solidFill>
                            <a:schemeClr val="tx1">
                              <a:lumMod val="50000"/>
                            </a:schemeClr>
                          </a:solidFill>
                        </a:rPr>
                        <a:t>46</a:t>
                      </a:r>
                    </a:p>
                  </a:txBody>
                  <a:tcPr marL="54000" marR="54000" marT="0" marB="0" anchor="ctr"/>
                </a:tc>
                <a:tc>
                  <a:txBody>
                    <a:bodyPr/>
                    <a:lstStyle/>
                    <a:p>
                      <a:pPr algn="ctr"/>
                      <a:r>
                        <a:rPr lang="en-GB" sz="1800" dirty="0">
                          <a:solidFill>
                            <a:schemeClr val="tx1">
                              <a:lumMod val="50000"/>
                            </a:schemeClr>
                          </a:solidFill>
                        </a:rPr>
                        <a:t>14</a:t>
                      </a:r>
                    </a:p>
                  </a:txBody>
                  <a:tcPr marL="54000" marR="54000" marT="0" marB="0" anchor="ctr"/>
                </a:tc>
                <a:extLst>
                  <a:ext uri="{0D108BD9-81ED-4DB2-BD59-A6C34878D82A}">
                    <a16:rowId xmlns:a16="http://schemas.microsoft.com/office/drawing/2014/main" val="10006"/>
                  </a:ext>
                </a:extLst>
              </a:tr>
              <a:tr h="240539">
                <a:tc>
                  <a:txBody>
                    <a:bodyPr/>
                    <a:lstStyle/>
                    <a:p>
                      <a:pPr marL="273050" indent="0"/>
                      <a:r>
                        <a:rPr lang="en-GB" sz="1800" dirty="0">
                          <a:solidFill>
                            <a:schemeClr val="tx1">
                              <a:lumMod val="50000"/>
                            </a:schemeClr>
                          </a:solidFill>
                        </a:rPr>
                        <a:t>GI upset</a:t>
                      </a:r>
                    </a:p>
                  </a:txBody>
                  <a:tcPr marL="54000" marR="54000" marT="0" marB="0" anchor="ctr"/>
                </a:tc>
                <a:tc>
                  <a:txBody>
                    <a:bodyPr/>
                    <a:lstStyle/>
                    <a:p>
                      <a:pPr algn="ctr"/>
                      <a:r>
                        <a:rPr lang="en-GB" sz="1800" dirty="0">
                          <a:solidFill>
                            <a:schemeClr val="tx1">
                              <a:lumMod val="50000"/>
                            </a:schemeClr>
                          </a:solidFill>
                        </a:rPr>
                        <a:t>35</a:t>
                      </a:r>
                    </a:p>
                  </a:txBody>
                  <a:tcPr marL="54000" marR="54000" marT="0" marB="0" anchor="ctr"/>
                </a:tc>
                <a:tc>
                  <a:txBody>
                    <a:bodyPr/>
                    <a:lstStyle/>
                    <a:p>
                      <a:pPr algn="ctr"/>
                      <a:r>
                        <a:rPr lang="en-GB" sz="1800" dirty="0">
                          <a:solidFill>
                            <a:schemeClr val="tx1">
                              <a:lumMod val="50000"/>
                            </a:schemeClr>
                          </a:solidFill>
                        </a:rPr>
                        <a:t>13</a:t>
                      </a:r>
                    </a:p>
                  </a:txBody>
                  <a:tcPr marL="54000" marR="54000" marT="0" marB="0" anchor="ctr"/>
                </a:tc>
                <a:extLst>
                  <a:ext uri="{0D108BD9-81ED-4DB2-BD59-A6C34878D82A}">
                    <a16:rowId xmlns:a16="http://schemas.microsoft.com/office/drawing/2014/main" val="10007"/>
                  </a:ext>
                </a:extLst>
              </a:tr>
              <a:tr h="240539">
                <a:tc>
                  <a:txBody>
                    <a:bodyPr/>
                    <a:lstStyle/>
                    <a:p>
                      <a:pPr marL="273050" indent="0"/>
                      <a:r>
                        <a:rPr lang="en-GB" sz="1800" dirty="0">
                          <a:solidFill>
                            <a:schemeClr val="tx1">
                              <a:lumMod val="50000"/>
                            </a:schemeClr>
                          </a:solidFill>
                        </a:rPr>
                        <a:t>Fatigue</a:t>
                      </a:r>
                    </a:p>
                  </a:txBody>
                  <a:tcPr marL="54000" marR="54000" marT="0" marB="0" anchor="ctr"/>
                </a:tc>
                <a:tc>
                  <a:txBody>
                    <a:bodyPr/>
                    <a:lstStyle/>
                    <a:p>
                      <a:pPr algn="ctr"/>
                      <a:r>
                        <a:rPr lang="en-GB" sz="1800" dirty="0">
                          <a:solidFill>
                            <a:schemeClr val="tx1">
                              <a:lumMod val="50000"/>
                            </a:schemeClr>
                          </a:solidFill>
                        </a:rPr>
                        <a:t>33</a:t>
                      </a:r>
                    </a:p>
                  </a:txBody>
                  <a:tcPr marL="54000" marR="54000" marT="0" marB="0" anchor="ctr"/>
                </a:tc>
                <a:tc>
                  <a:txBody>
                    <a:bodyPr/>
                    <a:lstStyle/>
                    <a:p>
                      <a:pPr algn="ctr"/>
                      <a:r>
                        <a:rPr lang="en-GB" sz="1800" dirty="0">
                          <a:solidFill>
                            <a:schemeClr val="tx1">
                              <a:lumMod val="50000"/>
                            </a:schemeClr>
                          </a:solidFill>
                        </a:rPr>
                        <a:t>8</a:t>
                      </a:r>
                    </a:p>
                  </a:txBody>
                  <a:tcPr marL="54000" marR="54000" marT="0" marB="0" anchor="ctr"/>
                </a:tc>
                <a:extLst>
                  <a:ext uri="{0D108BD9-81ED-4DB2-BD59-A6C34878D82A}">
                    <a16:rowId xmlns:a16="http://schemas.microsoft.com/office/drawing/2014/main" val="10008"/>
                  </a:ext>
                </a:extLst>
              </a:tr>
              <a:tr h="240539">
                <a:tc>
                  <a:txBody>
                    <a:bodyPr/>
                    <a:lstStyle/>
                    <a:p>
                      <a:pPr marL="0" indent="0"/>
                      <a:r>
                        <a:rPr lang="en-GB" sz="1800" b="1" dirty="0"/>
                        <a:t>Deaths</a:t>
                      </a:r>
                    </a:p>
                  </a:txBody>
                  <a:tcPr marL="54000" marR="54000" marT="0" marB="0" anchor="ctr"/>
                </a:tc>
                <a:tc>
                  <a:txBody>
                    <a:bodyPr/>
                    <a:lstStyle/>
                    <a:p>
                      <a:pPr algn="ctr"/>
                      <a:r>
                        <a:rPr lang="en-GB" sz="1800" dirty="0">
                          <a:solidFill>
                            <a:schemeClr val="tx1">
                              <a:lumMod val="50000"/>
                            </a:schemeClr>
                          </a:solidFill>
                        </a:rPr>
                        <a:t>0</a:t>
                      </a:r>
                    </a:p>
                  </a:txBody>
                  <a:tcPr marL="54000" marR="54000" marT="0" marB="0" anchor="ctr"/>
                </a:tc>
                <a:tc>
                  <a:txBody>
                    <a:bodyPr/>
                    <a:lstStyle/>
                    <a:p>
                      <a:pPr algn="ctr"/>
                      <a:r>
                        <a:rPr lang="en-GB" sz="1800" dirty="0">
                          <a:solidFill>
                            <a:schemeClr val="tx1">
                              <a:lumMod val="50000"/>
                            </a:schemeClr>
                          </a:solidFill>
                        </a:rPr>
                        <a:t>0</a:t>
                      </a:r>
                    </a:p>
                  </a:txBody>
                  <a:tcPr marL="54000" marR="54000" marT="0" marB="0" anchor="ctr"/>
                </a:tc>
                <a:extLst>
                  <a:ext uri="{0D108BD9-81ED-4DB2-BD59-A6C34878D82A}">
                    <a16:rowId xmlns:a16="http://schemas.microsoft.com/office/drawing/2014/main" val="10009"/>
                  </a:ext>
                </a:extLst>
              </a:tr>
              <a:tr h="240539">
                <a:tc>
                  <a:txBody>
                    <a:bodyPr/>
                    <a:lstStyle/>
                    <a:p>
                      <a:pPr marL="0" indent="0"/>
                      <a:r>
                        <a:rPr lang="en-GB" sz="1800" b="1" dirty="0"/>
                        <a:t>SAE</a:t>
                      </a:r>
                    </a:p>
                  </a:txBody>
                  <a:tcPr marL="54000" marR="54000" marT="0" marB="0" anchor="ctr"/>
                </a:tc>
                <a:tc>
                  <a:txBody>
                    <a:bodyPr/>
                    <a:lstStyle/>
                    <a:p>
                      <a:pPr algn="ctr"/>
                      <a:r>
                        <a:rPr lang="en-GB" sz="1800" dirty="0">
                          <a:solidFill>
                            <a:schemeClr val="tx1">
                              <a:lumMod val="50000"/>
                            </a:schemeClr>
                          </a:solidFill>
                        </a:rPr>
                        <a:t>25</a:t>
                      </a:r>
                      <a:r>
                        <a:rPr lang="sl-SI" sz="1800" dirty="0">
                          <a:solidFill>
                            <a:schemeClr val="tx1">
                              <a:lumMod val="50000"/>
                            </a:schemeClr>
                          </a:solidFill>
                        </a:rPr>
                        <a:t> (14 pts)</a:t>
                      </a:r>
                      <a:endParaRPr lang="en-GB" sz="1800" dirty="0">
                        <a:solidFill>
                          <a:schemeClr val="tx1">
                            <a:lumMod val="50000"/>
                          </a:schemeClr>
                        </a:solidFill>
                      </a:endParaRPr>
                    </a:p>
                  </a:txBody>
                  <a:tcPr marL="54000" marR="54000" marT="0" marB="0" anchor="ctr"/>
                </a:tc>
                <a:tc>
                  <a:txBody>
                    <a:bodyPr/>
                    <a:lstStyle/>
                    <a:p>
                      <a:pPr algn="ctr"/>
                      <a:r>
                        <a:rPr lang="sl-SI" sz="1800" dirty="0">
                          <a:solidFill>
                            <a:schemeClr val="tx1">
                              <a:lumMod val="50000"/>
                            </a:schemeClr>
                          </a:solidFill>
                        </a:rPr>
                        <a:t>8 (6 pts)</a:t>
                      </a:r>
                      <a:endParaRPr lang="en-GB" sz="1800" dirty="0">
                        <a:solidFill>
                          <a:schemeClr val="tx1">
                            <a:lumMod val="50000"/>
                          </a:schemeClr>
                        </a:solidFill>
                      </a:endParaRPr>
                    </a:p>
                  </a:txBody>
                  <a:tcPr marL="54000" marR="54000" marT="0" marB="0" anchor="ctr"/>
                </a:tc>
                <a:extLst>
                  <a:ext uri="{0D108BD9-81ED-4DB2-BD59-A6C34878D82A}">
                    <a16:rowId xmlns:a16="http://schemas.microsoft.com/office/drawing/2014/main" val="10010"/>
                  </a:ext>
                </a:extLst>
              </a:tr>
              <a:tr h="240539">
                <a:tc>
                  <a:txBody>
                    <a:bodyPr/>
                    <a:lstStyle/>
                    <a:p>
                      <a:pPr marL="273050" indent="0"/>
                      <a:r>
                        <a:rPr lang="en-GB" sz="1800" dirty="0">
                          <a:solidFill>
                            <a:schemeClr val="tx1">
                              <a:lumMod val="50000"/>
                            </a:schemeClr>
                          </a:solidFill>
                        </a:rPr>
                        <a:t>Drug-related SAE</a:t>
                      </a:r>
                    </a:p>
                  </a:txBody>
                  <a:tcPr marL="54000" marR="54000" marT="0" marB="0" anchor="ctr"/>
                </a:tc>
                <a:tc>
                  <a:txBody>
                    <a:bodyPr/>
                    <a:lstStyle/>
                    <a:p>
                      <a:pPr algn="ctr"/>
                      <a:r>
                        <a:rPr lang="en-GB" sz="1800" dirty="0">
                          <a:solidFill>
                            <a:schemeClr val="tx1">
                              <a:lumMod val="50000"/>
                            </a:schemeClr>
                          </a:solidFill>
                        </a:rPr>
                        <a:t>8</a:t>
                      </a:r>
                    </a:p>
                  </a:txBody>
                  <a:tcPr marL="54000" marR="54000" marT="0" marB="0" anchor="ctr"/>
                </a:tc>
                <a:tc>
                  <a:txBody>
                    <a:bodyPr/>
                    <a:lstStyle/>
                    <a:p>
                      <a:pPr algn="ctr"/>
                      <a:r>
                        <a:rPr lang="en-GB" sz="1800" dirty="0">
                          <a:solidFill>
                            <a:schemeClr val="tx1">
                              <a:lumMod val="50000"/>
                            </a:schemeClr>
                          </a:solidFill>
                        </a:rPr>
                        <a:t>2</a:t>
                      </a:r>
                    </a:p>
                  </a:txBody>
                  <a:tcPr marL="54000" marR="5400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5680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45-Year-Old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Encouraged to Strive for a Target of MDA</a:t>
            </a:r>
          </a:p>
        </p:txBody>
      </p:sp>
      <p:sp>
        <p:nvSpPr>
          <p:cNvPr id="6" name="Content Placeholder 2">
            <a:extLst>
              <a:ext uri="{FF2B5EF4-FFF2-40B4-BE49-F238E27FC236}">
                <a16:creationId xmlns:a16="http://schemas.microsoft.com/office/drawing/2014/main" id="{F34D7651-06CF-4C41-8DBF-2E3699543E10}"/>
              </a:ext>
            </a:extLst>
          </p:cNvPr>
          <p:cNvSpPr txBox="1">
            <a:spLocks/>
          </p:cNvSpPr>
          <p:nvPr/>
        </p:nvSpPr>
        <p:spPr>
          <a:xfrm>
            <a:off x="457200" y="1376001"/>
            <a:ext cx="9771321" cy="50035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Biologic or tsDMARD are possible options (a TNFi or IL-17i could be chosen 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Six-month evaluation demonstrated improvements in clinical domains</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Left knee tender at joint line (1 T, 0 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Left distal patella tender (1/6 Leeds enthesitis index)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Psoriasis BSA 1% - elbow, knees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HAQ 0.6</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Patient global – 10, patient pain – 10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Back pain considered to be due to degenerative spine disease and not PsA spondylitis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Tree>
    <p:extLst>
      <p:ext uri="{BB962C8B-B14F-4D97-AF65-F5344CB8AC3E}">
        <p14:creationId xmlns:p14="http://schemas.microsoft.com/office/powerpoint/2010/main" val="1236912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kumimoji="0" lang="en-US" sz="3900" i="0" u="none" strike="noStrike" kern="1200" cap="none" spc="0" normalizeH="0" baseline="0" noProof="0" dirty="0">
                <a:ln>
                  <a:noFill/>
                </a:ln>
                <a:solidFill>
                  <a:prstClr val="black"/>
                </a:solidFill>
                <a:effectLst/>
                <a:uLnTx/>
                <a:uFillTx/>
                <a:latin typeface="+mn-lt"/>
                <a:ea typeface="+mj-ea"/>
                <a:cs typeface="+mj-cs"/>
              </a:rPr>
              <a:t>MDA Criteria</a:t>
            </a:r>
          </a:p>
          <a:p>
            <a:pPr lvl="0" algn="l">
              <a:defRPr/>
            </a:pPr>
            <a:r>
              <a:rPr lang="en-US" sz="3500" i="1" dirty="0">
                <a:solidFill>
                  <a:prstClr val="black"/>
                </a:solidFill>
                <a:latin typeface="+mn-lt"/>
              </a:rPr>
              <a:t>GRAPPA</a:t>
            </a:r>
          </a:p>
        </p:txBody>
      </p:sp>
      <p:sp>
        <p:nvSpPr>
          <p:cNvPr id="6" name="Rectangle 3">
            <a:extLst>
              <a:ext uri="{FF2B5EF4-FFF2-40B4-BE49-F238E27FC236}">
                <a16:creationId xmlns:a16="http://schemas.microsoft.com/office/drawing/2014/main" id="{FBADC77D-B14C-A241-9A43-6780AA5A2EB3}"/>
              </a:ext>
            </a:extLst>
          </p:cNvPr>
          <p:cNvSpPr txBox="1">
            <a:spLocks noChangeArrowheads="1"/>
          </p:cNvSpPr>
          <p:nvPr/>
        </p:nvSpPr>
        <p:spPr>
          <a:xfrm>
            <a:off x="457200" y="1375908"/>
            <a:ext cx="9771321" cy="4844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GB" altLang="en-US" sz="2800" dirty="0">
                <a:solidFill>
                  <a:srgbClr val="262626"/>
                </a:solidFill>
                <a:latin typeface="Calibri"/>
              </a:rPr>
              <a:t>A patient is classified as in MDA when they meet 5 of 7 of the following criteria: </a:t>
            </a:r>
          </a:p>
          <a:p>
            <a:pPr lvl="1">
              <a:lnSpc>
                <a:spcPct val="90000"/>
              </a:lnSpc>
              <a:spcBef>
                <a:spcPts val="1200"/>
              </a:spcBef>
              <a:defRPr/>
            </a:pPr>
            <a:r>
              <a:rPr lang="en-GB" altLang="en-US" sz="2600" dirty="0">
                <a:solidFill>
                  <a:srgbClr val="262626"/>
                </a:solidFill>
                <a:latin typeface="Calibri"/>
              </a:rPr>
              <a:t>Tender joint count ≤1  </a:t>
            </a:r>
            <a:r>
              <a:rPr lang="en-GB" altLang="en-US" sz="2600" dirty="0">
                <a:solidFill>
                  <a:srgbClr val="FF0000"/>
                </a:solidFill>
                <a:latin typeface="Calibri"/>
              </a:rPr>
              <a:t>Yes</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Swollen joint count ≤1  </a:t>
            </a:r>
            <a:r>
              <a:rPr lang="en-GB" altLang="en-US" sz="2600" dirty="0">
                <a:solidFill>
                  <a:srgbClr val="FF0000"/>
                </a:solidFill>
                <a:latin typeface="Calibri"/>
              </a:rPr>
              <a:t>Yes</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PASI ≤1 or BSA ≤3  </a:t>
            </a:r>
            <a:r>
              <a:rPr lang="en-GB" altLang="en-US" sz="2600" dirty="0">
                <a:solidFill>
                  <a:srgbClr val="FF0000"/>
                </a:solidFill>
                <a:latin typeface="Calibri"/>
              </a:rPr>
              <a:t>Yes</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Patient pain VAS ≤15  </a:t>
            </a:r>
            <a:r>
              <a:rPr lang="en-GB" altLang="en-US" sz="2600" dirty="0">
                <a:solidFill>
                  <a:srgbClr val="FF0000"/>
                </a:solidFill>
                <a:latin typeface="Calibri"/>
              </a:rPr>
              <a:t>Yes</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Patient global activity VAS ≤20  </a:t>
            </a:r>
            <a:r>
              <a:rPr lang="en-GB" altLang="en-US" sz="2600" dirty="0">
                <a:solidFill>
                  <a:srgbClr val="FF0000"/>
                </a:solidFill>
                <a:latin typeface="Calibri"/>
              </a:rPr>
              <a:t>Yes</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HAQ ≤0.5  </a:t>
            </a:r>
            <a:r>
              <a:rPr lang="en-GB" altLang="en-US" sz="2600" dirty="0">
                <a:solidFill>
                  <a:srgbClr val="FF0000"/>
                </a:solidFill>
                <a:latin typeface="Calibri"/>
              </a:rPr>
              <a:t>No</a:t>
            </a:r>
            <a:endParaRPr lang="en-GB" altLang="en-US" sz="2600" dirty="0">
              <a:solidFill>
                <a:srgbClr val="262626"/>
              </a:solidFill>
              <a:latin typeface="Calibri"/>
            </a:endParaRPr>
          </a:p>
          <a:p>
            <a:pPr lvl="1">
              <a:lnSpc>
                <a:spcPct val="90000"/>
              </a:lnSpc>
              <a:spcBef>
                <a:spcPts val="1200"/>
              </a:spcBef>
              <a:defRPr/>
            </a:pPr>
            <a:r>
              <a:rPr lang="en-GB" altLang="en-US" sz="2600" dirty="0">
                <a:solidFill>
                  <a:srgbClr val="262626"/>
                </a:solidFill>
                <a:latin typeface="Calibri"/>
              </a:rPr>
              <a:t>Tender entheseal points ≤1  </a:t>
            </a:r>
            <a:r>
              <a:rPr lang="en-GB" altLang="en-US" sz="2600" dirty="0">
                <a:solidFill>
                  <a:srgbClr val="FF0000"/>
                </a:solidFill>
                <a:latin typeface="Calibri"/>
              </a:rPr>
              <a:t>Yes</a:t>
            </a:r>
            <a:endParaRPr lang="en-GB" altLang="en-US" sz="2600" dirty="0">
              <a:solidFill>
                <a:srgbClr val="262626"/>
              </a:solidFill>
              <a:latin typeface="Calibri"/>
            </a:endParaRPr>
          </a:p>
        </p:txBody>
      </p:sp>
      <p:sp>
        <p:nvSpPr>
          <p:cNvPr id="9" name="Text Box 4">
            <a:extLst>
              <a:ext uri="{FF2B5EF4-FFF2-40B4-BE49-F238E27FC236}">
                <a16:creationId xmlns:a16="http://schemas.microsoft.com/office/drawing/2014/main" id="{2CF17061-356B-2747-926F-242D0B8F9269}"/>
              </a:ext>
            </a:extLst>
          </p:cNvPr>
          <p:cNvSpPr txBox="1">
            <a:spLocks noChangeArrowheads="1"/>
          </p:cNvSpPr>
          <p:nvPr/>
        </p:nvSpPr>
        <p:spPr bwMode="auto">
          <a:xfrm>
            <a:off x="53612" y="6529546"/>
            <a:ext cx="31007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rgbClr val="262626"/>
                </a:solidFill>
                <a:latin typeface="Calibri" pitchFamily="34" charset="0"/>
              </a:defRPr>
            </a:lvl1pPr>
            <a:lvl2pPr marL="742950" indent="-285750" eaLnBrk="0" hangingPunct="0">
              <a:spcBef>
                <a:spcPct val="20000"/>
              </a:spcBef>
              <a:buFont typeface="Arial" charset="0"/>
              <a:buChar char="–"/>
              <a:defRPr sz="2800">
                <a:solidFill>
                  <a:srgbClr val="262626"/>
                </a:solidFill>
                <a:latin typeface="Calibri" pitchFamily="34" charset="0"/>
              </a:defRPr>
            </a:lvl2pPr>
            <a:lvl3pPr marL="1143000" indent="-228600" eaLnBrk="0" hangingPunct="0">
              <a:spcBef>
                <a:spcPct val="20000"/>
              </a:spcBef>
              <a:buFont typeface="Arial" charset="0"/>
              <a:buChar char="•"/>
              <a:defRPr sz="2400">
                <a:solidFill>
                  <a:srgbClr val="262626"/>
                </a:solidFill>
                <a:latin typeface="Calibri" pitchFamily="34" charset="0"/>
              </a:defRPr>
            </a:lvl3pPr>
            <a:lvl4pPr marL="1600200" indent="-228600" eaLnBrk="0" hangingPunct="0">
              <a:spcBef>
                <a:spcPct val="20000"/>
              </a:spcBef>
              <a:buFont typeface="Arial" charset="0"/>
              <a:buChar char="–"/>
              <a:defRPr sz="2000">
                <a:solidFill>
                  <a:srgbClr val="262626"/>
                </a:solidFill>
                <a:latin typeface="Calibri" pitchFamily="34" charset="0"/>
              </a:defRPr>
            </a:lvl4pPr>
            <a:lvl5pPr marL="2057400" indent="-228600" eaLnBrk="0" hangingPunct="0">
              <a:spcBef>
                <a:spcPct val="20000"/>
              </a:spcBef>
              <a:buFont typeface="Arial" charset="0"/>
              <a:buChar char="»"/>
              <a:defRPr sz="20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Calibri" pitchFamily="34" charset="0"/>
              </a:defRPr>
            </a:lvl9pPr>
          </a:lstStyle>
          <a:p>
            <a:pPr eaLnBrk="1" fontAlgn="base" hangingPunct="1">
              <a:spcBef>
                <a:spcPct val="0"/>
              </a:spcBef>
              <a:spcAft>
                <a:spcPct val="0"/>
              </a:spcAft>
              <a:buFontTx/>
              <a:buNone/>
            </a:pPr>
            <a:r>
              <a:rPr lang="en-US" altLang="en-US" sz="1200" dirty="0">
                <a:solidFill>
                  <a:schemeClr val="tx1"/>
                </a:solidFill>
                <a:latin typeface="+mj-lt"/>
              </a:rPr>
              <a:t>Coates L, et al. </a:t>
            </a:r>
            <a:r>
              <a:rPr lang="en-US" altLang="en-US" sz="1200" i="1" dirty="0">
                <a:solidFill>
                  <a:schemeClr val="tx1"/>
                </a:solidFill>
                <a:latin typeface="+mj-lt"/>
              </a:rPr>
              <a:t>Ann Rheum Dis</a:t>
            </a:r>
            <a:r>
              <a:rPr lang="en-US" altLang="en-US" sz="1200" dirty="0">
                <a:solidFill>
                  <a:schemeClr val="tx1"/>
                </a:solidFill>
                <a:latin typeface="+mj-lt"/>
              </a:rPr>
              <a:t>. 2010;69:48-53. </a:t>
            </a:r>
          </a:p>
        </p:txBody>
      </p:sp>
    </p:spTree>
    <p:extLst>
      <p:ext uri="{BB962C8B-B14F-4D97-AF65-F5344CB8AC3E}">
        <p14:creationId xmlns:p14="http://schemas.microsoft.com/office/powerpoint/2010/main" val="1868310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Pharmacologic Therapeutic Classes</a:t>
            </a:r>
          </a:p>
        </p:txBody>
      </p:sp>
      <p:sp>
        <p:nvSpPr>
          <p:cNvPr id="6" name="TextBox 5">
            <a:extLst>
              <a:ext uri="{FF2B5EF4-FFF2-40B4-BE49-F238E27FC236}">
                <a16:creationId xmlns:a16="http://schemas.microsoft.com/office/drawing/2014/main" id="{A28A73B0-6A9D-BA49-99AD-6FEAD3DAFF70}"/>
              </a:ext>
            </a:extLst>
          </p:cNvPr>
          <p:cNvSpPr txBox="1"/>
          <p:nvPr/>
        </p:nvSpPr>
        <p:spPr>
          <a:xfrm>
            <a:off x="47500" y="6571309"/>
            <a:ext cx="3510280"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a:t>
            </a:r>
            <a:r>
              <a:rPr kumimoji="0" lang="da-DK"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Rheum Dis Clin North Am</a:t>
            </a: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2015;41;723-738.</a:t>
            </a:r>
          </a:p>
        </p:txBody>
      </p:sp>
      <p:sp>
        <p:nvSpPr>
          <p:cNvPr id="25" name="Content Placeholder 2">
            <a:extLst>
              <a:ext uri="{FF2B5EF4-FFF2-40B4-BE49-F238E27FC236}">
                <a16:creationId xmlns:a16="http://schemas.microsoft.com/office/drawing/2014/main" id="{6AC05031-8A07-A84E-A920-1BBF47935B45}"/>
              </a:ext>
            </a:extLst>
          </p:cNvPr>
          <p:cNvSpPr txBox="1">
            <a:spLocks/>
          </p:cNvSpPr>
          <p:nvPr/>
        </p:nvSpPr>
        <p:spPr>
          <a:xfrm>
            <a:off x="457199" y="1355748"/>
            <a:ext cx="10685722" cy="5198055"/>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Conventional synthetic DMARDs (cs-DMARDs)</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Methotrexate, sulfasalazine, leflunomide</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TNF inhibitors (TNFi)</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Etanercept, infliximab, adalimumab, golimumab, certolizumab</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IL12/23i</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Ustekinumab</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IL17i</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Secukinumab, ixekizumab, brodalumab, bimekizumab</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IL23i</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Guselkumab, risankizumab, tildrakizumab</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 cell modulator</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Abatacept</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Targeted synthetic DMARDs (ts-DMARDs)</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PDE4i (apremilast)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JAKi (tofactinib, baricitinib, upanacitinib, filgotinib)</a:t>
            </a:r>
          </a:p>
        </p:txBody>
      </p:sp>
    </p:spTree>
    <p:extLst>
      <p:ext uri="{BB962C8B-B14F-4D97-AF65-F5344CB8AC3E}">
        <p14:creationId xmlns:p14="http://schemas.microsoft.com/office/powerpoint/2010/main" val="1460791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24797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MIPA Trial</a:t>
            </a:r>
            <a:endParaRPr kumimoji="0" lang="en-US" sz="32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0" name="TextBox 59">
            <a:extLst>
              <a:ext uri="{FF2B5EF4-FFF2-40B4-BE49-F238E27FC236}">
                <a16:creationId xmlns:a16="http://schemas.microsoft.com/office/drawing/2014/main" id="{2CA23442-465F-5344-93E5-50CA79C1A02B}"/>
              </a:ext>
            </a:extLst>
          </p:cNvPr>
          <p:cNvSpPr txBox="1"/>
          <p:nvPr/>
        </p:nvSpPr>
        <p:spPr>
          <a:xfrm>
            <a:off x="59375" y="6521626"/>
            <a:ext cx="5211511" cy="276999"/>
          </a:xfrm>
          <a:prstGeom prst="rect">
            <a:avLst/>
          </a:prstGeom>
          <a:noFill/>
        </p:spPr>
        <p:txBody>
          <a:bodyPr wrap="square" rtlCol="0" anchor="b">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Kingsley GH, et al. </a:t>
            </a:r>
            <a:r>
              <a:rPr kumimoji="0" lang="en-CA"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Rheumatology</a:t>
            </a:r>
            <a:r>
              <a:rPr kumimoji="0" lang="en-CA"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2012;51:1368-1377.</a:t>
            </a:r>
          </a:p>
        </p:txBody>
      </p:sp>
      <p:sp>
        <p:nvSpPr>
          <p:cNvPr id="6" name="Content Placeholder 2">
            <a:extLst>
              <a:ext uri="{FF2B5EF4-FFF2-40B4-BE49-F238E27FC236}">
                <a16:creationId xmlns:a16="http://schemas.microsoft.com/office/drawing/2014/main" id="{2B5BEACC-8EE5-5245-9FD9-367F3BA482C3}"/>
              </a:ext>
            </a:extLst>
          </p:cNvPr>
          <p:cNvSpPr txBox="1">
            <a:spLocks/>
          </p:cNvSpPr>
          <p:nvPr/>
        </p:nvSpPr>
        <p:spPr>
          <a:xfrm>
            <a:off x="457199" y="1240904"/>
            <a:ext cx="6490011" cy="4914572"/>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Double-blind, parallel-group randomized controlled trial (N = 221)</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Patients randomized to receive MTX (target dose 15 mg/week) or PBO</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There was no difference between groups in CRP/ESR, SJC, or TJC at 3 months or 6 months</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There were significant differences in improvement in patient and physician global assessment and PASI scores (</a:t>
            </a:r>
            <a:r>
              <a:rPr kumimoji="0" lang="en-US" sz="2400" b="0" i="1" u="none" strike="noStrike" kern="1200" cap="none" spc="0" normalizeH="0" baseline="0" noProof="0" dirty="0">
                <a:ln>
                  <a:noFill/>
                </a:ln>
                <a:solidFill>
                  <a:srgbClr val="8064A2">
                    <a:lumMod val="10000"/>
                  </a:srgbClr>
                </a:solidFill>
                <a:effectLst/>
                <a:uLnTx/>
                <a:uFillTx/>
                <a:latin typeface="Calibri"/>
                <a:ea typeface="+mn-ea"/>
                <a:cs typeface="+mn-cs"/>
              </a:rPr>
              <a:t>P</a:t>
            </a: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 = 0.02, 0.01, and 0.02, respectively)</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There was no evidence MTX improves inflammatory synovitis in active PsA, and that it has true DMARD activity</a:t>
            </a:r>
          </a:p>
        </p:txBody>
      </p:sp>
      <p:graphicFrame>
        <p:nvGraphicFramePr>
          <p:cNvPr id="7" name="Table 6">
            <a:extLst>
              <a:ext uri="{FF2B5EF4-FFF2-40B4-BE49-F238E27FC236}">
                <a16:creationId xmlns:a16="http://schemas.microsoft.com/office/drawing/2014/main" id="{A9BB114C-C8F1-4F46-A75C-78B4A17755B7}"/>
              </a:ext>
            </a:extLst>
          </p:cNvPr>
          <p:cNvGraphicFramePr>
            <a:graphicFrameLocks noGrp="1"/>
          </p:cNvGraphicFramePr>
          <p:nvPr/>
        </p:nvGraphicFramePr>
        <p:xfrm>
          <a:off x="7058725" y="2738818"/>
          <a:ext cx="4576627" cy="1249680"/>
        </p:xfrm>
        <a:graphic>
          <a:graphicData uri="http://schemas.openxmlformats.org/drawingml/2006/table">
            <a:tbl>
              <a:tblPr firstRow="1" bandRow="1">
                <a:effectLst/>
                <a:tableStyleId>{5C22544A-7EE6-4342-B048-85BDC9FD1C3A}</a:tableStyleId>
              </a:tblPr>
              <a:tblGrid>
                <a:gridCol w="2319453">
                  <a:extLst>
                    <a:ext uri="{9D8B030D-6E8A-4147-A177-3AD203B41FA5}">
                      <a16:colId xmlns:a16="http://schemas.microsoft.com/office/drawing/2014/main" val="20000"/>
                    </a:ext>
                  </a:extLst>
                </a:gridCol>
                <a:gridCol w="1550019">
                  <a:extLst>
                    <a:ext uri="{9D8B030D-6E8A-4147-A177-3AD203B41FA5}">
                      <a16:colId xmlns:a16="http://schemas.microsoft.com/office/drawing/2014/main" val="20001"/>
                    </a:ext>
                  </a:extLst>
                </a:gridCol>
                <a:gridCol w="707155">
                  <a:extLst>
                    <a:ext uri="{9D8B030D-6E8A-4147-A177-3AD203B41FA5}">
                      <a16:colId xmlns:a16="http://schemas.microsoft.com/office/drawing/2014/main" val="20002"/>
                    </a:ext>
                  </a:extLst>
                </a:gridCol>
              </a:tblGrid>
              <a:tr h="274320">
                <a:tc>
                  <a:txBody>
                    <a:bodyPr/>
                    <a:lstStyle/>
                    <a:p>
                      <a:r>
                        <a:rPr lang="en-US" sz="1600" dirty="0"/>
                        <a:t>Global</a:t>
                      </a:r>
                      <a:r>
                        <a:rPr lang="en-US" sz="1600" baseline="0" dirty="0"/>
                        <a:t> Index</a:t>
                      </a:r>
                      <a:endParaRPr lang="en-US" sz="1600" dirty="0"/>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chemeClr val="accent1"/>
                    </a:solidFill>
                  </a:tcPr>
                </a:tc>
                <a:tc>
                  <a:txBody>
                    <a:bodyPr/>
                    <a:lstStyle/>
                    <a:p>
                      <a:pPr algn="ctr"/>
                      <a:r>
                        <a:rPr lang="en-US" sz="1600" dirty="0"/>
                        <a:t>OR</a:t>
                      </a:r>
                      <a:r>
                        <a:rPr lang="en-US" sz="1600" baseline="0" dirty="0"/>
                        <a:t> (95% CI)</a:t>
                      </a:r>
                      <a:endParaRPr lang="en-US" sz="1600" dirty="0"/>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chemeClr val="accent1"/>
                    </a:solidFill>
                  </a:tcPr>
                </a:tc>
                <a:tc>
                  <a:txBody>
                    <a:bodyPr/>
                    <a:lstStyle/>
                    <a:p>
                      <a:pPr algn="ctr"/>
                      <a:r>
                        <a:rPr lang="en-US" sz="1600" i="1" dirty="0"/>
                        <a:t>P</a:t>
                      </a:r>
                      <a:endParaRPr lang="en-US" sz="1600" dirty="0"/>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5935">
                <a:tc>
                  <a:txBody>
                    <a:bodyPr/>
                    <a:lstStyle/>
                    <a:p>
                      <a:r>
                        <a:rPr lang="en-US" sz="1600" dirty="0">
                          <a:solidFill>
                            <a:srgbClr val="524A40"/>
                          </a:solidFill>
                        </a:rPr>
                        <a:t>PsARC (primary endpoint)</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D0D6EA"/>
                    </a:solidFill>
                  </a:tcPr>
                </a:tc>
                <a:tc>
                  <a:txBody>
                    <a:bodyPr/>
                    <a:lstStyle/>
                    <a:p>
                      <a:pPr algn="ctr"/>
                      <a:r>
                        <a:rPr lang="en-US" sz="1600" dirty="0">
                          <a:solidFill>
                            <a:srgbClr val="524A40"/>
                          </a:solidFill>
                        </a:rPr>
                        <a:t>1.77 (0.97, 3.23)</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D0D6EA"/>
                    </a:solidFill>
                  </a:tcPr>
                </a:tc>
                <a:tc>
                  <a:txBody>
                    <a:bodyPr/>
                    <a:lstStyle/>
                    <a:p>
                      <a:pPr algn="ctr"/>
                      <a:r>
                        <a:rPr lang="en-US" sz="1600" dirty="0">
                          <a:solidFill>
                            <a:srgbClr val="524A40"/>
                          </a:solidFill>
                        </a:rPr>
                        <a:t>0.06</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D0D6EA"/>
                    </a:solidFill>
                  </a:tcPr>
                </a:tc>
                <a:extLst>
                  <a:ext uri="{0D108BD9-81ED-4DB2-BD59-A6C34878D82A}">
                    <a16:rowId xmlns:a16="http://schemas.microsoft.com/office/drawing/2014/main" val="10001"/>
                  </a:ext>
                </a:extLst>
              </a:tr>
              <a:tr h="255935">
                <a:tc>
                  <a:txBody>
                    <a:bodyPr/>
                    <a:lstStyle/>
                    <a:p>
                      <a:r>
                        <a:rPr lang="en-US" sz="1600" dirty="0">
                          <a:solidFill>
                            <a:srgbClr val="524A40"/>
                          </a:solidFill>
                        </a:rPr>
                        <a:t>ACR 20</a:t>
                      </a:r>
                      <a:r>
                        <a:rPr lang="en-US" sz="1600" baseline="0" dirty="0">
                          <a:solidFill>
                            <a:srgbClr val="524A40"/>
                          </a:solidFill>
                        </a:rPr>
                        <a:t> responders</a:t>
                      </a:r>
                      <a:endParaRPr lang="en-US" sz="1600" dirty="0">
                        <a:solidFill>
                          <a:srgbClr val="524A40"/>
                        </a:solidFill>
                      </a:endParaRP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E9EBF5"/>
                    </a:solidFill>
                  </a:tcPr>
                </a:tc>
                <a:tc>
                  <a:txBody>
                    <a:bodyPr/>
                    <a:lstStyle/>
                    <a:p>
                      <a:pPr algn="ctr"/>
                      <a:r>
                        <a:rPr lang="en-US" sz="1600" dirty="0">
                          <a:solidFill>
                            <a:srgbClr val="524A40"/>
                          </a:solidFill>
                        </a:rPr>
                        <a:t>2.00 (0.65, 6.22)</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E9EBF5"/>
                    </a:solidFill>
                  </a:tcPr>
                </a:tc>
                <a:tc>
                  <a:txBody>
                    <a:bodyPr/>
                    <a:lstStyle/>
                    <a:p>
                      <a:pPr algn="ctr"/>
                      <a:r>
                        <a:rPr lang="en-US" sz="1600" dirty="0">
                          <a:solidFill>
                            <a:srgbClr val="524A40"/>
                          </a:solidFill>
                        </a:rPr>
                        <a:t>0.23</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E9EBF5"/>
                    </a:solidFill>
                  </a:tcPr>
                </a:tc>
                <a:extLst>
                  <a:ext uri="{0D108BD9-81ED-4DB2-BD59-A6C34878D82A}">
                    <a16:rowId xmlns:a16="http://schemas.microsoft.com/office/drawing/2014/main" val="10002"/>
                  </a:ext>
                </a:extLst>
              </a:tr>
              <a:tr h="255935">
                <a:tc>
                  <a:txBody>
                    <a:bodyPr/>
                    <a:lstStyle/>
                    <a:p>
                      <a:r>
                        <a:rPr lang="en-US" sz="1600" dirty="0">
                          <a:solidFill>
                            <a:srgbClr val="524A40"/>
                          </a:solidFill>
                        </a:rPr>
                        <a:t>DAS28 responders</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D0D6EA"/>
                    </a:solidFill>
                  </a:tcPr>
                </a:tc>
                <a:tc>
                  <a:txBody>
                    <a:bodyPr/>
                    <a:lstStyle/>
                    <a:p>
                      <a:pPr algn="ctr"/>
                      <a:r>
                        <a:rPr lang="en-US" sz="1600" dirty="0">
                          <a:solidFill>
                            <a:srgbClr val="524A40"/>
                          </a:solidFill>
                        </a:rPr>
                        <a:t>1.70 (0.90, 3.17)</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D0D6EA"/>
                    </a:solidFill>
                  </a:tcPr>
                </a:tc>
                <a:tc>
                  <a:txBody>
                    <a:bodyPr/>
                    <a:lstStyle/>
                    <a:p>
                      <a:pPr algn="ctr"/>
                      <a:r>
                        <a:rPr lang="en-US" sz="1600" dirty="0">
                          <a:solidFill>
                            <a:srgbClr val="524A40"/>
                          </a:solidFill>
                        </a:rPr>
                        <a:t>0.10</a:t>
                      </a:r>
                    </a:p>
                  </a:txBody>
                  <a:tcPr marL="68580" marR="68580" marT="34290" marB="34290" anchor="ctr">
                    <a:lnL w="19050" cap="flat" cmpd="sng" algn="ctr">
                      <a:solidFill>
                        <a:srgbClr val="524A40"/>
                      </a:solidFill>
                      <a:prstDash val="solid"/>
                      <a:round/>
                      <a:headEnd type="none" w="med" len="med"/>
                      <a:tailEnd type="none" w="med" len="med"/>
                    </a:lnL>
                    <a:lnR w="19050" cap="flat" cmpd="sng" algn="ctr">
                      <a:solidFill>
                        <a:srgbClr val="524A40"/>
                      </a:solidFill>
                      <a:prstDash val="solid"/>
                      <a:round/>
                      <a:headEnd type="none" w="med" len="med"/>
                      <a:tailEnd type="none" w="med" len="med"/>
                    </a:lnR>
                    <a:lnT w="19050" cap="flat" cmpd="sng" algn="ctr">
                      <a:solidFill>
                        <a:srgbClr val="524A40"/>
                      </a:solidFill>
                      <a:prstDash val="solid"/>
                      <a:round/>
                      <a:headEnd type="none" w="med" len="med"/>
                      <a:tailEnd type="none" w="med" len="med"/>
                    </a:lnT>
                    <a:lnB w="19050" cap="flat" cmpd="sng" algn="ctr">
                      <a:solidFill>
                        <a:srgbClr val="524A40"/>
                      </a:solidFill>
                      <a:prstDash val="solid"/>
                      <a:round/>
                      <a:headEnd type="none" w="med" len="med"/>
                      <a:tailEnd type="none" w="med" len="med"/>
                    </a:lnB>
                    <a:solidFill>
                      <a:srgbClr val="D0D6E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9810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Methotrexate Efficacy in Early PsA</a:t>
            </a:r>
            <a:endPar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TICOPA Trial Subanalysis</a:t>
            </a:r>
          </a:p>
        </p:txBody>
      </p:sp>
      <p:sp>
        <p:nvSpPr>
          <p:cNvPr id="21" name="TextBox 20">
            <a:extLst>
              <a:ext uri="{FF2B5EF4-FFF2-40B4-BE49-F238E27FC236}">
                <a16:creationId xmlns:a16="http://schemas.microsoft.com/office/drawing/2014/main" id="{6055086C-7909-9848-B594-714BFE12AEB6}"/>
              </a:ext>
            </a:extLst>
          </p:cNvPr>
          <p:cNvSpPr txBox="1"/>
          <p:nvPr/>
        </p:nvSpPr>
        <p:spPr>
          <a:xfrm>
            <a:off x="59375" y="6559434"/>
            <a:ext cx="3055475"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Coates LC, et al. EULAR 2015, Rome, #SAT0556.</a:t>
            </a:r>
          </a:p>
        </p:txBody>
      </p:sp>
      <p:sp>
        <p:nvSpPr>
          <p:cNvPr id="6" name="Content Placeholder 2">
            <a:extLst>
              <a:ext uri="{FF2B5EF4-FFF2-40B4-BE49-F238E27FC236}">
                <a16:creationId xmlns:a16="http://schemas.microsoft.com/office/drawing/2014/main" id="{14279960-20FF-284E-948D-B2FE84737C1D}"/>
              </a:ext>
            </a:extLst>
          </p:cNvPr>
          <p:cNvSpPr txBox="1">
            <a:spLocks/>
          </p:cNvSpPr>
          <p:nvPr/>
        </p:nvSpPr>
        <p:spPr>
          <a:xfrm>
            <a:off x="457200" y="1356264"/>
            <a:ext cx="6480720" cy="4910721"/>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panose="020F0502020204030204"/>
                <a:ea typeface="+mn-ea"/>
                <a:cs typeface="+mn-cs"/>
              </a:rPr>
              <a:t>Study of T2T/tight control treatment paradigm in early PsA</a:t>
            </a:r>
          </a:p>
          <a:p>
            <a:pPr marL="557213" marR="0" lvl="1" indent="-214313"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Tight control arm: MTX monotherapy for 12 weeks, then therapy adjusted to reach MDA through 48 weeks</a:t>
            </a:r>
          </a:p>
          <a:p>
            <a:pPr marL="557213" marR="0" lvl="1" indent="-214313"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Standard care arm: predominantly MTX throughout study </a:t>
            </a:r>
          </a:p>
          <a:p>
            <a:pPr marL="557213" marR="0" lvl="1" indent="-214313"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188 pts took oral MTX 12 weeks</a:t>
            </a:r>
          </a:p>
          <a:p>
            <a:pPr marL="557213" marR="0" lvl="1" indent="-214313"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MTX dose: 175 ≥15 mg; 122 ≥20 mg; 86 to 25 mg</a:t>
            </a:r>
          </a:p>
          <a:p>
            <a:pPr marL="257175" marR="0" lvl="0" indent="-257175"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rPr>
              <a:t>At 12 weeks:</a:t>
            </a:r>
          </a:p>
          <a:p>
            <a:pPr marL="857250" marR="0" lvl="2" indent="-171450"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ACR 20 41% at 12 wks</a:t>
            </a:r>
          </a:p>
          <a:p>
            <a:pPr marL="857250" marR="0" lvl="2" indent="-171450"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Minimal disease activity (MDA) achieved by 22%</a:t>
            </a:r>
          </a:p>
          <a:p>
            <a:pPr marL="857250" marR="0" lvl="2" indent="-171450"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Dactylitis improvement 62%  </a:t>
            </a:r>
          </a:p>
          <a:p>
            <a:pPr marL="857250" marR="0" lvl="2" indent="-171450"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Enthesitis improvement 25%</a:t>
            </a:r>
          </a:p>
          <a:p>
            <a:pPr marL="857250" marR="0" lvl="2" indent="-171450" algn="l" defTabSz="685800" rtl="0" eaLnBrk="1" fontAlgn="auto" latinLnBrk="0" hangingPunct="1">
              <a:lnSpc>
                <a:spcPct val="100000"/>
              </a:lnSpc>
              <a:spcBef>
                <a:spcPts val="0"/>
              </a:spcBef>
              <a:spcAft>
                <a:spcPts val="450"/>
              </a:spcAft>
              <a:buClrTx/>
              <a:buSzTx/>
              <a:buFont typeface="Arial" pitchFamily="34" charset="0"/>
              <a:buChar char="•"/>
              <a:tabLst/>
              <a:defRPr/>
            </a:pPr>
            <a:r>
              <a:rPr kumimoji="0" lang="en-US" sz="2000" b="0" i="0" u="none" strike="noStrike" kern="1200" cap="none" spc="0" normalizeH="0" baseline="0" noProof="0" dirty="0">
                <a:ln>
                  <a:noFill/>
                </a:ln>
                <a:solidFill>
                  <a:srgbClr val="8064A2">
                    <a:lumMod val="10000"/>
                  </a:srgbClr>
                </a:solidFill>
                <a:effectLst/>
                <a:uLnTx/>
                <a:uFillTx/>
                <a:latin typeface="Calibri"/>
                <a:ea typeface="+mn-ea"/>
                <a:cs typeface="+mn-cs"/>
              </a:rPr>
              <a:t>Minimal benefit in nails</a:t>
            </a:r>
          </a:p>
        </p:txBody>
      </p:sp>
      <p:graphicFrame>
        <p:nvGraphicFramePr>
          <p:cNvPr id="7" name="Chart 6">
            <a:extLst>
              <a:ext uri="{FF2B5EF4-FFF2-40B4-BE49-F238E27FC236}">
                <a16:creationId xmlns:a16="http://schemas.microsoft.com/office/drawing/2014/main" id="{482D3265-04FA-E14E-B5CD-4EDE10C1EC63}"/>
              </a:ext>
            </a:extLst>
          </p:cNvPr>
          <p:cNvGraphicFramePr/>
          <p:nvPr/>
        </p:nvGraphicFramePr>
        <p:xfrm>
          <a:off x="6949071" y="1945849"/>
          <a:ext cx="4710675" cy="2882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971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PsA</a:t>
            </a:r>
            <a:endPar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TNF</a:t>
            </a:r>
            <a:r>
              <a:rPr kumimoji="0" lang="el-GR" sz="3500" b="0" i="1" u="none" strike="noStrike" kern="1200" cap="none" spc="0" normalizeH="0" baseline="0" noProof="0" dirty="0">
                <a:ln>
                  <a:noFill/>
                </a:ln>
                <a:solidFill>
                  <a:prstClr val="black"/>
                </a:solidFill>
                <a:effectLst/>
                <a:uLnTx/>
                <a:uFillTx/>
                <a:latin typeface="Calibri" panose="020F0502020204030204"/>
                <a:ea typeface="+mj-ea"/>
                <a:cs typeface="+mj-cs"/>
              </a:rPr>
              <a:t>α </a:t>
            </a: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Inhibitors*</a:t>
            </a:r>
          </a:p>
        </p:txBody>
      </p:sp>
      <p:sp>
        <p:nvSpPr>
          <p:cNvPr id="7" name="TextBox 6">
            <a:extLst>
              <a:ext uri="{FF2B5EF4-FFF2-40B4-BE49-F238E27FC236}">
                <a16:creationId xmlns:a16="http://schemas.microsoft.com/office/drawing/2014/main" id="{52EE563E-339A-D84A-9C50-D2BDD188BE1A}"/>
              </a:ext>
            </a:extLst>
          </p:cNvPr>
          <p:cNvSpPr txBox="1"/>
          <p:nvPr/>
        </p:nvSpPr>
        <p:spPr>
          <a:xfrm>
            <a:off x="59375" y="6559434"/>
            <a:ext cx="3567603"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a:t>
            </a:r>
            <a:r>
              <a:rPr kumimoji="0" lang="da-DK"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Rheum Dis Clin North Am</a:t>
            </a: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2015;41;723-738.</a:t>
            </a:r>
          </a:p>
        </p:txBody>
      </p:sp>
      <p:grpSp>
        <p:nvGrpSpPr>
          <p:cNvPr id="5" name="Group 4">
            <a:extLst>
              <a:ext uri="{FF2B5EF4-FFF2-40B4-BE49-F238E27FC236}">
                <a16:creationId xmlns:a16="http://schemas.microsoft.com/office/drawing/2014/main" id="{A7224D5D-154E-BC41-AB7E-2622B504D59C}"/>
              </a:ext>
            </a:extLst>
          </p:cNvPr>
          <p:cNvGrpSpPr/>
          <p:nvPr/>
        </p:nvGrpSpPr>
        <p:grpSpPr>
          <a:xfrm>
            <a:off x="2359379" y="1404364"/>
            <a:ext cx="7477145" cy="3946566"/>
            <a:chOff x="1314450" y="860128"/>
            <a:chExt cx="6660367" cy="3336826"/>
          </a:xfrm>
        </p:grpSpPr>
        <p:sp>
          <p:nvSpPr>
            <p:cNvPr id="6" name="Line 2">
              <a:extLst>
                <a:ext uri="{FF2B5EF4-FFF2-40B4-BE49-F238E27FC236}">
                  <a16:creationId xmlns:a16="http://schemas.microsoft.com/office/drawing/2014/main" id="{A3F1BC4D-696B-6C47-9778-814B8AB2EE7B}"/>
                </a:ext>
              </a:extLst>
            </p:cNvPr>
            <p:cNvSpPr>
              <a:spLocks noChangeShapeType="1"/>
            </p:cNvSpPr>
            <p:nvPr/>
          </p:nvSpPr>
          <p:spPr bwMode="auto">
            <a:xfrm>
              <a:off x="1657360" y="4167188"/>
              <a:ext cx="105132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3">
              <a:extLst>
                <a:ext uri="{FF2B5EF4-FFF2-40B4-BE49-F238E27FC236}">
                  <a16:creationId xmlns:a16="http://schemas.microsoft.com/office/drawing/2014/main" id="{1D27266F-AC39-944E-806A-E908BB08DADE}"/>
                </a:ext>
              </a:extLst>
            </p:cNvPr>
            <p:cNvSpPr>
              <a:spLocks noChangeShapeType="1"/>
            </p:cNvSpPr>
            <p:nvPr/>
          </p:nvSpPr>
          <p:spPr bwMode="auto">
            <a:xfrm>
              <a:off x="2708672" y="1087041"/>
              <a:ext cx="107989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Line 4">
              <a:extLst>
                <a:ext uri="{FF2B5EF4-FFF2-40B4-BE49-F238E27FC236}">
                  <a16:creationId xmlns:a16="http://schemas.microsoft.com/office/drawing/2014/main" id="{AE91EF8D-AFEA-794C-88A5-C9646823485F}"/>
                </a:ext>
              </a:extLst>
            </p:cNvPr>
            <p:cNvSpPr>
              <a:spLocks noChangeShapeType="1"/>
            </p:cNvSpPr>
            <p:nvPr/>
          </p:nvSpPr>
          <p:spPr bwMode="auto">
            <a:xfrm>
              <a:off x="1657350" y="2624138"/>
              <a:ext cx="0" cy="154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5">
              <a:extLst>
                <a:ext uri="{FF2B5EF4-FFF2-40B4-BE49-F238E27FC236}">
                  <a16:creationId xmlns:a16="http://schemas.microsoft.com/office/drawing/2014/main" id="{813AD087-AFE3-3E42-8B63-630A33EB9313}"/>
                </a:ext>
              </a:extLst>
            </p:cNvPr>
            <p:cNvSpPr>
              <a:spLocks noChangeShapeType="1"/>
            </p:cNvSpPr>
            <p:nvPr/>
          </p:nvSpPr>
          <p:spPr bwMode="auto">
            <a:xfrm>
              <a:off x="5894795" y="1087041"/>
              <a:ext cx="159186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6">
              <a:extLst>
                <a:ext uri="{FF2B5EF4-FFF2-40B4-BE49-F238E27FC236}">
                  <a16:creationId xmlns:a16="http://schemas.microsoft.com/office/drawing/2014/main" id="{359146CD-A8C2-7643-A919-4D8FDA9A33D8}"/>
                </a:ext>
              </a:extLst>
            </p:cNvPr>
            <p:cNvSpPr>
              <a:spLocks noChangeShapeType="1"/>
            </p:cNvSpPr>
            <p:nvPr/>
          </p:nvSpPr>
          <p:spPr bwMode="auto">
            <a:xfrm>
              <a:off x="2708672" y="4167188"/>
              <a:ext cx="107989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Line 7">
              <a:extLst>
                <a:ext uri="{FF2B5EF4-FFF2-40B4-BE49-F238E27FC236}">
                  <a16:creationId xmlns:a16="http://schemas.microsoft.com/office/drawing/2014/main" id="{6B0DB31B-9B81-004F-8022-BF3937F14EF9}"/>
                </a:ext>
              </a:extLst>
            </p:cNvPr>
            <p:cNvSpPr>
              <a:spLocks noChangeShapeType="1"/>
            </p:cNvSpPr>
            <p:nvPr/>
          </p:nvSpPr>
          <p:spPr bwMode="auto">
            <a:xfrm>
              <a:off x="5894795" y="4167188"/>
              <a:ext cx="159186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4" name="Line 14">
              <a:extLst>
                <a:ext uri="{FF2B5EF4-FFF2-40B4-BE49-F238E27FC236}">
                  <a16:creationId xmlns:a16="http://schemas.microsoft.com/office/drawing/2014/main" id="{1858CA11-DEAF-0448-8A90-C03D0AB8499D}"/>
                </a:ext>
              </a:extLst>
            </p:cNvPr>
            <p:cNvSpPr>
              <a:spLocks noChangeShapeType="1"/>
            </p:cNvSpPr>
            <p:nvPr/>
          </p:nvSpPr>
          <p:spPr bwMode="auto">
            <a:xfrm>
              <a:off x="1708554" y="988219"/>
              <a:ext cx="120610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Line 15">
              <a:extLst>
                <a:ext uri="{FF2B5EF4-FFF2-40B4-BE49-F238E27FC236}">
                  <a16:creationId xmlns:a16="http://schemas.microsoft.com/office/drawing/2014/main" id="{20F7FC0C-B890-B646-835C-4DBA506E1589}"/>
                </a:ext>
              </a:extLst>
            </p:cNvPr>
            <p:cNvSpPr>
              <a:spLocks noChangeShapeType="1"/>
            </p:cNvSpPr>
            <p:nvPr/>
          </p:nvSpPr>
          <p:spPr bwMode="auto">
            <a:xfrm>
              <a:off x="1708547" y="988239"/>
              <a:ext cx="0" cy="158948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6">
              <a:extLst>
                <a:ext uri="{FF2B5EF4-FFF2-40B4-BE49-F238E27FC236}">
                  <a16:creationId xmlns:a16="http://schemas.microsoft.com/office/drawing/2014/main" id="{666CFCF6-E8B3-AD4A-8F43-2FD114B447B5}"/>
                </a:ext>
              </a:extLst>
            </p:cNvPr>
            <p:cNvSpPr>
              <a:spLocks noChangeArrowheads="1"/>
            </p:cNvSpPr>
            <p:nvPr/>
          </p:nvSpPr>
          <p:spPr bwMode="auto">
            <a:xfrm>
              <a:off x="1314450" y="915784"/>
              <a:ext cx="120610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4290" rIns="34290" anchor="b"/>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ct val="30000"/>
                </a:spcBef>
                <a:spcAft>
                  <a:spcPts val="0"/>
                </a:spcAft>
                <a:buClr>
                  <a:srgbClr val="FFFF66"/>
                </a:buClr>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Chimeric mAb</a:t>
              </a:r>
            </a:p>
          </p:txBody>
        </p:sp>
        <p:grpSp>
          <p:nvGrpSpPr>
            <p:cNvPr id="17" name="Group 16">
              <a:extLst>
                <a:ext uri="{FF2B5EF4-FFF2-40B4-BE49-F238E27FC236}">
                  <a16:creationId xmlns:a16="http://schemas.microsoft.com/office/drawing/2014/main" id="{AA9CA068-C08F-F247-B681-B9F58255E07F}"/>
                </a:ext>
              </a:extLst>
            </p:cNvPr>
            <p:cNvGrpSpPr>
              <a:grpSpLocks/>
            </p:cNvGrpSpPr>
            <p:nvPr/>
          </p:nvGrpSpPr>
          <p:grpSpPr bwMode="auto">
            <a:xfrm>
              <a:off x="1323985" y="1579960"/>
              <a:ext cx="1326356" cy="1837134"/>
              <a:chOff x="152" y="1214"/>
              <a:chExt cx="1114" cy="1543"/>
            </a:xfrm>
          </p:grpSpPr>
          <p:grpSp>
            <p:nvGrpSpPr>
              <p:cNvPr id="123" name="Group 17">
                <a:extLst>
                  <a:ext uri="{FF2B5EF4-FFF2-40B4-BE49-F238E27FC236}">
                    <a16:creationId xmlns:a16="http://schemas.microsoft.com/office/drawing/2014/main" id="{21C5915A-0668-8A4C-8231-823983F574A2}"/>
                  </a:ext>
                </a:extLst>
              </p:cNvPr>
              <p:cNvGrpSpPr>
                <a:grpSpLocks/>
              </p:cNvGrpSpPr>
              <p:nvPr/>
            </p:nvGrpSpPr>
            <p:grpSpPr bwMode="auto">
              <a:xfrm>
                <a:off x="152" y="1214"/>
                <a:ext cx="903" cy="1543"/>
                <a:chOff x="362" y="1961"/>
                <a:chExt cx="787" cy="1493"/>
              </a:xfrm>
            </p:grpSpPr>
            <p:sp>
              <p:nvSpPr>
                <p:cNvPr id="129" name="AutoShape 18">
                  <a:extLst>
                    <a:ext uri="{FF2B5EF4-FFF2-40B4-BE49-F238E27FC236}">
                      <a16:creationId xmlns:a16="http://schemas.microsoft.com/office/drawing/2014/main" id="{775A340E-1C21-AB4E-A731-0BADA4EA3DDB}"/>
                    </a:ext>
                  </a:extLst>
                </p:cNvPr>
                <p:cNvSpPr>
                  <a:spLocks noChangeArrowheads="1"/>
                </p:cNvSpPr>
                <p:nvPr/>
              </p:nvSpPr>
              <p:spPr bwMode="auto">
                <a:xfrm rot="-9540046">
                  <a:off x="814" y="2566"/>
                  <a:ext cx="45" cy="75"/>
                </a:xfrm>
                <a:prstGeom prst="rtTriangle">
                  <a:avLst/>
                </a:prstGeom>
                <a:solidFill>
                  <a:srgbClr val="FF9900"/>
                </a:solidFill>
                <a:ln w="9525" algn="ctr">
                  <a:solidFill>
                    <a:srgbClr val="FFFFFF"/>
                  </a:solidFill>
                  <a:miter lim="800000"/>
                  <a:headEnd/>
                  <a:tailEnd/>
                </a:ln>
              </p:spPr>
              <p:txBody>
                <a:bodyPr rot="10800000"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30" name="AutoShape 19">
                  <a:extLst>
                    <a:ext uri="{FF2B5EF4-FFF2-40B4-BE49-F238E27FC236}">
                      <a16:creationId xmlns:a16="http://schemas.microsoft.com/office/drawing/2014/main" id="{D86D43C4-DDF9-D042-8F98-644FF9FC5ACC}"/>
                    </a:ext>
                  </a:extLst>
                </p:cNvPr>
                <p:cNvSpPr>
                  <a:spLocks noChangeArrowheads="1"/>
                </p:cNvSpPr>
                <p:nvPr/>
              </p:nvSpPr>
              <p:spPr bwMode="auto">
                <a:xfrm rot="9457015" flipH="1">
                  <a:off x="679" y="2551"/>
                  <a:ext cx="45" cy="75"/>
                </a:xfrm>
                <a:prstGeom prst="rtTriangle">
                  <a:avLst/>
                </a:prstGeom>
                <a:solidFill>
                  <a:srgbClr val="FF9900"/>
                </a:solidFill>
                <a:ln w="9525" algn="ctr">
                  <a:solidFill>
                    <a:srgbClr val="FFFFFF"/>
                  </a:solidFill>
                  <a:miter lim="800000"/>
                  <a:headEnd/>
                  <a:tailEnd/>
                </a:ln>
              </p:spPr>
              <p:txBody>
                <a:bodyPr rot="10800000"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31" name="Arc 20">
                  <a:extLst>
                    <a:ext uri="{FF2B5EF4-FFF2-40B4-BE49-F238E27FC236}">
                      <a16:creationId xmlns:a16="http://schemas.microsoft.com/office/drawing/2014/main" id="{32096D08-9BE0-2E4B-B1A3-191FE47AFD98}"/>
                    </a:ext>
                  </a:extLst>
                </p:cNvPr>
                <p:cNvSpPr>
                  <a:spLocks/>
                </p:cNvSpPr>
                <p:nvPr/>
              </p:nvSpPr>
              <p:spPr bwMode="auto">
                <a:xfrm rot="252321">
                  <a:off x="696" y="2547"/>
                  <a:ext cx="46"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32" name="Arc 21">
                  <a:extLst>
                    <a:ext uri="{FF2B5EF4-FFF2-40B4-BE49-F238E27FC236}">
                      <a16:creationId xmlns:a16="http://schemas.microsoft.com/office/drawing/2014/main" id="{FA3DFF81-FBC3-0944-8763-EFA14C132DCD}"/>
                    </a:ext>
                  </a:extLst>
                </p:cNvPr>
                <p:cNvSpPr>
                  <a:spLocks/>
                </p:cNvSpPr>
                <p:nvPr/>
              </p:nvSpPr>
              <p:spPr bwMode="auto">
                <a:xfrm rot="353402">
                  <a:off x="651" y="2567"/>
                  <a:ext cx="46"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33" name="Arc 22">
                  <a:extLst>
                    <a:ext uri="{FF2B5EF4-FFF2-40B4-BE49-F238E27FC236}">
                      <a16:creationId xmlns:a16="http://schemas.microsoft.com/office/drawing/2014/main" id="{19017EBF-73E6-7A41-8AA2-A478C5B96674}"/>
                    </a:ext>
                  </a:extLst>
                </p:cNvPr>
                <p:cNvSpPr>
                  <a:spLocks/>
                </p:cNvSpPr>
                <p:nvPr/>
              </p:nvSpPr>
              <p:spPr bwMode="auto">
                <a:xfrm rot="21347679" flipH="1">
                  <a:off x="798" y="2559"/>
                  <a:ext cx="46"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34" name="Arc 23">
                  <a:extLst>
                    <a:ext uri="{FF2B5EF4-FFF2-40B4-BE49-F238E27FC236}">
                      <a16:creationId xmlns:a16="http://schemas.microsoft.com/office/drawing/2014/main" id="{27507B13-355D-1047-A771-C9677CC3EAE2}"/>
                    </a:ext>
                  </a:extLst>
                </p:cNvPr>
                <p:cNvSpPr>
                  <a:spLocks/>
                </p:cNvSpPr>
                <p:nvPr/>
              </p:nvSpPr>
              <p:spPr bwMode="auto">
                <a:xfrm rot="21246598" flipH="1">
                  <a:off x="843" y="2579"/>
                  <a:ext cx="46"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35" name="Rectangle 24">
                  <a:extLst>
                    <a:ext uri="{FF2B5EF4-FFF2-40B4-BE49-F238E27FC236}">
                      <a16:creationId xmlns:a16="http://schemas.microsoft.com/office/drawing/2014/main" id="{8F45E24D-EE14-1E4B-B312-35566B4E358C}"/>
                    </a:ext>
                  </a:extLst>
                </p:cNvPr>
                <p:cNvSpPr>
                  <a:spLocks noChangeArrowheads="1"/>
                </p:cNvSpPr>
                <p:nvPr/>
              </p:nvSpPr>
              <p:spPr bwMode="auto">
                <a:xfrm rot="3733787">
                  <a:off x="449" y="2390"/>
                  <a:ext cx="318" cy="46"/>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36" name="Rectangle 25">
                  <a:extLst>
                    <a:ext uri="{FF2B5EF4-FFF2-40B4-BE49-F238E27FC236}">
                      <a16:creationId xmlns:a16="http://schemas.microsoft.com/office/drawing/2014/main" id="{CE7DB01D-8328-3F4D-B46F-71D6E0F496C6}"/>
                    </a:ext>
                  </a:extLst>
                </p:cNvPr>
                <p:cNvSpPr>
                  <a:spLocks noChangeArrowheads="1"/>
                </p:cNvSpPr>
                <p:nvPr/>
              </p:nvSpPr>
              <p:spPr bwMode="auto">
                <a:xfrm rot="3733787">
                  <a:off x="374" y="2432"/>
                  <a:ext cx="310" cy="46"/>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37" name="Rectangle 26">
                  <a:extLst>
                    <a:ext uri="{FF2B5EF4-FFF2-40B4-BE49-F238E27FC236}">
                      <a16:creationId xmlns:a16="http://schemas.microsoft.com/office/drawing/2014/main" id="{D49C3260-24D7-644B-B18C-097BC0EBC480}"/>
                    </a:ext>
                  </a:extLst>
                </p:cNvPr>
                <p:cNvSpPr>
                  <a:spLocks noChangeArrowheads="1"/>
                </p:cNvSpPr>
                <p:nvPr/>
              </p:nvSpPr>
              <p:spPr bwMode="auto">
                <a:xfrm rot="6856309">
                  <a:off x="760" y="2398"/>
                  <a:ext cx="323" cy="46"/>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38" name="Rectangle 27">
                  <a:extLst>
                    <a:ext uri="{FF2B5EF4-FFF2-40B4-BE49-F238E27FC236}">
                      <a16:creationId xmlns:a16="http://schemas.microsoft.com/office/drawing/2014/main" id="{0B2348A0-BA2B-534F-9E0D-081F4E6D9C1E}"/>
                    </a:ext>
                  </a:extLst>
                </p:cNvPr>
                <p:cNvSpPr>
                  <a:spLocks noChangeArrowheads="1"/>
                </p:cNvSpPr>
                <p:nvPr/>
              </p:nvSpPr>
              <p:spPr bwMode="auto">
                <a:xfrm rot="6856309">
                  <a:off x="836" y="2432"/>
                  <a:ext cx="318" cy="46"/>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39" name="Rectangle 28">
                  <a:extLst>
                    <a:ext uri="{FF2B5EF4-FFF2-40B4-BE49-F238E27FC236}">
                      <a16:creationId xmlns:a16="http://schemas.microsoft.com/office/drawing/2014/main" id="{CACF61F9-447A-8247-9EB5-78EF9EE830C4}"/>
                    </a:ext>
                  </a:extLst>
                </p:cNvPr>
                <p:cNvSpPr>
                  <a:spLocks noChangeArrowheads="1"/>
                </p:cNvSpPr>
                <p:nvPr/>
              </p:nvSpPr>
              <p:spPr bwMode="auto">
                <a:xfrm>
                  <a:off x="691" y="2683"/>
                  <a:ext cx="45" cy="771"/>
                </a:xfrm>
                <a:prstGeom prst="rect">
                  <a:avLst/>
                </a:prstGeom>
                <a:solidFill>
                  <a:srgbClr val="FF6600"/>
                </a:solidFill>
                <a:ln w="12700" algn="ctr">
                  <a:solidFill>
                    <a:srgbClr val="FFFFFF"/>
                  </a:solidFill>
                  <a:miter lim="800000"/>
                  <a:headEnd/>
                  <a:tailEnd/>
                </a:ln>
              </p:spPr>
              <p:txBody>
                <a:bodyPr wrap="none"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40" name="Rectangle 29">
                  <a:extLst>
                    <a:ext uri="{FF2B5EF4-FFF2-40B4-BE49-F238E27FC236}">
                      <a16:creationId xmlns:a16="http://schemas.microsoft.com/office/drawing/2014/main" id="{15EAD839-5E84-A148-B3E9-BF2649DB93C9}"/>
                    </a:ext>
                  </a:extLst>
                </p:cNvPr>
                <p:cNvSpPr>
                  <a:spLocks noChangeArrowheads="1"/>
                </p:cNvSpPr>
                <p:nvPr/>
              </p:nvSpPr>
              <p:spPr bwMode="auto">
                <a:xfrm>
                  <a:off x="804" y="2683"/>
                  <a:ext cx="45" cy="771"/>
                </a:xfrm>
                <a:prstGeom prst="rect">
                  <a:avLst/>
                </a:prstGeom>
                <a:solidFill>
                  <a:srgbClr val="FF6600"/>
                </a:solidFill>
                <a:ln w="12700" algn="ctr">
                  <a:solidFill>
                    <a:srgbClr val="FFFFFF"/>
                  </a:solidFill>
                  <a:miter lim="800000"/>
                  <a:headEnd/>
                  <a:tailEnd/>
                </a:ln>
              </p:spPr>
              <p:txBody>
                <a:bodyPr wrap="none"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41" name="Rectangle 30">
                  <a:extLst>
                    <a:ext uri="{FF2B5EF4-FFF2-40B4-BE49-F238E27FC236}">
                      <a16:creationId xmlns:a16="http://schemas.microsoft.com/office/drawing/2014/main" id="{0CF990F4-FF51-8D4E-BD48-9DD41734DB04}"/>
                    </a:ext>
                  </a:extLst>
                </p:cNvPr>
                <p:cNvSpPr>
                  <a:spLocks noChangeArrowheads="1"/>
                </p:cNvSpPr>
                <p:nvPr/>
              </p:nvSpPr>
              <p:spPr bwMode="auto">
                <a:xfrm rot="3733787">
                  <a:off x="306" y="2111"/>
                  <a:ext cx="310" cy="46"/>
                </a:xfrm>
                <a:prstGeom prst="rect">
                  <a:avLst/>
                </a:prstGeom>
                <a:solidFill>
                  <a:srgbClr val="00FF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42" name="Rectangle 31">
                  <a:extLst>
                    <a:ext uri="{FF2B5EF4-FFF2-40B4-BE49-F238E27FC236}">
                      <a16:creationId xmlns:a16="http://schemas.microsoft.com/office/drawing/2014/main" id="{8FFAECF9-56CD-BC4E-A7F1-1BA9BBB60E4B}"/>
                    </a:ext>
                  </a:extLst>
                </p:cNvPr>
                <p:cNvSpPr>
                  <a:spLocks noChangeArrowheads="1"/>
                </p:cNvSpPr>
                <p:nvPr/>
              </p:nvSpPr>
              <p:spPr bwMode="auto">
                <a:xfrm rot="3733787">
                  <a:off x="230" y="2159"/>
                  <a:ext cx="310" cy="46"/>
                </a:xfrm>
                <a:prstGeom prst="rect">
                  <a:avLst/>
                </a:prstGeom>
                <a:solidFill>
                  <a:srgbClr val="00FF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43" name="Rectangle 32">
                  <a:extLst>
                    <a:ext uri="{FF2B5EF4-FFF2-40B4-BE49-F238E27FC236}">
                      <a16:creationId xmlns:a16="http://schemas.microsoft.com/office/drawing/2014/main" id="{A8735F16-69B0-B24E-B525-F4E2F3BE55AE}"/>
                    </a:ext>
                  </a:extLst>
                </p:cNvPr>
                <p:cNvSpPr>
                  <a:spLocks noChangeArrowheads="1"/>
                </p:cNvSpPr>
                <p:nvPr/>
              </p:nvSpPr>
              <p:spPr bwMode="auto">
                <a:xfrm rot="6856309">
                  <a:off x="894" y="2100"/>
                  <a:ext cx="323" cy="46"/>
                </a:xfrm>
                <a:prstGeom prst="rect">
                  <a:avLst/>
                </a:prstGeom>
                <a:solidFill>
                  <a:srgbClr val="00FF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44" name="Rectangle 33">
                  <a:extLst>
                    <a:ext uri="{FF2B5EF4-FFF2-40B4-BE49-F238E27FC236}">
                      <a16:creationId xmlns:a16="http://schemas.microsoft.com/office/drawing/2014/main" id="{6C6A7815-03D0-BB4E-8B87-43AF4EC77B0A}"/>
                    </a:ext>
                  </a:extLst>
                </p:cNvPr>
                <p:cNvSpPr>
                  <a:spLocks noChangeArrowheads="1"/>
                </p:cNvSpPr>
                <p:nvPr/>
              </p:nvSpPr>
              <p:spPr bwMode="auto">
                <a:xfrm rot="6856309">
                  <a:off x="964" y="2141"/>
                  <a:ext cx="323" cy="46"/>
                </a:xfrm>
                <a:prstGeom prst="rect">
                  <a:avLst/>
                </a:prstGeom>
                <a:solidFill>
                  <a:srgbClr val="00FF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45" name="Line 34">
                  <a:extLst>
                    <a:ext uri="{FF2B5EF4-FFF2-40B4-BE49-F238E27FC236}">
                      <a16:creationId xmlns:a16="http://schemas.microsoft.com/office/drawing/2014/main" id="{761DE5C6-EEBB-0243-908A-B4F8EF556F14}"/>
                    </a:ext>
                  </a:extLst>
                </p:cNvPr>
                <p:cNvSpPr>
                  <a:spLocks noChangeShapeType="1"/>
                </p:cNvSpPr>
                <p:nvPr/>
              </p:nvSpPr>
              <p:spPr bwMode="auto">
                <a:xfrm>
                  <a:off x="692" y="3068"/>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46" name="Line 35">
                  <a:extLst>
                    <a:ext uri="{FF2B5EF4-FFF2-40B4-BE49-F238E27FC236}">
                      <a16:creationId xmlns:a16="http://schemas.microsoft.com/office/drawing/2014/main" id="{828EE30B-EC50-9F46-94ED-6F8C9B20BB1D}"/>
                    </a:ext>
                  </a:extLst>
                </p:cNvPr>
                <p:cNvSpPr>
                  <a:spLocks noChangeShapeType="1"/>
                </p:cNvSpPr>
                <p:nvPr/>
              </p:nvSpPr>
              <p:spPr bwMode="auto">
                <a:xfrm>
                  <a:off x="805" y="3067"/>
                  <a:ext cx="45"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124" name="Text Box 36">
                <a:extLst>
                  <a:ext uri="{FF2B5EF4-FFF2-40B4-BE49-F238E27FC236}">
                    <a16:creationId xmlns:a16="http://schemas.microsoft.com/office/drawing/2014/main" id="{681CB46C-037F-C44C-BC57-7106F7106A90}"/>
                  </a:ext>
                </a:extLst>
              </p:cNvPr>
              <p:cNvSpPr txBox="1">
                <a:spLocks noChangeArrowheads="1"/>
              </p:cNvSpPr>
              <p:nvPr/>
            </p:nvSpPr>
            <p:spPr bwMode="auto">
              <a:xfrm>
                <a:off x="990" y="1748"/>
                <a:ext cx="2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CDR</a:t>
                </a:r>
              </a:p>
            </p:txBody>
          </p:sp>
          <p:grpSp>
            <p:nvGrpSpPr>
              <p:cNvPr id="125" name="Group 37">
                <a:extLst>
                  <a:ext uri="{FF2B5EF4-FFF2-40B4-BE49-F238E27FC236}">
                    <a16:creationId xmlns:a16="http://schemas.microsoft.com/office/drawing/2014/main" id="{AAC75B91-0082-8447-A118-E451AB6D561D}"/>
                  </a:ext>
                </a:extLst>
              </p:cNvPr>
              <p:cNvGrpSpPr>
                <a:grpSpLocks/>
              </p:cNvGrpSpPr>
              <p:nvPr/>
            </p:nvGrpSpPr>
            <p:grpSpPr bwMode="auto">
              <a:xfrm>
                <a:off x="1004" y="1350"/>
                <a:ext cx="136" cy="400"/>
                <a:chOff x="2070" y="2093"/>
                <a:chExt cx="119" cy="387"/>
              </a:xfrm>
            </p:grpSpPr>
            <p:sp>
              <p:nvSpPr>
                <p:cNvPr id="126" name="Freeform 38">
                  <a:extLst>
                    <a:ext uri="{FF2B5EF4-FFF2-40B4-BE49-F238E27FC236}">
                      <a16:creationId xmlns:a16="http://schemas.microsoft.com/office/drawing/2014/main" id="{0DC0D0CE-B382-ED43-9E06-40980AD6E560}"/>
                    </a:ext>
                  </a:extLst>
                </p:cNvPr>
                <p:cNvSpPr>
                  <a:spLocks/>
                </p:cNvSpPr>
                <p:nvPr/>
              </p:nvSpPr>
              <p:spPr bwMode="auto">
                <a:xfrm>
                  <a:off x="2070" y="2331"/>
                  <a:ext cx="97" cy="149"/>
                </a:xfrm>
                <a:custGeom>
                  <a:avLst/>
                  <a:gdLst>
                    <a:gd name="T0" fmla="*/ 0 w 97"/>
                    <a:gd name="T1" fmla="*/ 0 h 149"/>
                    <a:gd name="T2" fmla="*/ 97 w 97"/>
                    <a:gd name="T3" fmla="*/ 149 h 149"/>
                    <a:gd name="T4" fmla="*/ 0 60000 65536"/>
                    <a:gd name="T5" fmla="*/ 0 60000 65536"/>
                    <a:gd name="T6" fmla="*/ 0 w 97"/>
                    <a:gd name="T7" fmla="*/ 0 h 149"/>
                    <a:gd name="T8" fmla="*/ 97 w 97"/>
                    <a:gd name="T9" fmla="*/ 149 h 149"/>
                  </a:gdLst>
                  <a:ahLst/>
                  <a:cxnLst>
                    <a:cxn ang="T4">
                      <a:pos x="T0" y="T1"/>
                    </a:cxn>
                    <a:cxn ang="T5">
                      <a:pos x="T2" y="T3"/>
                    </a:cxn>
                  </a:cxnLst>
                  <a:rect l="T6" t="T7" r="T8" b="T9"/>
                  <a:pathLst>
                    <a:path w="97" h="149">
                      <a:moveTo>
                        <a:pt x="0" y="0"/>
                      </a:moveTo>
                      <a:lnTo>
                        <a:pt x="97" y="149"/>
                      </a:lnTo>
                    </a:path>
                  </a:pathLst>
                </a:custGeom>
                <a:ln>
                  <a:headEnd/>
                  <a:tailEnd/>
                </a:ln>
                <a:extLst>
                  <a:ext uri="{909E8E84-426E-40DD-AFC4-6F175D3DCCD1}">
                    <a14:hiddenFill xmlns:a14="http://schemas.microsoft.com/office/drawing/2010/main">
                      <a:solidFill>
                        <a:srgbClr val="FFFFFF"/>
                      </a:solidFill>
                    </a14:hiddenFill>
                  </a:ext>
                </a:extLst>
              </p:spPr>
              <p:style>
                <a:lnRef idx="2">
                  <a:schemeClr val="dk1"/>
                </a:lnRef>
                <a:fillRef idx="0">
                  <a:schemeClr val="dk1"/>
                </a:fillRef>
                <a:effectRef idx="1">
                  <a:schemeClr val="dk1"/>
                </a:effectRef>
                <a:fontRef idx="minor">
                  <a:schemeClr val="tx1"/>
                </a:fontRef>
              </p:style>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39">
                  <a:extLst>
                    <a:ext uri="{FF2B5EF4-FFF2-40B4-BE49-F238E27FC236}">
                      <a16:creationId xmlns:a16="http://schemas.microsoft.com/office/drawing/2014/main" id="{9C608615-F304-C947-AABF-DF171686C950}"/>
                    </a:ext>
                  </a:extLst>
                </p:cNvPr>
                <p:cNvSpPr>
                  <a:spLocks/>
                </p:cNvSpPr>
                <p:nvPr/>
              </p:nvSpPr>
              <p:spPr bwMode="auto">
                <a:xfrm>
                  <a:off x="2146" y="2170"/>
                  <a:ext cx="19" cy="308"/>
                </a:xfrm>
                <a:custGeom>
                  <a:avLst/>
                  <a:gdLst>
                    <a:gd name="T0" fmla="*/ 0 w 19"/>
                    <a:gd name="T1" fmla="*/ 0 h 308"/>
                    <a:gd name="T2" fmla="*/ 19 w 19"/>
                    <a:gd name="T3" fmla="*/ 308 h 308"/>
                    <a:gd name="T4" fmla="*/ 0 60000 65536"/>
                    <a:gd name="T5" fmla="*/ 0 60000 65536"/>
                    <a:gd name="T6" fmla="*/ 0 w 19"/>
                    <a:gd name="T7" fmla="*/ 0 h 308"/>
                    <a:gd name="T8" fmla="*/ 19 w 19"/>
                    <a:gd name="T9" fmla="*/ 308 h 308"/>
                  </a:gdLst>
                  <a:ahLst/>
                  <a:cxnLst>
                    <a:cxn ang="T4">
                      <a:pos x="T0" y="T1"/>
                    </a:cxn>
                    <a:cxn ang="T5">
                      <a:pos x="T2" y="T3"/>
                    </a:cxn>
                  </a:cxnLst>
                  <a:rect l="T6" t="T7" r="T8" b="T9"/>
                  <a:pathLst>
                    <a:path w="19" h="308">
                      <a:moveTo>
                        <a:pt x="0" y="0"/>
                      </a:moveTo>
                      <a:lnTo>
                        <a:pt x="19" y="308"/>
                      </a:lnTo>
                    </a:path>
                  </a:pathLst>
                </a:custGeom>
                <a:ln>
                  <a:headEnd/>
                  <a:tailEnd/>
                </a:ln>
                <a:extLst>
                  <a:ext uri="{909E8E84-426E-40DD-AFC4-6F175D3DCCD1}">
                    <a14:hiddenFill xmlns:a14="http://schemas.microsoft.com/office/drawing/2010/main">
                      <a:solidFill>
                        <a:srgbClr val="FFFFFF"/>
                      </a:solidFill>
                    </a14:hiddenFill>
                  </a:ext>
                </a:extLst>
              </p:spPr>
              <p:style>
                <a:lnRef idx="2">
                  <a:schemeClr val="dk1"/>
                </a:lnRef>
                <a:fillRef idx="0">
                  <a:schemeClr val="dk1"/>
                </a:fillRef>
                <a:effectRef idx="1">
                  <a:schemeClr val="dk1"/>
                </a:effectRef>
                <a:fontRef idx="minor">
                  <a:schemeClr val="tx1"/>
                </a:fontRef>
              </p:style>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28" name="Freeform 40">
                  <a:extLst>
                    <a:ext uri="{FF2B5EF4-FFF2-40B4-BE49-F238E27FC236}">
                      <a16:creationId xmlns:a16="http://schemas.microsoft.com/office/drawing/2014/main" id="{10706F1C-ECD9-9548-BC9A-DE3330115768}"/>
                    </a:ext>
                  </a:extLst>
                </p:cNvPr>
                <p:cNvSpPr>
                  <a:spLocks/>
                </p:cNvSpPr>
                <p:nvPr/>
              </p:nvSpPr>
              <p:spPr bwMode="auto">
                <a:xfrm>
                  <a:off x="2173" y="2093"/>
                  <a:ext cx="16" cy="379"/>
                </a:xfrm>
                <a:custGeom>
                  <a:avLst/>
                  <a:gdLst>
                    <a:gd name="T0" fmla="*/ 16 w 16"/>
                    <a:gd name="T1" fmla="*/ 0 h 379"/>
                    <a:gd name="T2" fmla="*/ 0 w 16"/>
                    <a:gd name="T3" fmla="*/ 379 h 379"/>
                    <a:gd name="T4" fmla="*/ 0 60000 65536"/>
                    <a:gd name="T5" fmla="*/ 0 60000 65536"/>
                    <a:gd name="T6" fmla="*/ 0 w 16"/>
                    <a:gd name="T7" fmla="*/ 0 h 379"/>
                    <a:gd name="T8" fmla="*/ 16 w 16"/>
                    <a:gd name="T9" fmla="*/ 379 h 379"/>
                  </a:gdLst>
                  <a:ahLst/>
                  <a:cxnLst>
                    <a:cxn ang="T4">
                      <a:pos x="T0" y="T1"/>
                    </a:cxn>
                    <a:cxn ang="T5">
                      <a:pos x="T2" y="T3"/>
                    </a:cxn>
                  </a:cxnLst>
                  <a:rect l="T6" t="T7" r="T8" b="T9"/>
                  <a:pathLst>
                    <a:path w="16" h="379">
                      <a:moveTo>
                        <a:pt x="16" y="0"/>
                      </a:moveTo>
                      <a:lnTo>
                        <a:pt x="0" y="379"/>
                      </a:lnTo>
                    </a:path>
                  </a:pathLst>
                </a:custGeom>
                <a:ln>
                  <a:headEnd/>
                  <a:tailEnd/>
                </a:ln>
                <a:extLst>
                  <a:ext uri="{909E8E84-426E-40DD-AFC4-6F175D3DCCD1}">
                    <a14:hiddenFill xmlns:a14="http://schemas.microsoft.com/office/drawing/2010/main">
                      <a:solidFill>
                        <a:srgbClr val="FFFFFF"/>
                      </a:solidFill>
                    </a14:hiddenFill>
                  </a:ext>
                </a:extLst>
              </p:spPr>
              <p:style>
                <a:lnRef idx="2">
                  <a:schemeClr val="dk1"/>
                </a:lnRef>
                <a:fillRef idx="0">
                  <a:schemeClr val="dk1"/>
                </a:fillRef>
                <a:effectRef idx="1">
                  <a:schemeClr val="dk1"/>
                </a:effectRef>
                <a:fontRef idx="minor">
                  <a:schemeClr val="tx1"/>
                </a:fontRef>
              </p:style>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8" name="Text Box 41">
              <a:extLst>
                <a:ext uri="{FF2B5EF4-FFF2-40B4-BE49-F238E27FC236}">
                  <a16:creationId xmlns:a16="http://schemas.microsoft.com/office/drawing/2014/main" id="{94BE2EDE-9C0C-5B4A-BB12-403ADDE62EF4}"/>
                </a:ext>
              </a:extLst>
            </p:cNvPr>
            <p:cNvSpPr txBox="1">
              <a:spLocks noChangeArrowheads="1"/>
            </p:cNvSpPr>
            <p:nvPr/>
          </p:nvSpPr>
          <p:spPr bwMode="auto">
            <a:xfrm>
              <a:off x="1459142" y="3421079"/>
              <a:ext cx="829037"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Infliximab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IgG1</a:t>
              </a:r>
            </a:p>
          </p:txBody>
        </p:sp>
        <p:sp>
          <p:nvSpPr>
            <p:cNvPr id="20" name="Line 43">
              <a:extLst>
                <a:ext uri="{FF2B5EF4-FFF2-40B4-BE49-F238E27FC236}">
                  <a16:creationId xmlns:a16="http://schemas.microsoft.com/office/drawing/2014/main" id="{0EC2426E-9086-4649-AD27-D0A509B8E2D8}"/>
                </a:ext>
              </a:extLst>
            </p:cNvPr>
            <p:cNvSpPr>
              <a:spLocks noChangeShapeType="1"/>
            </p:cNvSpPr>
            <p:nvPr/>
          </p:nvSpPr>
          <p:spPr bwMode="auto">
            <a:xfrm>
              <a:off x="2614621" y="4192191"/>
              <a:ext cx="1279922" cy="4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44">
              <a:extLst>
                <a:ext uri="{FF2B5EF4-FFF2-40B4-BE49-F238E27FC236}">
                  <a16:creationId xmlns:a16="http://schemas.microsoft.com/office/drawing/2014/main" id="{2354A914-FEEC-4B4E-BEB8-CF59B605D87F}"/>
                </a:ext>
              </a:extLst>
            </p:cNvPr>
            <p:cNvSpPr>
              <a:spLocks noChangeArrowheads="1"/>
            </p:cNvSpPr>
            <p:nvPr/>
          </p:nvSpPr>
          <p:spPr bwMode="auto">
            <a:xfrm>
              <a:off x="2937770" y="1027103"/>
              <a:ext cx="1943566" cy="37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4290" rIns="34290"/>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ct val="30000"/>
                </a:spcBef>
                <a:spcAft>
                  <a:spcPts val="0"/>
                </a:spcAft>
                <a:buClr>
                  <a:srgbClr val="FFFF66"/>
                </a:buClr>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Human recombinant Abs</a:t>
              </a:r>
            </a:p>
          </p:txBody>
        </p:sp>
        <p:grpSp>
          <p:nvGrpSpPr>
            <p:cNvPr id="22" name="Group 21">
              <a:extLst>
                <a:ext uri="{FF2B5EF4-FFF2-40B4-BE49-F238E27FC236}">
                  <a16:creationId xmlns:a16="http://schemas.microsoft.com/office/drawing/2014/main" id="{B6430CB7-93B1-0C47-8F4F-06A5AE24C7DC}"/>
                </a:ext>
              </a:extLst>
            </p:cNvPr>
            <p:cNvGrpSpPr>
              <a:grpSpLocks/>
            </p:cNvGrpSpPr>
            <p:nvPr/>
          </p:nvGrpSpPr>
          <p:grpSpPr bwMode="auto">
            <a:xfrm>
              <a:off x="2743202" y="1579960"/>
              <a:ext cx="1064419" cy="1837134"/>
              <a:chOff x="1496" y="1327"/>
              <a:chExt cx="894" cy="1543"/>
            </a:xfrm>
          </p:grpSpPr>
          <p:sp>
            <p:nvSpPr>
              <p:cNvPr id="105" name="AutoShape 45">
                <a:extLst>
                  <a:ext uri="{FF2B5EF4-FFF2-40B4-BE49-F238E27FC236}">
                    <a16:creationId xmlns:a16="http://schemas.microsoft.com/office/drawing/2014/main" id="{6009D967-4F5B-3641-A004-D057A19DDDA7}"/>
                  </a:ext>
                </a:extLst>
              </p:cNvPr>
              <p:cNvSpPr>
                <a:spLocks noChangeArrowheads="1"/>
              </p:cNvSpPr>
              <p:nvPr/>
            </p:nvSpPr>
            <p:spPr bwMode="auto">
              <a:xfrm rot="-9540046">
                <a:off x="2010" y="1952"/>
                <a:ext cx="51" cy="78"/>
              </a:xfrm>
              <a:prstGeom prst="rtTriangle">
                <a:avLst/>
              </a:prstGeom>
              <a:solidFill>
                <a:srgbClr val="FF9900"/>
              </a:solidFill>
              <a:ln w="9525" algn="ctr">
                <a:solidFill>
                  <a:srgbClr val="FFFFFF"/>
                </a:solidFill>
                <a:miter lim="800000"/>
                <a:headEnd/>
                <a:tailEnd/>
              </a:ln>
            </p:spPr>
            <p:txBody>
              <a:bodyPr rot="10800000"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06" name="AutoShape 46">
                <a:extLst>
                  <a:ext uri="{FF2B5EF4-FFF2-40B4-BE49-F238E27FC236}">
                    <a16:creationId xmlns:a16="http://schemas.microsoft.com/office/drawing/2014/main" id="{2211F10A-6307-B146-BB5D-5726D796AB30}"/>
                  </a:ext>
                </a:extLst>
              </p:cNvPr>
              <p:cNvSpPr>
                <a:spLocks noChangeArrowheads="1"/>
              </p:cNvSpPr>
              <p:nvPr/>
            </p:nvSpPr>
            <p:spPr bwMode="auto">
              <a:xfrm rot="9457015" flipH="1">
                <a:off x="1856" y="1936"/>
                <a:ext cx="51" cy="78"/>
              </a:xfrm>
              <a:prstGeom prst="rtTriangle">
                <a:avLst/>
              </a:prstGeom>
              <a:solidFill>
                <a:srgbClr val="FF9900"/>
              </a:solidFill>
              <a:ln w="9525" algn="ctr">
                <a:solidFill>
                  <a:srgbClr val="FFFFFF"/>
                </a:solidFill>
                <a:miter lim="800000"/>
                <a:headEnd/>
                <a:tailEnd/>
              </a:ln>
            </p:spPr>
            <p:txBody>
              <a:bodyPr rot="10800000"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07" name="Arc 47">
                <a:extLst>
                  <a:ext uri="{FF2B5EF4-FFF2-40B4-BE49-F238E27FC236}">
                    <a16:creationId xmlns:a16="http://schemas.microsoft.com/office/drawing/2014/main" id="{AB62149F-66D4-4841-8D24-95391A3A2923}"/>
                  </a:ext>
                </a:extLst>
              </p:cNvPr>
              <p:cNvSpPr>
                <a:spLocks/>
              </p:cNvSpPr>
              <p:nvPr/>
            </p:nvSpPr>
            <p:spPr bwMode="auto">
              <a:xfrm rot="252321">
                <a:off x="1876" y="1932"/>
                <a:ext cx="52"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8" name="Arc 48">
                <a:extLst>
                  <a:ext uri="{FF2B5EF4-FFF2-40B4-BE49-F238E27FC236}">
                    <a16:creationId xmlns:a16="http://schemas.microsoft.com/office/drawing/2014/main" id="{8261033C-0262-7B45-8D4B-A1E02AA89124}"/>
                  </a:ext>
                </a:extLst>
              </p:cNvPr>
              <p:cNvSpPr>
                <a:spLocks/>
              </p:cNvSpPr>
              <p:nvPr/>
            </p:nvSpPr>
            <p:spPr bwMode="auto">
              <a:xfrm rot="353402">
                <a:off x="1824" y="1953"/>
                <a:ext cx="53"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9" name="Arc 49">
                <a:extLst>
                  <a:ext uri="{FF2B5EF4-FFF2-40B4-BE49-F238E27FC236}">
                    <a16:creationId xmlns:a16="http://schemas.microsoft.com/office/drawing/2014/main" id="{2480FC19-3F76-1F4C-85E6-E898F856FD89}"/>
                  </a:ext>
                </a:extLst>
              </p:cNvPr>
              <p:cNvSpPr>
                <a:spLocks/>
              </p:cNvSpPr>
              <p:nvPr/>
            </p:nvSpPr>
            <p:spPr bwMode="auto">
              <a:xfrm rot="21347679" flipH="1">
                <a:off x="1991" y="1945"/>
                <a:ext cx="53"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10" name="Arc 50">
                <a:extLst>
                  <a:ext uri="{FF2B5EF4-FFF2-40B4-BE49-F238E27FC236}">
                    <a16:creationId xmlns:a16="http://schemas.microsoft.com/office/drawing/2014/main" id="{0155CAE5-9C64-1C46-9776-77FDB652387A}"/>
                  </a:ext>
                </a:extLst>
              </p:cNvPr>
              <p:cNvSpPr>
                <a:spLocks/>
              </p:cNvSpPr>
              <p:nvPr/>
            </p:nvSpPr>
            <p:spPr bwMode="auto">
              <a:xfrm rot="21246598" flipH="1">
                <a:off x="2043" y="1965"/>
                <a:ext cx="52"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CC501610-9656-2841-A7AB-96C02040CB52}"/>
                  </a:ext>
                </a:extLst>
              </p:cNvPr>
              <p:cNvSpPr>
                <a:spLocks noChangeArrowheads="1"/>
              </p:cNvSpPr>
              <p:nvPr/>
            </p:nvSpPr>
            <p:spPr bwMode="auto">
              <a:xfrm rot="3733787">
                <a:off x="1611" y="1767"/>
                <a:ext cx="329" cy="53"/>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2" name="Rectangle 111">
                <a:extLst>
                  <a:ext uri="{FF2B5EF4-FFF2-40B4-BE49-F238E27FC236}">
                    <a16:creationId xmlns:a16="http://schemas.microsoft.com/office/drawing/2014/main" id="{CBDF90D4-4394-EC46-97E1-D7B4384F85FC}"/>
                  </a:ext>
                </a:extLst>
              </p:cNvPr>
              <p:cNvSpPr>
                <a:spLocks noChangeArrowheads="1"/>
              </p:cNvSpPr>
              <p:nvPr/>
            </p:nvSpPr>
            <p:spPr bwMode="auto">
              <a:xfrm rot="3733787">
                <a:off x="1526" y="1811"/>
                <a:ext cx="320"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3" name="Rectangle 112">
                <a:extLst>
                  <a:ext uri="{FF2B5EF4-FFF2-40B4-BE49-F238E27FC236}">
                    <a16:creationId xmlns:a16="http://schemas.microsoft.com/office/drawing/2014/main" id="{59EF3BCD-B768-2E4C-B51C-380F5F783D7D}"/>
                  </a:ext>
                </a:extLst>
              </p:cNvPr>
              <p:cNvSpPr>
                <a:spLocks noChangeArrowheads="1"/>
              </p:cNvSpPr>
              <p:nvPr/>
            </p:nvSpPr>
            <p:spPr bwMode="auto">
              <a:xfrm rot="6856309">
                <a:off x="1966" y="1775"/>
                <a:ext cx="334" cy="53"/>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4" name="Rectangle 113">
                <a:extLst>
                  <a:ext uri="{FF2B5EF4-FFF2-40B4-BE49-F238E27FC236}">
                    <a16:creationId xmlns:a16="http://schemas.microsoft.com/office/drawing/2014/main" id="{5803A24F-00CB-6241-8F2C-A355EF8E6792}"/>
                  </a:ext>
                </a:extLst>
              </p:cNvPr>
              <p:cNvSpPr>
                <a:spLocks noChangeArrowheads="1"/>
              </p:cNvSpPr>
              <p:nvPr/>
            </p:nvSpPr>
            <p:spPr bwMode="auto">
              <a:xfrm rot="6856309">
                <a:off x="2050" y="1812"/>
                <a:ext cx="329"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5" name="Rectangle 114">
                <a:extLst>
                  <a:ext uri="{FF2B5EF4-FFF2-40B4-BE49-F238E27FC236}">
                    <a16:creationId xmlns:a16="http://schemas.microsoft.com/office/drawing/2014/main" id="{CC1052A3-F024-514B-8DE9-905453E274D6}"/>
                  </a:ext>
                </a:extLst>
              </p:cNvPr>
              <p:cNvSpPr>
                <a:spLocks noChangeArrowheads="1"/>
              </p:cNvSpPr>
              <p:nvPr/>
            </p:nvSpPr>
            <p:spPr bwMode="auto">
              <a:xfrm>
                <a:off x="1870" y="2073"/>
                <a:ext cx="51" cy="797"/>
              </a:xfrm>
              <a:prstGeom prst="rect">
                <a:avLst/>
              </a:prstGeom>
              <a:solidFill>
                <a:srgbClr val="FF6600"/>
              </a:solidFill>
              <a:ln w="12700" algn="ctr">
                <a:solidFill>
                  <a:srgbClr val="FFFFFF"/>
                </a:solidFill>
                <a:miter lim="800000"/>
                <a:headEnd/>
                <a:tailEnd/>
              </a:ln>
            </p:spPr>
            <p:txBody>
              <a:bodyPr wrap="none"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6" name="Rectangle 115">
                <a:extLst>
                  <a:ext uri="{FF2B5EF4-FFF2-40B4-BE49-F238E27FC236}">
                    <a16:creationId xmlns:a16="http://schemas.microsoft.com/office/drawing/2014/main" id="{AE08A9EC-5E4A-D545-A297-7496B7F02582}"/>
                  </a:ext>
                </a:extLst>
              </p:cNvPr>
              <p:cNvSpPr>
                <a:spLocks noChangeArrowheads="1"/>
              </p:cNvSpPr>
              <p:nvPr/>
            </p:nvSpPr>
            <p:spPr bwMode="auto">
              <a:xfrm>
                <a:off x="1998" y="2073"/>
                <a:ext cx="51" cy="797"/>
              </a:xfrm>
              <a:prstGeom prst="rect">
                <a:avLst/>
              </a:prstGeom>
              <a:solidFill>
                <a:srgbClr val="FF6600"/>
              </a:solidFill>
              <a:ln w="12700" algn="ctr">
                <a:solidFill>
                  <a:srgbClr val="FFFFFF"/>
                </a:solidFill>
                <a:miter lim="800000"/>
                <a:headEnd/>
                <a:tailEnd/>
              </a:ln>
            </p:spPr>
            <p:txBody>
              <a:bodyPr wrap="none"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7" name="Rectangle 116">
                <a:extLst>
                  <a:ext uri="{FF2B5EF4-FFF2-40B4-BE49-F238E27FC236}">
                    <a16:creationId xmlns:a16="http://schemas.microsoft.com/office/drawing/2014/main" id="{CD75DD6E-7466-4A4A-BA9B-3C11E6591FCD}"/>
                  </a:ext>
                </a:extLst>
              </p:cNvPr>
              <p:cNvSpPr>
                <a:spLocks noChangeArrowheads="1"/>
              </p:cNvSpPr>
              <p:nvPr/>
            </p:nvSpPr>
            <p:spPr bwMode="auto">
              <a:xfrm rot="3733787">
                <a:off x="1448" y="1479"/>
                <a:ext cx="321" cy="53"/>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8" name="Rectangle 117">
                <a:extLst>
                  <a:ext uri="{FF2B5EF4-FFF2-40B4-BE49-F238E27FC236}">
                    <a16:creationId xmlns:a16="http://schemas.microsoft.com/office/drawing/2014/main" id="{28CE80A4-095E-3940-BE76-2DE68C0142B8}"/>
                  </a:ext>
                </a:extLst>
              </p:cNvPr>
              <p:cNvSpPr>
                <a:spLocks noChangeArrowheads="1"/>
              </p:cNvSpPr>
              <p:nvPr/>
            </p:nvSpPr>
            <p:spPr bwMode="auto">
              <a:xfrm rot="3733787">
                <a:off x="1362" y="1529"/>
                <a:ext cx="320"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19" name="Rectangle 118">
                <a:extLst>
                  <a:ext uri="{FF2B5EF4-FFF2-40B4-BE49-F238E27FC236}">
                    <a16:creationId xmlns:a16="http://schemas.microsoft.com/office/drawing/2014/main" id="{078DC6E1-161B-194B-B440-685ABC1502B1}"/>
                  </a:ext>
                </a:extLst>
              </p:cNvPr>
              <p:cNvSpPr>
                <a:spLocks noChangeArrowheads="1"/>
              </p:cNvSpPr>
              <p:nvPr/>
            </p:nvSpPr>
            <p:spPr bwMode="auto">
              <a:xfrm rot="6856309">
                <a:off x="2118" y="1468"/>
                <a:ext cx="333"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20" name="Rectangle 119">
                <a:extLst>
                  <a:ext uri="{FF2B5EF4-FFF2-40B4-BE49-F238E27FC236}">
                    <a16:creationId xmlns:a16="http://schemas.microsoft.com/office/drawing/2014/main" id="{7E1E3CDA-ACAE-794F-93A9-E906E7ED1993}"/>
                  </a:ext>
                </a:extLst>
              </p:cNvPr>
              <p:cNvSpPr>
                <a:spLocks noChangeArrowheads="1"/>
              </p:cNvSpPr>
              <p:nvPr/>
            </p:nvSpPr>
            <p:spPr bwMode="auto">
              <a:xfrm rot="6856309">
                <a:off x="2197" y="1510"/>
                <a:ext cx="334"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21" name="Line 61">
                <a:extLst>
                  <a:ext uri="{FF2B5EF4-FFF2-40B4-BE49-F238E27FC236}">
                    <a16:creationId xmlns:a16="http://schemas.microsoft.com/office/drawing/2014/main" id="{8B475797-E069-4548-BDD3-8A484BC0CB6E}"/>
                  </a:ext>
                </a:extLst>
              </p:cNvPr>
              <p:cNvSpPr>
                <a:spLocks noChangeShapeType="1"/>
              </p:cNvSpPr>
              <p:nvPr/>
            </p:nvSpPr>
            <p:spPr bwMode="auto">
              <a:xfrm>
                <a:off x="1871" y="2471"/>
                <a:ext cx="51"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22" name="Line 62">
                <a:extLst>
                  <a:ext uri="{FF2B5EF4-FFF2-40B4-BE49-F238E27FC236}">
                    <a16:creationId xmlns:a16="http://schemas.microsoft.com/office/drawing/2014/main" id="{E1D75678-6030-2C43-B91E-1592FCC135F5}"/>
                  </a:ext>
                </a:extLst>
              </p:cNvPr>
              <p:cNvSpPr>
                <a:spLocks noChangeShapeType="1"/>
              </p:cNvSpPr>
              <p:nvPr/>
            </p:nvSpPr>
            <p:spPr bwMode="auto">
              <a:xfrm>
                <a:off x="1999" y="2470"/>
                <a:ext cx="5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Line 66">
              <a:extLst>
                <a:ext uri="{FF2B5EF4-FFF2-40B4-BE49-F238E27FC236}">
                  <a16:creationId xmlns:a16="http://schemas.microsoft.com/office/drawing/2014/main" id="{E0CC09E1-806D-654E-BA5C-3259A9CECED5}"/>
                </a:ext>
              </a:extLst>
            </p:cNvPr>
            <p:cNvSpPr>
              <a:spLocks noChangeShapeType="1"/>
            </p:cNvSpPr>
            <p:nvPr/>
          </p:nvSpPr>
          <p:spPr bwMode="auto">
            <a:xfrm>
              <a:off x="6488906" y="1087041"/>
              <a:ext cx="127754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67">
              <a:extLst>
                <a:ext uri="{FF2B5EF4-FFF2-40B4-BE49-F238E27FC236}">
                  <a16:creationId xmlns:a16="http://schemas.microsoft.com/office/drawing/2014/main" id="{9EE3269C-6B9C-8E42-A7FB-2A650173741B}"/>
                </a:ext>
              </a:extLst>
            </p:cNvPr>
            <p:cNvSpPr>
              <a:spLocks noChangeShapeType="1"/>
            </p:cNvSpPr>
            <p:nvPr/>
          </p:nvSpPr>
          <p:spPr bwMode="auto">
            <a:xfrm>
              <a:off x="6488908" y="4167188"/>
              <a:ext cx="6810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68">
              <a:extLst>
                <a:ext uri="{FF2B5EF4-FFF2-40B4-BE49-F238E27FC236}">
                  <a16:creationId xmlns:a16="http://schemas.microsoft.com/office/drawing/2014/main" id="{4373EC39-F8FA-6B40-B55E-7BA1AFD97E57}"/>
                </a:ext>
              </a:extLst>
            </p:cNvPr>
            <p:cNvSpPr>
              <a:spLocks noChangeShapeType="1"/>
            </p:cNvSpPr>
            <p:nvPr/>
          </p:nvSpPr>
          <p:spPr bwMode="auto">
            <a:xfrm>
              <a:off x="7169945" y="4167188"/>
              <a:ext cx="59650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73">
              <a:extLst>
                <a:ext uri="{FF2B5EF4-FFF2-40B4-BE49-F238E27FC236}">
                  <a16:creationId xmlns:a16="http://schemas.microsoft.com/office/drawing/2014/main" id="{6539A320-A154-9D43-A600-4056DAAD8C8D}"/>
                </a:ext>
              </a:extLst>
            </p:cNvPr>
            <p:cNvSpPr>
              <a:spLocks noChangeArrowheads="1"/>
            </p:cNvSpPr>
            <p:nvPr/>
          </p:nvSpPr>
          <p:spPr bwMode="auto">
            <a:xfrm>
              <a:off x="6635364" y="907837"/>
              <a:ext cx="1339453" cy="4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4290" rIns="34290"/>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ct val="30000"/>
                </a:spcBef>
                <a:spcAft>
                  <a:spcPts val="0"/>
                </a:spcAft>
                <a:buClr>
                  <a:srgbClr val="FFFF66"/>
                </a:buClr>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Humanized Fab’ fragment</a:t>
              </a:r>
            </a:p>
          </p:txBody>
        </p:sp>
        <p:sp>
          <p:nvSpPr>
            <p:cNvPr id="27" name="Line 92">
              <a:extLst>
                <a:ext uri="{FF2B5EF4-FFF2-40B4-BE49-F238E27FC236}">
                  <a16:creationId xmlns:a16="http://schemas.microsoft.com/office/drawing/2014/main" id="{B2AAED43-BB49-304C-8D7D-74BC8B3DEAA2}"/>
                </a:ext>
              </a:extLst>
            </p:cNvPr>
            <p:cNvSpPr>
              <a:spLocks noChangeShapeType="1"/>
            </p:cNvSpPr>
            <p:nvPr/>
          </p:nvSpPr>
          <p:spPr bwMode="auto">
            <a:xfrm>
              <a:off x="5794772" y="1102539"/>
              <a:ext cx="0" cy="158829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34290" rIns="3429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 Box 102">
              <a:extLst>
                <a:ext uri="{FF2B5EF4-FFF2-40B4-BE49-F238E27FC236}">
                  <a16:creationId xmlns:a16="http://schemas.microsoft.com/office/drawing/2014/main" id="{D01CE19A-8A8A-BA49-BF47-F8B380256B77}"/>
                </a:ext>
              </a:extLst>
            </p:cNvPr>
            <p:cNvSpPr txBox="1">
              <a:spLocks noChangeArrowheads="1"/>
            </p:cNvSpPr>
            <p:nvPr/>
          </p:nvSpPr>
          <p:spPr bwMode="auto">
            <a:xfrm>
              <a:off x="5016273" y="3493005"/>
              <a:ext cx="1515665"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Etanercept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IgG1</a:t>
              </a:r>
            </a:p>
          </p:txBody>
        </p:sp>
        <p:sp>
          <p:nvSpPr>
            <p:cNvPr id="29" name="Rectangle 105">
              <a:extLst>
                <a:ext uri="{FF2B5EF4-FFF2-40B4-BE49-F238E27FC236}">
                  <a16:creationId xmlns:a16="http://schemas.microsoft.com/office/drawing/2014/main" id="{1E18AE92-91EA-134A-AEF2-F7124B05C138}"/>
                </a:ext>
              </a:extLst>
            </p:cNvPr>
            <p:cNvSpPr>
              <a:spLocks noChangeArrowheads="1"/>
            </p:cNvSpPr>
            <p:nvPr/>
          </p:nvSpPr>
          <p:spPr bwMode="auto">
            <a:xfrm>
              <a:off x="4891554" y="860128"/>
              <a:ext cx="174426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4290" rIns="34290"/>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ct val="30000"/>
                </a:spcBef>
                <a:spcAft>
                  <a:spcPts val="0"/>
                </a:spcAft>
                <a:buClr>
                  <a:srgbClr val="FFFF66"/>
                </a:buClr>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Human recombinant receptor/Fc fusion protein</a:t>
              </a:r>
            </a:p>
          </p:txBody>
        </p:sp>
        <p:grpSp>
          <p:nvGrpSpPr>
            <p:cNvPr id="30" name="Group 72">
              <a:extLst>
                <a:ext uri="{FF2B5EF4-FFF2-40B4-BE49-F238E27FC236}">
                  <a16:creationId xmlns:a16="http://schemas.microsoft.com/office/drawing/2014/main" id="{8D803017-191D-BD47-966E-A2AFF8909D4E}"/>
                </a:ext>
              </a:extLst>
            </p:cNvPr>
            <p:cNvGrpSpPr>
              <a:grpSpLocks/>
            </p:cNvGrpSpPr>
            <p:nvPr/>
          </p:nvGrpSpPr>
          <p:grpSpPr bwMode="auto">
            <a:xfrm>
              <a:off x="5349484" y="1558549"/>
              <a:ext cx="1498995" cy="1925240"/>
              <a:chOff x="3367" y="1309"/>
              <a:chExt cx="1175" cy="1753"/>
            </a:xfrm>
          </p:grpSpPr>
          <p:sp>
            <p:nvSpPr>
              <p:cNvPr id="85" name="Text Box 94">
                <a:extLst>
                  <a:ext uri="{FF2B5EF4-FFF2-40B4-BE49-F238E27FC236}">
                    <a16:creationId xmlns:a16="http://schemas.microsoft.com/office/drawing/2014/main" id="{B64AEAB5-296B-2142-B85A-029B0990333E}"/>
                  </a:ext>
                </a:extLst>
              </p:cNvPr>
              <p:cNvSpPr txBox="1">
                <a:spLocks noChangeArrowheads="1"/>
              </p:cNvSpPr>
              <p:nvPr/>
            </p:nvSpPr>
            <p:spPr bwMode="auto">
              <a:xfrm>
                <a:off x="3367" y="2412"/>
                <a:ext cx="11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Fc </a:t>
                </a:r>
              </a:p>
            </p:txBody>
          </p:sp>
          <p:sp>
            <p:nvSpPr>
              <p:cNvPr id="86" name="Text Box 95">
                <a:extLst>
                  <a:ext uri="{FF2B5EF4-FFF2-40B4-BE49-F238E27FC236}">
                    <a16:creationId xmlns:a16="http://schemas.microsoft.com/office/drawing/2014/main" id="{59B8EE90-305D-2E44-9049-CBE7C25A235B}"/>
                  </a:ext>
                </a:extLst>
              </p:cNvPr>
              <p:cNvSpPr txBox="1">
                <a:spLocks noChangeArrowheads="1"/>
              </p:cNvSpPr>
              <p:nvPr/>
            </p:nvSpPr>
            <p:spPr bwMode="auto">
              <a:xfrm>
                <a:off x="4022" y="1324"/>
                <a:ext cx="42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Receptor </a:t>
                </a:r>
              </a:p>
            </p:txBody>
          </p:sp>
          <p:sp>
            <p:nvSpPr>
              <p:cNvPr id="87" name="Text Box 96">
                <a:extLst>
                  <a:ext uri="{FF2B5EF4-FFF2-40B4-BE49-F238E27FC236}">
                    <a16:creationId xmlns:a16="http://schemas.microsoft.com/office/drawing/2014/main" id="{886E8312-3A23-694C-B069-01632AAAE46E}"/>
                  </a:ext>
                </a:extLst>
              </p:cNvPr>
              <p:cNvSpPr txBox="1">
                <a:spLocks noChangeArrowheads="1"/>
              </p:cNvSpPr>
              <p:nvPr/>
            </p:nvSpPr>
            <p:spPr bwMode="auto">
              <a:xfrm>
                <a:off x="3968" y="2199"/>
                <a:ext cx="47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Constant 2</a:t>
                </a:r>
              </a:p>
            </p:txBody>
          </p:sp>
          <p:sp>
            <p:nvSpPr>
              <p:cNvPr id="88" name="Text Box 97">
                <a:extLst>
                  <a:ext uri="{FF2B5EF4-FFF2-40B4-BE49-F238E27FC236}">
                    <a16:creationId xmlns:a16="http://schemas.microsoft.com/office/drawing/2014/main" id="{977A72A2-6A39-1D42-B0F4-58EF9FDEA1A6}"/>
                  </a:ext>
                </a:extLst>
              </p:cNvPr>
              <p:cNvSpPr txBox="1">
                <a:spLocks noChangeArrowheads="1"/>
              </p:cNvSpPr>
              <p:nvPr/>
            </p:nvSpPr>
            <p:spPr bwMode="auto">
              <a:xfrm>
                <a:off x="3881" y="2618"/>
                <a:ext cx="66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Constant 3</a:t>
                </a:r>
              </a:p>
            </p:txBody>
          </p:sp>
          <p:sp>
            <p:nvSpPr>
              <p:cNvPr id="89" name="Freeform 98">
                <a:extLst>
                  <a:ext uri="{FF2B5EF4-FFF2-40B4-BE49-F238E27FC236}">
                    <a16:creationId xmlns:a16="http://schemas.microsoft.com/office/drawing/2014/main" id="{E318BA32-BEE6-9C4D-A774-A5578A191175}"/>
                  </a:ext>
                </a:extLst>
              </p:cNvPr>
              <p:cNvSpPr>
                <a:spLocks/>
              </p:cNvSpPr>
              <p:nvPr/>
            </p:nvSpPr>
            <p:spPr bwMode="auto">
              <a:xfrm flipV="1">
                <a:off x="3990" y="1518"/>
                <a:ext cx="72" cy="189"/>
              </a:xfrm>
              <a:custGeom>
                <a:avLst/>
                <a:gdLst>
                  <a:gd name="T0" fmla="*/ 0 w 172"/>
                  <a:gd name="T1" fmla="*/ 0 h 72"/>
                  <a:gd name="T2" fmla="*/ 1 w 172"/>
                  <a:gd name="T3" fmla="*/ 2017 h 72"/>
                  <a:gd name="T4" fmla="*/ 0 60000 65536"/>
                  <a:gd name="T5" fmla="*/ 0 60000 65536"/>
                  <a:gd name="T6" fmla="*/ 0 w 172"/>
                  <a:gd name="T7" fmla="*/ 0 h 72"/>
                  <a:gd name="T8" fmla="*/ 172 w 172"/>
                  <a:gd name="T9" fmla="*/ 72 h 72"/>
                </a:gdLst>
                <a:ahLst/>
                <a:cxnLst>
                  <a:cxn ang="T4">
                    <a:pos x="T0" y="T1"/>
                  </a:cxn>
                  <a:cxn ang="T5">
                    <a:pos x="T2" y="T3"/>
                  </a:cxn>
                </a:cxnLst>
                <a:rect l="T6" t="T7" r="T8" b="T9"/>
                <a:pathLst>
                  <a:path w="172" h="72">
                    <a:moveTo>
                      <a:pt x="0" y="0"/>
                    </a:moveTo>
                    <a:lnTo>
                      <a:pt x="172" y="72"/>
                    </a:lnTo>
                  </a:path>
                </a:pathLst>
              </a:custGeom>
              <a:ln>
                <a:headEnd/>
                <a:tailEnd/>
              </a:ln>
              <a:extLst>
                <a:ext uri="{909E8E84-426E-40DD-AFC4-6F175D3DCCD1}">
                  <a14:hiddenFill xmlns:a14="http://schemas.microsoft.com/office/drawing/2010/main">
                    <a:solidFill>
                      <a:srgbClr val="FFFFFF"/>
                    </a:solidFill>
                  </a14:hiddenFill>
                </a:ext>
              </a:extLst>
            </p:spPr>
            <p:style>
              <a:lnRef idx="2">
                <a:schemeClr val="dk1"/>
              </a:lnRef>
              <a:fillRef idx="0">
                <a:schemeClr val="dk1"/>
              </a:fillRef>
              <a:effectRef idx="1">
                <a:schemeClr val="dk1"/>
              </a:effectRef>
              <a:fontRef idx="minor">
                <a:schemeClr val="tx1"/>
              </a:fontRef>
            </p:style>
            <p:txBody>
              <a:bodyPr rot="10800000"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oup 99">
                <a:extLst>
                  <a:ext uri="{FF2B5EF4-FFF2-40B4-BE49-F238E27FC236}">
                    <a16:creationId xmlns:a16="http://schemas.microsoft.com/office/drawing/2014/main" id="{10460DCA-3F5D-E941-98BA-724B3340F035}"/>
                  </a:ext>
                </a:extLst>
              </p:cNvPr>
              <p:cNvGrpSpPr>
                <a:grpSpLocks/>
              </p:cNvGrpSpPr>
              <p:nvPr/>
            </p:nvGrpSpPr>
            <p:grpSpPr bwMode="auto">
              <a:xfrm>
                <a:off x="3501" y="2302"/>
                <a:ext cx="108" cy="364"/>
                <a:chOff x="4399" y="2591"/>
                <a:chExt cx="98" cy="353"/>
              </a:xfrm>
            </p:grpSpPr>
            <p:sp>
              <p:nvSpPr>
                <p:cNvPr id="103" name="Freeform 100">
                  <a:extLst>
                    <a:ext uri="{FF2B5EF4-FFF2-40B4-BE49-F238E27FC236}">
                      <a16:creationId xmlns:a16="http://schemas.microsoft.com/office/drawing/2014/main" id="{B41A40CD-C834-3F42-BDEE-657D2E09660E}"/>
                    </a:ext>
                  </a:extLst>
                </p:cNvPr>
                <p:cNvSpPr>
                  <a:spLocks/>
                </p:cNvSpPr>
                <p:nvPr/>
              </p:nvSpPr>
              <p:spPr bwMode="auto">
                <a:xfrm>
                  <a:off x="4403" y="2761"/>
                  <a:ext cx="93" cy="183"/>
                </a:xfrm>
                <a:custGeom>
                  <a:avLst/>
                  <a:gdLst>
                    <a:gd name="T0" fmla="*/ 0 w 93"/>
                    <a:gd name="T1" fmla="*/ 0 h 181"/>
                    <a:gd name="T2" fmla="*/ 93 w 93"/>
                    <a:gd name="T3" fmla="*/ 16 h 181"/>
                    <a:gd name="T4" fmla="*/ 0 60000 65536"/>
                    <a:gd name="T5" fmla="*/ 0 60000 65536"/>
                    <a:gd name="T6" fmla="*/ 0 w 93"/>
                    <a:gd name="T7" fmla="*/ 0 h 181"/>
                    <a:gd name="T8" fmla="*/ 93 w 93"/>
                    <a:gd name="T9" fmla="*/ 181 h 181"/>
                  </a:gdLst>
                  <a:ahLst/>
                  <a:cxnLst>
                    <a:cxn ang="T4">
                      <a:pos x="T0" y="T1"/>
                    </a:cxn>
                    <a:cxn ang="T5">
                      <a:pos x="T2" y="T3"/>
                    </a:cxn>
                  </a:cxnLst>
                  <a:rect l="T6" t="T7" r="T8" b="T9"/>
                  <a:pathLst>
                    <a:path w="93" h="181">
                      <a:moveTo>
                        <a:pt x="0" y="0"/>
                      </a:moveTo>
                      <a:lnTo>
                        <a:pt x="93" y="181"/>
                      </a:lnTo>
                    </a:path>
                  </a:pathLst>
                </a:custGeom>
                <a:ln>
                  <a:headEnd/>
                  <a:tailEnd/>
                </a:ln>
                <a:extLst>
                  <a:ext uri="{909E8E84-426E-40DD-AFC4-6F175D3DCCD1}">
                    <a14:hiddenFill xmlns:a14="http://schemas.microsoft.com/office/drawing/2010/main">
                      <a:solidFill>
                        <a:srgbClr val="FFFFFF"/>
                      </a:solidFill>
                    </a14:hiddenFill>
                  </a:ext>
                </a:extLst>
              </p:spPr>
              <p:style>
                <a:lnRef idx="2">
                  <a:schemeClr val="dk1"/>
                </a:lnRef>
                <a:fillRef idx="0">
                  <a:schemeClr val="dk1"/>
                </a:fillRef>
                <a:effectRef idx="1">
                  <a:schemeClr val="dk1"/>
                </a:effectRef>
                <a:fontRef idx="minor">
                  <a:schemeClr val="tx1"/>
                </a:fontRef>
              </p:style>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101">
                  <a:extLst>
                    <a:ext uri="{FF2B5EF4-FFF2-40B4-BE49-F238E27FC236}">
                      <a16:creationId xmlns:a16="http://schemas.microsoft.com/office/drawing/2014/main" id="{9C4BD6CA-BEBA-7949-A5A2-F161DD11E334}"/>
                    </a:ext>
                  </a:extLst>
                </p:cNvPr>
                <p:cNvSpPr>
                  <a:spLocks/>
                </p:cNvSpPr>
                <p:nvPr/>
              </p:nvSpPr>
              <p:spPr bwMode="auto">
                <a:xfrm>
                  <a:off x="4399" y="2591"/>
                  <a:ext cx="98" cy="183"/>
                </a:xfrm>
                <a:custGeom>
                  <a:avLst/>
                  <a:gdLst>
                    <a:gd name="T0" fmla="*/ 0 w 98"/>
                    <a:gd name="T1" fmla="*/ 17 h 178"/>
                    <a:gd name="T2" fmla="*/ 98 w 98"/>
                    <a:gd name="T3" fmla="*/ 0 h 178"/>
                    <a:gd name="T4" fmla="*/ 0 60000 65536"/>
                    <a:gd name="T5" fmla="*/ 0 60000 65536"/>
                    <a:gd name="T6" fmla="*/ 0 w 98"/>
                    <a:gd name="T7" fmla="*/ 0 h 178"/>
                    <a:gd name="T8" fmla="*/ 98 w 98"/>
                    <a:gd name="T9" fmla="*/ 178 h 178"/>
                  </a:gdLst>
                  <a:ahLst/>
                  <a:cxnLst>
                    <a:cxn ang="T4">
                      <a:pos x="T0" y="T1"/>
                    </a:cxn>
                    <a:cxn ang="T5">
                      <a:pos x="T2" y="T3"/>
                    </a:cxn>
                  </a:cxnLst>
                  <a:rect l="T6" t="T7" r="T8" b="T9"/>
                  <a:pathLst>
                    <a:path w="98" h="178">
                      <a:moveTo>
                        <a:pt x="0" y="178"/>
                      </a:moveTo>
                      <a:lnTo>
                        <a:pt x="98" y="0"/>
                      </a:lnTo>
                    </a:path>
                  </a:pathLst>
                </a:custGeom>
                <a:ln>
                  <a:headEnd/>
                  <a:tailEnd/>
                </a:ln>
                <a:extLst>
                  <a:ext uri="{909E8E84-426E-40DD-AFC4-6F175D3DCCD1}">
                    <a14:hiddenFill xmlns:a14="http://schemas.microsoft.com/office/drawing/2010/main">
                      <a:solidFill>
                        <a:srgbClr val="FFFFFF"/>
                      </a:solidFill>
                    </a14:hiddenFill>
                  </a:ext>
                </a:extLst>
              </p:spPr>
              <p:style>
                <a:lnRef idx="2">
                  <a:schemeClr val="dk1"/>
                </a:lnRef>
                <a:fillRef idx="0">
                  <a:schemeClr val="dk1"/>
                </a:fillRef>
                <a:effectRef idx="1">
                  <a:schemeClr val="dk1"/>
                </a:effectRef>
                <a:fontRef idx="minor">
                  <a:schemeClr val="tx1"/>
                </a:fontRef>
              </p:style>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91" name="Line 103">
                <a:extLst>
                  <a:ext uri="{FF2B5EF4-FFF2-40B4-BE49-F238E27FC236}">
                    <a16:creationId xmlns:a16="http://schemas.microsoft.com/office/drawing/2014/main" id="{288104E0-3037-DF4B-BFF6-F828C49C00F4}"/>
                  </a:ext>
                </a:extLst>
              </p:cNvPr>
              <p:cNvSpPr>
                <a:spLocks noChangeShapeType="1"/>
              </p:cNvSpPr>
              <p:nvPr/>
            </p:nvSpPr>
            <p:spPr bwMode="auto">
              <a:xfrm>
                <a:off x="3678" y="1967"/>
                <a:ext cx="53"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92" name="Line 104">
                <a:extLst>
                  <a:ext uri="{FF2B5EF4-FFF2-40B4-BE49-F238E27FC236}">
                    <a16:creationId xmlns:a16="http://schemas.microsoft.com/office/drawing/2014/main" id="{111BBF7B-3559-7D4F-8A6F-00B47CE7B48C}"/>
                  </a:ext>
                </a:extLst>
              </p:cNvPr>
              <p:cNvSpPr>
                <a:spLocks noChangeShapeType="1"/>
              </p:cNvSpPr>
              <p:nvPr/>
            </p:nvSpPr>
            <p:spPr bwMode="auto">
              <a:xfrm>
                <a:off x="3678" y="2016"/>
                <a:ext cx="53"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nvGrpSpPr>
              <p:cNvPr id="93" name="Group 106">
                <a:extLst>
                  <a:ext uri="{FF2B5EF4-FFF2-40B4-BE49-F238E27FC236}">
                    <a16:creationId xmlns:a16="http://schemas.microsoft.com/office/drawing/2014/main" id="{EC6830FE-2112-1E42-B5EB-6AB7985A7090}"/>
                  </a:ext>
                </a:extLst>
              </p:cNvPr>
              <p:cNvGrpSpPr>
                <a:grpSpLocks/>
              </p:cNvGrpSpPr>
              <p:nvPr/>
            </p:nvGrpSpPr>
            <p:grpSpPr bwMode="auto">
              <a:xfrm rot="-782738">
                <a:off x="3390" y="1309"/>
                <a:ext cx="265" cy="743"/>
                <a:chOff x="3550" y="1389"/>
                <a:chExt cx="367" cy="1245"/>
              </a:xfrm>
            </p:grpSpPr>
            <p:sp>
              <p:nvSpPr>
                <p:cNvPr id="101" name="Freeform 107">
                  <a:extLst>
                    <a:ext uri="{FF2B5EF4-FFF2-40B4-BE49-F238E27FC236}">
                      <a16:creationId xmlns:a16="http://schemas.microsoft.com/office/drawing/2014/main" id="{A00AE409-08CF-8248-9AE3-40EA7FCB2F2F}"/>
                    </a:ext>
                  </a:extLst>
                </p:cNvPr>
                <p:cNvSpPr>
                  <a:spLocks/>
                </p:cNvSpPr>
                <p:nvPr/>
              </p:nvSpPr>
              <p:spPr bwMode="auto">
                <a:xfrm>
                  <a:off x="3553" y="1389"/>
                  <a:ext cx="364" cy="618"/>
                </a:xfrm>
                <a:custGeom>
                  <a:avLst/>
                  <a:gdLst>
                    <a:gd name="T0" fmla="*/ 0 w 2913"/>
                    <a:gd name="T1" fmla="*/ 0 h 4330"/>
                    <a:gd name="T2" fmla="*/ 0 w 2913"/>
                    <a:gd name="T3" fmla="*/ 0 h 4330"/>
                    <a:gd name="T4" fmla="*/ 0 w 2913"/>
                    <a:gd name="T5" fmla="*/ 0 h 4330"/>
                    <a:gd name="T6" fmla="*/ 0 w 2913"/>
                    <a:gd name="T7" fmla="*/ 0 h 4330"/>
                    <a:gd name="T8" fmla="*/ 0 w 2913"/>
                    <a:gd name="T9" fmla="*/ 0 h 4330"/>
                    <a:gd name="T10" fmla="*/ 0 w 2913"/>
                    <a:gd name="T11" fmla="*/ 0 h 4330"/>
                    <a:gd name="T12" fmla="*/ 0 w 2913"/>
                    <a:gd name="T13" fmla="*/ 0 h 4330"/>
                    <a:gd name="T14" fmla="*/ 0 w 2913"/>
                    <a:gd name="T15" fmla="*/ 0 h 4330"/>
                    <a:gd name="T16" fmla="*/ 0 w 2913"/>
                    <a:gd name="T17" fmla="*/ 0 h 4330"/>
                    <a:gd name="T18" fmla="*/ 0 w 2913"/>
                    <a:gd name="T19" fmla="*/ 0 h 4330"/>
                    <a:gd name="T20" fmla="*/ 0 w 2913"/>
                    <a:gd name="T21" fmla="*/ 0 h 4330"/>
                    <a:gd name="T22" fmla="*/ 0 w 2913"/>
                    <a:gd name="T23" fmla="*/ 0 h 4330"/>
                    <a:gd name="T24" fmla="*/ 0 w 2913"/>
                    <a:gd name="T25" fmla="*/ 0 h 4330"/>
                    <a:gd name="T26" fmla="*/ 0 w 2913"/>
                    <a:gd name="T27" fmla="*/ 0 h 4330"/>
                    <a:gd name="T28" fmla="*/ 0 w 2913"/>
                    <a:gd name="T29" fmla="*/ 0 h 4330"/>
                    <a:gd name="T30" fmla="*/ 0 w 2913"/>
                    <a:gd name="T31" fmla="*/ 0 h 4330"/>
                    <a:gd name="T32" fmla="*/ 0 w 2913"/>
                    <a:gd name="T33" fmla="*/ 0 h 4330"/>
                    <a:gd name="T34" fmla="*/ 0 w 2913"/>
                    <a:gd name="T35" fmla="*/ 0 h 4330"/>
                    <a:gd name="T36" fmla="*/ 0 w 2913"/>
                    <a:gd name="T37" fmla="*/ 0 h 4330"/>
                    <a:gd name="T38" fmla="*/ 0 w 2913"/>
                    <a:gd name="T39" fmla="*/ 0 h 4330"/>
                    <a:gd name="T40" fmla="*/ 0 w 2913"/>
                    <a:gd name="T41" fmla="*/ 0 h 4330"/>
                    <a:gd name="T42" fmla="*/ 0 w 2913"/>
                    <a:gd name="T43" fmla="*/ 0 h 4330"/>
                    <a:gd name="T44" fmla="*/ 0 w 2913"/>
                    <a:gd name="T45" fmla="*/ 0 h 4330"/>
                    <a:gd name="T46" fmla="*/ 0 w 2913"/>
                    <a:gd name="T47" fmla="*/ 0 h 4330"/>
                    <a:gd name="T48" fmla="*/ 0 w 2913"/>
                    <a:gd name="T49" fmla="*/ 0 h 4330"/>
                    <a:gd name="T50" fmla="*/ 0 w 2913"/>
                    <a:gd name="T51" fmla="*/ 0 h 4330"/>
                    <a:gd name="T52" fmla="*/ 0 w 2913"/>
                    <a:gd name="T53" fmla="*/ 0 h 4330"/>
                    <a:gd name="T54" fmla="*/ 0 w 2913"/>
                    <a:gd name="T55" fmla="*/ 0 h 4330"/>
                    <a:gd name="T56" fmla="*/ 0 w 2913"/>
                    <a:gd name="T57" fmla="*/ 0 h 4330"/>
                    <a:gd name="T58" fmla="*/ 0 w 2913"/>
                    <a:gd name="T59" fmla="*/ 0 h 4330"/>
                    <a:gd name="T60" fmla="*/ 0 w 2913"/>
                    <a:gd name="T61" fmla="*/ 0 h 4330"/>
                    <a:gd name="T62" fmla="*/ 0 w 2913"/>
                    <a:gd name="T63" fmla="*/ 0 h 4330"/>
                    <a:gd name="T64" fmla="*/ 0 w 2913"/>
                    <a:gd name="T65" fmla="*/ 0 h 4330"/>
                    <a:gd name="T66" fmla="*/ 0 w 2913"/>
                    <a:gd name="T67" fmla="*/ 0 h 4330"/>
                    <a:gd name="T68" fmla="*/ 0 w 2913"/>
                    <a:gd name="T69" fmla="*/ 0 h 4330"/>
                    <a:gd name="T70" fmla="*/ 0 w 2913"/>
                    <a:gd name="T71" fmla="*/ 0 h 4330"/>
                    <a:gd name="T72" fmla="*/ 0 w 2913"/>
                    <a:gd name="T73" fmla="*/ 0 h 4330"/>
                    <a:gd name="T74" fmla="*/ 0 w 2913"/>
                    <a:gd name="T75" fmla="*/ 0 h 4330"/>
                    <a:gd name="T76" fmla="*/ 0 w 2913"/>
                    <a:gd name="T77" fmla="*/ 0 h 4330"/>
                    <a:gd name="T78" fmla="*/ 0 w 2913"/>
                    <a:gd name="T79" fmla="*/ 0 h 4330"/>
                    <a:gd name="T80" fmla="*/ 0 w 2913"/>
                    <a:gd name="T81" fmla="*/ 0 h 4330"/>
                    <a:gd name="T82" fmla="*/ 0 w 2913"/>
                    <a:gd name="T83" fmla="*/ 0 h 4330"/>
                    <a:gd name="T84" fmla="*/ 0 w 2913"/>
                    <a:gd name="T85" fmla="*/ 0 h 4330"/>
                    <a:gd name="T86" fmla="*/ 0 w 2913"/>
                    <a:gd name="T87" fmla="*/ 0 h 4330"/>
                    <a:gd name="T88" fmla="*/ 0 w 2913"/>
                    <a:gd name="T89" fmla="*/ 0 h 4330"/>
                    <a:gd name="T90" fmla="*/ 0 w 2913"/>
                    <a:gd name="T91" fmla="*/ 0 h 4330"/>
                    <a:gd name="T92" fmla="*/ 0 w 2913"/>
                    <a:gd name="T93" fmla="*/ 0 h 4330"/>
                    <a:gd name="T94" fmla="*/ 0 w 2913"/>
                    <a:gd name="T95" fmla="*/ 0 h 4330"/>
                    <a:gd name="T96" fmla="*/ 0 w 2913"/>
                    <a:gd name="T97" fmla="*/ 0 h 4330"/>
                    <a:gd name="T98" fmla="*/ 0 w 2913"/>
                    <a:gd name="T99" fmla="*/ 0 h 4330"/>
                    <a:gd name="T100" fmla="*/ 0 w 2913"/>
                    <a:gd name="T101" fmla="*/ 0 h 4330"/>
                    <a:gd name="T102" fmla="*/ 0 w 2913"/>
                    <a:gd name="T103" fmla="*/ 0 h 4330"/>
                    <a:gd name="T104" fmla="*/ 0 w 2913"/>
                    <a:gd name="T105" fmla="*/ 0 h 4330"/>
                    <a:gd name="T106" fmla="*/ 0 w 2913"/>
                    <a:gd name="T107" fmla="*/ 0 h 4330"/>
                    <a:gd name="T108" fmla="*/ 0 w 2913"/>
                    <a:gd name="T109" fmla="*/ 0 h 4330"/>
                    <a:gd name="T110" fmla="*/ 0 w 2913"/>
                    <a:gd name="T111" fmla="*/ 0 h 4330"/>
                    <a:gd name="T112" fmla="*/ 0 w 2913"/>
                    <a:gd name="T113" fmla="*/ 0 h 4330"/>
                    <a:gd name="T114" fmla="*/ 0 w 2913"/>
                    <a:gd name="T115" fmla="*/ 0 h 43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13"/>
                    <a:gd name="T175" fmla="*/ 0 h 4330"/>
                    <a:gd name="T176" fmla="*/ 2913 w 2913"/>
                    <a:gd name="T177" fmla="*/ 4330 h 43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13" h="4330">
                      <a:moveTo>
                        <a:pt x="1388" y="4330"/>
                      </a:moveTo>
                      <a:lnTo>
                        <a:pt x="1388" y="4330"/>
                      </a:lnTo>
                      <a:lnTo>
                        <a:pt x="1391" y="4286"/>
                      </a:lnTo>
                      <a:lnTo>
                        <a:pt x="1394" y="4244"/>
                      </a:lnTo>
                      <a:lnTo>
                        <a:pt x="1396" y="4202"/>
                      </a:lnTo>
                      <a:lnTo>
                        <a:pt x="1400" y="4162"/>
                      </a:lnTo>
                      <a:lnTo>
                        <a:pt x="1405" y="4121"/>
                      </a:lnTo>
                      <a:lnTo>
                        <a:pt x="1407" y="4079"/>
                      </a:lnTo>
                      <a:lnTo>
                        <a:pt x="1414" y="4037"/>
                      </a:lnTo>
                      <a:lnTo>
                        <a:pt x="1420" y="3994"/>
                      </a:lnTo>
                      <a:lnTo>
                        <a:pt x="1425" y="3953"/>
                      </a:lnTo>
                      <a:lnTo>
                        <a:pt x="1432" y="3913"/>
                      </a:lnTo>
                      <a:lnTo>
                        <a:pt x="1438" y="3873"/>
                      </a:lnTo>
                      <a:lnTo>
                        <a:pt x="1444" y="3835"/>
                      </a:lnTo>
                      <a:lnTo>
                        <a:pt x="1462" y="3754"/>
                      </a:lnTo>
                      <a:lnTo>
                        <a:pt x="1476" y="3673"/>
                      </a:lnTo>
                      <a:lnTo>
                        <a:pt x="1496" y="3594"/>
                      </a:lnTo>
                      <a:lnTo>
                        <a:pt x="1514" y="3517"/>
                      </a:lnTo>
                      <a:lnTo>
                        <a:pt x="1536" y="3440"/>
                      </a:lnTo>
                      <a:lnTo>
                        <a:pt x="1558" y="3363"/>
                      </a:lnTo>
                      <a:lnTo>
                        <a:pt x="1583" y="3290"/>
                      </a:lnTo>
                      <a:lnTo>
                        <a:pt x="1607" y="3217"/>
                      </a:lnTo>
                      <a:lnTo>
                        <a:pt x="1632" y="3142"/>
                      </a:lnTo>
                      <a:lnTo>
                        <a:pt x="1661" y="3069"/>
                      </a:lnTo>
                      <a:lnTo>
                        <a:pt x="1688" y="2997"/>
                      </a:lnTo>
                      <a:lnTo>
                        <a:pt x="1716" y="2927"/>
                      </a:lnTo>
                      <a:lnTo>
                        <a:pt x="1745" y="2857"/>
                      </a:lnTo>
                      <a:lnTo>
                        <a:pt x="1776" y="2790"/>
                      </a:lnTo>
                      <a:lnTo>
                        <a:pt x="1810" y="2724"/>
                      </a:lnTo>
                      <a:lnTo>
                        <a:pt x="1841" y="2655"/>
                      </a:lnTo>
                      <a:lnTo>
                        <a:pt x="1874" y="2592"/>
                      </a:lnTo>
                      <a:lnTo>
                        <a:pt x="1907" y="2527"/>
                      </a:lnTo>
                      <a:lnTo>
                        <a:pt x="1941" y="2463"/>
                      </a:lnTo>
                      <a:lnTo>
                        <a:pt x="1975" y="2402"/>
                      </a:lnTo>
                      <a:lnTo>
                        <a:pt x="2009" y="2341"/>
                      </a:lnTo>
                      <a:lnTo>
                        <a:pt x="2044" y="2283"/>
                      </a:lnTo>
                      <a:lnTo>
                        <a:pt x="2081" y="2226"/>
                      </a:lnTo>
                      <a:lnTo>
                        <a:pt x="2117" y="2170"/>
                      </a:lnTo>
                      <a:lnTo>
                        <a:pt x="2151" y="2113"/>
                      </a:lnTo>
                      <a:lnTo>
                        <a:pt x="2187" y="2060"/>
                      </a:lnTo>
                      <a:lnTo>
                        <a:pt x="2221" y="2006"/>
                      </a:lnTo>
                      <a:lnTo>
                        <a:pt x="2260" y="1954"/>
                      </a:lnTo>
                      <a:lnTo>
                        <a:pt x="2294" y="1906"/>
                      </a:lnTo>
                      <a:lnTo>
                        <a:pt x="2329" y="1857"/>
                      </a:lnTo>
                      <a:lnTo>
                        <a:pt x="2362" y="1810"/>
                      </a:lnTo>
                      <a:lnTo>
                        <a:pt x="2399" y="1764"/>
                      </a:lnTo>
                      <a:lnTo>
                        <a:pt x="2432" y="1721"/>
                      </a:lnTo>
                      <a:lnTo>
                        <a:pt x="2464" y="1682"/>
                      </a:lnTo>
                      <a:lnTo>
                        <a:pt x="2529" y="1597"/>
                      </a:lnTo>
                      <a:lnTo>
                        <a:pt x="2592" y="1525"/>
                      </a:lnTo>
                      <a:lnTo>
                        <a:pt x="2650" y="1458"/>
                      </a:lnTo>
                      <a:lnTo>
                        <a:pt x="2703" y="1399"/>
                      </a:lnTo>
                      <a:lnTo>
                        <a:pt x="2756" y="1343"/>
                      </a:lnTo>
                      <a:lnTo>
                        <a:pt x="2798" y="1298"/>
                      </a:lnTo>
                      <a:lnTo>
                        <a:pt x="2835" y="1259"/>
                      </a:lnTo>
                      <a:lnTo>
                        <a:pt x="2865" y="1233"/>
                      </a:lnTo>
                      <a:lnTo>
                        <a:pt x="2910" y="1188"/>
                      </a:lnTo>
                      <a:lnTo>
                        <a:pt x="2913" y="1186"/>
                      </a:lnTo>
                      <a:lnTo>
                        <a:pt x="2042" y="0"/>
                      </a:lnTo>
                      <a:lnTo>
                        <a:pt x="2006" y="32"/>
                      </a:lnTo>
                      <a:lnTo>
                        <a:pt x="1945" y="88"/>
                      </a:lnTo>
                      <a:lnTo>
                        <a:pt x="1899" y="139"/>
                      </a:lnTo>
                      <a:lnTo>
                        <a:pt x="1846" y="190"/>
                      </a:lnTo>
                      <a:lnTo>
                        <a:pt x="1786" y="253"/>
                      </a:lnTo>
                      <a:lnTo>
                        <a:pt x="1724" y="319"/>
                      </a:lnTo>
                      <a:lnTo>
                        <a:pt x="1654" y="397"/>
                      </a:lnTo>
                      <a:lnTo>
                        <a:pt x="1580" y="483"/>
                      </a:lnTo>
                      <a:lnTo>
                        <a:pt x="1500" y="578"/>
                      </a:lnTo>
                      <a:lnTo>
                        <a:pt x="1419" y="674"/>
                      </a:lnTo>
                      <a:lnTo>
                        <a:pt x="1376" y="732"/>
                      </a:lnTo>
                      <a:lnTo>
                        <a:pt x="1332" y="788"/>
                      </a:lnTo>
                      <a:lnTo>
                        <a:pt x="1290" y="845"/>
                      </a:lnTo>
                      <a:lnTo>
                        <a:pt x="1246" y="904"/>
                      </a:lnTo>
                      <a:lnTo>
                        <a:pt x="1200" y="965"/>
                      </a:lnTo>
                      <a:lnTo>
                        <a:pt x="1155" y="1030"/>
                      </a:lnTo>
                      <a:lnTo>
                        <a:pt x="1111" y="1095"/>
                      </a:lnTo>
                      <a:lnTo>
                        <a:pt x="1065" y="1160"/>
                      </a:lnTo>
                      <a:lnTo>
                        <a:pt x="1019" y="1231"/>
                      </a:lnTo>
                      <a:lnTo>
                        <a:pt x="973" y="1299"/>
                      </a:lnTo>
                      <a:lnTo>
                        <a:pt x="927" y="1374"/>
                      </a:lnTo>
                      <a:lnTo>
                        <a:pt x="885" y="1448"/>
                      </a:lnTo>
                      <a:lnTo>
                        <a:pt x="839" y="1525"/>
                      </a:lnTo>
                      <a:lnTo>
                        <a:pt x="794" y="1603"/>
                      </a:lnTo>
                      <a:lnTo>
                        <a:pt x="749" y="1683"/>
                      </a:lnTo>
                      <a:lnTo>
                        <a:pt x="704" y="1764"/>
                      </a:lnTo>
                      <a:lnTo>
                        <a:pt x="660" y="1848"/>
                      </a:lnTo>
                      <a:lnTo>
                        <a:pt x="616" y="1934"/>
                      </a:lnTo>
                      <a:lnTo>
                        <a:pt x="574" y="2020"/>
                      </a:lnTo>
                      <a:lnTo>
                        <a:pt x="535" y="2110"/>
                      </a:lnTo>
                      <a:lnTo>
                        <a:pt x="493" y="2202"/>
                      </a:lnTo>
                      <a:lnTo>
                        <a:pt x="454" y="2295"/>
                      </a:lnTo>
                      <a:lnTo>
                        <a:pt x="414" y="2389"/>
                      </a:lnTo>
                      <a:lnTo>
                        <a:pt x="375" y="2485"/>
                      </a:lnTo>
                      <a:lnTo>
                        <a:pt x="341" y="2582"/>
                      </a:lnTo>
                      <a:lnTo>
                        <a:pt x="305" y="2680"/>
                      </a:lnTo>
                      <a:lnTo>
                        <a:pt x="271" y="2783"/>
                      </a:lnTo>
                      <a:lnTo>
                        <a:pt x="240" y="2887"/>
                      </a:lnTo>
                      <a:lnTo>
                        <a:pt x="208" y="2992"/>
                      </a:lnTo>
                      <a:lnTo>
                        <a:pt x="180" y="3100"/>
                      </a:lnTo>
                      <a:lnTo>
                        <a:pt x="151" y="3207"/>
                      </a:lnTo>
                      <a:lnTo>
                        <a:pt x="127" y="3315"/>
                      </a:lnTo>
                      <a:lnTo>
                        <a:pt x="101" y="3426"/>
                      </a:lnTo>
                      <a:lnTo>
                        <a:pt x="82" y="3538"/>
                      </a:lnTo>
                      <a:lnTo>
                        <a:pt x="72" y="3599"/>
                      </a:lnTo>
                      <a:lnTo>
                        <a:pt x="60" y="3657"/>
                      </a:lnTo>
                      <a:lnTo>
                        <a:pt x="53" y="3715"/>
                      </a:lnTo>
                      <a:lnTo>
                        <a:pt x="43" y="3774"/>
                      </a:lnTo>
                      <a:lnTo>
                        <a:pt x="36" y="3830"/>
                      </a:lnTo>
                      <a:lnTo>
                        <a:pt x="31" y="3888"/>
                      </a:lnTo>
                      <a:lnTo>
                        <a:pt x="23" y="3947"/>
                      </a:lnTo>
                      <a:lnTo>
                        <a:pt x="17" y="4008"/>
                      </a:lnTo>
                      <a:lnTo>
                        <a:pt x="13" y="4071"/>
                      </a:lnTo>
                      <a:lnTo>
                        <a:pt x="6" y="4131"/>
                      </a:lnTo>
                      <a:lnTo>
                        <a:pt x="3" y="4192"/>
                      </a:lnTo>
                      <a:lnTo>
                        <a:pt x="0" y="4252"/>
                      </a:lnTo>
                      <a:lnTo>
                        <a:pt x="1388" y="433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108">
                  <a:extLst>
                    <a:ext uri="{FF2B5EF4-FFF2-40B4-BE49-F238E27FC236}">
                      <a16:creationId xmlns:a16="http://schemas.microsoft.com/office/drawing/2014/main" id="{E7E30118-DD79-754D-9809-BF416D22363B}"/>
                    </a:ext>
                  </a:extLst>
                </p:cNvPr>
                <p:cNvSpPr>
                  <a:spLocks/>
                </p:cNvSpPr>
                <p:nvPr/>
              </p:nvSpPr>
              <p:spPr bwMode="auto">
                <a:xfrm>
                  <a:off x="3550" y="1996"/>
                  <a:ext cx="271" cy="638"/>
                </a:xfrm>
                <a:custGeom>
                  <a:avLst/>
                  <a:gdLst>
                    <a:gd name="T0" fmla="*/ 0 w 2167"/>
                    <a:gd name="T1" fmla="*/ 0 h 4463"/>
                    <a:gd name="T2" fmla="*/ 0 w 2167"/>
                    <a:gd name="T3" fmla="*/ 0 h 4463"/>
                    <a:gd name="T4" fmla="*/ 0 w 2167"/>
                    <a:gd name="T5" fmla="*/ 0 h 4463"/>
                    <a:gd name="T6" fmla="*/ 0 w 2167"/>
                    <a:gd name="T7" fmla="*/ 0 h 4463"/>
                    <a:gd name="T8" fmla="*/ 0 w 2167"/>
                    <a:gd name="T9" fmla="*/ 0 h 4463"/>
                    <a:gd name="T10" fmla="*/ 0 w 2167"/>
                    <a:gd name="T11" fmla="*/ 0 h 4463"/>
                    <a:gd name="T12" fmla="*/ 0 w 2167"/>
                    <a:gd name="T13" fmla="*/ 0 h 4463"/>
                    <a:gd name="T14" fmla="*/ 0 w 2167"/>
                    <a:gd name="T15" fmla="*/ 0 h 4463"/>
                    <a:gd name="T16" fmla="*/ 0 w 2167"/>
                    <a:gd name="T17" fmla="*/ 0 h 4463"/>
                    <a:gd name="T18" fmla="*/ 0 w 2167"/>
                    <a:gd name="T19" fmla="*/ 0 h 4463"/>
                    <a:gd name="T20" fmla="*/ 0 w 2167"/>
                    <a:gd name="T21" fmla="*/ 0 h 4463"/>
                    <a:gd name="T22" fmla="*/ 0 w 2167"/>
                    <a:gd name="T23" fmla="*/ 0 h 4463"/>
                    <a:gd name="T24" fmla="*/ 0 w 2167"/>
                    <a:gd name="T25" fmla="*/ 0 h 4463"/>
                    <a:gd name="T26" fmla="*/ 0 w 2167"/>
                    <a:gd name="T27" fmla="*/ 0 h 4463"/>
                    <a:gd name="T28" fmla="*/ 0 w 2167"/>
                    <a:gd name="T29" fmla="*/ 0 h 4463"/>
                    <a:gd name="T30" fmla="*/ 0 w 2167"/>
                    <a:gd name="T31" fmla="*/ 0 h 4463"/>
                    <a:gd name="T32" fmla="*/ 0 w 2167"/>
                    <a:gd name="T33" fmla="*/ 0 h 4463"/>
                    <a:gd name="T34" fmla="*/ 0 w 2167"/>
                    <a:gd name="T35" fmla="*/ 0 h 4463"/>
                    <a:gd name="T36" fmla="*/ 0 w 2167"/>
                    <a:gd name="T37" fmla="*/ 0 h 4463"/>
                    <a:gd name="T38" fmla="*/ 0 w 2167"/>
                    <a:gd name="T39" fmla="*/ 0 h 4463"/>
                    <a:gd name="T40" fmla="*/ 0 w 2167"/>
                    <a:gd name="T41" fmla="*/ 0 h 4463"/>
                    <a:gd name="T42" fmla="*/ 0 w 2167"/>
                    <a:gd name="T43" fmla="*/ 0 h 4463"/>
                    <a:gd name="T44" fmla="*/ 0 w 2167"/>
                    <a:gd name="T45" fmla="*/ 0 h 4463"/>
                    <a:gd name="T46" fmla="*/ 0 w 2167"/>
                    <a:gd name="T47" fmla="*/ 0 h 4463"/>
                    <a:gd name="T48" fmla="*/ 0 w 2167"/>
                    <a:gd name="T49" fmla="*/ 0 h 4463"/>
                    <a:gd name="T50" fmla="*/ 0 w 2167"/>
                    <a:gd name="T51" fmla="*/ 0 h 4463"/>
                    <a:gd name="T52" fmla="*/ 0 w 2167"/>
                    <a:gd name="T53" fmla="*/ 0 h 4463"/>
                    <a:gd name="T54" fmla="*/ 0 w 2167"/>
                    <a:gd name="T55" fmla="*/ 0 h 4463"/>
                    <a:gd name="T56" fmla="*/ 0 w 2167"/>
                    <a:gd name="T57" fmla="*/ 0 h 4463"/>
                    <a:gd name="T58" fmla="*/ 0 w 2167"/>
                    <a:gd name="T59" fmla="*/ 0 h 4463"/>
                    <a:gd name="T60" fmla="*/ 0 w 2167"/>
                    <a:gd name="T61" fmla="*/ 0 h 4463"/>
                    <a:gd name="T62" fmla="*/ 0 w 2167"/>
                    <a:gd name="T63" fmla="*/ 0 h 4463"/>
                    <a:gd name="T64" fmla="*/ 0 w 2167"/>
                    <a:gd name="T65" fmla="*/ 0 h 4463"/>
                    <a:gd name="T66" fmla="*/ 0 w 2167"/>
                    <a:gd name="T67" fmla="*/ 0 h 4463"/>
                    <a:gd name="T68" fmla="*/ 0 w 2167"/>
                    <a:gd name="T69" fmla="*/ 0 h 4463"/>
                    <a:gd name="T70" fmla="*/ 0 w 2167"/>
                    <a:gd name="T71" fmla="*/ 0 h 4463"/>
                    <a:gd name="T72" fmla="*/ 0 w 2167"/>
                    <a:gd name="T73" fmla="*/ 0 h 4463"/>
                    <a:gd name="T74" fmla="*/ 0 w 2167"/>
                    <a:gd name="T75" fmla="*/ 0 h 4463"/>
                    <a:gd name="T76" fmla="*/ 0 w 2167"/>
                    <a:gd name="T77" fmla="*/ 0 h 4463"/>
                    <a:gd name="T78" fmla="*/ 0 w 2167"/>
                    <a:gd name="T79" fmla="*/ 0 h 4463"/>
                    <a:gd name="T80" fmla="*/ 0 w 2167"/>
                    <a:gd name="T81" fmla="*/ 0 h 4463"/>
                    <a:gd name="T82" fmla="*/ 0 w 2167"/>
                    <a:gd name="T83" fmla="*/ 0 h 4463"/>
                    <a:gd name="T84" fmla="*/ 0 w 2167"/>
                    <a:gd name="T85" fmla="*/ 0 h 4463"/>
                    <a:gd name="T86" fmla="*/ 0 w 2167"/>
                    <a:gd name="T87" fmla="*/ 0 h 4463"/>
                    <a:gd name="T88" fmla="*/ 0 w 2167"/>
                    <a:gd name="T89" fmla="*/ 0 h 4463"/>
                    <a:gd name="T90" fmla="*/ 0 w 2167"/>
                    <a:gd name="T91" fmla="*/ 0 h 4463"/>
                    <a:gd name="T92" fmla="*/ 0 w 2167"/>
                    <a:gd name="T93" fmla="*/ 0 h 4463"/>
                    <a:gd name="T94" fmla="*/ 0 w 2167"/>
                    <a:gd name="T95" fmla="*/ 0 h 4463"/>
                    <a:gd name="T96" fmla="*/ 0 w 2167"/>
                    <a:gd name="T97" fmla="*/ 0 h 4463"/>
                    <a:gd name="T98" fmla="*/ 0 w 2167"/>
                    <a:gd name="T99" fmla="*/ 0 h 4463"/>
                    <a:gd name="T100" fmla="*/ 0 w 2167"/>
                    <a:gd name="T101" fmla="*/ 0 h 4463"/>
                    <a:gd name="T102" fmla="*/ 0 w 2167"/>
                    <a:gd name="T103" fmla="*/ 0 h 4463"/>
                    <a:gd name="T104" fmla="*/ 0 w 2167"/>
                    <a:gd name="T105" fmla="*/ 0 h 4463"/>
                    <a:gd name="T106" fmla="*/ 0 w 2167"/>
                    <a:gd name="T107" fmla="*/ 0 h 4463"/>
                    <a:gd name="T108" fmla="*/ 0 w 2167"/>
                    <a:gd name="T109" fmla="*/ 0 h 44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7"/>
                    <a:gd name="T166" fmla="*/ 0 h 4463"/>
                    <a:gd name="T167" fmla="*/ 2167 w 2167"/>
                    <a:gd name="T168" fmla="*/ 4463 h 44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7" h="4463">
                      <a:moveTo>
                        <a:pt x="2167" y="3659"/>
                      </a:moveTo>
                      <a:lnTo>
                        <a:pt x="2125" y="3581"/>
                      </a:lnTo>
                      <a:lnTo>
                        <a:pt x="2079" y="3506"/>
                      </a:lnTo>
                      <a:lnTo>
                        <a:pt x="2039" y="3429"/>
                      </a:lnTo>
                      <a:lnTo>
                        <a:pt x="1997" y="3352"/>
                      </a:lnTo>
                      <a:lnTo>
                        <a:pt x="1955" y="3276"/>
                      </a:lnTo>
                      <a:lnTo>
                        <a:pt x="1917" y="3199"/>
                      </a:lnTo>
                      <a:lnTo>
                        <a:pt x="1878" y="3119"/>
                      </a:lnTo>
                      <a:lnTo>
                        <a:pt x="1842" y="3040"/>
                      </a:lnTo>
                      <a:lnTo>
                        <a:pt x="1805" y="2962"/>
                      </a:lnTo>
                      <a:lnTo>
                        <a:pt x="1770" y="2877"/>
                      </a:lnTo>
                      <a:lnTo>
                        <a:pt x="1756" y="2840"/>
                      </a:lnTo>
                      <a:lnTo>
                        <a:pt x="1738" y="2797"/>
                      </a:lnTo>
                      <a:lnTo>
                        <a:pt x="1722" y="2755"/>
                      </a:lnTo>
                      <a:lnTo>
                        <a:pt x="1706" y="2713"/>
                      </a:lnTo>
                      <a:lnTo>
                        <a:pt x="1689" y="2667"/>
                      </a:lnTo>
                      <a:lnTo>
                        <a:pt x="1674" y="2624"/>
                      </a:lnTo>
                      <a:lnTo>
                        <a:pt x="1659" y="2581"/>
                      </a:lnTo>
                      <a:lnTo>
                        <a:pt x="1643" y="2535"/>
                      </a:lnTo>
                      <a:lnTo>
                        <a:pt x="1630" y="2489"/>
                      </a:lnTo>
                      <a:lnTo>
                        <a:pt x="1615" y="2442"/>
                      </a:lnTo>
                      <a:lnTo>
                        <a:pt x="1602" y="2394"/>
                      </a:lnTo>
                      <a:lnTo>
                        <a:pt x="1588" y="2345"/>
                      </a:lnTo>
                      <a:lnTo>
                        <a:pt x="1576" y="2293"/>
                      </a:lnTo>
                      <a:lnTo>
                        <a:pt x="1563" y="2243"/>
                      </a:lnTo>
                      <a:lnTo>
                        <a:pt x="1548" y="2193"/>
                      </a:lnTo>
                      <a:lnTo>
                        <a:pt x="1537" y="2141"/>
                      </a:lnTo>
                      <a:lnTo>
                        <a:pt x="1526" y="2086"/>
                      </a:lnTo>
                      <a:lnTo>
                        <a:pt x="1515" y="2031"/>
                      </a:lnTo>
                      <a:lnTo>
                        <a:pt x="1503" y="1975"/>
                      </a:lnTo>
                      <a:lnTo>
                        <a:pt x="1493" y="1917"/>
                      </a:lnTo>
                      <a:lnTo>
                        <a:pt x="1482" y="1859"/>
                      </a:lnTo>
                      <a:lnTo>
                        <a:pt x="1473" y="1798"/>
                      </a:lnTo>
                      <a:lnTo>
                        <a:pt x="1462" y="1738"/>
                      </a:lnTo>
                      <a:lnTo>
                        <a:pt x="1456" y="1675"/>
                      </a:lnTo>
                      <a:lnTo>
                        <a:pt x="1446" y="1607"/>
                      </a:lnTo>
                      <a:lnTo>
                        <a:pt x="1440" y="1542"/>
                      </a:lnTo>
                      <a:lnTo>
                        <a:pt x="1432" y="1476"/>
                      </a:lnTo>
                      <a:lnTo>
                        <a:pt x="1424" y="1408"/>
                      </a:lnTo>
                      <a:lnTo>
                        <a:pt x="1418" y="1339"/>
                      </a:lnTo>
                      <a:lnTo>
                        <a:pt x="1414" y="1265"/>
                      </a:lnTo>
                      <a:lnTo>
                        <a:pt x="1409" y="1193"/>
                      </a:lnTo>
                      <a:lnTo>
                        <a:pt x="1403" y="1119"/>
                      </a:lnTo>
                      <a:lnTo>
                        <a:pt x="1400" y="1040"/>
                      </a:lnTo>
                      <a:lnTo>
                        <a:pt x="1396" y="963"/>
                      </a:lnTo>
                      <a:lnTo>
                        <a:pt x="1394" y="882"/>
                      </a:lnTo>
                      <a:lnTo>
                        <a:pt x="1392" y="801"/>
                      </a:lnTo>
                      <a:lnTo>
                        <a:pt x="1394" y="716"/>
                      </a:lnTo>
                      <a:lnTo>
                        <a:pt x="1393" y="630"/>
                      </a:lnTo>
                      <a:lnTo>
                        <a:pt x="1394" y="542"/>
                      </a:lnTo>
                      <a:lnTo>
                        <a:pt x="1393" y="451"/>
                      </a:lnTo>
                      <a:lnTo>
                        <a:pt x="1395" y="363"/>
                      </a:lnTo>
                      <a:lnTo>
                        <a:pt x="1397" y="270"/>
                      </a:lnTo>
                      <a:lnTo>
                        <a:pt x="1401" y="175"/>
                      </a:lnTo>
                      <a:lnTo>
                        <a:pt x="1406" y="78"/>
                      </a:lnTo>
                      <a:lnTo>
                        <a:pt x="18" y="0"/>
                      </a:lnTo>
                      <a:lnTo>
                        <a:pt x="13" y="109"/>
                      </a:lnTo>
                      <a:lnTo>
                        <a:pt x="9" y="216"/>
                      </a:lnTo>
                      <a:lnTo>
                        <a:pt x="6" y="321"/>
                      </a:lnTo>
                      <a:lnTo>
                        <a:pt x="4" y="429"/>
                      </a:lnTo>
                      <a:lnTo>
                        <a:pt x="0" y="530"/>
                      </a:lnTo>
                      <a:lnTo>
                        <a:pt x="0" y="630"/>
                      </a:lnTo>
                      <a:lnTo>
                        <a:pt x="0" y="729"/>
                      </a:lnTo>
                      <a:lnTo>
                        <a:pt x="4" y="825"/>
                      </a:lnTo>
                      <a:lnTo>
                        <a:pt x="6" y="923"/>
                      </a:lnTo>
                      <a:lnTo>
                        <a:pt x="8" y="1017"/>
                      </a:lnTo>
                      <a:lnTo>
                        <a:pt x="11" y="1112"/>
                      </a:lnTo>
                      <a:lnTo>
                        <a:pt x="15" y="1202"/>
                      </a:lnTo>
                      <a:lnTo>
                        <a:pt x="21" y="1293"/>
                      </a:lnTo>
                      <a:lnTo>
                        <a:pt x="26" y="1384"/>
                      </a:lnTo>
                      <a:lnTo>
                        <a:pt x="35" y="1469"/>
                      </a:lnTo>
                      <a:lnTo>
                        <a:pt x="42" y="1557"/>
                      </a:lnTo>
                      <a:lnTo>
                        <a:pt x="49" y="1643"/>
                      </a:lnTo>
                      <a:lnTo>
                        <a:pt x="57" y="1727"/>
                      </a:lnTo>
                      <a:lnTo>
                        <a:pt x="69" y="1811"/>
                      </a:lnTo>
                      <a:lnTo>
                        <a:pt x="78" y="1890"/>
                      </a:lnTo>
                      <a:lnTo>
                        <a:pt x="91" y="1970"/>
                      </a:lnTo>
                      <a:lnTo>
                        <a:pt x="101" y="2048"/>
                      </a:lnTo>
                      <a:lnTo>
                        <a:pt x="115" y="2127"/>
                      </a:lnTo>
                      <a:lnTo>
                        <a:pt x="126" y="2204"/>
                      </a:lnTo>
                      <a:lnTo>
                        <a:pt x="142" y="2279"/>
                      </a:lnTo>
                      <a:lnTo>
                        <a:pt x="154" y="2353"/>
                      </a:lnTo>
                      <a:lnTo>
                        <a:pt x="170" y="2426"/>
                      </a:lnTo>
                      <a:lnTo>
                        <a:pt x="187" y="2498"/>
                      </a:lnTo>
                      <a:lnTo>
                        <a:pt x="203" y="2569"/>
                      </a:lnTo>
                      <a:lnTo>
                        <a:pt x="218" y="2641"/>
                      </a:lnTo>
                      <a:lnTo>
                        <a:pt x="236" y="2710"/>
                      </a:lnTo>
                      <a:lnTo>
                        <a:pt x="254" y="2775"/>
                      </a:lnTo>
                      <a:lnTo>
                        <a:pt x="273" y="2841"/>
                      </a:lnTo>
                      <a:lnTo>
                        <a:pt x="292" y="2907"/>
                      </a:lnTo>
                      <a:lnTo>
                        <a:pt x="312" y="2972"/>
                      </a:lnTo>
                      <a:lnTo>
                        <a:pt x="332" y="3035"/>
                      </a:lnTo>
                      <a:lnTo>
                        <a:pt x="353" y="3099"/>
                      </a:lnTo>
                      <a:lnTo>
                        <a:pt x="373" y="3161"/>
                      </a:lnTo>
                      <a:lnTo>
                        <a:pt x="394" y="3223"/>
                      </a:lnTo>
                      <a:lnTo>
                        <a:pt x="415" y="3280"/>
                      </a:lnTo>
                      <a:lnTo>
                        <a:pt x="437" y="3339"/>
                      </a:lnTo>
                      <a:lnTo>
                        <a:pt x="459" y="3399"/>
                      </a:lnTo>
                      <a:lnTo>
                        <a:pt x="482" y="3453"/>
                      </a:lnTo>
                      <a:lnTo>
                        <a:pt x="507" y="3514"/>
                      </a:lnTo>
                      <a:lnTo>
                        <a:pt x="553" y="3618"/>
                      </a:lnTo>
                      <a:lnTo>
                        <a:pt x="601" y="3725"/>
                      </a:lnTo>
                      <a:lnTo>
                        <a:pt x="649" y="3828"/>
                      </a:lnTo>
                      <a:lnTo>
                        <a:pt x="697" y="3925"/>
                      </a:lnTo>
                      <a:lnTo>
                        <a:pt x="747" y="4021"/>
                      </a:lnTo>
                      <a:lnTo>
                        <a:pt x="794" y="4115"/>
                      </a:lnTo>
                      <a:lnTo>
                        <a:pt x="841" y="4204"/>
                      </a:lnTo>
                      <a:lnTo>
                        <a:pt x="892" y="4293"/>
                      </a:lnTo>
                      <a:lnTo>
                        <a:pt x="938" y="4380"/>
                      </a:lnTo>
                      <a:lnTo>
                        <a:pt x="986" y="4463"/>
                      </a:lnTo>
                      <a:lnTo>
                        <a:pt x="2167" y="365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4" name="Group 109">
                <a:extLst>
                  <a:ext uri="{FF2B5EF4-FFF2-40B4-BE49-F238E27FC236}">
                    <a16:creationId xmlns:a16="http://schemas.microsoft.com/office/drawing/2014/main" id="{9529E1FB-9C29-794B-84EF-127BE6AADB6E}"/>
                  </a:ext>
                </a:extLst>
              </p:cNvPr>
              <p:cNvGrpSpPr>
                <a:grpSpLocks/>
              </p:cNvGrpSpPr>
              <p:nvPr/>
            </p:nvGrpSpPr>
            <p:grpSpPr bwMode="auto">
              <a:xfrm rot="678187" flipH="1">
                <a:off x="3731" y="1310"/>
                <a:ext cx="259" cy="743"/>
                <a:chOff x="3550" y="1389"/>
                <a:chExt cx="367" cy="1245"/>
              </a:xfrm>
            </p:grpSpPr>
            <p:sp>
              <p:nvSpPr>
                <p:cNvPr id="99" name="Freeform 110">
                  <a:extLst>
                    <a:ext uri="{FF2B5EF4-FFF2-40B4-BE49-F238E27FC236}">
                      <a16:creationId xmlns:a16="http://schemas.microsoft.com/office/drawing/2014/main" id="{67F07896-D0B5-F142-A4A0-A9A539C16499}"/>
                    </a:ext>
                  </a:extLst>
                </p:cNvPr>
                <p:cNvSpPr>
                  <a:spLocks/>
                </p:cNvSpPr>
                <p:nvPr/>
              </p:nvSpPr>
              <p:spPr bwMode="auto">
                <a:xfrm>
                  <a:off x="3553" y="1389"/>
                  <a:ext cx="364" cy="618"/>
                </a:xfrm>
                <a:custGeom>
                  <a:avLst/>
                  <a:gdLst>
                    <a:gd name="T0" fmla="*/ 0 w 2913"/>
                    <a:gd name="T1" fmla="*/ 0 h 4330"/>
                    <a:gd name="T2" fmla="*/ 0 w 2913"/>
                    <a:gd name="T3" fmla="*/ 0 h 4330"/>
                    <a:gd name="T4" fmla="*/ 0 w 2913"/>
                    <a:gd name="T5" fmla="*/ 0 h 4330"/>
                    <a:gd name="T6" fmla="*/ 0 w 2913"/>
                    <a:gd name="T7" fmla="*/ 0 h 4330"/>
                    <a:gd name="T8" fmla="*/ 0 w 2913"/>
                    <a:gd name="T9" fmla="*/ 0 h 4330"/>
                    <a:gd name="T10" fmla="*/ 0 w 2913"/>
                    <a:gd name="T11" fmla="*/ 0 h 4330"/>
                    <a:gd name="T12" fmla="*/ 0 w 2913"/>
                    <a:gd name="T13" fmla="*/ 0 h 4330"/>
                    <a:gd name="T14" fmla="*/ 0 w 2913"/>
                    <a:gd name="T15" fmla="*/ 0 h 4330"/>
                    <a:gd name="T16" fmla="*/ 0 w 2913"/>
                    <a:gd name="T17" fmla="*/ 0 h 4330"/>
                    <a:gd name="T18" fmla="*/ 0 w 2913"/>
                    <a:gd name="T19" fmla="*/ 0 h 4330"/>
                    <a:gd name="T20" fmla="*/ 0 w 2913"/>
                    <a:gd name="T21" fmla="*/ 0 h 4330"/>
                    <a:gd name="T22" fmla="*/ 0 w 2913"/>
                    <a:gd name="T23" fmla="*/ 0 h 4330"/>
                    <a:gd name="T24" fmla="*/ 0 w 2913"/>
                    <a:gd name="T25" fmla="*/ 0 h 4330"/>
                    <a:gd name="T26" fmla="*/ 0 w 2913"/>
                    <a:gd name="T27" fmla="*/ 0 h 4330"/>
                    <a:gd name="T28" fmla="*/ 0 w 2913"/>
                    <a:gd name="T29" fmla="*/ 0 h 4330"/>
                    <a:gd name="T30" fmla="*/ 0 w 2913"/>
                    <a:gd name="T31" fmla="*/ 0 h 4330"/>
                    <a:gd name="T32" fmla="*/ 0 w 2913"/>
                    <a:gd name="T33" fmla="*/ 0 h 4330"/>
                    <a:gd name="T34" fmla="*/ 0 w 2913"/>
                    <a:gd name="T35" fmla="*/ 0 h 4330"/>
                    <a:gd name="T36" fmla="*/ 0 w 2913"/>
                    <a:gd name="T37" fmla="*/ 0 h 4330"/>
                    <a:gd name="T38" fmla="*/ 0 w 2913"/>
                    <a:gd name="T39" fmla="*/ 0 h 4330"/>
                    <a:gd name="T40" fmla="*/ 0 w 2913"/>
                    <a:gd name="T41" fmla="*/ 0 h 4330"/>
                    <a:gd name="T42" fmla="*/ 0 w 2913"/>
                    <a:gd name="T43" fmla="*/ 0 h 4330"/>
                    <a:gd name="T44" fmla="*/ 0 w 2913"/>
                    <a:gd name="T45" fmla="*/ 0 h 4330"/>
                    <a:gd name="T46" fmla="*/ 0 w 2913"/>
                    <a:gd name="T47" fmla="*/ 0 h 4330"/>
                    <a:gd name="T48" fmla="*/ 0 w 2913"/>
                    <a:gd name="T49" fmla="*/ 0 h 4330"/>
                    <a:gd name="T50" fmla="*/ 0 w 2913"/>
                    <a:gd name="T51" fmla="*/ 0 h 4330"/>
                    <a:gd name="T52" fmla="*/ 0 w 2913"/>
                    <a:gd name="T53" fmla="*/ 0 h 4330"/>
                    <a:gd name="T54" fmla="*/ 0 w 2913"/>
                    <a:gd name="T55" fmla="*/ 0 h 4330"/>
                    <a:gd name="T56" fmla="*/ 0 w 2913"/>
                    <a:gd name="T57" fmla="*/ 0 h 4330"/>
                    <a:gd name="T58" fmla="*/ 0 w 2913"/>
                    <a:gd name="T59" fmla="*/ 0 h 4330"/>
                    <a:gd name="T60" fmla="*/ 0 w 2913"/>
                    <a:gd name="T61" fmla="*/ 0 h 4330"/>
                    <a:gd name="T62" fmla="*/ 0 w 2913"/>
                    <a:gd name="T63" fmla="*/ 0 h 4330"/>
                    <a:gd name="T64" fmla="*/ 0 w 2913"/>
                    <a:gd name="T65" fmla="*/ 0 h 4330"/>
                    <a:gd name="T66" fmla="*/ 0 w 2913"/>
                    <a:gd name="T67" fmla="*/ 0 h 4330"/>
                    <a:gd name="T68" fmla="*/ 0 w 2913"/>
                    <a:gd name="T69" fmla="*/ 0 h 4330"/>
                    <a:gd name="T70" fmla="*/ 0 w 2913"/>
                    <a:gd name="T71" fmla="*/ 0 h 4330"/>
                    <a:gd name="T72" fmla="*/ 0 w 2913"/>
                    <a:gd name="T73" fmla="*/ 0 h 4330"/>
                    <a:gd name="T74" fmla="*/ 0 w 2913"/>
                    <a:gd name="T75" fmla="*/ 0 h 4330"/>
                    <a:gd name="T76" fmla="*/ 0 w 2913"/>
                    <a:gd name="T77" fmla="*/ 0 h 4330"/>
                    <a:gd name="T78" fmla="*/ 0 w 2913"/>
                    <a:gd name="T79" fmla="*/ 0 h 4330"/>
                    <a:gd name="T80" fmla="*/ 0 w 2913"/>
                    <a:gd name="T81" fmla="*/ 0 h 4330"/>
                    <a:gd name="T82" fmla="*/ 0 w 2913"/>
                    <a:gd name="T83" fmla="*/ 0 h 4330"/>
                    <a:gd name="T84" fmla="*/ 0 w 2913"/>
                    <a:gd name="T85" fmla="*/ 0 h 4330"/>
                    <a:gd name="T86" fmla="*/ 0 w 2913"/>
                    <a:gd name="T87" fmla="*/ 0 h 4330"/>
                    <a:gd name="T88" fmla="*/ 0 w 2913"/>
                    <a:gd name="T89" fmla="*/ 0 h 4330"/>
                    <a:gd name="T90" fmla="*/ 0 w 2913"/>
                    <a:gd name="T91" fmla="*/ 0 h 4330"/>
                    <a:gd name="T92" fmla="*/ 0 w 2913"/>
                    <a:gd name="T93" fmla="*/ 0 h 4330"/>
                    <a:gd name="T94" fmla="*/ 0 w 2913"/>
                    <a:gd name="T95" fmla="*/ 0 h 4330"/>
                    <a:gd name="T96" fmla="*/ 0 w 2913"/>
                    <a:gd name="T97" fmla="*/ 0 h 4330"/>
                    <a:gd name="T98" fmla="*/ 0 w 2913"/>
                    <a:gd name="T99" fmla="*/ 0 h 4330"/>
                    <a:gd name="T100" fmla="*/ 0 w 2913"/>
                    <a:gd name="T101" fmla="*/ 0 h 4330"/>
                    <a:gd name="T102" fmla="*/ 0 w 2913"/>
                    <a:gd name="T103" fmla="*/ 0 h 4330"/>
                    <a:gd name="T104" fmla="*/ 0 w 2913"/>
                    <a:gd name="T105" fmla="*/ 0 h 4330"/>
                    <a:gd name="T106" fmla="*/ 0 w 2913"/>
                    <a:gd name="T107" fmla="*/ 0 h 4330"/>
                    <a:gd name="T108" fmla="*/ 0 w 2913"/>
                    <a:gd name="T109" fmla="*/ 0 h 4330"/>
                    <a:gd name="T110" fmla="*/ 0 w 2913"/>
                    <a:gd name="T111" fmla="*/ 0 h 4330"/>
                    <a:gd name="T112" fmla="*/ 0 w 2913"/>
                    <a:gd name="T113" fmla="*/ 0 h 4330"/>
                    <a:gd name="T114" fmla="*/ 0 w 2913"/>
                    <a:gd name="T115" fmla="*/ 0 h 43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13"/>
                    <a:gd name="T175" fmla="*/ 0 h 4330"/>
                    <a:gd name="T176" fmla="*/ 2913 w 2913"/>
                    <a:gd name="T177" fmla="*/ 4330 h 43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13" h="4330">
                      <a:moveTo>
                        <a:pt x="1388" y="4330"/>
                      </a:moveTo>
                      <a:lnTo>
                        <a:pt x="1388" y="4330"/>
                      </a:lnTo>
                      <a:lnTo>
                        <a:pt x="1391" y="4286"/>
                      </a:lnTo>
                      <a:lnTo>
                        <a:pt x="1394" y="4244"/>
                      </a:lnTo>
                      <a:lnTo>
                        <a:pt x="1396" y="4202"/>
                      </a:lnTo>
                      <a:lnTo>
                        <a:pt x="1400" y="4162"/>
                      </a:lnTo>
                      <a:lnTo>
                        <a:pt x="1405" y="4121"/>
                      </a:lnTo>
                      <a:lnTo>
                        <a:pt x="1407" y="4079"/>
                      </a:lnTo>
                      <a:lnTo>
                        <a:pt x="1414" y="4037"/>
                      </a:lnTo>
                      <a:lnTo>
                        <a:pt x="1420" y="3994"/>
                      </a:lnTo>
                      <a:lnTo>
                        <a:pt x="1425" y="3953"/>
                      </a:lnTo>
                      <a:lnTo>
                        <a:pt x="1432" y="3913"/>
                      </a:lnTo>
                      <a:lnTo>
                        <a:pt x="1438" y="3873"/>
                      </a:lnTo>
                      <a:lnTo>
                        <a:pt x="1444" y="3835"/>
                      </a:lnTo>
                      <a:lnTo>
                        <a:pt x="1462" y="3754"/>
                      </a:lnTo>
                      <a:lnTo>
                        <a:pt x="1476" y="3673"/>
                      </a:lnTo>
                      <a:lnTo>
                        <a:pt x="1496" y="3594"/>
                      </a:lnTo>
                      <a:lnTo>
                        <a:pt x="1514" y="3517"/>
                      </a:lnTo>
                      <a:lnTo>
                        <a:pt x="1536" y="3440"/>
                      </a:lnTo>
                      <a:lnTo>
                        <a:pt x="1558" y="3363"/>
                      </a:lnTo>
                      <a:lnTo>
                        <a:pt x="1583" y="3290"/>
                      </a:lnTo>
                      <a:lnTo>
                        <a:pt x="1607" y="3217"/>
                      </a:lnTo>
                      <a:lnTo>
                        <a:pt x="1632" y="3142"/>
                      </a:lnTo>
                      <a:lnTo>
                        <a:pt x="1661" y="3069"/>
                      </a:lnTo>
                      <a:lnTo>
                        <a:pt x="1688" y="2997"/>
                      </a:lnTo>
                      <a:lnTo>
                        <a:pt x="1716" y="2927"/>
                      </a:lnTo>
                      <a:lnTo>
                        <a:pt x="1745" y="2857"/>
                      </a:lnTo>
                      <a:lnTo>
                        <a:pt x="1776" y="2790"/>
                      </a:lnTo>
                      <a:lnTo>
                        <a:pt x="1810" y="2724"/>
                      </a:lnTo>
                      <a:lnTo>
                        <a:pt x="1841" y="2655"/>
                      </a:lnTo>
                      <a:lnTo>
                        <a:pt x="1874" y="2592"/>
                      </a:lnTo>
                      <a:lnTo>
                        <a:pt x="1907" y="2527"/>
                      </a:lnTo>
                      <a:lnTo>
                        <a:pt x="1941" y="2463"/>
                      </a:lnTo>
                      <a:lnTo>
                        <a:pt x="1975" y="2402"/>
                      </a:lnTo>
                      <a:lnTo>
                        <a:pt x="2009" y="2341"/>
                      </a:lnTo>
                      <a:lnTo>
                        <a:pt x="2044" y="2283"/>
                      </a:lnTo>
                      <a:lnTo>
                        <a:pt x="2081" y="2226"/>
                      </a:lnTo>
                      <a:lnTo>
                        <a:pt x="2117" y="2170"/>
                      </a:lnTo>
                      <a:lnTo>
                        <a:pt x="2151" y="2113"/>
                      </a:lnTo>
                      <a:lnTo>
                        <a:pt x="2187" y="2060"/>
                      </a:lnTo>
                      <a:lnTo>
                        <a:pt x="2221" y="2006"/>
                      </a:lnTo>
                      <a:lnTo>
                        <a:pt x="2260" y="1954"/>
                      </a:lnTo>
                      <a:lnTo>
                        <a:pt x="2294" y="1906"/>
                      </a:lnTo>
                      <a:lnTo>
                        <a:pt x="2329" y="1857"/>
                      </a:lnTo>
                      <a:lnTo>
                        <a:pt x="2362" y="1810"/>
                      </a:lnTo>
                      <a:lnTo>
                        <a:pt x="2399" y="1764"/>
                      </a:lnTo>
                      <a:lnTo>
                        <a:pt x="2432" y="1721"/>
                      </a:lnTo>
                      <a:lnTo>
                        <a:pt x="2464" y="1682"/>
                      </a:lnTo>
                      <a:lnTo>
                        <a:pt x="2529" y="1597"/>
                      </a:lnTo>
                      <a:lnTo>
                        <a:pt x="2592" y="1525"/>
                      </a:lnTo>
                      <a:lnTo>
                        <a:pt x="2650" y="1458"/>
                      </a:lnTo>
                      <a:lnTo>
                        <a:pt x="2703" y="1399"/>
                      </a:lnTo>
                      <a:lnTo>
                        <a:pt x="2756" y="1343"/>
                      </a:lnTo>
                      <a:lnTo>
                        <a:pt x="2798" y="1298"/>
                      </a:lnTo>
                      <a:lnTo>
                        <a:pt x="2835" y="1259"/>
                      </a:lnTo>
                      <a:lnTo>
                        <a:pt x="2865" y="1233"/>
                      </a:lnTo>
                      <a:lnTo>
                        <a:pt x="2910" y="1188"/>
                      </a:lnTo>
                      <a:lnTo>
                        <a:pt x="2913" y="1186"/>
                      </a:lnTo>
                      <a:lnTo>
                        <a:pt x="2042" y="0"/>
                      </a:lnTo>
                      <a:lnTo>
                        <a:pt x="2006" y="32"/>
                      </a:lnTo>
                      <a:lnTo>
                        <a:pt x="1945" y="88"/>
                      </a:lnTo>
                      <a:lnTo>
                        <a:pt x="1899" y="139"/>
                      </a:lnTo>
                      <a:lnTo>
                        <a:pt x="1846" y="190"/>
                      </a:lnTo>
                      <a:lnTo>
                        <a:pt x="1786" y="253"/>
                      </a:lnTo>
                      <a:lnTo>
                        <a:pt x="1724" y="319"/>
                      </a:lnTo>
                      <a:lnTo>
                        <a:pt x="1654" y="397"/>
                      </a:lnTo>
                      <a:lnTo>
                        <a:pt x="1580" y="483"/>
                      </a:lnTo>
                      <a:lnTo>
                        <a:pt x="1500" y="578"/>
                      </a:lnTo>
                      <a:lnTo>
                        <a:pt x="1419" y="674"/>
                      </a:lnTo>
                      <a:lnTo>
                        <a:pt x="1376" y="732"/>
                      </a:lnTo>
                      <a:lnTo>
                        <a:pt x="1332" y="788"/>
                      </a:lnTo>
                      <a:lnTo>
                        <a:pt x="1290" y="845"/>
                      </a:lnTo>
                      <a:lnTo>
                        <a:pt x="1246" y="904"/>
                      </a:lnTo>
                      <a:lnTo>
                        <a:pt x="1200" y="965"/>
                      </a:lnTo>
                      <a:lnTo>
                        <a:pt x="1155" y="1030"/>
                      </a:lnTo>
                      <a:lnTo>
                        <a:pt x="1111" y="1095"/>
                      </a:lnTo>
                      <a:lnTo>
                        <a:pt x="1065" y="1160"/>
                      </a:lnTo>
                      <a:lnTo>
                        <a:pt x="1019" y="1231"/>
                      </a:lnTo>
                      <a:lnTo>
                        <a:pt x="973" y="1299"/>
                      </a:lnTo>
                      <a:lnTo>
                        <a:pt x="927" y="1374"/>
                      </a:lnTo>
                      <a:lnTo>
                        <a:pt x="885" y="1448"/>
                      </a:lnTo>
                      <a:lnTo>
                        <a:pt x="839" y="1525"/>
                      </a:lnTo>
                      <a:lnTo>
                        <a:pt x="794" y="1603"/>
                      </a:lnTo>
                      <a:lnTo>
                        <a:pt x="749" y="1683"/>
                      </a:lnTo>
                      <a:lnTo>
                        <a:pt x="704" y="1764"/>
                      </a:lnTo>
                      <a:lnTo>
                        <a:pt x="660" y="1848"/>
                      </a:lnTo>
                      <a:lnTo>
                        <a:pt x="616" y="1934"/>
                      </a:lnTo>
                      <a:lnTo>
                        <a:pt x="574" y="2020"/>
                      </a:lnTo>
                      <a:lnTo>
                        <a:pt x="535" y="2110"/>
                      </a:lnTo>
                      <a:lnTo>
                        <a:pt x="493" y="2202"/>
                      </a:lnTo>
                      <a:lnTo>
                        <a:pt x="454" y="2295"/>
                      </a:lnTo>
                      <a:lnTo>
                        <a:pt x="414" y="2389"/>
                      </a:lnTo>
                      <a:lnTo>
                        <a:pt x="375" y="2485"/>
                      </a:lnTo>
                      <a:lnTo>
                        <a:pt x="341" y="2582"/>
                      </a:lnTo>
                      <a:lnTo>
                        <a:pt x="305" y="2680"/>
                      </a:lnTo>
                      <a:lnTo>
                        <a:pt x="271" y="2783"/>
                      </a:lnTo>
                      <a:lnTo>
                        <a:pt x="240" y="2887"/>
                      </a:lnTo>
                      <a:lnTo>
                        <a:pt x="208" y="2992"/>
                      </a:lnTo>
                      <a:lnTo>
                        <a:pt x="180" y="3100"/>
                      </a:lnTo>
                      <a:lnTo>
                        <a:pt x="151" y="3207"/>
                      </a:lnTo>
                      <a:lnTo>
                        <a:pt x="127" y="3315"/>
                      </a:lnTo>
                      <a:lnTo>
                        <a:pt x="101" y="3426"/>
                      </a:lnTo>
                      <a:lnTo>
                        <a:pt x="82" y="3538"/>
                      </a:lnTo>
                      <a:lnTo>
                        <a:pt x="72" y="3599"/>
                      </a:lnTo>
                      <a:lnTo>
                        <a:pt x="60" y="3657"/>
                      </a:lnTo>
                      <a:lnTo>
                        <a:pt x="53" y="3715"/>
                      </a:lnTo>
                      <a:lnTo>
                        <a:pt x="43" y="3774"/>
                      </a:lnTo>
                      <a:lnTo>
                        <a:pt x="36" y="3830"/>
                      </a:lnTo>
                      <a:lnTo>
                        <a:pt x="31" y="3888"/>
                      </a:lnTo>
                      <a:lnTo>
                        <a:pt x="23" y="3947"/>
                      </a:lnTo>
                      <a:lnTo>
                        <a:pt x="17" y="4008"/>
                      </a:lnTo>
                      <a:lnTo>
                        <a:pt x="13" y="4071"/>
                      </a:lnTo>
                      <a:lnTo>
                        <a:pt x="6" y="4131"/>
                      </a:lnTo>
                      <a:lnTo>
                        <a:pt x="3" y="4192"/>
                      </a:lnTo>
                      <a:lnTo>
                        <a:pt x="0" y="4252"/>
                      </a:lnTo>
                      <a:lnTo>
                        <a:pt x="1388" y="433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111">
                  <a:extLst>
                    <a:ext uri="{FF2B5EF4-FFF2-40B4-BE49-F238E27FC236}">
                      <a16:creationId xmlns:a16="http://schemas.microsoft.com/office/drawing/2014/main" id="{40B393E9-AC4A-C740-9ECA-7C371F5A031E}"/>
                    </a:ext>
                  </a:extLst>
                </p:cNvPr>
                <p:cNvSpPr>
                  <a:spLocks/>
                </p:cNvSpPr>
                <p:nvPr/>
              </p:nvSpPr>
              <p:spPr bwMode="auto">
                <a:xfrm>
                  <a:off x="3550" y="1996"/>
                  <a:ext cx="271" cy="638"/>
                </a:xfrm>
                <a:custGeom>
                  <a:avLst/>
                  <a:gdLst>
                    <a:gd name="T0" fmla="*/ 0 w 2167"/>
                    <a:gd name="T1" fmla="*/ 0 h 4463"/>
                    <a:gd name="T2" fmla="*/ 0 w 2167"/>
                    <a:gd name="T3" fmla="*/ 0 h 4463"/>
                    <a:gd name="T4" fmla="*/ 0 w 2167"/>
                    <a:gd name="T5" fmla="*/ 0 h 4463"/>
                    <a:gd name="T6" fmla="*/ 0 w 2167"/>
                    <a:gd name="T7" fmla="*/ 0 h 4463"/>
                    <a:gd name="T8" fmla="*/ 0 w 2167"/>
                    <a:gd name="T9" fmla="*/ 0 h 4463"/>
                    <a:gd name="T10" fmla="*/ 0 w 2167"/>
                    <a:gd name="T11" fmla="*/ 0 h 4463"/>
                    <a:gd name="T12" fmla="*/ 0 w 2167"/>
                    <a:gd name="T13" fmla="*/ 0 h 4463"/>
                    <a:gd name="T14" fmla="*/ 0 w 2167"/>
                    <a:gd name="T15" fmla="*/ 0 h 4463"/>
                    <a:gd name="T16" fmla="*/ 0 w 2167"/>
                    <a:gd name="T17" fmla="*/ 0 h 4463"/>
                    <a:gd name="T18" fmla="*/ 0 w 2167"/>
                    <a:gd name="T19" fmla="*/ 0 h 4463"/>
                    <a:gd name="T20" fmla="*/ 0 w 2167"/>
                    <a:gd name="T21" fmla="*/ 0 h 4463"/>
                    <a:gd name="T22" fmla="*/ 0 w 2167"/>
                    <a:gd name="T23" fmla="*/ 0 h 4463"/>
                    <a:gd name="T24" fmla="*/ 0 w 2167"/>
                    <a:gd name="T25" fmla="*/ 0 h 4463"/>
                    <a:gd name="T26" fmla="*/ 0 w 2167"/>
                    <a:gd name="T27" fmla="*/ 0 h 4463"/>
                    <a:gd name="T28" fmla="*/ 0 w 2167"/>
                    <a:gd name="T29" fmla="*/ 0 h 4463"/>
                    <a:gd name="T30" fmla="*/ 0 w 2167"/>
                    <a:gd name="T31" fmla="*/ 0 h 4463"/>
                    <a:gd name="T32" fmla="*/ 0 w 2167"/>
                    <a:gd name="T33" fmla="*/ 0 h 4463"/>
                    <a:gd name="T34" fmla="*/ 0 w 2167"/>
                    <a:gd name="T35" fmla="*/ 0 h 4463"/>
                    <a:gd name="T36" fmla="*/ 0 w 2167"/>
                    <a:gd name="T37" fmla="*/ 0 h 4463"/>
                    <a:gd name="T38" fmla="*/ 0 w 2167"/>
                    <a:gd name="T39" fmla="*/ 0 h 4463"/>
                    <a:gd name="T40" fmla="*/ 0 w 2167"/>
                    <a:gd name="T41" fmla="*/ 0 h 4463"/>
                    <a:gd name="T42" fmla="*/ 0 w 2167"/>
                    <a:gd name="T43" fmla="*/ 0 h 4463"/>
                    <a:gd name="T44" fmla="*/ 0 w 2167"/>
                    <a:gd name="T45" fmla="*/ 0 h 4463"/>
                    <a:gd name="T46" fmla="*/ 0 w 2167"/>
                    <a:gd name="T47" fmla="*/ 0 h 4463"/>
                    <a:gd name="T48" fmla="*/ 0 w 2167"/>
                    <a:gd name="T49" fmla="*/ 0 h 4463"/>
                    <a:gd name="T50" fmla="*/ 0 w 2167"/>
                    <a:gd name="T51" fmla="*/ 0 h 4463"/>
                    <a:gd name="T52" fmla="*/ 0 w 2167"/>
                    <a:gd name="T53" fmla="*/ 0 h 4463"/>
                    <a:gd name="T54" fmla="*/ 0 w 2167"/>
                    <a:gd name="T55" fmla="*/ 0 h 4463"/>
                    <a:gd name="T56" fmla="*/ 0 w 2167"/>
                    <a:gd name="T57" fmla="*/ 0 h 4463"/>
                    <a:gd name="T58" fmla="*/ 0 w 2167"/>
                    <a:gd name="T59" fmla="*/ 0 h 4463"/>
                    <a:gd name="T60" fmla="*/ 0 w 2167"/>
                    <a:gd name="T61" fmla="*/ 0 h 4463"/>
                    <a:gd name="T62" fmla="*/ 0 w 2167"/>
                    <a:gd name="T63" fmla="*/ 0 h 4463"/>
                    <a:gd name="T64" fmla="*/ 0 w 2167"/>
                    <a:gd name="T65" fmla="*/ 0 h 4463"/>
                    <a:gd name="T66" fmla="*/ 0 w 2167"/>
                    <a:gd name="T67" fmla="*/ 0 h 4463"/>
                    <a:gd name="T68" fmla="*/ 0 w 2167"/>
                    <a:gd name="T69" fmla="*/ 0 h 4463"/>
                    <a:gd name="T70" fmla="*/ 0 w 2167"/>
                    <a:gd name="T71" fmla="*/ 0 h 4463"/>
                    <a:gd name="T72" fmla="*/ 0 w 2167"/>
                    <a:gd name="T73" fmla="*/ 0 h 4463"/>
                    <a:gd name="T74" fmla="*/ 0 w 2167"/>
                    <a:gd name="T75" fmla="*/ 0 h 4463"/>
                    <a:gd name="T76" fmla="*/ 0 w 2167"/>
                    <a:gd name="T77" fmla="*/ 0 h 4463"/>
                    <a:gd name="T78" fmla="*/ 0 w 2167"/>
                    <a:gd name="T79" fmla="*/ 0 h 4463"/>
                    <a:gd name="T80" fmla="*/ 0 w 2167"/>
                    <a:gd name="T81" fmla="*/ 0 h 4463"/>
                    <a:gd name="T82" fmla="*/ 0 w 2167"/>
                    <a:gd name="T83" fmla="*/ 0 h 4463"/>
                    <a:gd name="T84" fmla="*/ 0 w 2167"/>
                    <a:gd name="T85" fmla="*/ 0 h 4463"/>
                    <a:gd name="T86" fmla="*/ 0 w 2167"/>
                    <a:gd name="T87" fmla="*/ 0 h 4463"/>
                    <a:gd name="T88" fmla="*/ 0 w 2167"/>
                    <a:gd name="T89" fmla="*/ 0 h 4463"/>
                    <a:gd name="T90" fmla="*/ 0 w 2167"/>
                    <a:gd name="T91" fmla="*/ 0 h 4463"/>
                    <a:gd name="T92" fmla="*/ 0 w 2167"/>
                    <a:gd name="T93" fmla="*/ 0 h 4463"/>
                    <a:gd name="T94" fmla="*/ 0 w 2167"/>
                    <a:gd name="T95" fmla="*/ 0 h 4463"/>
                    <a:gd name="T96" fmla="*/ 0 w 2167"/>
                    <a:gd name="T97" fmla="*/ 0 h 4463"/>
                    <a:gd name="T98" fmla="*/ 0 w 2167"/>
                    <a:gd name="T99" fmla="*/ 0 h 4463"/>
                    <a:gd name="T100" fmla="*/ 0 w 2167"/>
                    <a:gd name="T101" fmla="*/ 0 h 4463"/>
                    <a:gd name="T102" fmla="*/ 0 w 2167"/>
                    <a:gd name="T103" fmla="*/ 0 h 4463"/>
                    <a:gd name="T104" fmla="*/ 0 w 2167"/>
                    <a:gd name="T105" fmla="*/ 0 h 4463"/>
                    <a:gd name="T106" fmla="*/ 0 w 2167"/>
                    <a:gd name="T107" fmla="*/ 0 h 4463"/>
                    <a:gd name="T108" fmla="*/ 0 w 2167"/>
                    <a:gd name="T109" fmla="*/ 0 h 44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7"/>
                    <a:gd name="T166" fmla="*/ 0 h 4463"/>
                    <a:gd name="T167" fmla="*/ 2167 w 2167"/>
                    <a:gd name="T168" fmla="*/ 4463 h 44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7" h="4463">
                      <a:moveTo>
                        <a:pt x="2167" y="3659"/>
                      </a:moveTo>
                      <a:lnTo>
                        <a:pt x="2125" y="3581"/>
                      </a:lnTo>
                      <a:lnTo>
                        <a:pt x="2079" y="3506"/>
                      </a:lnTo>
                      <a:lnTo>
                        <a:pt x="2039" y="3429"/>
                      </a:lnTo>
                      <a:lnTo>
                        <a:pt x="1997" y="3352"/>
                      </a:lnTo>
                      <a:lnTo>
                        <a:pt x="1955" y="3276"/>
                      </a:lnTo>
                      <a:lnTo>
                        <a:pt x="1917" y="3199"/>
                      </a:lnTo>
                      <a:lnTo>
                        <a:pt x="1878" y="3119"/>
                      </a:lnTo>
                      <a:lnTo>
                        <a:pt x="1842" y="3040"/>
                      </a:lnTo>
                      <a:lnTo>
                        <a:pt x="1805" y="2962"/>
                      </a:lnTo>
                      <a:lnTo>
                        <a:pt x="1770" y="2877"/>
                      </a:lnTo>
                      <a:lnTo>
                        <a:pt x="1756" y="2840"/>
                      </a:lnTo>
                      <a:lnTo>
                        <a:pt x="1738" y="2797"/>
                      </a:lnTo>
                      <a:lnTo>
                        <a:pt x="1722" y="2755"/>
                      </a:lnTo>
                      <a:lnTo>
                        <a:pt x="1706" y="2713"/>
                      </a:lnTo>
                      <a:lnTo>
                        <a:pt x="1689" y="2667"/>
                      </a:lnTo>
                      <a:lnTo>
                        <a:pt x="1674" y="2624"/>
                      </a:lnTo>
                      <a:lnTo>
                        <a:pt x="1659" y="2581"/>
                      </a:lnTo>
                      <a:lnTo>
                        <a:pt x="1643" y="2535"/>
                      </a:lnTo>
                      <a:lnTo>
                        <a:pt x="1630" y="2489"/>
                      </a:lnTo>
                      <a:lnTo>
                        <a:pt x="1615" y="2442"/>
                      </a:lnTo>
                      <a:lnTo>
                        <a:pt x="1602" y="2394"/>
                      </a:lnTo>
                      <a:lnTo>
                        <a:pt x="1588" y="2345"/>
                      </a:lnTo>
                      <a:lnTo>
                        <a:pt x="1576" y="2293"/>
                      </a:lnTo>
                      <a:lnTo>
                        <a:pt x="1563" y="2243"/>
                      </a:lnTo>
                      <a:lnTo>
                        <a:pt x="1548" y="2193"/>
                      </a:lnTo>
                      <a:lnTo>
                        <a:pt x="1537" y="2141"/>
                      </a:lnTo>
                      <a:lnTo>
                        <a:pt x="1526" y="2086"/>
                      </a:lnTo>
                      <a:lnTo>
                        <a:pt x="1515" y="2031"/>
                      </a:lnTo>
                      <a:lnTo>
                        <a:pt x="1503" y="1975"/>
                      </a:lnTo>
                      <a:lnTo>
                        <a:pt x="1493" y="1917"/>
                      </a:lnTo>
                      <a:lnTo>
                        <a:pt x="1482" y="1859"/>
                      </a:lnTo>
                      <a:lnTo>
                        <a:pt x="1473" y="1798"/>
                      </a:lnTo>
                      <a:lnTo>
                        <a:pt x="1462" y="1738"/>
                      </a:lnTo>
                      <a:lnTo>
                        <a:pt x="1456" y="1675"/>
                      </a:lnTo>
                      <a:lnTo>
                        <a:pt x="1446" y="1607"/>
                      </a:lnTo>
                      <a:lnTo>
                        <a:pt x="1440" y="1542"/>
                      </a:lnTo>
                      <a:lnTo>
                        <a:pt x="1432" y="1476"/>
                      </a:lnTo>
                      <a:lnTo>
                        <a:pt x="1424" y="1408"/>
                      </a:lnTo>
                      <a:lnTo>
                        <a:pt x="1418" y="1339"/>
                      </a:lnTo>
                      <a:lnTo>
                        <a:pt x="1414" y="1265"/>
                      </a:lnTo>
                      <a:lnTo>
                        <a:pt x="1409" y="1193"/>
                      </a:lnTo>
                      <a:lnTo>
                        <a:pt x="1403" y="1119"/>
                      </a:lnTo>
                      <a:lnTo>
                        <a:pt x="1400" y="1040"/>
                      </a:lnTo>
                      <a:lnTo>
                        <a:pt x="1396" y="963"/>
                      </a:lnTo>
                      <a:lnTo>
                        <a:pt x="1394" y="882"/>
                      </a:lnTo>
                      <a:lnTo>
                        <a:pt x="1392" y="801"/>
                      </a:lnTo>
                      <a:lnTo>
                        <a:pt x="1394" y="716"/>
                      </a:lnTo>
                      <a:lnTo>
                        <a:pt x="1393" y="630"/>
                      </a:lnTo>
                      <a:lnTo>
                        <a:pt x="1394" y="542"/>
                      </a:lnTo>
                      <a:lnTo>
                        <a:pt x="1393" y="451"/>
                      </a:lnTo>
                      <a:lnTo>
                        <a:pt x="1395" y="363"/>
                      </a:lnTo>
                      <a:lnTo>
                        <a:pt x="1397" y="270"/>
                      </a:lnTo>
                      <a:lnTo>
                        <a:pt x="1401" y="175"/>
                      </a:lnTo>
                      <a:lnTo>
                        <a:pt x="1406" y="78"/>
                      </a:lnTo>
                      <a:lnTo>
                        <a:pt x="18" y="0"/>
                      </a:lnTo>
                      <a:lnTo>
                        <a:pt x="13" y="109"/>
                      </a:lnTo>
                      <a:lnTo>
                        <a:pt x="9" y="216"/>
                      </a:lnTo>
                      <a:lnTo>
                        <a:pt x="6" y="321"/>
                      </a:lnTo>
                      <a:lnTo>
                        <a:pt x="4" y="429"/>
                      </a:lnTo>
                      <a:lnTo>
                        <a:pt x="0" y="530"/>
                      </a:lnTo>
                      <a:lnTo>
                        <a:pt x="0" y="630"/>
                      </a:lnTo>
                      <a:lnTo>
                        <a:pt x="0" y="729"/>
                      </a:lnTo>
                      <a:lnTo>
                        <a:pt x="4" y="825"/>
                      </a:lnTo>
                      <a:lnTo>
                        <a:pt x="6" y="923"/>
                      </a:lnTo>
                      <a:lnTo>
                        <a:pt x="8" y="1017"/>
                      </a:lnTo>
                      <a:lnTo>
                        <a:pt x="11" y="1112"/>
                      </a:lnTo>
                      <a:lnTo>
                        <a:pt x="15" y="1202"/>
                      </a:lnTo>
                      <a:lnTo>
                        <a:pt x="21" y="1293"/>
                      </a:lnTo>
                      <a:lnTo>
                        <a:pt x="26" y="1384"/>
                      </a:lnTo>
                      <a:lnTo>
                        <a:pt x="35" y="1469"/>
                      </a:lnTo>
                      <a:lnTo>
                        <a:pt x="42" y="1557"/>
                      </a:lnTo>
                      <a:lnTo>
                        <a:pt x="49" y="1643"/>
                      </a:lnTo>
                      <a:lnTo>
                        <a:pt x="57" y="1727"/>
                      </a:lnTo>
                      <a:lnTo>
                        <a:pt x="69" y="1811"/>
                      </a:lnTo>
                      <a:lnTo>
                        <a:pt x="78" y="1890"/>
                      </a:lnTo>
                      <a:lnTo>
                        <a:pt x="91" y="1970"/>
                      </a:lnTo>
                      <a:lnTo>
                        <a:pt x="101" y="2048"/>
                      </a:lnTo>
                      <a:lnTo>
                        <a:pt x="115" y="2127"/>
                      </a:lnTo>
                      <a:lnTo>
                        <a:pt x="126" y="2204"/>
                      </a:lnTo>
                      <a:lnTo>
                        <a:pt x="142" y="2279"/>
                      </a:lnTo>
                      <a:lnTo>
                        <a:pt x="154" y="2353"/>
                      </a:lnTo>
                      <a:lnTo>
                        <a:pt x="170" y="2426"/>
                      </a:lnTo>
                      <a:lnTo>
                        <a:pt x="187" y="2498"/>
                      </a:lnTo>
                      <a:lnTo>
                        <a:pt x="203" y="2569"/>
                      </a:lnTo>
                      <a:lnTo>
                        <a:pt x="218" y="2641"/>
                      </a:lnTo>
                      <a:lnTo>
                        <a:pt x="236" y="2710"/>
                      </a:lnTo>
                      <a:lnTo>
                        <a:pt x="254" y="2775"/>
                      </a:lnTo>
                      <a:lnTo>
                        <a:pt x="273" y="2841"/>
                      </a:lnTo>
                      <a:lnTo>
                        <a:pt x="292" y="2907"/>
                      </a:lnTo>
                      <a:lnTo>
                        <a:pt x="312" y="2972"/>
                      </a:lnTo>
                      <a:lnTo>
                        <a:pt x="332" y="3035"/>
                      </a:lnTo>
                      <a:lnTo>
                        <a:pt x="353" y="3099"/>
                      </a:lnTo>
                      <a:lnTo>
                        <a:pt x="373" y="3161"/>
                      </a:lnTo>
                      <a:lnTo>
                        <a:pt x="394" y="3223"/>
                      </a:lnTo>
                      <a:lnTo>
                        <a:pt x="415" y="3280"/>
                      </a:lnTo>
                      <a:lnTo>
                        <a:pt x="437" y="3339"/>
                      </a:lnTo>
                      <a:lnTo>
                        <a:pt x="459" y="3399"/>
                      </a:lnTo>
                      <a:lnTo>
                        <a:pt x="482" y="3453"/>
                      </a:lnTo>
                      <a:lnTo>
                        <a:pt x="507" y="3514"/>
                      </a:lnTo>
                      <a:lnTo>
                        <a:pt x="553" y="3618"/>
                      </a:lnTo>
                      <a:lnTo>
                        <a:pt x="601" y="3725"/>
                      </a:lnTo>
                      <a:lnTo>
                        <a:pt x="649" y="3828"/>
                      </a:lnTo>
                      <a:lnTo>
                        <a:pt x="697" y="3925"/>
                      </a:lnTo>
                      <a:lnTo>
                        <a:pt x="747" y="4021"/>
                      </a:lnTo>
                      <a:lnTo>
                        <a:pt x="794" y="4115"/>
                      </a:lnTo>
                      <a:lnTo>
                        <a:pt x="841" y="4204"/>
                      </a:lnTo>
                      <a:lnTo>
                        <a:pt x="892" y="4293"/>
                      </a:lnTo>
                      <a:lnTo>
                        <a:pt x="938" y="4380"/>
                      </a:lnTo>
                      <a:lnTo>
                        <a:pt x="986" y="4463"/>
                      </a:lnTo>
                      <a:lnTo>
                        <a:pt x="2167" y="365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95" name="Rectangle 112">
                <a:extLst>
                  <a:ext uri="{FF2B5EF4-FFF2-40B4-BE49-F238E27FC236}">
                    <a16:creationId xmlns:a16="http://schemas.microsoft.com/office/drawing/2014/main" id="{CC7D5C99-1B76-ED4F-A8A8-44917E5F9837}"/>
                  </a:ext>
                </a:extLst>
              </p:cNvPr>
              <p:cNvSpPr>
                <a:spLocks noChangeArrowheads="1"/>
              </p:cNvSpPr>
              <p:nvPr/>
            </p:nvSpPr>
            <p:spPr bwMode="auto">
              <a:xfrm>
                <a:off x="3610" y="2030"/>
                <a:ext cx="57" cy="1032"/>
              </a:xfrm>
              <a:prstGeom prst="rect">
                <a:avLst/>
              </a:prstGeom>
              <a:solidFill>
                <a:srgbClr val="FF6600"/>
              </a:solidFill>
              <a:ln w="12700" algn="ctr">
                <a:solidFill>
                  <a:srgbClr val="FFFFFF"/>
                </a:solidFill>
                <a:miter lim="800000"/>
                <a:headEnd/>
                <a:tailEnd/>
              </a:ln>
            </p:spPr>
            <p:txBody>
              <a:bodyPr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96" name="Rectangle 113">
                <a:extLst>
                  <a:ext uri="{FF2B5EF4-FFF2-40B4-BE49-F238E27FC236}">
                    <a16:creationId xmlns:a16="http://schemas.microsoft.com/office/drawing/2014/main" id="{66BE1329-4219-2E44-8FC0-2F6A94687381}"/>
                  </a:ext>
                </a:extLst>
              </p:cNvPr>
              <p:cNvSpPr>
                <a:spLocks noChangeArrowheads="1"/>
              </p:cNvSpPr>
              <p:nvPr/>
            </p:nvSpPr>
            <p:spPr bwMode="auto">
              <a:xfrm>
                <a:off x="3734" y="2030"/>
                <a:ext cx="57" cy="1032"/>
              </a:xfrm>
              <a:prstGeom prst="rect">
                <a:avLst/>
              </a:prstGeom>
              <a:solidFill>
                <a:srgbClr val="FF6600"/>
              </a:solidFill>
              <a:ln w="12700" algn="ctr">
                <a:solidFill>
                  <a:srgbClr val="FFFFFF"/>
                </a:solidFill>
                <a:miter lim="800000"/>
                <a:headEnd/>
                <a:tailEnd/>
              </a:ln>
            </p:spPr>
            <p:txBody>
              <a:bodyPr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97" name="Line 114">
                <a:extLst>
                  <a:ext uri="{FF2B5EF4-FFF2-40B4-BE49-F238E27FC236}">
                    <a16:creationId xmlns:a16="http://schemas.microsoft.com/office/drawing/2014/main" id="{1EB9FB71-8E26-8746-8F45-1FC89447A230}"/>
                  </a:ext>
                </a:extLst>
              </p:cNvPr>
              <p:cNvSpPr>
                <a:spLocks noChangeShapeType="1"/>
              </p:cNvSpPr>
              <p:nvPr/>
            </p:nvSpPr>
            <p:spPr bwMode="auto">
              <a:xfrm>
                <a:off x="3610" y="2365"/>
                <a:ext cx="49"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98" name="Line 115">
                <a:extLst>
                  <a:ext uri="{FF2B5EF4-FFF2-40B4-BE49-F238E27FC236}">
                    <a16:creationId xmlns:a16="http://schemas.microsoft.com/office/drawing/2014/main" id="{630EE11E-CCF8-BF4E-A429-5BA7390D2328}"/>
                  </a:ext>
                </a:extLst>
              </p:cNvPr>
              <p:cNvSpPr>
                <a:spLocks noChangeShapeType="1"/>
              </p:cNvSpPr>
              <p:nvPr/>
            </p:nvSpPr>
            <p:spPr bwMode="auto">
              <a:xfrm>
                <a:off x="3734" y="2364"/>
                <a:ext cx="49"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Rectangle 94">
              <a:extLst>
                <a:ext uri="{FF2B5EF4-FFF2-40B4-BE49-F238E27FC236}">
                  <a16:creationId xmlns:a16="http://schemas.microsoft.com/office/drawing/2014/main" id="{89B160B8-DA93-6B4F-B34A-48DA82EA03E9}"/>
                </a:ext>
              </a:extLst>
            </p:cNvPr>
            <p:cNvSpPr>
              <a:spLocks noChangeArrowheads="1"/>
            </p:cNvSpPr>
            <p:nvPr/>
          </p:nvSpPr>
          <p:spPr bwMode="auto">
            <a:xfrm>
              <a:off x="7453314" y="1431151"/>
              <a:ext cx="66675" cy="1359694"/>
            </a:xfrm>
            <a:prstGeom prst="rect">
              <a:avLst/>
            </a:prstGeom>
            <a:solidFill>
              <a:srgbClr val="F66B02"/>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2" name="Rectangle 95">
              <a:extLst>
                <a:ext uri="{FF2B5EF4-FFF2-40B4-BE49-F238E27FC236}">
                  <a16:creationId xmlns:a16="http://schemas.microsoft.com/office/drawing/2014/main" id="{E30B04CC-FA17-3146-BED3-7C06CD1D9432}"/>
                </a:ext>
              </a:extLst>
            </p:cNvPr>
            <p:cNvSpPr>
              <a:spLocks noChangeArrowheads="1"/>
            </p:cNvSpPr>
            <p:nvPr/>
          </p:nvSpPr>
          <p:spPr bwMode="auto">
            <a:xfrm>
              <a:off x="7079456" y="1426389"/>
              <a:ext cx="71438" cy="921544"/>
            </a:xfrm>
            <a:prstGeom prst="rect">
              <a:avLst/>
            </a:prstGeom>
            <a:solidFill>
              <a:srgbClr val="F66B02"/>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3" name="Rectangle 96">
              <a:extLst>
                <a:ext uri="{FF2B5EF4-FFF2-40B4-BE49-F238E27FC236}">
                  <a16:creationId xmlns:a16="http://schemas.microsoft.com/office/drawing/2014/main" id="{B8873467-36A4-0548-BF7E-F30F47437153}"/>
                </a:ext>
              </a:extLst>
            </p:cNvPr>
            <p:cNvSpPr>
              <a:spLocks noChangeArrowheads="1"/>
            </p:cNvSpPr>
            <p:nvPr/>
          </p:nvSpPr>
          <p:spPr bwMode="auto">
            <a:xfrm>
              <a:off x="7079456" y="1507335"/>
              <a:ext cx="71438" cy="54769"/>
            </a:xfrm>
            <a:prstGeom prst="rect">
              <a:avLst/>
            </a:prstGeom>
            <a:solidFill>
              <a:srgbClr val="66FF33"/>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4" name="Rectangle 97">
              <a:extLst>
                <a:ext uri="{FF2B5EF4-FFF2-40B4-BE49-F238E27FC236}">
                  <a16:creationId xmlns:a16="http://schemas.microsoft.com/office/drawing/2014/main" id="{285B1FE2-E479-9844-B1A1-1335D3E69709}"/>
                </a:ext>
              </a:extLst>
            </p:cNvPr>
            <p:cNvSpPr>
              <a:spLocks noChangeArrowheads="1"/>
            </p:cNvSpPr>
            <p:nvPr/>
          </p:nvSpPr>
          <p:spPr bwMode="auto">
            <a:xfrm>
              <a:off x="7079456" y="1590675"/>
              <a:ext cx="71438" cy="47625"/>
            </a:xfrm>
            <a:prstGeom prst="rect">
              <a:avLst/>
            </a:prstGeom>
            <a:solidFill>
              <a:srgbClr val="66FF33"/>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5" name="Rectangle 98">
              <a:extLst>
                <a:ext uri="{FF2B5EF4-FFF2-40B4-BE49-F238E27FC236}">
                  <a16:creationId xmlns:a16="http://schemas.microsoft.com/office/drawing/2014/main" id="{6454FA79-7CF8-0942-B4AF-FD5D98091342}"/>
                </a:ext>
              </a:extLst>
            </p:cNvPr>
            <p:cNvSpPr>
              <a:spLocks noChangeArrowheads="1"/>
            </p:cNvSpPr>
            <p:nvPr/>
          </p:nvSpPr>
          <p:spPr bwMode="auto">
            <a:xfrm>
              <a:off x="7079456" y="1824057"/>
              <a:ext cx="71438" cy="54769"/>
            </a:xfrm>
            <a:prstGeom prst="rect">
              <a:avLst/>
            </a:prstGeom>
            <a:solidFill>
              <a:srgbClr val="66FF33"/>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6" name="Rectangle 99">
              <a:extLst>
                <a:ext uri="{FF2B5EF4-FFF2-40B4-BE49-F238E27FC236}">
                  <a16:creationId xmlns:a16="http://schemas.microsoft.com/office/drawing/2014/main" id="{36182F0E-D877-9646-8234-35B5A2CEE3DC}"/>
                </a:ext>
              </a:extLst>
            </p:cNvPr>
            <p:cNvSpPr>
              <a:spLocks noChangeArrowheads="1"/>
            </p:cNvSpPr>
            <p:nvPr/>
          </p:nvSpPr>
          <p:spPr bwMode="auto">
            <a:xfrm>
              <a:off x="7458076" y="1521621"/>
              <a:ext cx="61913" cy="54769"/>
            </a:xfrm>
            <a:prstGeom prst="rect">
              <a:avLst/>
            </a:prstGeom>
            <a:solidFill>
              <a:srgbClr val="66FF33"/>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7" name="Rectangle 100">
              <a:extLst>
                <a:ext uri="{FF2B5EF4-FFF2-40B4-BE49-F238E27FC236}">
                  <a16:creationId xmlns:a16="http://schemas.microsoft.com/office/drawing/2014/main" id="{A69535C1-0605-0F43-8EC6-A9C1984D96CA}"/>
                </a:ext>
              </a:extLst>
            </p:cNvPr>
            <p:cNvSpPr>
              <a:spLocks noChangeArrowheads="1"/>
            </p:cNvSpPr>
            <p:nvPr/>
          </p:nvSpPr>
          <p:spPr bwMode="auto">
            <a:xfrm>
              <a:off x="7458076" y="1604963"/>
              <a:ext cx="61913" cy="47625"/>
            </a:xfrm>
            <a:prstGeom prst="rect">
              <a:avLst/>
            </a:prstGeom>
            <a:solidFill>
              <a:srgbClr val="66FF33"/>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8" name="Rectangle 101">
              <a:extLst>
                <a:ext uri="{FF2B5EF4-FFF2-40B4-BE49-F238E27FC236}">
                  <a16:creationId xmlns:a16="http://schemas.microsoft.com/office/drawing/2014/main" id="{9CC6C970-AC27-0249-BCFC-9500EC3A2D9D}"/>
                </a:ext>
              </a:extLst>
            </p:cNvPr>
            <p:cNvSpPr>
              <a:spLocks noChangeArrowheads="1"/>
            </p:cNvSpPr>
            <p:nvPr/>
          </p:nvSpPr>
          <p:spPr bwMode="auto">
            <a:xfrm>
              <a:off x="7458076" y="1838345"/>
              <a:ext cx="61913" cy="54769"/>
            </a:xfrm>
            <a:prstGeom prst="rect">
              <a:avLst/>
            </a:prstGeom>
            <a:solidFill>
              <a:srgbClr val="66FF33"/>
            </a:solidFill>
            <a:ln w="12700">
              <a:solidFill>
                <a:schemeClr val="tx1"/>
              </a:solidFill>
              <a:miter lim="800000"/>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39" name="Line 102">
              <a:extLst>
                <a:ext uri="{FF2B5EF4-FFF2-40B4-BE49-F238E27FC236}">
                  <a16:creationId xmlns:a16="http://schemas.microsoft.com/office/drawing/2014/main" id="{3D63BE47-B260-9A4D-8F43-8F0F58F5A1B1}"/>
                </a:ext>
              </a:extLst>
            </p:cNvPr>
            <p:cNvSpPr>
              <a:spLocks noChangeShapeType="1"/>
            </p:cNvSpPr>
            <p:nvPr/>
          </p:nvSpPr>
          <p:spPr bwMode="auto">
            <a:xfrm flipV="1">
              <a:off x="7083029" y="2344361"/>
              <a:ext cx="366713" cy="119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103">
              <a:extLst>
                <a:ext uri="{FF2B5EF4-FFF2-40B4-BE49-F238E27FC236}">
                  <a16:creationId xmlns:a16="http://schemas.microsoft.com/office/drawing/2014/main" id="{82DC1891-70B5-D34E-B6F4-C68DBCFD9D0E}"/>
                </a:ext>
              </a:extLst>
            </p:cNvPr>
            <p:cNvSpPr>
              <a:spLocks noChangeShapeType="1"/>
            </p:cNvSpPr>
            <p:nvPr/>
          </p:nvSpPr>
          <p:spPr bwMode="auto">
            <a:xfrm flipH="1">
              <a:off x="7159230" y="2676525"/>
              <a:ext cx="29289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104">
              <a:extLst>
                <a:ext uri="{FF2B5EF4-FFF2-40B4-BE49-F238E27FC236}">
                  <a16:creationId xmlns:a16="http://schemas.microsoft.com/office/drawing/2014/main" id="{8830DF41-4F2F-8444-AE92-4E4A9AD504A3}"/>
                </a:ext>
              </a:extLst>
            </p:cNvPr>
            <p:cNvSpPr>
              <a:spLocks noChangeShapeType="1"/>
            </p:cNvSpPr>
            <p:nvPr/>
          </p:nvSpPr>
          <p:spPr bwMode="auto">
            <a:xfrm>
              <a:off x="7162800" y="2676531"/>
              <a:ext cx="0" cy="8072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42" name="Oval 105">
              <a:extLst>
                <a:ext uri="{FF2B5EF4-FFF2-40B4-BE49-F238E27FC236}">
                  <a16:creationId xmlns:a16="http://schemas.microsoft.com/office/drawing/2014/main" id="{1E004735-290F-DF4E-9C2B-129C1898DA9F}"/>
                </a:ext>
              </a:extLst>
            </p:cNvPr>
            <p:cNvSpPr>
              <a:spLocks noChangeArrowheads="1"/>
            </p:cNvSpPr>
            <p:nvPr/>
          </p:nvSpPr>
          <p:spPr bwMode="auto">
            <a:xfrm rot="1694984">
              <a:off x="6698458" y="3286125"/>
              <a:ext cx="447675" cy="542925"/>
            </a:xfrm>
            <a:prstGeom prst="ellipse">
              <a:avLst/>
            </a:prstGeom>
            <a:solidFill>
              <a:srgbClr val="CC00CC"/>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43" name="Oval 106">
              <a:extLst>
                <a:ext uri="{FF2B5EF4-FFF2-40B4-BE49-F238E27FC236}">
                  <a16:creationId xmlns:a16="http://schemas.microsoft.com/office/drawing/2014/main" id="{ACA710E7-C51A-AB4C-9EDC-1FDA565BDE85}"/>
                </a:ext>
              </a:extLst>
            </p:cNvPr>
            <p:cNvSpPr>
              <a:spLocks noChangeArrowheads="1"/>
            </p:cNvSpPr>
            <p:nvPr/>
          </p:nvSpPr>
          <p:spPr bwMode="auto">
            <a:xfrm rot="19905016" flipH="1">
              <a:off x="7193757" y="3286125"/>
              <a:ext cx="447675" cy="542925"/>
            </a:xfrm>
            <a:prstGeom prst="ellipse">
              <a:avLst/>
            </a:prstGeom>
            <a:solidFill>
              <a:srgbClr val="CC00CC"/>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44" name="Text Box 107">
              <a:extLst>
                <a:ext uri="{FF2B5EF4-FFF2-40B4-BE49-F238E27FC236}">
                  <a16:creationId xmlns:a16="http://schemas.microsoft.com/office/drawing/2014/main" id="{76442FE1-91D3-5C4B-83A7-7586B065DACB}"/>
                </a:ext>
              </a:extLst>
            </p:cNvPr>
            <p:cNvSpPr txBox="1">
              <a:spLocks noChangeArrowheads="1"/>
            </p:cNvSpPr>
            <p:nvPr/>
          </p:nvSpPr>
          <p:spPr bwMode="auto">
            <a:xfrm>
              <a:off x="6698457" y="3429001"/>
              <a:ext cx="523875" cy="23420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PEG</a:t>
              </a:r>
            </a:p>
          </p:txBody>
        </p:sp>
        <p:sp>
          <p:nvSpPr>
            <p:cNvPr id="45" name="Text Box 108">
              <a:extLst>
                <a:ext uri="{FF2B5EF4-FFF2-40B4-BE49-F238E27FC236}">
                  <a16:creationId xmlns:a16="http://schemas.microsoft.com/office/drawing/2014/main" id="{A9AC16DD-898D-6D46-94CE-C644A7A34EBB}"/>
                </a:ext>
              </a:extLst>
            </p:cNvPr>
            <p:cNvSpPr txBox="1">
              <a:spLocks noChangeArrowheads="1"/>
            </p:cNvSpPr>
            <p:nvPr/>
          </p:nvSpPr>
          <p:spPr bwMode="auto">
            <a:xfrm>
              <a:off x="7193756" y="3429001"/>
              <a:ext cx="523875" cy="23420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PEG</a:t>
              </a:r>
            </a:p>
          </p:txBody>
        </p:sp>
        <p:sp>
          <p:nvSpPr>
            <p:cNvPr id="46" name="Text Box 109">
              <a:extLst>
                <a:ext uri="{FF2B5EF4-FFF2-40B4-BE49-F238E27FC236}">
                  <a16:creationId xmlns:a16="http://schemas.microsoft.com/office/drawing/2014/main" id="{3A1BC7AB-2993-2F4D-8C01-033BA9D5A000}"/>
                </a:ext>
              </a:extLst>
            </p:cNvPr>
            <p:cNvSpPr txBox="1">
              <a:spLocks noChangeArrowheads="1"/>
            </p:cNvSpPr>
            <p:nvPr/>
          </p:nvSpPr>
          <p:spPr bwMode="auto">
            <a:xfrm>
              <a:off x="6507533" y="3806790"/>
              <a:ext cx="1343025" cy="26022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Certolizumab</a:t>
              </a:r>
            </a:p>
          </p:txBody>
        </p:sp>
        <p:sp>
          <p:nvSpPr>
            <p:cNvPr id="47" name="Text Box 110">
              <a:extLst>
                <a:ext uri="{FF2B5EF4-FFF2-40B4-BE49-F238E27FC236}">
                  <a16:creationId xmlns:a16="http://schemas.microsoft.com/office/drawing/2014/main" id="{93F096FB-8BDD-9643-AA81-B4691B443EEA}"/>
                </a:ext>
              </a:extLst>
            </p:cNvPr>
            <p:cNvSpPr txBox="1">
              <a:spLocks noChangeArrowheads="1"/>
            </p:cNvSpPr>
            <p:nvPr/>
          </p:nvSpPr>
          <p:spPr bwMode="auto">
            <a:xfrm>
              <a:off x="6679406" y="1552576"/>
              <a:ext cx="409575" cy="23420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r" defTabSz="6858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VL</a:t>
              </a:r>
            </a:p>
          </p:txBody>
        </p:sp>
        <p:sp>
          <p:nvSpPr>
            <p:cNvPr id="48" name="Text Box 111">
              <a:extLst>
                <a:ext uri="{FF2B5EF4-FFF2-40B4-BE49-F238E27FC236}">
                  <a16:creationId xmlns:a16="http://schemas.microsoft.com/office/drawing/2014/main" id="{74787BBC-A622-B841-9015-1A4AF9F02977}"/>
                </a:ext>
              </a:extLst>
            </p:cNvPr>
            <p:cNvSpPr txBox="1">
              <a:spLocks noChangeArrowheads="1"/>
            </p:cNvSpPr>
            <p:nvPr/>
          </p:nvSpPr>
          <p:spPr bwMode="auto">
            <a:xfrm>
              <a:off x="7479506" y="1552576"/>
              <a:ext cx="409575" cy="23420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r" defTabSz="6858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VH</a:t>
              </a:r>
            </a:p>
          </p:txBody>
        </p:sp>
        <p:sp>
          <p:nvSpPr>
            <p:cNvPr id="49" name="Text Box 112">
              <a:extLst>
                <a:ext uri="{FF2B5EF4-FFF2-40B4-BE49-F238E27FC236}">
                  <a16:creationId xmlns:a16="http://schemas.microsoft.com/office/drawing/2014/main" id="{9FA921A6-372B-9740-A892-25D5FBB03DCE}"/>
                </a:ext>
              </a:extLst>
            </p:cNvPr>
            <p:cNvSpPr txBox="1">
              <a:spLocks noChangeArrowheads="1"/>
            </p:cNvSpPr>
            <p:nvPr/>
          </p:nvSpPr>
          <p:spPr bwMode="auto">
            <a:xfrm>
              <a:off x="6707982" y="2028826"/>
              <a:ext cx="390525" cy="23420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r" defTabSz="6858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CL</a:t>
              </a:r>
            </a:p>
          </p:txBody>
        </p:sp>
        <p:sp>
          <p:nvSpPr>
            <p:cNvPr id="50" name="Text Box 113">
              <a:extLst>
                <a:ext uri="{FF2B5EF4-FFF2-40B4-BE49-F238E27FC236}">
                  <a16:creationId xmlns:a16="http://schemas.microsoft.com/office/drawing/2014/main" id="{D1BB190E-E0E9-BC47-ADD8-893993A97036}"/>
                </a:ext>
              </a:extLst>
            </p:cNvPr>
            <p:cNvSpPr txBox="1">
              <a:spLocks noChangeArrowheads="1"/>
            </p:cNvSpPr>
            <p:nvPr/>
          </p:nvSpPr>
          <p:spPr bwMode="auto">
            <a:xfrm>
              <a:off x="7527133" y="2428876"/>
              <a:ext cx="447675" cy="23420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CH1</a:t>
              </a:r>
            </a:p>
          </p:txBody>
        </p:sp>
        <p:sp>
          <p:nvSpPr>
            <p:cNvPr id="51" name="Text Box 114">
              <a:extLst>
                <a:ext uri="{FF2B5EF4-FFF2-40B4-BE49-F238E27FC236}">
                  <a16:creationId xmlns:a16="http://schemas.microsoft.com/office/drawing/2014/main" id="{64C7C403-58A2-4240-9DA2-EDA5A6C28BD7}"/>
                </a:ext>
              </a:extLst>
            </p:cNvPr>
            <p:cNvSpPr txBox="1">
              <a:spLocks noChangeArrowheads="1"/>
            </p:cNvSpPr>
            <p:nvPr/>
          </p:nvSpPr>
          <p:spPr bwMode="auto">
            <a:xfrm>
              <a:off x="3998503" y="3429012"/>
              <a:ext cx="1164045"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Golimumab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IgG1</a:t>
              </a:r>
            </a:p>
          </p:txBody>
        </p:sp>
        <p:grpSp>
          <p:nvGrpSpPr>
            <p:cNvPr id="52" name="Group 115">
              <a:extLst>
                <a:ext uri="{FF2B5EF4-FFF2-40B4-BE49-F238E27FC236}">
                  <a16:creationId xmlns:a16="http://schemas.microsoft.com/office/drawing/2014/main" id="{1B3C6F00-8A3B-3B48-B150-F69A89B04C03}"/>
                </a:ext>
              </a:extLst>
            </p:cNvPr>
            <p:cNvGrpSpPr>
              <a:grpSpLocks/>
            </p:cNvGrpSpPr>
            <p:nvPr/>
          </p:nvGrpSpPr>
          <p:grpSpPr bwMode="auto">
            <a:xfrm>
              <a:off x="4037411" y="1579960"/>
              <a:ext cx="1050131" cy="1837134"/>
              <a:chOff x="2317" y="1306"/>
              <a:chExt cx="882" cy="1543"/>
            </a:xfrm>
          </p:grpSpPr>
          <p:sp>
            <p:nvSpPr>
              <p:cNvPr id="67" name="AutoShape 45">
                <a:extLst>
                  <a:ext uri="{FF2B5EF4-FFF2-40B4-BE49-F238E27FC236}">
                    <a16:creationId xmlns:a16="http://schemas.microsoft.com/office/drawing/2014/main" id="{CC3B9CF1-809B-E849-B287-2477B16BB4C2}"/>
                  </a:ext>
                </a:extLst>
              </p:cNvPr>
              <p:cNvSpPr>
                <a:spLocks noChangeArrowheads="1"/>
              </p:cNvSpPr>
              <p:nvPr/>
            </p:nvSpPr>
            <p:spPr bwMode="auto">
              <a:xfrm rot="-9540046">
                <a:off x="2825" y="1931"/>
                <a:ext cx="51" cy="78"/>
              </a:xfrm>
              <a:prstGeom prst="rtTriangle">
                <a:avLst/>
              </a:prstGeom>
              <a:solidFill>
                <a:srgbClr val="FF6600"/>
              </a:solidFill>
              <a:ln w="9525" algn="ctr">
                <a:solidFill>
                  <a:srgbClr val="FFFFFF"/>
                </a:solidFill>
                <a:miter lim="800000"/>
                <a:headEnd/>
                <a:tailEnd/>
              </a:ln>
            </p:spPr>
            <p:txBody>
              <a:bodyPr rot="10800000"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8" name="AutoShape 46">
                <a:extLst>
                  <a:ext uri="{FF2B5EF4-FFF2-40B4-BE49-F238E27FC236}">
                    <a16:creationId xmlns:a16="http://schemas.microsoft.com/office/drawing/2014/main" id="{035455CA-D072-F141-89B8-CF6AA4A957A4}"/>
                  </a:ext>
                </a:extLst>
              </p:cNvPr>
              <p:cNvSpPr>
                <a:spLocks noChangeArrowheads="1"/>
              </p:cNvSpPr>
              <p:nvPr/>
            </p:nvSpPr>
            <p:spPr bwMode="auto">
              <a:xfrm rot="9457015" flipH="1">
                <a:off x="2671" y="1915"/>
                <a:ext cx="51" cy="78"/>
              </a:xfrm>
              <a:prstGeom prst="rtTriangle">
                <a:avLst/>
              </a:prstGeom>
              <a:solidFill>
                <a:srgbClr val="FF6600"/>
              </a:solidFill>
              <a:ln w="9525" algn="ctr">
                <a:solidFill>
                  <a:srgbClr val="FFFFFF"/>
                </a:solidFill>
                <a:miter lim="800000"/>
                <a:headEnd/>
                <a:tailEnd/>
              </a:ln>
            </p:spPr>
            <p:txBody>
              <a:bodyPr rot="10800000"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9" name="Arc 47">
                <a:extLst>
                  <a:ext uri="{FF2B5EF4-FFF2-40B4-BE49-F238E27FC236}">
                    <a16:creationId xmlns:a16="http://schemas.microsoft.com/office/drawing/2014/main" id="{0ED73A10-A169-FF44-B679-5CA0040D8A01}"/>
                  </a:ext>
                </a:extLst>
              </p:cNvPr>
              <p:cNvSpPr>
                <a:spLocks/>
              </p:cNvSpPr>
              <p:nvPr/>
            </p:nvSpPr>
            <p:spPr bwMode="auto">
              <a:xfrm rot="252321">
                <a:off x="2691" y="1911"/>
                <a:ext cx="52"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0" name="Arc 48">
                <a:extLst>
                  <a:ext uri="{FF2B5EF4-FFF2-40B4-BE49-F238E27FC236}">
                    <a16:creationId xmlns:a16="http://schemas.microsoft.com/office/drawing/2014/main" id="{0CE1FE58-CC63-CA44-A6B0-9C8EE12F09D1}"/>
                  </a:ext>
                </a:extLst>
              </p:cNvPr>
              <p:cNvSpPr>
                <a:spLocks/>
              </p:cNvSpPr>
              <p:nvPr/>
            </p:nvSpPr>
            <p:spPr bwMode="auto">
              <a:xfrm rot="353402">
                <a:off x="2639" y="1932"/>
                <a:ext cx="53"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1" name="Arc 49">
                <a:extLst>
                  <a:ext uri="{FF2B5EF4-FFF2-40B4-BE49-F238E27FC236}">
                    <a16:creationId xmlns:a16="http://schemas.microsoft.com/office/drawing/2014/main" id="{0A1E9583-EA6B-2C43-8F68-6A23ED39A03C}"/>
                  </a:ext>
                </a:extLst>
              </p:cNvPr>
              <p:cNvSpPr>
                <a:spLocks/>
              </p:cNvSpPr>
              <p:nvPr/>
            </p:nvSpPr>
            <p:spPr bwMode="auto">
              <a:xfrm rot="21347679" flipH="1">
                <a:off x="2806" y="1924"/>
                <a:ext cx="53"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2" name="Arc 50">
                <a:extLst>
                  <a:ext uri="{FF2B5EF4-FFF2-40B4-BE49-F238E27FC236}">
                    <a16:creationId xmlns:a16="http://schemas.microsoft.com/office/drawing/2014/main" id="{59371240-6709-3B42-8245-16EBD40DE3BF}"/>
                  </a:ext>
                </a:extLst>
              </p:cNvPr>
              <p:cNvSpPr>
                <a:spLocks/>
              </p:cNvSpPr>
              <p:nvPr/>
            </p:nvSpPr>
            <p:spPr bwMode="auto">
              <a:xfrm rot="21246598" flipH="1">
                <a:off x="2858" y="1944"/>
                <a:ext cx="52"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12700">
                <a:solidFill>
                  <a:srgbClr val="FFFFFF"/>
                </a:solidFill>
                <a:round/>
                <a:headEnd/>
                <a:tailEnd/>
              </a:ln>
            </p:spPr>
            <p:txBody>
              <a:bodyPr wrap="none"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3" name="Rectangle 51">
                <a:extLst>
                  <a:ext uri="{FF2B5EF4-FFF2-40B4-BE49-F238E27FC236}">
                    <a16:creationId xmlns:a16="http://schemas.microsoft.com/office/drawing/2014/main" id="{AB24B1CC-A103-F44E-8F5A-D1E0D52577B4}"/>
                  </a:ext>
                </a:extLst>
              </p:cNvPr>
              <p:cNvSpPr>
                <a:spLocks noChangeArrowheads="1"/>
              </p:cNvSpPr>
              <p:nvPr/>
            </p:nvSpPr>
            <p:spPr bwMode="auto">
              <a:xfrm rot="3733787">
                <a:off x="2426" y="1746"/>
                <a:ext cx="329" cy="53"/>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74" name="Rectangle 52">
                <a:extLst>
                  <a:ext uri="{FF2B5EF4-FFF2-40B4-BE49-F238E27FC236}">
                    <a16:creationId xmlns:a16="http://schemas.microsoft.com/office/drawing/2014/main" id="{C1C5C4EE-8895-A140-939D-1B7437E0DC8F}"/>
                  </a:ext>
                </a:extLst>
              </p:cNvPr>
              <p:cNvSpPr>
                <a:spLocks noChangeArrowheads="1"/>
              </p:cNvSpPr>
              <p:nvPr/>
            </p:nvSpPr>
            <p:spPr bwMode="auto">
              <a:xfrm rot="3733787">
                <a:off x="2341" y="1790"/>
                <a:ext cx="320"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75" name="Rectangle 53">
                <a:extLst>
                  <a:ext uri="{FF2B5EF4-FFF2-40B4-BE49-F238E27FC236}">
                    <a16:creationId xmlns:a16="http://schemas.microsoft.com/office/drawing/2014/main" id="{AD823ED8-7148-AA48-A8C9-99267F26FC4B}"/>
                  </a:ext>
                </a:extLst>
              </p:cNvPr>
              <p:cNvSpPr>
                <a:spLocks noChangeArrowheads="1"/>
              </p:cNvSpPr>
              <p:nvPr/>
            </p:nvSpPr>
            <p:spPr bwMode="auto">
              <a:xfrm rot="6856309">
                <a:off x="2781" y="1754"/>
                <a:ext cx="334" cy="53"/>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76" name="Rectangle 54">
                <a:extLst>
                  <a:ext uri="{FF2B5EF4-FFF2-40B4-BE49-F238E27FC236}">
                    <a16:creationId xmlns:a16="http://schemas.microsoft.com/office/drawing/2014/main" id="{C3D54026-65A7-D443-AB9A-86E779C84A66}"/>
                  </a:ext>
                </a:extLst>
              </p:cNvPr>
              <p:cNvSpPr>
                <a:spLocks noChangeArrowheads="1"/>
              </p:cNvSpPr>
              <p:nvPr/>
            </p:nvSpPr>
            <p:spPr bwMode="auto">
              <a:xfrm rot="6856309">
                <a:off x="2865" y="1791"/>
                <a:ext cx="329"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77" name="Rectangle 55">
                <a:extLst>
                  <a:ext uri="{FF2B5EF4-FFF2-40B4-BE49-F238E27FC236}">
                    <a16:creationId xmlns:a16="http://schemas.microsoft.com/office/drawing/2014/main" id="{CB445C1B-9377-A44D-82F4-0E2577067329}"/>
                  </a:ext>
                </a:extLst>
              </p:cNvPr>
              <p:cNvSpPr>
                <a:spLocks noChangeArrowheads="1"/>
              </p:cNvSpPr>
              <p:nvPr/>
            </p:nvSpPr>
            <p:spPr bwMode="auto">
              <a:xfrm>
                <a:off x="2685" y="2052"/>
                <a:ext cx="51" cy="797"/>
              </a:xfrm>
              <a:prstGeom prst="rect">
                <a:avLst/>
              </a:prstGeom>
              <a:solidFill>
                <a:srgbClr val="FF6600"/>
              </a:solidFill>
              <a:ln w="12700" algn="ctr">
                <a:solidFill>
                  <a:srgbClr val="FFFFFF"/>
                </a:solidFill>
                <a:miter lim="800000"/>
                <a:headEnd/>
                <a:tailEnd/>
              </a:ln>
            </p:spPr>
            <p:txBody>
              <a:bodyPr wrap="none"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78" name="Rectangle 56">
                <a:extLst>
                  <a:ext uri="{FF2B5EF4-FFF2-40B4-BE49-F238E27FC236}">
                    <a16:creationId xmlns:a16="http://schemas.microsoft.com/office/drawing/2014/main" id="{D5393D99-0826-C44B-BF42-C55F018DA142}"/>
                  </a:ext>
                </a:extLst>
              </p:cNvPr>
              <p:cNvSpPr>
                <a:spLocks noChangeArrowheads="1"/>
              </p:cNvSpPr>
              <p:nvPr/>
            </p:nvSpPr>
            <p:spPr bwMode="auto">
              <a:xfrm>
                <a:off x="2813" y="2052"/>
                <a:ext cx="51" cy="797"/>
              </a:xfrm>
              <a:prstGeom prst="rect">
                <a:avLst/>
              </a:prstGeom>
              <a:solidFill>
                <a:srgbClr val="FF6600"/>
              </a:solidFill>
              <a:ln w="12700" algn="ctr">
                <a:solidFill>
                  <a:srgbClr val="FFFFFF"/>
                </a:solidFill>
                <a:miter lim="800000"/>
                <a:headEnd/>
                <a:tailEnd/>
              </a:ln>
            </p:spPr>
            <p:txBody>
              <a:bodyPr wrap="none"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79" name="Rectangle 57">
                <a:extLst>
                  <a:ext uri="{FF2B5EF4-FFF2-40B4-BE49-F238E27FC236}">
                    <a16:creationId xmlns:a16="http://schemas.microsoft.com/office/drawing/2014/main" id="{C591E9DE-212B-574F-8CBB-9F421A97AED5}"/>
                  </a:ext>
                </a:extLst>
              </p:cNvPr>
              <p:cNvSpPr>
                <a:spLocks noChangeArrowheads="1"/>
              </p:cNvSpPr>
              <p:nvPr/>
            </p:nvSpPr>
            <p:spPr bwMode="auto">
              <a:xfrm rot="3733787">
                <a:off x="2269" y="1458"/>
                <a:ext cx="321" cy="53"/>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80" name="Rectangle 58">
                <a:extLst>
                  <a:ext uri="{FF2B5EF4-FFF2-40B4-BE49-F238E27FC236}">
                    <a16:creationId xmlns:a16="http://schemas.microsoft.com/office/drawing/2014/main" id="{A36A535C-7D27-A142-B5EC-8ADBF8644B88}"/>
                  </a:ext>
                </a:extLst>
              </p:cNvPr>
              <p:cNvSpPr>
                <a:spLocks noChangeArrowheads="1"/>
              </p:cNvSpPr>
              <p:nvPr/>
            </p:nvSpPr>
            <p:spPr bwMode="auto">
              <a:xfrm rot="3733787">
                <a:off x="2183" y="1508"/>
                <a:ext cx="320"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81" name="Rectangle 59">
                <a:extLst>
                  <a:ext uri="{FF2B5EF4-FFF2-40B4-BE49-F238E27FC236}">
                    <a16:creationId xmlns:a16="http://schemas.microsoft.com/office/drawing/2014/main" id="{16FAD2C6-21A2-4946-983F-91035ECD4277}"/>
                  </a:ext>
                </a:extLst>
              </p:cNvPr>
              <p:cNvSpPr>
                <a:spLocks noChangeArrowheads="1"/>
              </p:cNvSpPr>
              <p:nvPr/>
            </p:nvSpPr>
            <p:spPr bwMode="auto">
              <a:xfrm rot="6856309">
                <a:off x="2927" y="1447"/>
                <a:ext cx="333"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82" name="Rectangle 60">
                <a:extLst>
                  <a:ext uri="{FF2B5EF4-FFF2-40B4-BE49-F238E27FC236}">
                    <a16:creationId xmlns:a16="http://schemas.microsoft.com/office/drawing/2014/main" id="{ECB09E3F-CD8F-4F46-8BD8-2DD947CEDA71}"/>
                  </a:ext>
                </a:extLst>
              </p:cNvPr>
              <p:cNvSpPr>
                <a:spLocks noChangeArrowheads="1"/>
              </p:cNvSpPr>
              <p:nvPr/>
            </p:nvSpPr>
            <p:spPr bwMode="auto">
              <a:xfrm rot="6856309">
                <a:off x="3006" y="1489"/>
                <a:ext cx="334" cy="52"/>
              </a:xfrm>
              <a:prstGeom prst="rect">
                <a:avLst/>
              </a:prstGeom>
              <a:solidFill>
                <a:srgbClr val="FF6600"/>
              </a:solidFill>
              <a:ln w="12700" algn="ctr">
                <a:solidFill>
                  <a:srgbClr val="FFFFFF"/>
                </a:solidFill>
                <a:miter lim="800000"/>
                <a:headEnd/>
                <a:tailEnd/>
              </a:ln>
            </p:spPr>
            <p:txBody>
              <a:bodyPr rot="10800000" vert="eaVert" lIns="0" tIns="0" rIns="0" bIns="0"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83" name="Line 61">
                <a:extLst>
                  <a:ext uri="{FF2B5EF4-FFF2-40B4-BE49-F238E27FC236}">
                    <a16:creationId xmlns:a16="http://schemas.microsoft.com/office/drawing/2014/main" id="{15EE2244-C0E1-8346-AA3D-46D3B7F30B2C}"/>
                  </a:ext>
                </a:extLst>
              </p:cNvPr>
              <p:cNvSpPr>
                <a:spLocks noChangeShapeType="1"/>
              </p:cNvSpPr>
              <p:nvPr/>
            </p:nvSpPr>
            <p:spPr bwMode="auto">
              <a:xfrm>
                <a:off x="2686" y="2450"/>
                <a:ext cx="51"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84" name="Line 62">
                <a:extLst>
                  <a:ext uri="{FF2B5EF4-FFF2-40B4-BE49-F238E27FC236}">
                    <a16:creationId xmlns:a16="http://schemas.microsoft.com/office/drawing/2014/main" id="{4E1848CC-B52D-E541-B6EC-21EDFAA391FF}"/>
                  </a:ext>
                </a:extLst>
              </p:cNvPr>
              <p:cNvSpPr>
                <a:spLocks noChangeShapeType="1"/>
              </p:cNvSpPr>
              <p:nvPr/>
            </p:nvSpPr>
            <p:spPr bwMode="auto">
              <a:xfrm>
                <a:off x="2814" y="2449"/>
                <a:ext cx="52"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AutoShape 134">
              <a:extLst>
                <a:ext uri="{FF2B5EF4-FFF2-40B4-BE49-F238E27FC236}">
                  <a16:creationId xmlns:a16="http://schemas.microsoft.com/office/drawing/2014/main" id="{0BA170F7-F76E-FB48-858A-93DB975CD04B}"/>
                </a:ext>
              </a:extLst>
            </p:cNvPr>
            <p:cNvSpPr>
              <a:spLocks/>
            </p:cNvSpPr>
            <p:nvPr/>
          </p:nvSpPr>
          <p:spPr bwMode="auto">
            <a:xfrm rot="5400000">
              <a:off x="3800476" y="221580"/>
              <a:ext cx="195263" cy="2378869"/>
            </a:xfrm>
            <a:prstGeom prst="leftBrace">
              <a:avLst>
                <a:gd name="adj1" fmla="val 101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54" name="Oval 135">
              <a:extLst>
                <a:ext uri="{FF2B5EF4-FFF2-40B4-BE49-F238E27FC236}">
                  <a16:creationId xmlns:a16="http://schemas.microsoft.com/office/drawing/2014/main" id="{245EE68D-B510-A44B-A126-FC349B41F973}"/>
                </a:ext>
              </a:extLst>
            </p:cNvPr>
            <p:cNvSpPr>
              <a:spLocks noChangeArrowheads="1"/>
            </p:cNvSpPr>
            <p:nvPr/>
          </p:nvSpPr>
          <p:spPr bwMode="auto">
            <a:xfrm>
              <a:off x="2771775" y="1543050"/>
              <a:ext cx="66675" cy="66675"/>
            </a:xfrm>
            <a:prstGeom prst="ellipse">
              <a:avLst/>
            </a:prstGeom>
            <a:solidFill>
              <a:srgbClr val="993366"/>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55" name="Oval 136">
              <a:extLst>
                <a:ext uri="{FF2B5EF4-FFF2-40B4-BE49-F238E27FC236}">
                  <a16:creationId xmlns:a16="http://schemas.microsoft.com/office/drawing/2014/main" id="{77F14AA7-D15D-954F-9535-129E251883C5}"/>
                </a:ext>
              </a:extLst>
            </p:cNvPr>
            <p:cNvSpPr>
              <a:spLocks noChangeArrowheads="1"/>
            </p:cNvSpPr>
            <p:nvPr/>
          </p:nvSpPr>
          <p:spPr bwMode="auto">
            <a:xfrm>
              <a:off x="4000500" y="1581150"/>
              <a:ext cx="66675" cy="66675"/>
            </a:xfrm>
            <a:prstGeom prst="ellipse">
              <a:avLst/>
            </a:prstGeom>
            <a:solidFill>
              <a:schemeClr val="accent1"/>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56" name="Oval 137">
              <a:extLst>
                <a:ext uri="{FF2B5EF4-FFF2-40B4-BE49-F238E27FC236}">
                  <a16:creationId xmlns:a16="http://schemas.microsoft.com/office/drawing/2014/main" id="{850FAA92-24C7-2D4D-9DF3-8B88938F63F9}"/>
                </a:ext>
              </a:extLst>
            </p:cNvPr>
            <p:cNvSpPr>
              <a:spLocks noChangeArrowheads="1"/>
            </p:cNvSpPr>
            <p:nvPr/>
          </p:nvSpPr>
          <p:spPr bwMode="auto">
            <a:xfrm>
              <a:off x="3914775" y="1619250"/>
              <a:ext cx="66675" cy="66675"/>
            </a:xfrm>
            <a:prstGeom prst="ellipse">
              <a:avLst/>
            </a:prstGeom>
            <a:solidFill>
              <a:schemeClr val="accent1"/>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57" name="Oval 138">
              <a:extLst>
                <a:ext uri="{FF2B5EF4-FFF2-40B4-BE49-F238E27FC236}">
                  <a16:creationId xmlns:a16="http://schemas.microsoft.com/office/drawing/2014/main" id="{BEEEEAFD-30A9-3E49-8722-75623D7D3DD9}"/>
                </a:ext>
              </a:extLst>
            </p:cNvPr>
            <p:cNvSpPr>
              <a:spLocks noChangeArrowheads="1"/>
            </p:cNvSpPr>
            <p:nvPr/>
          </p:nvSpPr>
          <p:spPr bwMode="auto">
            <a:xfrm>
              <a:off x="4076701" y="1543050"/>
              <a:ext cx="66675" cy="66675"/>
            </a:xfrm>
            <a:prstGeom prst="ellipse">
              <a:avLst/>
            </a:prstGeom>
            <a:solidFill>
              <a:schemeClr val="accent1"/>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58" name="Oval 139">
              <a:extLst>
                <a:ext uri="{FF2B5EF4-FFF2-40B4-BE49-F238E27FC236}">
                  <a16:creationId xmlns:a16="http://schemas.microsoft.com/office/drawing/2014/main" id="{F6D9DEEF-81EC-5B48-8D03-A09FEEDD0E85}"/>
                </a:ext>
              </a:extLst>
            </p:cNvPr>
            <p:cNvSpPr>
              <a:spLocks noChangeArrowheads="1"/>
            </p:cNvSpPr>
            <p:nvPr/>
          </p:nvSpPr>
          <p:spPr bwMode="auto">
            <a:xfrm>
              <a:off x="5095876" y="1543050"/>
              <a:ext cx="66675" cy="66675"/>
            </a:xfrm>
            <a:prstGeom prst="ellipse">
              <a:avLst/>
            </a:prstGeom>
            <a:solidFill>
              <a:schemeClr val="accent1"/>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59" name="Oval 140">
              <a:extLst>
                <a:ext uri="{FF2B5EF4-FFF2-40B4-BE49-F238E27FC236}">
                  <a16:creationId xmlns:a16="http://schemas.microsoft.com/office/drawing/2014/main" id="{D4D908B8-F3BD-214C-87A5-119C07910030}"/>
                </a:ext>
              </a:extLst>
            </p:cNvPr>
            <p:cNvSpPr>
              <a:spLocks noChangeArrowheads="1"/>
            </p:cNvSpPr>
            <p:nvPr/>
          </p:nvSpPr>
          <p:spPr bwMode="auto">
            <a:xfrm>
              <a:off x="5153027" y="1590675"/>
              <a:ext cx="66675" cy="66675"/>
            </a:xfrm>
            <a:prstGeom prst="ellipse">
              <a:avLst/>
            </a:prstGeom>
            <a:solidFill>
              <a:schemeClr val="accent1"/>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0" name="Oval 141">
              <a:extLst>
                <a:ext uri="{FF2B5EF4-FFF2-40B4-BE49-F238E27FC236}">
                  <a16:creationId xmlns:a16="http://schemas.microsoft.com/office/drawing/2014/main" id="{DF863688-6866-7042-ABF3-BD71AE611A5F}"/>
                </a:ext>
              </a:extLst>
            </p:cNvPr>
            <p:cNvSpPr>
              <a:spLocks noChangeArrowheads="1"/>
            </p:cNvSpPr>
            <p:nvPr/>
          </p:nvSpPr>
          <p:spPr bwMode="auto">
            <a:xfrm>
              <a:off x="5019676" y="1524000"/>
              <a:ext cx="66675" cy="66675"/>
            </a:xfrm>
            <a:prstGeom prst="ellipse">
              <a:avLst/>
            </a:prstGeom>
            <a:solidFill>
              <a:schemeClr val="accent1"/>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1" name="Oval 142">
              <a:extLst>
                <a:ext uri="{FF2B5EF4-FFF2-40B4-BE49-F238E27FC236}">
                  <a16:creationId xmlns:a16="http://schemas.microsoft.com/office/drawing/2014/main" id="{5C011BAB-AC68-E845-83FE-2E95642F5FFF}"/>
                </a:ext>
              </a:extLst>
            </p:cNvPr>
            <p:cNvSpPr>
              <a:spLocks noChangeArrowheads="1"/>
            </p:cNvSpPr>
            <p:nvPr/>
          </p:nvSpPr>
          <p:spPr bwMode="auto">
            <a:xfrm>
              <a:off x="2695577" y="1590675"/>
              <a:ext cx="66675" cy="66675"/>
            </a:xfrm>
            <a:prstGeom prst="ellipse">
              <a:avLst/>
            </a:prstGeom>
            <a:solidFill>
              <a:srgbClr val="993366"/>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2" name="Oval 143">
              <a:extLst>
                <a:ext uri="{FF2B5EF4-FFF2-40B4-BE49-F238E27FC236}">
                  <a16:creationId xmlns:a16="http://schemas.microsoft.com/office/drawing/2014/main" id="{5D55CDE8-87BB-944C-B6DD-A9AE42C631E2}"/>
                </a:ext>
              </a:extLst>
            </p:cNvPr>
            <p:cNvSpPr>
              <a:spLocks noChangeArrowheads="1"/>
            </p:cNvSpPr>
            <p:nvPr/>
          </p:nvSpPr>
          <p:spPr bwMode="auto">
            <a:xfrm>
              <a:off x="2619376" y="1628775"/>
              <a:ext cx="66675" cy="66675"/>
            </a:xfrm>
            <a:prstGeom prst="ellipse">
              <a:avLst/>
            </a:prstGeom>
            <a:solidFill>
              <a:srgbClr val="993366"/>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3" name="Oval 144">
              <a:extLst>
                <a:ext uri="{FF2B5EF4-FFF2-40B4-BE49-F238E27FC236}">
                  <a16:creationId xmlns:a16="http://schemas.microsoft.com/office/drawing/2014/main" id="{F054D9BD-49EE-7943-AA45-4CE4F623EDF7}"/>
                </a:ext>
              </a:extLst>
            </p:cNvPr>
            <p:cNvSpPr>
              <a:spLocks noChangeArrowheads="1"/>
            </p:cNvSpPr>
            <p:nvPr/>
          </p:nvSpPr>
          <p:spPr bwMode="auto">
            <a:xfrm>
              <a:off x="3848101" y="1581150"/>
              <a:ext cx="66675" cy="66675"/>
            </a:xfrm>
            <a:prstGeom prst="ellipse">
              <a:avLst/>
            </a:prstGeom>
            <a:solidFill>
              <a:srgbClr val="993366"/>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4" name="Oval 145">
              <a:extLst>
                <a:ext uri="{FF2B5EF4-FFF2-40B4-BE49-F238E27FC236}">
                  <a16:creationId xmlns:a16="http://schemas.microsoft.com/office/drawing/2014/main" id="{BCC76DEB-D8AF-B74E-8881-A180450CCBEC}"/>
                </a:ext>
              </a:extLst>
            </p:cNvPr>
            <p:cNvSpPr>
              <a:spLocks noChangeArrowheads="1"/>
            </p:cNvSpPr>
            <p:nvPr/>
          </p:nvSpPr>
          <p:spPr bwMode="auto">
            <a:xfrm>
              <a:off x="3771900" y="1552575"/>
              <a:ext cx="66675" cy="66675"/>
            </a:xfrm>
            <a:prstGeom prst="ellipse">
              <a:avLst/>
            </a:prstGeom>
            <a:solidFill>
              <a:srgbClr val="993366"/>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5" name="Oval 146">
              <a:extLst>
                <a:ext uri="{FF2B5EF4-FFF2-40B4-BE49-F238E27FC236}">
                  <a16:creationId xmlns:a16="http://schemas.microsoft.com/office/drawing/2014/main" id="{57F05B3A-AA15-DA42-847E-455BF0FD8B11}"/>
                </a:ext>
              </a:extLst>
            </p:cNvPr>
            <p:cNvSpPr>
              <a:spLocks noChangeArrowheads="1"/>
            </p:cNvSpPr>
            <p:nvPr/>
          </p:nvSpPr>
          <p:spPr bwMode="auto">
            <a:xfrm>
              <a:off x="3705226" y="1524000"/>
              <a:ext cx="66675" cy="66675"/>
            </a:xfrm>
            <a:prstGeom prst="ellipse">
              <a:avLst/>
            </a:prstGeom>
            <a:solidFill>
              <a:srgbClr val="993366"/>
            </a:solidFill>
            <a:ln w="9525">
              <a:solidFill>
                <a:schemeClr val="tx1"/>
              </a:solidFill>
              <a:round/>
              <a:headEnd/>
              <a:tailEnd/>
            </a:ln>
          </p:spPr>
          <p:txBody>
            <a:bodyPr wrap="none" anchor="ct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66" name="Text Box 63">
              <a:extLst>
                <a:ext uri="{FF2B5EF4-FFF2-40B4-BE49-F238E27FC236}">
                  <a16:creationId xmlns:a16="http://schemas.microsoft.com/office/drawing/2014/main" id="{C032541F-65E0-0D47-A8D5-157F961CD4A2}"/>
                </a:ext>
              </a:extLst>
            </p:cNvPr>
            <p:cNvSpPr txBox="1">
              <a:spLocks noChangeArrowheads="1"/>
            </p:cNvSpPr>
            <p:nvPr/>
          </p:nvSpPr>
          <p:spPr bwMode="auto">
            <a:xfrm>
              <a:off x="2569753" y="3436983"/>
              <a:ext cx="1428750"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Adalimumab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IgG1</a:t>
              </a:r>
            </a:p>
          </p:txBody>
        </p:sp>
      </p:grpSp>
      <p:grpSp>
        <p:nvGrpSpPr>
          <p:cNvPr id="147" name="Group 146">
            <a:extLst>
              <a:ext uri="{FF2B5EF4-FFF2-40B4-BE49-F238E27FC236}">
                <a16:creationId xmlns:a16="http://schemas.microsoft.com/office/drawing/2014/main" id="{7F462DC7-405A-804F-A85D-8E120CD3F230}"/>
              </a:ext>
            </a:extLst>
          </p:cNvPr>
          <p:cNvGrpSpPr/>
          <p:nvPr/>
        </p:nvGrpSpPr>
        <p:grpSpPr>
          <a:xfrm>
            <a:off x="10473210" y="3149019"/>
            <a:ext cx="707245" cy="461665"/>
            <a:chOff x="1257693" y="3690906"/>
            <a:chExt cx="707245" cy="461665"/>
          </a:xfrm>
        </p:grpSpPr>
        <p:sp>
          <p:nvSpPr>
            <p:cNvPr id="148" name="Text Box 10">
              <a:extLst>
                <a:ext uri="{FF2B5EF4-FFF2-40B4-BE49-F238E27FC236}">
                  <a16:creationId xmlns:a16="http://schemas.microsoft.com/office/drawing/2014/main" id="{FF364471-804C-3D46-8067-1A653710A2C7}"/>
                </a:ext>
              </a:extLst>
            </p:cNvPr>
            <p:cNvSpPr txBox="1">
              <a:spLocks noChangeArrowheads="1"/>
            </p:cNvSpPr>
            <p:nvPr/>
          </p:nvSpPr>
          <p:spPr bwMode="auto">
            <a:xfrm>
              <a:off x="1257693" y="3690906"/>
              <a:ext cx="707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4290" rIns="34290">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    Mouse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    Human</a:t>
              </a: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 </a:t>
              </a:r>
            </a:p>
          </p:txBody>
        </p:sp>
        <p:sp>
          <p:nvSpPr>
            <p:cNvPr id="149" name="Rectangle 11">
              <a:extLst>
                <a:ext uri="{FF2B5EF4-FFF2-40B4-BE49-F238E27FC236}">
                  <a16:creationId xmlns:a16="http://schemas.microsoft.com/office/drawing/2014/main" id="{2ED40ABD-650F-C243-869A-5BEB72DC9970}"/>
                </a:ext>
              </a:extLst>
            </p:cNvPr>
            <p:cNvSpPr>
              <a:spLocks noChangeArrowheads="1"/>
            </p:cNvSpPr>
            <p:nvPr/>
          </p:nvSpPr>
          <p:spPr bwMode="auto">
            <a:xfrm>
              <a:off x="1315642" y="3778900"/>
              <a:ext cx="92869" cy="115416"/>
            </a:xfrm>
            <a:prstGeom prst="rect">
              <a:avLst/>
            </a:prstGeom>
            <a:solidFill>
              <a:srgbClr val="00FF00"/>
            </a:solidFill>
            <a:ln w="9525" algn="ctr">
              <a:solidFill>
                <a:sysClr val="windowText" lastClr="000000"/>
              </a:solidFill>
              <a:miter lim="800000"/>
              <a:headEnd/>
              <a:tailEnd/>
            </a:ln>
          </p:spPr>
          <p:txBody>
            <a:bodyPr lIns="0" tIns="0" rIns="0" bIns="0" anchor="ctr">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sp>
          <p:nvSpPr>
            <p:cNvPr id="150" name="Rectangle 12">
              <a:extLst>
                <a:ext uri="{FF2B5EF4-FFF2-40B4-BE49-F238E27FC236}">
                  <a16:creationId xmlns:a16="http://schemas.microsoft.com/office/drawing/2014/main" id="{86696B81-83B1-414C-AF5E-2C736369000E}"/>
                </a:ext>
              </a:extLst>
            </p:cNvPr>
            <p:cNvSpPr>
              <a:spLocks noChangeArrowheads="1"/>
            </p:cNvSpPr>
            <p:nvPr/>
          </p:nvSpPr>
          <p:spPr bwMode="auto">
            <a:xfrm>
              <a:off x="1315642" y="3945587"/>
              <a:ext cx="92869" cy="115416"/>
            </a:xfrm>
            <a:prstGeom prst="rect">
              <a:avLst/>
            </a:prstGeom>
            <a:solidFill>
              <a:srgbClr val="FF9900"/>
            </a:solidFill>
            <a:ln w="9525" algn="ctr">
              <a:solidFill>
                <a:sysClr val="windowText" lastClr="000000"/>
              </a:solidFill>
              <a:miter lim="800000"/>
              <a:headEnd/>
              <a:tailEnd/>
            </a:ln>
          </p:spPr>
          <p:txBody>
            <a:bodyPr lIns="0" tIns="0" rIns="0" bIns="0" anchor="ctr">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750" b="1" i="0" u="none" strike="noStrike" kern="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p:txBody>
        </p:sp>
      </p:grpSp>
      <p:sp>
        <p:nvSpPr>
          <p:cNvPr id="151" name="Text Box 147">
            <a:extLst>
              <a:ext uri="{FF2B5EF4-FFF2-40B4-BE49-F238E27FC236}">
                <a16:creationId xmlns:a16="http://schemas.microsoft.com/office/drawing/2014/main" id="{849E356E-0766-0042-8025-4C602395576F}"/>
              </a:ext>
            </a:extLst>
          </p:cNvPr>
          <p:cNvSpPr txBox="1">
            <a:spLocks noChangeArrowheads="1"/>
          </p:cNvSpPr>
          <p:nvPr/>
        </p:nvSpPr>
        <p:spPr bwMode="auto">
          <a:xfrm>
            <a:off x="1551559" y="5461097"/>
            <a:ext cx="9105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*Structural differences do not indicate differences in efficacy or safety. No head-to-head trials of these agents have been conducted.</a:t>
            </a:r>
          </a:p>
        </p:txBody>
      </p:sp>
    </p:spTree>
    <p:extLst>
      <p:ext uri="{BB962C8B-B14F-4D97-AF65-F5344CB8AC3E}">
        <p14:creationId xmlns:p14="http://schemas.microsoft.com/office/powerpoint/2010/main" val="364374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Delayed Diagnosis of 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Worse Long-Term Outcomes</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0" name="TextBox 59">
            <a:extLst>
              <a:ext uri="{FF2B5EF4-FFF2-40B4-BE49-F238E27FC236}">
                <a16:creationId xmlns:a16="http://schemas.microsoft.com/office/drawing/2014/main" id="{2CA23442-465F-5344-93E5-50CA79C1A02B}"/>
              </a:ext>
            </a:extLst>
          </p:cNvPr>
          <p:cNvSpPr txBox="1"/>
          <p:nvPr/>
        </p:nvSpPr>
        <p:spPr>
          <a:xfrm>
            <a:off x="51800" y="6524925"/>
            <a:ext cx="5211511" cy="276999"/>
          </a:xfrm>
          <a:prstGeom prst="rect">
            <a:avLst/>
          </a:prstGeom>
          <a:noFill/>
        </p:spPr>
        <p:txBody>
          <a:bodyPr wrap="square" rtlCol="0" anchor="b">
            <a:spAutoFit/>
          </a:bodyPr>
          <a:lstStyle/>
          <a:p>
            <a:pPr defTabSz="342900"/>
            <a:r>
              <a:rPr lang="en-CA" sz="1200" dirty="0">
                <a:solidFill>
                  <a:prstClr val="black"/>
                </a:solidFill>
              </a:rPr>
              <a:t>Haroon M, et al. </a:t>
            </a:r>
            <a:r>
              <a:rPr lang="en-CA" sz="1200" i="1" dirty="0">
                <a:solidFill>
                  <a:prstClr val="black"/>
                </a:solidFill>
              </a:rPr>
              <a:t>Ann Rheum Dis</a:t>
            </a:r>
            <a:r>
              <a:rPr lang="en-CA" sz="1200" dirty="0">
                <a:solidFill>
                  <a:prstClr val="black"/>
                </a:solidFill>
              </a:rPr>
              <a:t>. 2015;74:1045-1050.</a:t>
            </a:r>
          </a:p>
        </p:txBody>
      </p:sp>
      <p:sp>
        <p:nvSpPr>
          <p:cNvPr id="6" name="TextBox 5">
            <a:extLst>
              <a:ext uri="{FF2B5EF4-FFF2-40B4-BE49-F238E27FC236}">
                <a16:creationId xmlns:a16="http://schemas.microsoft.com/office/drawing/2014/main" id="{0DA8B6CF-A44E-3146-B639-8254FA800E08}"/>
              </a:ext>
            </a:extLst>
          </p:cNvPr>
          <p:cNvSpPr txBox="1"/>
          <p:nvPr/>
        </p:nvSpPr>
        <p:spPr>
          <a:xfrm>
            <a:off x="683768" y="5686862"/>
            <a:ext cx="10831294" cy="442031"/>
          </a:xfrm>
          <a:prstGeom prst="rect">
            <a:avLst/>
          </a:prstGeom>
          <a:noFill/>
        </p:spPr>
        <p:txBody>
          <a:bodyPr wrap="square" lIns="35998" tIns="35998" rIns="35998" bIns="35998" rtlCol="0" anchor="b" anchorCtr="0">
            <a:spAutoFit/>
          </a:bodyPr>
          <a:lstStyle/>
          <a:p>
            <a:pPr lvl="0" defTabSz="914353"/>
            <a:r>
              <a:rPr lang="en-GB" altLang="en-US" sz="1200" dirty="0">
                <a:solidFill>
                  <a:prstClr val="black"/>
                </a:solidFill>
              </a:rPr>
              <a:t>†Clinical features recorded as percent, unless otherwise stated.</a:t>
            </a:r>
            <a:br>
              <a:rPr lang="en-GB" altLang="en-US" sz="1200" dirty="0">
                <a:solidFill>
                  <a:prstClr val="black"/>
                </a:solidFill>
              </a:rPr>
            </a:br>
            <a:r>
              <a:rPr lang="en-GB" altLang="en-US" sz="1200" dirty="0">
                <a:solidFill>
                  <a:prstClr val="black"/>
                </a:solidFill>
              </a:rPr>
              <a:t>DMARD, disease-modifying antirheumatic drug; HAQ, health assessment questionnaire; OR, odds ratio.</a:t>
            </a:r>
          </a:p>
        </p:txBody>
      </p:sp>
      <p:sp>
        <p:nvSpPr>
          <p:cNvPr id="15" name="TextBox 30">
            <a:extLst>
              <a:ext uri="{FF2B5EF4-FFF2-40B4-BE49-F238E27FC236}">
                <a16:creationId xmlns:a16="http://schemas.microsoft.com/office/drawing/2014/main" id="{E20421E3-95A7-204B-AD22-E23955779E1B}"/>
              </a:ext>
            </a:extLst>
          </p:cNvPr>
          <p:cNvSpPr txBox="1">
            <a:spLocks noChangeArrowheads="1"/>
          </p:cNvSpPr>
          <p:nvPr/>
        </p:nvSpPr>
        <p:spPr bwMode="auto">
          <a:xfrm rot="16200000">
            <a:off x="-239055" y="3286411"/>
            <a:ext cx="2755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B2C65"/>
                </a:solidFill>
                <a:effectLst/>
                <a:uLnTx/>
                <a:uFillTx/>
                <a:latin typeface="Calibri" panose="020F0502020204030204" pitchFamily="34" charset="0"/>
                <a:ea typeface="ＭＳ Ｐゴシック" pitchFamily="34" charset="-128"/>
                <a:cs typeface="Calibri" panose="020F0502020204030204" pitchFamily="34" charset="0"/>
              </a:rPr>
              <a:t>Odds ratio (95% CI)</a:t>
            </a:r>
          </a:p>
        </p:txBody>
      </p:sp>
      <p:grpSp>
        <p:nvGrpSpPr>
          <p:cNvPr id="2" name="Group 1">
            <a:extLst>
              <a:ext uri="{FF2B5EF4-FFF2-40B4-BE49-F238E27FC236}">
                <a16:creationId xmlns:a16="http://schemas.microsoft.com/office/drawing/2014/main" id="{0B179FD7-106F-F940-BFE5-97E162062C82}"/>
              </a:ext>
            </a:extLst>
          </p:cNvPr>
          <p:cNvGrpSpPr/>
          <p:nvPr/>
        </p:nvGrpSpPr>
        <p:grpSpPr>
          <a:xfrm>
            <a:off x="1292660" y="1740829"/>
            <a:ext cx="9633418" cy="4403332"/>
            <a:chOff x="2213610" y="1743350"/>
            <a:chExt cx="8084191" cy="3446239"/>
          </a:xfrm>
        </p:grpSpPr>
        <p:graphicFrame>
          <p:nvGraphicFramePr>
            <p:cNvPr id="7" name="Chart 6">
              <a:extLst>
                <a:ext uri="{FF2B5EF4-FFF2-40B4-BE49-F238E27FC236}">
                  <a16:creationId xmlns:a16="http://schemas.microsoft.com/office/drawing/2014/main" id="{A51A27B8-C64E-4642-A303-9AEABB872BC7}"/>
                </a:ext>
              </a:extLst>
            </p:cNvPr>
            <p:cNvGraphicFramePr/>
            <p:nvPr>
              <p:extLst>
                <p:ext uri="{D42A27DB-BD31-4B8C-83A1-F6EECF244321}">
                  <p14:modId xmlns:p14="http://schemas.microsoft.com/office/powerpoint/2010/main" val="257246486"/>
                </p:ext>
              </p:extLst>
            </p:nvPr>
          </p:nvGraphicFramePr>
          <p:xfrm>
            <a:off x="2213610" y="1937118"/>
            <a:ext cx="8042275" cy="32524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5E83C09-F9EA-984B-88A3-8E8519AA949A}"/>
                </a:ext>
              </a:extLst>
            </p:cNvPr>
            <p:cNvSpPr txBox="1"/>
            <p:nvPr/>
          </p:nvSpPr>
          <p:spPr>
            <a:xfrm>
              <a:off x="2654684" y="2981186"/>
              <a:ext cx="1331518"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4.6 (2.5–8.2)</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0" name="TextBox 9">
              <a:extLst>
                <a:ext uri="{FF2B5EF4-FFF2-40B4-BE49-F238E27FC236}">
                  <a16:creationId xmlns:a16="http://schemas.microsoft.com/office/drawing/2014/main" id="{5CDB8C56-873F-0F42-89D4-6A41E347E767}"/>
                </a:ext>
              </a:extLst>
            </p:cNvPr>
            <p:cNvSpPr txBox="1"/>
            <p:nvPr/>
          </p:nvSpPr>
          <p:spPr>
            <a:xfrm>
              <a:off x="3910211" y="3617481"/>
              <a:ext cx="133803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1.1 (1.0–1.1)</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1" name="TextBox 10">
              <a:extLst>
                <a:ext uri="{FF2B5EF4-FFF2-40B4-BE49-F238E27FC236}">
                  <a16:creationId xmlns:a16="http://schemas.microsoft.com/office/drawing/2014/main" id="{88896943-1B84-F349-87B5-C2D94F02F340}"/>
                </a:ext>
              </a:extLst>
            </p:cNvPr>
            <p:cNvSpPr txBox="1"/>
            <p:nvPr/>
          </p:nvSpPr>
          <p:spPr>
            <a:xfrm>
              <a:off x="5111765" y="3408248"/>
              <a:ext cx="1446538"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2.3 (1.2–4.4)</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2" name="TextBox 11">
              <a:extLst>
                <a:ext uri="{FF2B5EF4-FFF2-40B4-BE49-F238E27FC236}">
                  <a16:creationId xmlns:a16="http://schemas.microsoft.com/office/drawing/2014/main" id="{BA9723C0-6B0C-0F45-9FCE-E110E37C331E}"/>
                </a:ext>
              </a:extLst>
            </p:cNvPr>
            <p:cNvSpPr txBox="1"/>
            <p:nvPr/>
          </p:nvSpPr>
          <p:spPr>
            <a:xfrm>
              <a:off x="6273532" y="1888604"/>
              <a:ext cx="1652089"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10.6 (1.4–80.6)</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3" name="TextBox 12">
              <a:extLst>
                <a:ext uri="{FF2B5EF4-FFF2-40B4-BE49-F238E27FC236}">
                  <a16:creationId xmlns:a16="http://schemas.microsoft.com/office/drawing/2014/main" id="{97DB6678-57FC-3C4E-9252-3FD472A3190C}"/>
                </a:ext>
              </a:extLst>
            </p:cNvPr>
            <p:cNvSpPr txBox="1"/>
            <p:nvPr/>
          </p:nvSpPr>
          <p:spPr>
            <a:xfrm>
              <a:off x="7668095" y="3431330"/>
              <a:ext cx="1387540"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2.2 (1.3–3.6)</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4" name="TextBox 13">
              <a:extLst>
                <a:ext uri="{FF2B5EF4-FFF2-40B4-BE49-F238E27FC236}">
                  <a16:creationId xmlns:a16="http://schemas.microsoft.com/office/drawing/2014/main" id="{DF7AB29D-BE01-E944-80B9-CC1F82036F02}"/>
                </a:ext>
              </a:extLst>
            </p:cNvPr>
            <p:cNvSpPr txBox="1"/>
            <p:nvPr/>
          </p:nvSpPr>
          <p:spPr>
            <a:xfrm>
              <a:off x="8960370" y="3741656"/>
              <a:ext cx="1337431"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0.4 (0.2–0.9)</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6" name="TextBox 15">
              <a:extLst>
                <a:ext uri="{FF2B5EF4-FFF2-40B4-BE49-F238E27FC236}">
                  <a16:creationId xmlns:a16="http://schemas.microsoft.com/office/drawing/2014/main" id="{2C209034-BA4E-A24A-95C9-0FB492E50CF4}"/>
                </a:ext>
              </a:extLst>
            </p:cNvPr>
            <p:cNvSpPr txBox="1"/>
            <p:nvPr/>
          </p:nvSpPr>
          <p:spPr>
            <a:xfrm>
              <a:off x="3036023" y="2826463"/>
              <a:ext cx="58434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7" name="TextBox 16">
              <a:extLst>
                <a:ext uri="{FF2B5EF4-FFF2-40B4-BE49-F238E27FC236}">
                  <a16:creationId xmlns:a16="http://schemas.microsoft.com/office/drawing/2014/main" id="{7FCFE16C-670E-B649-A9A9-9A6D6BB42B8A}"/>
                </a:ext>
              </a:extLst>
            </p:cNvPr>
            <p:cNvSpPr txBox="1"/>
            <p:nvPr/>
          </p:nvSpPr>
          <p:spPr>
            <a:xfrm>
              <a:off x="4294873" y="3468654"/>
              <a:ext cx="562747"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8" name="TextBox 17">
              <a:extLst>
                <a:ext uri="{FF2B5EF4-FFF2-40B4-BE49-F238E27FC236}">
                  <a16:creationId xmlns:a16="http://schemas.microsoft.com/office/drawing/2014/main" id="{C8BED433-51DB-D548-A8F2-6F2D046C447F}"/>
                </a:ext>
              </a:extLst>
            </p:cNvPr>
            <p:cNvSpPr txBox="1"/>
            <p:nvPr/>
          </p:nvSpPr>
          <p:spPr>
            <a:xfrm>
              <a:off x="8089397" y="3272480"/>
              <a:ext cx="513936"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19" name="TextBox 18">
              <a:extLst>
                <a:ext uri="{FF2B5EF4-FFF2-40B4-BE49-F238E27FC236}">
                  <a16:creationId xmlns:a16="http://schemas.microsoft.com/office/drawing/2014/main" id="{1EE4459F-0AE7-CE42-BAE0-3DAA623EE938}"/>
                </a:ext>
              </a:extLst>
            </p:cNvPr>
            <p:cNvSpPr txBox="1"/>
            <p:nvPr/>
          </p:nvSpPr>
          <p:spPr>
            <a:xfrm>
              <a:off x="2749787" y="2144011"/>
              <a:ext cx="3068833" cy="241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*p&lt;0.05; **p&lt;0.01; ***p&lt;0.001 </a:t>
              </a:r>
              <a:endParaRPr kumimoji="0" lang="en-US" sz="1200" b="0"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20" name="TextBox 19">
              <a:extLst>
                <a:ext uri="{FF2B5EF4-FFF2-40B4-BE49-F238E27FC236}">
                  <a16:creationId xmlns:a16="http://schemas.microsoft.com/office/drawing/2014/main" id="{950877E6-E368-F84A-B568-CDDF7A4ADD81}"/>
                </a:ext>
              </a:extLst>
            </p:cNvPr>
            <p:cNvSpPr txBox="1"/>
            <p:nvPr/>
          </p:nvSpPr>
          <p:spPr>
            <a:xfrm>
              <a:off x="5657695" y="3265266"/>
              <a:ext cx="33735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21" name="TextBox 20">
              <a:extLst>
                <a:ext uri="{FF2B5EF4-FFF2-40B4-BE49-F238E27FC236}">
                  <a16:creationId xmlns:a16="http://schemas.microsoft.com/office/drawing/2014/main" id="{257783DC-B08D-4A46-8029-45CA99FA09D2}"/>
                </a:ext>
              </a:extLst>
            </p:cNvPr>
            <p:cNvSpPr txBox="1"/>
            <p:nvPr/>
          </p:nvSpPr>
          <p:spPr>
            <a:xfrm>
              <a:off x="9437158" y="3587033"/>
              <a:ext cx="33735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sp>
          <p:nvSpPr>
            <p:cNvPr id="22" name="TextBox 21">
              <a:extLst>
                <a:ext uri="{FF2B5EF4-FFF2-40B4-BE49-F238E27FC236}">
                  <a16:creationId xmlns:a16="http://schemas.microsoft.com/office/drawing/2014/main" id="{B285B4BD-1075-354A-9070-0E55E8102D6D}"/>
                </a:ext>
              </a:extLst>
            </p:cNvPr>
            <p:cNvSpPr txBox="1"/>
            <p:nvPr/>
          </p:nvSpPr>
          <p:spPr>
            <a:xfrm>
              <a:off x="6919260" y="1743350"/>
              <a:ext cx="337352" cy="241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rPr>
                <a:t>*</a:t>
              </a:r>
              <a:endParaRPr kumimoji="0" lang="en-US" sz="1200" b="1" i="0" u="none" strike="noStrike" kern="1200" cap="none" spc="0" normalizeH="0" baseline="0" noProof="0" dirty="0">
                <a:ln>
                  <a:noFill/>
                </a:ln>
                <a:solidFill>
                  <a:srgbClr val="0B2C65"/>
                </a:solidFill>
                <a:effectLst/>
                <a:uLnTx/>
                <a:uFillTx/>
                <a:latin typeface="Calibri"/>
                <a:ea typeface="+mn-ea"/>
                <a:cs typeface="Calibri" panose="020F0502020204030204" pitchFamily="34" charset="0"/>
              </a:endParaRPr>
            </a:p>
          </p:txBody>
        </p:sp>
      </p:grpSp>
      <p:sp>
        <p:nvSpPr>
          <p:cNvPr id="23" name="TextBox 22">
            <a:extLst>
              <a:ext uri="{FF2B5EF4-FFF2-40B4-BE49-F238E27FC236}">
                <a16:creationId xmlns:a16="http://schemas.microsoft.com/office/drawing/2014/main" id="{598502DE-CA94-FA4B-A64B-498E6CAFDACD}"/>
              </a:ext>
            </a:extLst>
          </p:cNvPr>
          <p:cNvSpPr txBox="1"/>
          <p:nvPr/>
        </p:nvSpPr>
        <p:spPr>
          <a:xfrm>
            <a:off x="8396731" y="1703034"/>
            <a:ext cx="2689977" cy="738664"/>
          </a:xfrm>
          <a:prstGeom prst="rect">
            <a:avLst/>
          </a:prstGeom>
          <a:noFill/>
        </p:spPr>
        <p:txBody>
          <a:bodyPr wrap="square" rtlCol="0">
            <a:spAutoFit/>
          </a:bodyPr>
          <a:lstStyle/>
          <a:p>
            <a:pPr lvl="0" algn="ctr" defTabSz="914400">
              <a:defRPr/>
            </a:pPr>
            <a:r>
              <a:rPr lang="en-US" sz="1400" b="1" dirty="0">
                <a:solidFill>
                  <a:prstClr val="black"/>
                </a:solidFill>
                <a:ea typeface="Corbel" charset="0"/>
                <a:cs typeface="Corbel" charset="0"/>
              </a:rPr>
              <a:t>Association of clinical features</a:t>
            </a:r>
            <a:r>
              <a:rPr lang="en-US" sz="1400" b="1" baseline="30000" dirty="0">
                <a:solidFill>
                  <a:prstClr val="black"/>
                </a:solidFill>
                <a:ea typeface="Corbel" charset="0"/>
                <a:cs typeface="Corbel" charset="0"/>
              </a:rPr>
              <a:t>†</a:t>
            </a:r>
            <a:r>
              <a:rPr lang="en-US" sz="1400" b="1" dirty="0">
                <a:solidFill>
                  <a:prstClr val="black"/>
                </a:solidFill>
                <a:ea typeface="Corbel" charset="0"/>
                <a:cs typeface="Corbel" charset="0"/>
              </a:rPr>
              <a:t> with &gt;6-month delay in diagnosis</a:t>
            </a:r>
            <a:br>
              <a:rPr lang="en-US" sz="1400" b="1" dirty="0">
                <a:solidFill>
                  <a:prstClr val="black"/>
                </a:solidFill>
                <a:ea typeface="Corbel" charset="0"/>
                <a:cs typeface="Corbel" charset="0"/>
              </a:rPr>
            </a:br>
            <a:r>
              <a:rPr lang="en-US" sz="1400" b="1" dirty="0">
                <a:solidFill>
                  <a:prstClr val="black"/>
                </a:solidFill>
                <a:ea typeface="Corbel" charset="0"/>
                <a:cs typeface="Corbel" charset="0"/>
              </a:rPr>
              <a:t> (univariate analysis model)</a:t>
            </a:r>
          </a:p>
        </p:txBody>
      </p:sp>
    </p:spTree>
    <p:extLst>
      <p:ext uri="{BB962C8B-B14F-4D97-AF65-F5344CB8AC3E}">
        <p14:creationId xmlns:p14="http://schemas.microsoft.com/office/powerpoint/2010/main" val="3002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TNFi Therapies in 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Other Outcomes at Primary Time Point</a:t>
            </a:r>
          </a:p>
        </p:txBody>
      </p:sp>
      <p:sp>
        <p:nvSpPr>
          <p:cNvPr id="5" name="Content Placeholder 5">
            <a:extLst>
              <a:ext uri="{FF2B5EF4-FFF2-40B4-BE49-F238E27FC236}">
                <a16:creationId xmlns:a16="http://schemas.microsoft.com/office/drawing/2014/main" id="{BF4F4D6A-ADD2-434D-9E01-E35507920B31}"/>
              </a:ext>
            </a:extLst>
          </p:cNvPr>
          <p:cNvSpPr txBox="1">
            <a:spLocks/>
          </p:cNvSpPr>
          <p:nvPr/>
        </p:nvSpPr>
        <p:spPr>
          <a:xfrm>
            <a:off x="457200" y="1372156"/>
            <a:ext cx="10233378" cy="4893177"/>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Psoriasis</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~60% PASI 75 response with monoclonal constructs; lesser with soluble receptor </a:t>
            </a: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Enthesitis</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~60%–75% improvement </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Assessment methods: 4-point, MASES, Leeds, SPARCC</a:t>
            </a: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Dactylitis</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~60% improvement</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Assessment methods: Count, score, Leeds dactylometer</a:t>
            </a: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Function</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Significant improvement achieved as assessed by HAQ</a:t>
            </a: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QoL</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Significant improvements in SF-36, </a:t>
            </a:r>
            <a:r>
              <a:rPr kumimoji="0" lang="en-US" sz="1800" b="0" i="0" u="none" strike="noStrike" kern="1200" cap="none" spc="0" normalizeH="0" baseline="0" noProof="0" dirty="0" err="1">
                <a:ln>
                  <a:noFill/>
                </a:ln>
                <a:solidFill>
                  <a:sysClr val="windowText" lastClr="000000"/>
                </a:solidFill>
                <a:effectLst/>
                <a:uLnTx/>
                <a:uFillTx/>
                <a:latin typeface="Calibri"/>
                <a:ea typeface="+mn-ea"/>
                <a:cs typeface="+mn-cs"/>
              </a:rPr>
              <a:t>PsAQoL</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DLQI, EQ-5D</a:t>
            </a: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Fatigue</a:t>
            </a:r>
            <a:endPar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Significant improvement observed</a:t>
            </a:r>
            <a:endParaRPr kumimoji="0" lang="en-US" sz="1700" b="0" i="0" u="none" strike="noStrike" kern="1200" cap="none" spc="0" normalizeH="0" baseline="0" noProof="0" dirty="0">
              <a:ln>
                <a:noFill/>
              </a:ln>
              <a:solidFill>
                <a:sysClr val="windowText" lastClr="000000"/>
              </a:solidFill>
              <a:effectLst/>
              <a:uLnTx/>
              <a:uFillTx/>
              <a:latin typeface="Calibri"/>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Structural damage progression</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Inhibited per Sharp-van der Heijde method</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22F95535-7080-7E4D-BCB7-E1CDCA436768}"/>
              </a:ext>
            </a:extLst>
          </p:cNvPr>
          <p:cNvSpPr txBox="1"/>
          <p:nvPr/>
        </p:nvSpPr>
        <p:spPr>
          <a:xfrm>
            <a:off x="59375" y="6509751"/>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2011;70:77-84; Mease P.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Arth Care &amp; Research</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2011:63;64-85. </a:t>
            </a:r>
          </a:p>
        </p:txBody>
      </p:sp>
    </p:spTree>
    <p:extLst>
      <p:ext uri="{BB962C8B-B14F-4D97-AF65-F5344CB8AC3E}">
        <p14:creationId xmlns:p14="http://schemas.microsoft.com/office/powerpoint/2010/main" val="377683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SEAM-PsA</a:t>
            </a:r>
            <a:endPar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ETN and MTX as Monotherapy or in Combination</a:t>
            </a:r>
          </a:p>
        </p:txBody>
      </p:sp>
      <p:sp>
        <p:nvSpPr>
          <p:cNvPr id="7" name="TextBox 6">
            <a:extLst>
              <a:ext uri="{FF2B5EF4-FFF2-40B4-BE49-F238E27FC236}">
                <a16:creationId xmlns:a16="http://schemas.microsoft.com/office/drawing/2014/main" id="{52EE563E-339A-D84A-9C50-D2BDD188BE1A}"/>
              </a:ext>
            </a:extLst>
          </p:cNvPr>
          <p:cNvSpPr txBox="1"/>
          <p:nvPr/>
        </p:nvSpPr>
        <p:spPr>
          <a:xfrm>
            <a:off x="71250" y="6547559"/>
            <a:ext cx="3639802"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Arthritis Rheumatol</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2019. 71:1112-1124</a:t>
            </a: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p:txBody>
      </p:sp>
      <p:sp>
        <p:nvSpPr>
          <p:cNvPr id="98" name="Content Placeholder 2">
            <a:extLst>
              <a:ext uri="{FF2B5EF4-FFF2-40B4-BE49-F238E27FC236}">
                <a16:creationId xmlns:a16="http://schemas.microsoft.com/office/drawing/2014/main" id="{8BDC09BF-0A10-7245-8B4A-21CF0C99A00E}"/>
              </a:ext>
            </a:extLst>
          </p:cNvPr>
          <p:cNvSpPr txBox="1">
            <a:spLocks/>
          </p:cNvSpPr>
          <p:nvPr/>
        </p:nvSpPr>
        <p:spPr>
          <a:xfrm>
            <a:off x="457199" y="1724578"/>
            <a:ext cx="5187164" cy="415734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Methods</a:t>
            </a: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851 biologic-naïve patients randomized to:</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 </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ETN 50 mg + MTX 20 mg weekly (Combo; n=283</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Wingdings" pitchFamily="2" charset="2"/>
              </a:rPr>
              <a:t>)</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ETN 50 mg + MTX 20 mg weekly (Combo; n=283)</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ETN 50 mg + oral PBO weekly (ETN-Mono; n=284)</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MTX 20 mg + injectable PBO weekly (MTX-Mono; n=284)</a:t>
            </a:r>
          </a:p>
          <a:p>
            <a:pPr marL="231775" marR="0" lvl="1" indent="-222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48 weeks follow-up </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Results</a:t>
            </a:r>
            <a:endParaRPr kumimoji="0" lang="en-US" sz="1800" b="1" i="0" u="none" strike="noStrike" kern="1200" cap="none" spc="0" normalizeH="0" baseline="0" noProof="0" dirty="0">
              <a:ln>
                <a:noFill/>
              </a:ln>
              <a:solidFill>
                <a:sysClr val="windowText" lastClr="000000"/>
              </a:solidFill>
              <a:effectLst/>
              <a:uLnTx/>
              <a:uFillTx/>
              <a:latin typeface="Calibri"/>
              <a:ea typeface="+mn-ea"/>
              <a:cs typeface="+mn-cs"/>
            </a:endParaRP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Median PsA duration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0.6 y</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Wks 4-24, MTX arm maintained mean dose &gt;18.8 mg (median 20 mg)</a:t>
            </a:r>
          </a:p>
          <a:p>
            <a:pPr marL="557213" marR="0" lvl="1"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More reports of nausea in MTX arms; no other safety differences</a:t>
            </a:r>
          </a:p>
        </p:txBody>
      </p:sp>
      <p:grpSp>
        <p:nvGrpSpPr>
          <p:cNvPr id="99" name="Group 98">
            <a:extLst>
              <a:ext uri="{FF2B5EF4-FFF2-40B4-BE49-F238E27FC236}">
                <a16:creationId xmlns:a16="http://schemas.microsoft.com/office/drawing/2014/main" id="{D690B44E-28B7-9E41-8E58-2E98235E3AA5}"/>
              </a:ext>
            </a:extLst>
          </p:cNvPr>
          <p:cNvGrpSpPr/>
          <p:nvPr/>
        </p:nvGrpSpPr>
        <p:grpSpPr>
          <a:xfrm>
            <a:off x="6553878" y="2062718"/>
            <a:ext cx="5297031" cy="2668772"/>
            <a:chOff x="617864" y="2735046"/>
            <a:chExt cx="3793443" cy="1588646"/>
          </a:xfrm>
        </p:grpSpPr>
        <p:sp>
          <p:nvSpPr>
            <p:cNvPr id="100" name="Rectangle 99">
              <a:extLst>
                <a:ext uri="{FF2B5EF4-FFF2-40B4-BE49-F238E27FC236}">
                  <a16:creationId xmlns:a16="http://schemas.microsoft.com/office/drawing/2014/main" id="{12272CE1-B20C-F648-A8C7-DC12A922A97F}"/>
                </a:ext>
              </a:extLst>
            </p:cNvPr>
            <p:cNvSpPr/>
            <p:nvPr/>
          </p:nvSpPr>
          <p:spPr>
            <a:xfrm>
              <a:off x="1812733" y="2809670"/>
              <a:ext cx="468398" cy="253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MDA</a:t>
              </a:r>
              <a:endPar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E7B421D2-0D61-7548-91EC-7D12B00BAFD8}"/>
                </a:ext>
              </a:extLst>
            </p:cNvPr>
            <p:cNvSpPr/>
            <p:nvPr/>
          </p:nvSpPr>
          <p:spPr>
            <a:xfrm rot="16200000">
              <a:off x="276263" y="3376937"/>
              <a:ext cx="914033" cy="2308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Responders (%)</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Shape 4">
              <a:extLst>
                <a:ext uri="{FF2B5EF4-FFF2-40B4-BE49-F238E27FC236}">
                  <a16:creationId xmlns:a16="http://schemas.microsoft.com/office/drawing/2014/main" id="{729873E2-138E-C040-BE96-EF09EC78C6C8}"/>
                </a:ext>
              </a:extLst>
            </p:cNvPr>
            <p:cNvSpPr/>
            <p:nvPr/>
          </p:nvSpPr>
          <p:spPr>
            <a:xfrm>
              <a:off x="1016201" y="3641248"/>
              <a:ext cx="2153841" cy="414338"/>
            </a:xfrm>
            <a:custGeom>
              <a:avLst/>
              <a:gdLst>
                <a:gd name="connsiteX0" fmla="*/ 0 w 3829050"/>
                <a:gd name="connsiteY0" fmla="*/ 552450 h 552450"/>
                <a:gd name="connsiteX1" fmla="*/ 312420 w 3829050"/>
                <a:gd name="connsiteY1" fmla="*/ 457200 h 552450"/>
                <a:gd name="connsiteX2" fmla="*/ 643890 w 3829050"/>
                <a:gd name="connsiteY2" fmla="*/ 499110 h 552450"/>
                <a:gd name="connsiteX3" fmla="*/ 963930 w 3829050"/>
                <a:gd name="connsiteY3" fmla="*/ 358140 h 552450"/>
                <a:gd name="connsiteX4" fmla="*/ 1912620 w 3829050"/>
                <a:gd name="connsiteY4" fmla="*/ 152400 h 552450"/>
                <a:gd name="connsiteX5" fmla="*/ 2865120 w 3829050"/>
                <a:gd name="connsiteY5" fmla="*/ 87630 h 552450"/>
                <a:gd name="connsiteX6" fmla="*/ 3829050 w 3829050"/>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050" h="552450">
                  <a:moveTo>
                    <a:pt x="0" y="552450"/>
                  </a:moveTo>
                  <a:lnTo>
                    <a:pt x="312420" y="457200"/>
                  </a:lnTo>
                  <a:lnTo>
                    <a:pt x="643890" y="499110"/>
                  </a:lnTo>
                  <a:lnTo>
                    <a:pt x="963930" y="358140"/>
                  </a:lnTo>
                  <a:lnTo>
                    <a:pt x="1912620" y="152400"/>
                  </a:lnTo>
                  <a:lnTo>
                    <a:pt x="2865120" y="87630"/>
                  </a:lnTo>
                  <a:lnTo>
                    <a:pt x="3829050" y="0"/>
                  </a:ln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7CB244DA-D47D-6949-9843-F67F8FEB8BDC}"/>
                </a:ext>
              </a:extLst>
            </p:cNvPr>
            <p:cNvSpPr/>
            <p:nvPr/>
          </p:nvSpPr>
          <p:spPr>
            <a:xfrm>
              <a:off x="1176934" y="3964146"/>
              <a:ext cx="36434" cy="485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4E6D2BE3-ABD1-1247-A794-D85E16C7BC2A}"/>
                </a:ext>
              </a:extLst>
            </p:cNvPr>
            <p:cNvSpPr/>
            <p:nvPr/>
          </p:nvSpPr>
          <p:spPr>
            <a:xfrm>
              <a:off x="1355885" y="3992721"/>
              <a:ext cx="36434" cy="485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2A5555A7-6115-FC43-81BB-7CCDC80F04C5}"/>
                </a:ext>
              </a:extLst>
            </p:cNvPr>
            <p:cNvSpPr/>
            <p:nvPr/>
          </p:nvSpPr>
          <p:spPr>
            <a:xfrm>
              <a:off x="1539123" y="3892708"/>
              <a:ext cx="36434" cy="485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22B3355B-0361-324C-BF55-A35DFB552EF3}"/>
                </a:ext>
              </a:extLst>
            </p:cNvPr>
            <p:cNvSpPr/>
            <p:nvPr/>
          </p:nvSpPr>
          <p:spPr>
            <a:xfrm>
              <a:off x="2074904" y="3734117"/>
              <a:ext cx="36434" cy="485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id="{42F942C6-534C-B84F-99E2-23E0F2C4E82D}"/>
                </a:ext>
              </a:extLst>
            </p:cNvPr>
            <p:cNvSpPr/>
            <p:nvPr/>
          </p:nvSpPr>
          <p:spPr>
            <a:xfrm>
              <a:off x="2610685" y="3676967"/>
              <a:ext cx="36434" cy="485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B0C4B552-EC90-8648-8965-76E73C268D87}"/>
                </a:ext>
              </a:extLst>
            </p:cNvPr>
            <p:cNvSpPr/>
            <p:nvPr/>
          </p:nvSpPr>
          <p:spPr>
            <a:xfrm>
              <a:off x="3155039" y="3616960"/>
              <a:ext cx="36434" cy="485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34">
              <a:extLst>
                <a:ext uri="{FF2B5EF4-FFF2-40B4-BE49-F238E27FC236}">
                  <a16:creationId xmlns:a16="http://schemas.microsoft.com/office/drawing/2014/main" id="{2B768ED4-AEC2-1147-8A3A-78F620EFF72C}"/>
                </a:ext>
              </a:extLst>
            </p:cNvPr>
            <p:cNvSpPr/>
            <p:nvPr/>
          </p:nvSpPr>
          <p:spPr>
            <a:xfrm>
              <a:off x="1020486" y="3472656"/>
              <a:ext cx="2151698" cy="582930"/>
            </a:xfrm>
            <a:custGeom>
              <a:avLst/>
              <a:gdLst>
                <a:gd name="connsiteX0" fmla="*/ 0 w 3825240"/>
                <a:gd name="connsiteY0" fmla="*/ 777240 h 777240"/>
                <a:gd name="connsiteX1" fmla="*/ 316230 w 3825240"/>
                <a:gd name="connsiteY1" fmla="*/ 586740 h 777240"/>
                <a:gd name="connsiteX2" fmla="*/ 632460 w 3825240"/>
                <a:gd name="connsiteY2" fmla="*/ 655320 h 777240"/>
                <a:gd name="connsiteX3" fmla="*/ 948690 w 3825240"/>
                <a:gd name="connsiteY3" fmla="*/ 346710 h 777240"/>
                <a:gd name="connsiteX4" fmla="*/ 1905000 w 3825240"/>
                <a:gd name="connsiteY4" fmla="*/ 190500 h 777240"/>
                <a:gd name="connsiteX5" fmla="*/ 2865120 w 3825240"/>
                <a:gd name="connsiteY5" fmla="*/ 121920 h 777240"/>
                <a:gd name="connsiteX6" fmla="*/ 3825240 w 3825240"/>
                <a:gd name="connsiteY6" fmla="*/ 0 h 777240"/>
                <a:gd name="connsiteX0" fmla="*/ 0 w 3825240"/>
                <a:gd name="connsiteY0" fmla="*/ 777240 h 777240"/>
                <a:gd name="connsiteX1" fmla="*/ 316230 w 3825240"/>
                <a:gd name="connsiteY1" fmla="*/ 586740 h 777240"/>
                <a:gd name="connsiteX2" fmla="*/ 632460 w 3825240"/>
                <a:gd name="connsiteY2" fmla="*/ 655320 h 777240"/>
                <a:gd name="connsiteX3" fmla="*/ 948690 w 3825240"/>
                <a:gd name="connsiteY3" fmla="*/ 346710 h 777240"/>
                <a:gd name="connsiteX4" fmla="*/ 1905000 w 3825240"/>
                <a:gd name="connsiteY4" fmla="*/ 190500 h 777240"/>
                <a:gd name="connsiteX5" fmla="*/ 2849880 w 3825240"/>
                <a:gd name="connsiteY5" fmla="*/ 51435 h 777240"/>
                <a:gd name="connsiteX6" fmla="*/ 3825240 w 3825240"/>
                <a:gd name="connsiteY6"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240" h="777240">
                  <a:moveTo>
                    <a:pt x="0" y="777240"/>
                  </a:moveTo>
                  <a:lnTo>
                    <a:pt x="316230" y="586740"/>
                  </a:lnTo>
                  <a:lnTo>
                    <a:pt x="632460" y="655320"/>
                  </a:lnTo>
                  <a:lnTo>
                    <a:pt x="948690" y="346710"/>
                  </a:lnTo>
                  <a:lnTo>
                    <a:pt x="1905000" y="190500"/>
                  </a:lnTo>
                  <a:lnTo>
                    <a:pt x="2849880" y="51435"/>
                  </a:lnTo>
                  <a:lnTo>
                    <a:pt x="382524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Isosceles Triangle 35">
              <a:extLst>
                <a:ext uri="{FF2B5EF4-FFF2-40B4-BE49-F238E27FC236}">
                  <a16:creationId xmlns:a16="http://schemas.microsoft.com/office/drawing/2014/main" id="{448A745B-76AB-0848-8EF9-425AC8224E25}"/>
                </a:ext>
              </a:extLst>
            </p:cNvPr>
            <p:cNvSpPr/>
            <p:nvPr/>
          </p:nvSpPr>
          <p:spPr>
            <a:xfrm>
              <a:off x="1166248" y="3875622"/>
              <a:ext cx="49292" cy="56657"/>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Isosceles Triangle 36">
              <a:extLst>
                <a:ext uri="{FF2B5EF4-FFF2-40B4-BE49-F238E27FC236}">
                  <a16:creationId xmlns:a16="http://schemas.microsoft.com/office/drawing/2014/main" id="{A3DB0F92-E061-2F48-B589-EB807A5A91A8}"/>
                </a:ext>
              </a:extLst>
            </p:cNvPr>
            <p:cNvSpPr/>
            <p:nvPr/>
          </p:nvSpPr>
          <p:spPr>
            <a:xfrm>
              <a:off x="1356985" y="3927057"/>
              <a:ext cx="49292" cy="56657"/>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Isosceles Triangle 39">
              <a:extLst>
                <a:ext uri="{FF2B5EF4-FFF2-40B4-BE49-F238E27FC236}">
                  <a16:creationId xmlns:a16="http://schemas.microsoft.com/office/drawing/2014/main" id="{C14AFD72-669A-9141-89DE-A845886EB901}"/>
                </a:ext>
              </a:extLst>
            </p:cNvPr>
            <p:cNvSpPr/>
            <p:nvPr/>
          </p:nvSpPr>
          <p:spPr>
            <a:xfrm>
              <a:off x="1534865" y="3695599"/>
              <a:ext cx="49292" cy="56657"/>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Isosceles Triangle 40">
              <a:extLst>
                <a:ext uri="{FF2B5EF4-FFF2-40B4-BE49-F238E27FC236}">
                  <a16:creationId xmlns:a16="http://schemas.microsoft.com/office/drawing/2014/main" id="{FB3050A0-1877-FD48-9249-E94BA6066308}"/>
                </a:ext>
              </a:extLst>
            </p:cNvPr>
            <p:cNvSpPr/>
            <p:nvPr/>
          </p:nvSpPr>
          <p:spPr>
            <a:xfrm>
              <a:off x="2066360" y="3575584"/>
              <a:ext cx="49292" cy="56657"/>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Isosceles Triangle 41">
              <a:extLst>
                <a:ext uri="{FF2B5EF4-FFF2-40B4-BE49-F238E27FC236}">
                  <a16:creationId xmlns:a16="http://schemas.microsoft.com/office/drawing/2014/main" id="{F13E882E-A2CF-4D4B-957A-40CBA2C79A68}"/>
                </a:ext>
              </a:extLst>
            </p:cNvPr>
            <p:cNvSpPr/>
            <p:nvPr/>
          </p:nvSpPr>
          <p:spPr>
            <a:xfrm>
              <a:off x="2607475" y="3478429"/>
              <a:ext cx="49292" cy="56657"/>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Isosceles Triangle 42">
              <a:extLst>
                <a:ext uri="{FF2B5EF4-FFF2-40B4-BE49-F238E27FC236}">
                  <a16:creationId xmlns:a16="http://schemas.microsoft.com/office/drawing/2014/main" id="{2AFC7A38-FF5D-3040-B510-33894DCD1C2E}"/>
                </a:ext>
              </a:extLst>
            </p:cNvPr>
            <p:cNvSpPr/>
            <p:nvPr/>
          </p:nvSpPr>
          <p:spPr>
            <a:xfrm>
              <a:off x="3144352" y="3429852"/>
              <a:ext cx="49292" cy="56657"/>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Shape 43">
              <a:extLst>
                <a:ext uri="{FF2B5EF4-FFF2-40B4-BE49-F238E27FC236}">
                  <a16:creationId xmlns:a16="http://schemas.microsoft.com/office/drawing/2014/main" id="{511D4E38-E188-AE4B-B5C3-F3C472906C27}"/>
                </a:ext>
              </a:extLst>
            </p:cNvPr>
            <p:cNvSpPr/>
            <p:nvPr/>
          </p:nvSpPr>
          <p:spPr>
            <a:xfrm>
              <a:off x="1020486" y="3441223"/>
              <a:ext cx="2151698" cy="608648"/>
            </a:xfrm>
            <a:custGeom>
              <a:avLst/>
              <a:gdLst>
                <a:gd name="connsiteX0" fmla="*/ 0 w 3825240"/>
                <a:gd name="connsiteY0" fmla="*/ 811530 h 811530"/>
                <a:gd name="connsiteX1" fmla="*/ 316230 w 3825240"/>
                <a:gd name="connsiteY1" fmla="*/ 617220 h 811530"/>
                <a:gd name="connsiteX2" fmla="*/ 636270 w 3825240"/>
                <a:gd name="connsiteY2" fmla="*/ 670560 h 811530"/>
                <a:gd name="connsiteX3" fmla="*/ 948690 w 3825240"/>
                <a:gd name="connsiteY3" fmla="*/ 354330 h 811530"/>
                <a:gd name="connsiteX4" fmla="*/ 1908810 w 3825240"/>
                <a:gd name="connsiteY4" fmla="*/ 209550 h 811530"/>
                <a:gd name="connsiteX5" fmla="*/ 3825240 w 3825240"/>
                <a:gd name="connsiteY5" fmla="*/ 0 h 811530"/>
                <a:gd name="connsiteX0" fmla="*/ 0 w 3825240"/>
                <a:gd name="connsiteY0" fmla="*/ 811530 h 811530"/>
                <a:gd name="connsiteX1" fmla="*/ 316230 w 3825240"/>
                <a:gd name="connsiteY1" fmla="*/ 617220 h 811530"/>
                <a:gd name="connsiteX2" fmla="*/ 636270 w 3825240"/>
                <a:gd name="connsiteY2" fmla="*/ 670560 h 811530"/>
                <a:gd name="connsiteX3" fmla="*/ 948690 w 3825240"/>
                <a:gd name="connsiteY3" fmla="*/ 354330 h 811530"/>
                <a:gd name="connsiteX4" fmla="*/ 1908810 w 3825240"/>
                <a:gd name="connsiteY4" fmla="*/ 209550 h 811530"/>
                <a:gd name="connsiteX5" fmla="*/ 2867025 w 3825240"/>
                <a:gd name="connsiteY5" fmla="*/ 167640 h 811530"/>
                <a:gd name="connsiteX6" fmla="*/ 3825240 w 3825240"/>
                <a:gd name="connsiteY6" fmla="*/ 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240" h="811530">
                  <a:moveTo>
                    <a:pt x="0" y="811530"/>
                  </a:moveTo>
                  <a:lnTo>
                    <a:pt x="316230" y="617220"/>
                  </a:lnTo>
                  <a:lnTo>
                    <a:pt x="636270" y="670560"/>
                  </a:lnTo>
                  <a:lnTo>
                    <a:pt x="948690" y="354330"/>
                  </a:lnTo>
                  <a:lnTo>
                    <a:pt x="1908810" y="209550"/>
                  </a:lnTo>
                  <a:cubicBezTo>
                    <a:pt x="2225675" y="172720"/>
                    <a:pt x="2550160" y="204470"/>
                    <a:pt x="2867025" y="167640"/>
                  </a:cubicBezTo>
                  <a:lnTo>
                    <a:pt x="3825240" y="0"/>
                  </a:lnTo>
                </a:path>
              </a:pathLst>
            </a:custGeom>
            <a:ln w="19050">
              <a:solidFill>
                <a:srgbClr val="00CC99"/>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7DFB75FD-22E1-CB41-A4FA-7F387C2BE378}"/>
                </a:ext>
              </a:extLst>
            </p:cNvPr>
            <p:cNvSpPr/>
            <p:nvPr/>
          </p:nvSpPr>
          <p:spPr>
            <a:xfrm>
              <a:off x="1170534" y="3907054"/>
              <a:ext cx="49292" cy="5665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EEF231FF-DFA5-C34A-B4B7-8287608DC868}"/>
                </a:ext>
              </a:extLst>
            </p:cNvPr>
            <p:cNvSpPr/>
            <p:nvPr/>
          </p:nvSpPr>
          <p:spPr>
            <a:xfrm>
              <a:off x="1357798" y="3904197"/>
              <a:ext cx="49292" cy="5665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6A7D838B-9A31-1A4A-9912-68B5E4EB0533}"/>
                </a:ext>
              </a:extLst>
            </p:cNvPr>
            <p:cNvSpPr/>
            <p:nvPr/>
          </p:nvSpPr>
          <p:spPr>
            <a:xfrm>
              <a:off x="1533535" y="3672739"/>
              <a:ext cx="49292" cy="5665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D44B4A15-A4C6-404C-B18D-8B654549AD46}"/>
                </a:ext>
              </a:extLst>
            </p:cNvPr>
            <p:cNvSpPr/>
            <p:nvPr/>
          </p:nvSpPr>
          <p:spPr>
            <a:xfrm>
              <a:off x="2066360" y="3567012"/>
              <a:ext cx="49292" cy="5665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C38E2B82-2386-2E48-B82E-C2594CBF1AA1}"/>
                </a:ext>
              </a:extLst>
            </p:cNvPr>
            <p:cNvSpPr/>
            <p:nvPr/>
          </p:nvSpPr>
          <p:spPr>
            <a:xfrm>
              <a:off x="2608557" y="3541294"/>
              <a:ext cx="49292" cy="5665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C65B61F6-F1E9-FC4C-A819-5E1AD2A199B7}"/>
                </a:ext>
              </a:extLst>
            </p:cNvPr>
            <p:cNvSpPr/>
            <p:nvPr/>
          </p:nvSpPr>
          <p:spPr>
            <a:xfrm>
              <a:off x="3147567" y="3416057"/>
              <a:ext cx="49292" cy="5665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F06A5D33-C822-7143-AF90-D9E8FCCF7752}"/>
                </a:ext>
              </a:extLst>
            </p:cNvPr>
            <p:cNvSpPr/>
            <p:nvPr/>
          </p:nvSpPr>
          <p:spPr>
            <a:xfrm>
              <a:off x="1133935" y="3737064"/>
              <a:ext cx="223138"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4" name="Rectangle 123">
              <a:extLst>
                <a:ext uri="{FF2B5EF4-FFF2-40B4-BE49-F238E27FC236}">
                  <a16:creationId xmlns:a16="http://schemas.microsoft.com/office/drawing/2014/main" id="{ED04ACEE-8E30-6242-B11C-07F7FC69C1A4}"/>
                </a:ext>
              </a:extLst>
            </p:cNvPr>
            <p:cNvSpPr/>
            <p:nvPr/>
          </p:nvSpPr>
          <p:spPr>
            <a:xfrm>
              <a:off x="1312627" y="3777069"/>
              <a:ext cx="223138" cy="18466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5" name="Rectangle 124">
              <a:extLst>
                <a:ext uri="{FF2B5EF4-FFF2-40B4-BE49-F238E27FC236}">
                  <a16:creationId xmlns:a16="http://schemas.microsoft.com/office/drawing/2014/main" id="{9558D4FF-B92E-1741-85AB-F38B94B03245}"/>
                </a:ext>
              </a:extLst>
            </p:cNvPr>
            <p:cNvSpPr/>
            <p:nvPr/>
          </p:nvSpPr>
          <p:spPr>
            <a:xfrm>
              <a:off x="2024403" y="3431311"/>
              <a:ext cx="223138"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6" name="Rectangle 125">
              <a:extLst>
                <a:ext uri="{FF2B5EF4-FFF2-40B4-BE49-F238E27FC236}">
                  <a16:creationId xmlns:a16="http://schemas.microsoft.com/office/drawing/2014/main" id="{D5D00A5B-A416-F142-868C-282BCBCCE28E}"/>
                </a:ext>
              </a:extLst>
            </p:cNvPr>
            <p:cNvSpPr/>
            <p:nvPr/>
          </p:nvSpPr>
          <p:spPr>
            <a:xfrm>
              <a:off x="2564470" y="3347015"/>
              <a:ext cx="223138"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7" name="Rectangle 126">
              <a:extLst>
                <a:ext uri="{FF2B5EF4-FFF2-40B4-BE49-F238E27FC236}">
                  <a16:creationId xmlns:a16="http://schemas.microsoft.com/office/drawing/2014/main" id="{8355FCCF-12AC-264C-9485-F147BC61E6CA}"/>
                </a:ext>
              </a:extLst>
            </p:cNvPr>
            <p:cNvSpPr/>
            <p:nvPr/>
          </p:nvSpPr>
          <p:spPr>
            <a:xfrm>
              <a:off x="1487550" y="3534181"/>
              <a:ext cx="223138"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8" name="Rectangle 127">
              <a:extLst>
                <a:ext uri="{FF2B5EF4-FFF2-40B4-BE49-F238E27FC236}">
                  <a16:creationId xmlns:a16="http://schemas.microsoft.com/office/drawing/2014/main" id="{894BEDBD-190D-7E43-8623-4000AA909DFC}"/>
                </a:ext>
              </a:extLst>
            </p:cNvPr>
            <p:cNvSpPr/>
            <p:nvPr/>
          </p:nvSpPr>
          <p:spPr>
            <a:xfrm>
              <a:off x="1530413" y="3677056"/>
              <a:ext cx="223138"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9" name="Rectangle 128">
              <a:extLst>
                <a:ext uri="{FF2B5EF4-FFF2-40B4-BE49-F238E27FC236}">
                  <a16:creationId xmlns:a16="http://schemas.microsoft.com/office/drawing/2014/main" id="{9037D362-4C56-F047-A4CC-9AD1AF3E0271}"/>
                </a:ext>
              </a:extLst>
            </p:cNvPr>
            <p:cNvSpPr/>
            <p:nvPr/>
          </p:nvSpPr>
          <p:spPr>
            <a:xfrm>
              <a:off x="3105610" y="3295580"/>
              <a:ext cx="223138"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0" name="Rectangle 129">
              <a:extLst>
                <a:ext uri="{FF2B5EF4-FFF2-40B4-BE49-F238E27FC236}">
                  <a16:creationId xmlns:a16="http://schemas.microsoft.com/office/drawing/2014/main" id="{252D8329-D706-0240-ADE9-4089C02AD076}"/>
                </a:ext>
              </a:extLst>
            </p:cNvPr>
            <p:cNvSpPr/>
            <p:nvPr/>
          </p:nvSpPr>
          <p:spPr>
            <a:xfrm>
              <a:off x="1170368" y="3897085"/>
              <a:ext cx="237566" cy="2192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1" name="Rectangle 130">
              <a:extLst>
                <a:ext uri="{FF2B5EF4-FFF2-40B4-BE49-F238E27FC236}">
                  <a16:creationId xmlns:a16="http://schemas.microsoft.com/office/drawing/2014/main" id="{EA9A3980-24AA-0C45-BB2B-4951285C3837}"/>
                </a:ext>
              </a:extLst>
            </p:cNvPr>
            <p:cNvSpPr/>
            <p:nvPr/>
          </p:nvSpPr>
          <p:spPr>
            <a:xfrm>
              <a:off x="1354677" y="3902800"/>
              <a:ext cx="237566" cy="2192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2" name="Rectangle 131">
              <a:extLst>
                <a:ext uri="{FF2B5EF4-FFF2-40B4-BE49-F238E27FC236}">
                  <a16:creationId xmlns:a16="http://schemas.microsoft.com/office/drawing/2014/main" id="{9FF77FD5-EC21-804B-A97F-7CCF2FAE0D18}"/>
                </a:ext>
              </a:extLst>
            </p:cNvPr>
            <p:cNvSpPr/>
            <p:nvPr/>
          </p:nvSpPr>
          <p:spPr>
            <a:xfrm>
              <a:off x="2593403" y="3548527"/>
              <a:ext cx="24237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33" name="Group 132">
              <a:extLst>
                <a:ext uri="{FF2B5EF4-FFF2-40B4-BE49-F238E27FC236}">
                  <a16:creationId xmlns:a16="http://schemas.microsoft.com/office/drawing/2014/main" id="{B2ACEEA7-415D-E645-B5B3-6035DFC6B5B3}"/>
                </a:ext>
              </a:extLst>
            </p:cNvPr>
            <p:cNvGrpSpPr/>
            <p:nvPr/>
          </p:nvGrpSpPr>
          <p:grpSpPr>
            <a:xfrm>
              <a:off x="3040384" y="2735046"/>
              <a:ext cx="1370923" cy="614257"/>
              <a:chOff x="1652789" y="4215583"/>
              <a:chExt cx="2437197" cy="819010"/>
            </a:xfrm>
          </p:grpSpPr>
          <p:sp>
            <p:nvSpPr>
              <p:cNvPr id="141" name="Rectangle 140">
                <a:extLst>
                  <a:ext uri="{FF2B5EF4-FFF2-40B4-BE49-F238E27FC236}">
                    <a16:creationId xmlns:a16="http://schemas.microsoft.com/office/drawing/2014/main" id="{9BD3677C-6392-FA44-A085-CD6B5DAFB3EF}"/>
                  </a:ext>
                </a:extLst>
              </p:cNvPr>
              <p:cNvSpPr/>
              <p:nvPr/>
            </p:nvSpPr>
            <p:spPr>
              <a:xfrm>
                <a:off x="1937829" y="4215583"/>
                <a:ext cx="2152157" cy="3385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MTX monotherapy</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BA8ABB30-7E93-314A-BE22-4BD808A00429}"/>
                  </a:ext>
                </a:extLst>
              </p:cNvPr>
              <p:cNvSpPr/>
              <p:nvPr/>
            </p:nvSpPr>
            <p:spPr>
              <a:xfrm>
                <a:off x="1937829" y="4456202"/>
                <a:ext cx="2092312" cy="3385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ETN monotherapy</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14C856E1-A2EC-FB43-9B67-7FC708078DE5}"/>
                  </a:ext>
                </a:extLst>
              </p:cNvPr>
              <p:cNvSpPr/>
              <p:nvPr/>
            </p:nvSpPr>
            <p:spPr>
              <a:xfrm>
                <a:off x="1937829" y="4696038"/>
                <a:ext cx="1391266" cy="3385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ETN + MTX</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Shape 60">
                <a:extLst>
                  <a:ext uri="{FF2B5EF4-FFF2-40B4-BE49-F238E27FC236}">
                    <a16:creationId xmlns:a16="http://schemas.microsoft.com/office/drawing/2014/main" id="{78DCAE73-189F-8C45-A9D0-B0E78EB1C3D6}"/>
                  </a:ext>
                </a:extLst>
              </p:cNvPr>
              <p:cNvSpPr/>
              <p:nvPr/>
            </p:nvSpPr>
            <p:spPr>
              <a:xfrm>
                <a:off x="1652789" y="4384860"/>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61272C6B-7C1C-7543-9892-82AFB58B9E59}"/>
                  </a:ext>
                </a:extLst>
              </p:cNvPr>
              <p:cNvSpPr/>
              <p:nvPr/>
            </p:nvSpPr>
            <p:spPr>
              <a:xfrm>
                <a:off x="1757564" y="4352475"/>
                <a:ext cx="64770"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62">
                <a:extLst>
                  <a:ext uri="{FF2B5EF4-FFF2-40B4-BE49-F238E27FC236}">
                    <a16:creationId xmlns:a16="http://schemas.microsoft.com/office/drawing/2014/main" id="{733CB523-2477-154D-B878-78B51D037400}"/>
                  </a:ext>
                </a:extLst>
              </p:cNvPr>
              <p:cNvSpPr/>
              <p:nvPr/>
            </p:nvSpPr>
            <p:spPr>
              <a:xfrm>
                <a:off x="1652789" y="4625479"/>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CC99"/>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37B1E66-D6B7-614D-B777-E0FD613784E7}"/>
                  </a:ext>
                </a:extLst>
              </p:cNvPr>
              <p:cNvSpPr/>
              <p:nvPr/>
            </p:nvSpPr>
            <p:spPr>
              <a:xfrm>
                <a:off x="1746134" y="4587708"/>
                <a:ext cx="87630"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64">
                <a:extLst>
                  <a:ext uri="{FF2B5EF4-FFF2-40B4-BE49-F238E27FC236}">
                    <a16:creationId xmlns:a16="http://schemas.microsoft.com/office/drawing/2014/main" id="{7E3749F3-E1B7-8949-9803-4EFB9C5E0E01}"/>
                  </a:ext>
                </a:extLst>
              </p:cNvPr>
              <p:cNvSpPr/>
              <p:nvPr/>
            </p:nvSpPr>
            <p:spPr>
              <a:xfrm>
                <a:off x="1652789" y="4865315"/>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Isosceles Triangle 65">
                <a:extLst>
                  <a:ext uri="{FF2B5EF4-FFF2-40B4-BE49-F238E27FC236}">
                    <a16:creationId xmlns:a16="http://schemas.microsoft.com/office/drawing/2014/main" id="{90EBD30D-1F3E-414C-9A4E-8DF612F341F5}"/>
                  </a:ext>
                </a:extLst>
              </p:cNvPr>
              <p:cNvSpPr/>
              <p:nvPr/>
            </p:nvSpPr>
            <p:spPr>
              <a:xfrm>
                <a:off x="1746134" y="4827544"/>
                <a:ext cx="87630"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4" name="Isosceles Triangle 268">
              <a:extLst>
                <a:ext uri="{FF2B5EF4-FFF2-40B4-BE49-F238E27FC236}">
                  <a16:creationId xmlns:a16="http://schemas.microsoft.com/office/drawing/2014/main" id="{90DEFBD0-2271-844C-87BB-2FA7B711EC11}"/>
                </a:ext>
              </a:extLst>
            </p:cNvPr>
            <p:cNvSpPr/>
            <p:nvPr/>
          </p:nvSpPr>
          <p:spPr>
            <a:xfrm>
              <a:off x="2066360" y="3574869"/>
              <a:ext cx="49292" cy="56657"/>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oup 134">
              <a:extLst>
                <a:ext uri="{FF2B5EF4-FFF2-40B4-BE49-F238E27FC236}">
                  <a16:creationId xmlns:a16="http://schemas.microsoft.com/office/drawing/2014/main" id="{2F061FCF-A7CB-3B46-8BFC-60280B2CC1BB}"/>
                </a:ext>
              </a:extLst>
            </p:cNvPr>
            <p:cNvGrpSpPr/>
            <p:nvPr/>
          </p:nvGrpSpPr>
          <p:grpSpPr>
            <a:xfrm>
              <a:off x="753992" y="2810666"/>
              <a:ext cx="2552685" cy="1513026"/>
              <a:chOff x="608906" y="4097405"/>
              <a:chExt cx="4538106" cy="2017367"/>
            </a:xfrm>
          </p:grpSpPr>
          <p:sp>
            <p:nvSpPr>
              <p:cNvPr id="136" name="Rectangle 135">
                <a:extLst>
                  <a:ext uri="{FF2B5EF4-FFF2-40B4-BE49-F238E27FC236}">
                    <a16:creationId xmlns:a16="http://schemas.microsoft.com/office/drawing/2014/main" id="{8684C7F5-2E4B-984C-BE46-B44AD829A256}"/>
                  </a:ext>
                </a:extLst>
              </p:cNvPr>
              <p:cNvSpPr/>
              <p:nvPr/>
            </p:nvSpPr>
            <p:spPr>
              <a:xfrm>
                <a:off x="1101331" y="5806996"/>
                <a:ext cx="430887" cy="30777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15A041A3-D52B-8E4D-A1BE-F3AB7434C3B2}"/>
                  </a:ext>
                </a:extLst>
              </p:cNvPr>
              <p:cNvSpPr/>
              <p:nvPr/>
            </p:nvSpPr>
            <p:spPr>
              <a:xfrm>
                <a:off x="1413750" y="5806996"/>
                <a:ext cx="430887" cy="30777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8" name="Chart 137">
                <a:extLst>
                  <a:ext uri="{FF2B5EF4-FFF2-40B4-BE49-F238E27FC236}">
                    <a16:creationId xmlns:a16="http://schemas.microsoft.com/office/drawing/2014/main" id="{C0DD0F63-40AB-3646-9626-6D8951C578A1}"/>
                  </a:ext>
                </a:extLst>
              </p:cNvPr>
              <p:cNvGraphicFramePr/>
              <p:nvPr/>
            </p:nvGraphicFramePr>
            <p:xfrm>
              <a:off x="608906" y="4097405"/>
              <a:ext cx="4538106" cy="2008034"/>
            </p:xfrm>
            <a:graphic>
              <a:graphicData uri="http://schemas.openxmlformats.org/drawingml/2006/chart">
                <c:chart xmlns:c="http://schemas.openxmlformats.org/drawingml/2006/chart" xmlns:r="http://schemas.openxmlformats.org/officeDocument/2006/relationships" r:id="rId3"/>
              </a:graphicData>
            </a:graphic>
          </p:graphicFrame>
          <p:cxnSp>
            <p:nvCxnSpPr>
              <p:cNvPr id="139" name="Straight Connector 138">
                <a:extLst>
                  <a:ext uri="{FF2B5EF4-FFF2-40B4-BE49-F238E27FC236}">
                    <a16:creationId xmlns:a16="http://schemas.microsoft.com/office/drawing/2014/main" id="{DF18EA86-B984-CF4F-A1D1-2C9E18E98388}"/>
                  </a:ext>
                </a:extLst>
              </p:cNvPr>
              <p:cNvCxnSpPr>
                <a:cxnSpLocks/>
              </p:cNvCxnSpPr>
              <p:nvPr/>
            </p:nvCxnSpPr>
            <p:spPr>
              <a:xfrm>
                <a:off x="1393187" y="5769898"/>
                <a:ext cx="0" cy="48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E5BCF82-8A81-754F-A302-9684042C3885}"/>
                  </a:ext>
                </a:extLst>
              </p:cNvPr>
              <p:cNvCxnSpPr>
                <a:cxnSpLocks/>
              </p:cNvCxnSpPr>
              <p:nvPr/>
            </p:nvCxnSpPr>
            <p:spPr>
              <a:xfrm>
                <a:off x="1716233" y="5769898"/>
                <a:ext cx="0" cy="48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0" name="TextBox 149">
            <a:extLst>
              <a:ext uri="{FF2B5EF4-FFF2-40B4-BE49-F238E27FC236}">
                <a16:creationId xmlns:a16="http://schemas.microsoft.com/office/drawing/2014/main" id="{6479C324-9218-2440-8DF0-23A4029FE6D3}"/>
              </a:ext>
            </a:extLst>
          </p:cNvPr>
          <p:cNvSpPr txBox="1"/>
          <p:nvPr/>
        </p:nvSpPr>
        <p:spPr>
          <a:xfrm>
            <a:off x="3072831" y="1264628"/>
            <a:ext cx="60590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Corbel" charset="0"/>
                <a:cs typeface="Corbel" charset="0"/>
              </a:rPr>
              <a:t>Primary results from a double-blind phase 3 RCT</a:t>
            </a:r>
          </a:p>
        </p:txBody>
      </p:sp>
      <p:sp>
        <p:nvSpPr>
          <p:cNvPr id="151" name="Text Placeholder 14">
            <a:extLst>
              <a:ext uri="{FF2B5EF4-FFF2-40B4-BE49-F238E27FC236}">
                <a16:creationId xmlns:a16="http://schemas.microsoft.com/office/drawing/2014/main" id="{B7F729AA-D6ED-B344-A954-DEAA4D8CD541}"/>
              </a:ext>
            </a:extLst>
          </p:cNvPr>
          <p:cNvSpPr txBox="1">
            <a:spLocks/>
          </p:cNvSpPr>
          <p:nvPr/>
        </p:nvSpPr>
        <p:spPr>
          <a:xfrm>
            <a:off x="6602832" y="4811966"/>
            <a:ext cx="4752737" cy="1188720"/>
          </a:xfrm>
          <a:prstGeom prst="roundRect">
            <a:avLst>
              <a:gd name="adj" fmla="val 10670"/>
            </a:avLst>
          </a:prstGeom>
          <a:solidFill>
            <a:schemeClr val="accent1">
              <a:lumMod val="75000"/>
            </a:schemeClr>
          </a:solidFill>
        </p:spPr>
        <p:txBody>
          <a:bodyPr vert="horz" lIns="91440" tIns="45720" rIns="91440" bIns="45720" rtlCol="0" anchor="b">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MTX effective in all endpoints.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Greater efficacy with ETN vs MTX monotherapy in ACR responses, PsA-specific composite measures, and radiographic endpoints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 benefit from concomitant MTX</a:t>
            </a:r>
          </a:p>
        </p:txBody>
      </p:sp>
      <p:sp>
        <p:nvSpPr>
          <p:cNvPr id="152" name="Text Placeholder 5">
            <a:extLst>
              <a:ext uri="{FF2B5EF4-FFF2-40B4-BE49-F238E27FC236}">
                <a16:creationId xmlns:a16="http://schemas.microsoft.com/office/drawing/2014/main" id="{DBA5FCBA-381E-E849-AA1D-B765EF5FBD50}"/>
              </a:ext>
            </a:extLst>
          </p:cNvPr>
          <p:cNvSpPr txBox="1">
            <a:spLocks/>
          </p:cNvSpPr>
          <p:nvPr/>
        </p:nvSpPr>
        <p:spPr>
          <a:xfrm>
            <a:off x="39058" y="6206165"/>
            <a:ext cx="4672635" cy="27358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&lt;0.01; ‡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≤0.001; unadjusted. Observed data</a:t>
            </a:r>
          </a:p>
        </p:txBody>
      </p:sp>
    </p:spTree>
    <p:extLst>
      <p:ext uri="{BB962C8B-B14F-4D97-AF65-F5344CB8AC3E}">
        <p14:creationId xmlns:p14="http://schemas.microsoft.com/office/powerpoint/2010/main" val="2599533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SEAM-PsA</a:t>
            </a:r>
            <a:endPar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Primary Results: ACR</a:t>
            </a:r>
          </a:p>
        </p:txBody>
      </p:sp>
      <p:sp>
        <p:nvSpPr>
          <p:cNvPr id="152" name="Text Placeholder 5">
            <a:extLst>
              <a:ext uri="{FF2B5EF4-FFF2-40B4-BE49-F238E27FC236}">
                <a16:creationId xmlns:a16="http://schemas.microsoft.com/office/drawing/2014/main" id="{DBA5FCBA-381E-E849-AA1D-B765EF5FBD50}"/>
              </a:ext>
            </a:extLst>
          </p:cNvPr>
          <p:cNvSpPr txBox="1">
            <a:spLocks/>
          </p:cNvSpPr>
          <p:nvPr/>
        </p:nvSpPr>
        <p:spPr>
          <a:xfrm>
            <a:off x="39058" y="6229915"/>
            <a:ext cx="4672635" cy="27358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&lt;0.01;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≤0.001; unadjusted. Observed data</a:t>
            </a:r>
          </a:p>
        </p:txBody>
      </p:sp>
      <p:grpSp>
        <p:nvGrpSpPr>
          <p:cNvPr id="2" name="Group 1">
            <a:extLst>
              <a:ext uri="{FF2B5EF4-FFF2-40B4-BE49-F238E27FC236}">
                <a16:creationId xmlns:a16="http://schemas.microsoft.com/office/drawing/2014/main" id="{363250FC-6403-7248-BE52-4F0B9E3E43A6}"/>
              </a:ext>
            </a:extLst>
          </p:cNvPr>
          <p:cNvGrpSpPr/>
          <p:nvPr/>
        </p:nvGrpSpPr>
        <p:grpSpPr>
          <a:xfrm>
            <a:off x="7253034" y="3869925"/>
            <a:ext cx="3921136" cy="2264654"/>
            <a:chOff x="5424232" y="4031473"/>
            <a:chExt cx="3383032" cy="1821979"/>
          </a:xfrm>
        </p:grpSpPr>
        <p:sp>
          <p:nvSpPr>
            <p:cNvPr id="352" name="Rectangle 351">
              <a:extLst>
                <a:ext uri="{FF2B5EF4-FFF2-40B4-BE49-F238E27FC236}">
                  <a16:creationId xmlns:a16="http://schemas.microsoft.com/office/drawing/2014/main" id="{93F39413-CB6F-164F-808F-507CC4D14D7B}"/>
                </a:ext>
              </a:extLst>
            </p:cNvPr>
            <p:cNvSpPr/>
            <p:nvPr/>
          </p:nvSpPr>
          <p:spPr>
            <a:xfrm>
              <a:off x="6887866" y="4031473"/>
              <a:ext cx="7729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ACR70</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3" name="Rectangle 352">
              <a:extLst>
                <a:ext uri="{FF2B5EF4-FFF2-40B4-BE49-F238E27FC236}">
                  <a16:creationId xmlns:a16="http://schemas.microsoft.com/office/drawing/2014/main" id="{0523C75A-4C4E-FC4F-BD1C-6B95FB474C40}"/>
                </a:ext>
              </a:extLst>
            </p:cNvPr>
            <p:cNvSpPr/>
            <p:nvPr/>
          </p:nvSpPr>
          <p:spPr>
            <a:xfrm>
              <a:off x="7013594" y="5591842"/>
              <a:ext cx="569387"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Weeks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4" name="Freeform: Shape 271">
              <a:extLst>
                <a:ext uri="{FF2B5EF4-FFF2-40B4-BE49-F238E27FC236}">
                  <a16:creationId xmlns:a16="http://schemas.microsoft.com/office/drawing/2014/main" id="{64990F54-45FF-CF46-9CD2-3476898BC384}"/>
                </a:ext>
              </a:extLst>
            </p:cNvPr>
            <p:cNvSpPr/>
            <p:nvPr/>
          </p:nvSpPr>
          <p:spPr>
            <a:xfrm>
              <a:off x="5945222" y="5021383"/>
              <a:ext cx="2651760" cy="294640"/>
            </a:xfrm>
            <a:custGeom>
              <a:avLst/>
              <a:gdLst>
                <a:gd name="connsiteX0" fmla="*/ 0 w 3535680"/>
                <a:gd name="connsiteY0" fmla="*/ 294640 h 294640"/>
                <a:gd name="connsiteX1" fmla="*/ 292100 w 3535680"/>
                <a:gd name="connsiteY1" fmla="*/ 259080 h 294640"/>
                <a:gd name="connsiteX2" fmla="*/ 589280 w 3535680"/>
                <a:gd name="connsiteY2" fmla="*/ 236220 h 294640"/>
                <a:gd name="connsiteX3" fmla="*/ 891540 w 3535680"/>
                <a:gd name="connsiteY3" fmla="*/ 231140 h 294640"/>
                <a:gd name="connsiteX4" fmla="*/ 1181100 w 3535680"/>
                <a:gd name="connsiteY4" fmla="*/ 167640 h 294640"/>
                <a:gd name="connsiteX5" fmla="*/ 1775460 w 3535680"/>
                <a:gd name="connsiteY5" fmla="*/ 132080 h 294640"/>
                <a:gd name="connsiteX6" fmla="*/ 2664460 w 3535680"/>
                <a:gd name="connsiteY6" fmla="*/ 63500 h 294640"/>
                <a:gd name="connsiteX7" fmla="*/ 3535680 w 3535680"/>
                <a:gd name="connsiteY7" fmla="*/ 0 h 2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5680" h="294640">
                  <a:moveTo>
                    <a:pt x="0" y="294640"/>
                  </a:moveTo>
                  <a:lnTo>
                    <a:pt x="292100" y="259080"/>
                  </a:lnTo>
                  <a:lnTo>
                    <a:pt x="589280" y="236220"/>
                  </a:lnTo>
                  <a:lnTo>
                    <a:pt x="891540" y="231140"/>
                  </a:lnTo>
                  <a:lnTo>
                    <a:pt x="1181100" y="167640"/>
                  </a:lnTo>
                  <a:lnTo>
                    <a:pt x="1775460" y="132080"/>
                  </a:lnTo>
                  <a:lnTo>
                    <a:pt x="2664460" y="63500"/>
                  </a:lnTo>
                  <a:lnTo>
                    <a:pt x="353568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Rectangle 354">
              <a:extLst>
                <a:ext uri="{FF2B5EF4-FFF2-40B4-BE49-F238E27FC236}">
                  <a16:creationId xmlns:a16="http://schemas.microsoft.com/office/drawing/2014/main" id="{696B8E14-5B5A-704D-B693-3FB77E2F42F1}"/>
                </a:ext>
              </a:extLst>
            </p:cNvPr>
            <p:cNvSpPr/>
            <p:nvPr/>
          </p:nvSpPr>
          <p:spPr>
            <a:xfrm>
              <a:off x="6147541" y="525027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 name="Rectangle 355">
              <a:extLst>
                <a:ext uri="{FF2B5EF4-FFF2-40B4-BE49-F238E27FC236}">
                  <a16:creationId xmlns:a16="http://schemas.microsoft.com/office/drawing/2014/main" id="{47A7F3C7-8E59-0B44-A313-1BABD739ED4F}"/>
                </a:ext>
              </a:extLst>
            </p:cNvPr>
            <p:cNvSpPr/>
            <p:nvPr/>
          </p:nvSpPr>
          <p:spPr>
            <a:xfrm>
              <a:off x="6362806" y="522233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 name="Rectangle 356">
              <a:extLst>
                <a:ext uri="{FF2B5EF4-FFF2-40B4-BE49-F238E27FC236}">
                  <a16:creationId xmlns:a16="http://schemas.microsoft.com/office/drawing/2014/main" id="{B8A23DA8-FB50-4A4E-B5ED-85D1307B659C}"/>
                </a:ext>
              </a:extLst>
            </p:cNvPr>
            <p:cNvSpPr/>
            <p:nvPr/>
          </p:nvSpPr>
          <p:spPr>
            <a:xfrm>
              <a:off x="6591406" y="522487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Rectangle 357">
              <a:extLst>
                <a:ext uri="{FF2B5EF4-FFF2-40B4-BE49-F238E27FC236}">
                  <a16:creationId xmlns:a16="http://schemas.microsoft.com/office/drawing/2014/main" id="{B556EDFF-2CF4-E34A-98AE-967D57A6B8B8}"/>
                </a:ext>
              </a:extLst>
            </p:cNvPr>
            <p:cNvSpPr/>
            <p:nvPr/>
          </p:nvSpPr>
          <p:spPr>
            <a:xfrm>
              <a:off x="6804766" y="515629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358">
              <a:extLst>
                <a:ext uri="{FF2B5EF4-FFF2-40B4-BE49-F238E27FC236}">
                  <a16:creationId xmlns:a16="http://schemas.microsoft.com/office/drawing/2014/main" id="{196F0347-806C-DB45-A572-1D1BA0A6D498}"/>
                </a:ext>
              </a:extLst>
            </p:cNvPr>
            <p:cNvSpPr/>
            <p:nvPr/>
          </p:nvSpPr>
          <p:spPr>
            <a:xfrm>
              <a:off x="7252441" y="511819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 name="Rectangle 359">
              <a:extLst>
                <a:ext uri="{FF2B5EF4-FFF2-40B4-BE49-F238E27FC236}">
                  <a16:creationId xmlns:a16="http://schemas.microsoft.com/office/drawing/2014/main" id="{052E39C7-934A-3142-9C7C-49186E47F0E1}"/>
                </a:ext>
              </a:extLst>
            </p:cNvPr>
            <p:cNvSpPr/>
            <p:nvPr/>
          </p:nvSpPr>
          <p:spPr>
            <a:xfrm>
              <a:off x="7913476" y="505215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Rectangle 360">
              <a:extLst>
                <a:ext uri="{FF2B5EF4-FFF2-40B4-BE49-F238E27FC236}">
                  <a16:creationId xmlns:a16="http://schemas.microsoft.com/office/drawing/2014/main" id="{D2FE2B26-7E25-5A43-B53B-1ABA87476826}"/>
                </a:ext>
              </a:extLst>
            </p:cNvPr>
            <p:cNvSpPr/>
            <p:nvPr/>
          </p:nvSpPr>
          <p:spPr>
            <a:xfrm>
              <a:off x="8570701" y="4983571"/>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Freeform: Shape 279">
              <a:extLst>
                <a:ext uri="{FF2B5EF4-FFF2-40B4-BE49-F238E27FC236}">
                  <a16:creationId xmlns:a16="http://schemas.microsoft.com/office/drawing/2014/main" id="{CDEFFA64-F58C-F342-AADD-FCCC91013D91}"/>
                </a:ext>
              </a:extLst>
            </p:cNvPr>
            <p:cNvSpPr/>
            <p:nvPr/>
          </p:nvSpPr>
          <p:spPr>
            <a:xfrm>
              <a:off x="5947127" y="4856283"/>
              <a:ext cx="2651760" cy="459740"/>
            </a:xfrm>
            <a:custGeom>
              <a:avLst/>
              <a:gdLst>
                <a:gd name="connsiteX0" fmla="*/ 0 w 3535680"/>
                <a:gd name="connsiteY0" fmla="*/ 459740 h 459740"/>
                <a:gd name="connsiteX1" fmla="*/ 292100 w 3535680"/>
                <a:gd name="connsiteY1" fmla="*/ 403860 h 459740"/>
                <a:gd name="connsiteX2" fmla="*/ 594360 w 3535680"/>
                <a:gd name="connsiteY2" fmla="*/ 289560 h 459740"/>
                <a:gd name="connsiteX3" fmla="*/ 889000 w 3535680"/>
                <a:gd name="connsiteY3" fmla="*/ 203200 h 459740"/>
                <a:gd name="connsiteX4" fmla="*/ 1170940 w 3535680"/>
                <a:gd name="connsiteY4" fmla="*/ 172720 h 459740"/>
                <a:gd name="connsiteX5" fmla="*/ 1778000 w 3535680"/>
                <a:gd name="connsiteY5" fmla="*/ 142240 h 459740"/>
                <a:gd name="connsiteX6" fmla="*/ 2656840 w 3535680"/>
                <a:gd name="connsiteY6" fmla="*/ 73660 h 459740"/>
                <a:gd name="connsiteX7" fmla="*/ 3535680 w 3535680"/>
                <a:gd name="connsiteY7" fmla="*/ 0 h 45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5680" h="459740">
                  <a:moveTo>
                    <a:pt x="0" y="459740"/>
                  </a:moveTo>
                  <a:lnTo>
                    <a:pt x="292100" y="403860"/>
                  </a:lnTo>
                  <a:lnTo>
                    <a:pt x="594360" y="289560"/>
                  </a:lnTo>
                  <a:lnTo>
                    <a:pt x="889000" y="203200"/>
                  </a:lnTo>
                  <a:lnTo>
                    <a:pt x="1170940" y="172720"/>
                  </a:lnTo>
                  <a:lnTo>
                    <a:pt x="1778000" y="142240"/>
                  </a:lnTo>
                  <a:lnTo>
                    <a:pt x="2656840" y="73660"/>
                  </a:lnTo>
                  <a:lnTo>
                    <a:pt x="353568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Isosceles Triangle 280">
              <a:extLst>
                <a:ext uri="{FF2B5EF4-FFF2-40B4-BE49-F238E27FC236}">
                  <a16:creationId xmlns:a16="http://schemas.microsoft.com/office/drawing/2014/main" id="{15A0C00F-545E-F648-9783-2878BBD3DC23}"/>
                </a:ext>
              </a:extLst>
            </p:cNvPr>
            <p:cNvSpPr/>
            <p:nvPr/>
          </p:nvSpPr>
          <p:spPr>
            <a:xfrm>
              <a:off x="6135196" y="5211613"/>
              <a:ext cx="65723" cy="75543"/>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 name="Isosceles Triangle 281">
              <a:extLst>
                <a:ext uri="{FF2B5EF4-FFF2-40B4-BE49-F238E27FC236}">
                  <a16:creationId xmlns:a16="http://schemas.microsoft.com/office/drawing/2014/main" id="{350B158B-00A3-F047-8252-CCBE291DA78A}"/>
                </a:ext>
              </a:extLst>
            </p:cNvPr>
            <p:cNvSpPr/>
            <p:nvPr/>
          </p:nvSpPr>
          <p:spPr>
            <a:xfrm>
              <a:off x="6356176" y="5099853"/>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 name="Isosceles Triangle 282">
              <a:extLst>
                <a:ext uri="{FF2B5EF4-FFF2-40B4-BE49-F238E27FC236}">
                  <a16:creationId xmlns:a16="http://schemas.microsoft.com/office/drawing/2014/main" id="{B3036725-3F7F-D343-932E-61A3EDEDE78F}"/>
                </a:ext>
              </a:extLst>
            </p:cNvPr>
            <p:cNvSpPr/>
            <p:nvPr/>
          </p:nvSpPr>
          <p:spPr>
            <a:xfrm>
              <a:off x="6585824" y="5010953"/>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 name="Isosceles Triangle 283">
              <a:extLst>
                <a:ext uri="{FF2B5EF4-FFF2-40B4-BE49-F238E27FC236}">
                  <a16:creationId xmlns:a16="http://schemas.microsoft.com/office/drawing/2014/main" id="{FA4F3F64-DB5B-7643-9A73-570DC4DBF69A}"/>
                </a:ext>
              </a:extLst>
            </p:cNvPr>
            <p:cNvSpPr/>
            <p:nvPr/>
          </p:nvSpPr>
          <p:spPr>
            <a:xfrm>
              <a:off x="6798136" y="4983013"/>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Isosceles Triangle 284">
              <a:extLst>
                <a:ext uri="{FF2B5EF4-FFF2-40B4-BE49-F238E27FC236}">
                  <a16:creationId xmlns:a16="http://schemas.microsoft.com/office/drawing/2014/main" id="{823B399F-7986-EF4F-90C2-8C8C6A121109}"/>
                </a:ext>
              </a:extLst>
            </p:cNvPr>
            <p:cNvSpPr/>
            <p:nvPr/>
          </p:nvSpPr>
          <p:spPr>
            <a:xfrm>
              <a:off x="7250669" y="4955073"/>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 name="Isosceles Triangle 285">
              <a:extLst>
                <a:ext uri="{FF2B5EF4-FFF2-40B4-BE49-F238E27FC236}">
                  <a16:creationId xmlns:a16="http://schemas.microsoft.com/office/drawing/2014/main" id="{CE19AAFD-6391-1741-B9BC-E65BB5534F5B}"/>
                </a:ext>
              </a:extLst>
            </p:cNvPr>
            <p:cNvSpPr/>
            <p:nvPr/>
          </p:nvSpPr>
          <p:spPr>
            <a:xfrm>
              <a:off x="7915514" y="4889033"/>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Isosceles Triangle 286">
              <a:extLst>
                <a:ext uri="{FF2B5EF4-FFF2-40B4-BE49-F238E27FC236}">
                  <a16:creationId xmlns:a16="http://schemas.microsoft.com/office/drawing/2014/main" id="{A8B806EE-8A8C-A641-BC91-704DB3AD8A85}"/>
                </a:ext>
              </a:extLst>
            </p:cNvPr>
            <p:cNvSpPr/>
            <p:nvPr/>
          </p:nvSpPr>
          <p:spPr>
            <a:xfrm>
              <a:off x="8564071" y="4802673"/>
              <a:ext cx="65723" cy="75543"/>
            </a:xfrm>
            <a:prstGeom prst="triangle">
              <a:avLst/>
            </a:prstGeom>
            <a:solidFill>
              <a:srgbClr val="00B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 name="Freeform: Shape 287">
              <a:extLst>
                <a:ext uri="{FF2B5EF4-FFF2-40B4-BE49-F238E27FC236}">
                  <a16:creationId xmlns:a16="http://schemas.microsoft.com/office/drawing/2014/main" id="{7DD91E37-1418-C940-B260-C5D70857C090}"/>
                </a:ext>
              </a:extLst>
            </p:cNvPr>
            <p:cNvSpPr/>
            <p:nvPr/>
          </p:nvSpPr>
          <p:spPr>
            <a:xfrm>
              <a:off x="5950937" y="4851203"/>
              <a:ext cx="2649855" cy="459740"/>
            </a:xfrm>
            <a:custGeom>
              <a:avLst/>
              <a:gdLst>
                <a:gd name="connsiteX0" fmla="*/ 0 w 3533140"/>
                <a:gd name="connsiteY0" fmla="*/ 459740 h 459740"/>
                <a:gd name="connsiteX1" fmla="*/ 289560 w 3533140"/>
                <a:gd name="connsiteY1" fmla="*/ 406400 h 459740"/>
                <a:gd name="connsiteX2" fmla="*/ 589280 w 3533140"/>
                <a:gd name="connsiteY2" fmla="*/ 287020 h 459740"/>
                <a:gd name="connsiteX3" fmla="*/ 883920 w 3533140"/>
                <a:gd name="connsiteY3" fmla="*/ 177800 h 459740"/>
                <a:gd name="connsiteX4" fmla="*/ 1170940 w 3533140"/>
                <a:gd name="connsiteY4" fmla="*/ 167640 h 459740"/>
                <a:gd name="connsiteX5" fmla="*/ 1765300 w 3533140"/>
                <a:gd name="connsiteY5" fmla="*/ 121920 h 459740"/>
                <a:gd name="connsiteX6" fmla="*/ 2649220 w 3533140"/>
                <a:gd name="connsiteY6" fmla="*/ 12700 h 459740"/>
                <a:gd name="connsiteX7" fmla="*/ 3533140 w 3533140"/>
                <a:gd name="connsiteY7" fmla="*/ 0 h 45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40" h="459740">
                  <a:moveTo>
                    <a:pt x="0" y="459740"/>
                  </a:moveTo>
                  <a:lnTo>
                    <a:pt x="289560" y="406400"/>
                  </a:lnTo>
                  <a:lnTo>
                    <a:pt x="589280" y="287020"/>
                  </a:lnTo>
                  <a:lnTo>
                    <a:pt x="883920" y="177800"/>
                  </a:lnTo>
                  <a:lnTo>
                    <a:pt x="1170940" y="167640"/>
                  </a:lnTo>
                  <a:lnTo>
                    <a:pt x="1765300" y="121920"/>
                  </a:lnTo>
                  <a:lnTo>
                    <a:pt x="2649220" y="12700"/>
                  </a:lnTo>
                  <a:lnTo>
                    <a:pt x="3533140" y="0"/>
                  </a:lnTo>
                </a:path>
              </a:pathLst>
            </a:custGeom>
            <a:ln w="19050">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Oval 370">
              <a:extLst>
                <a:ext uri="{FF2B5EF4-FFF2-40B4-BE49-F238E27FC236}">
                  <a16:creationId xmlns:a16="http://schemas.microsoft.com/office/drawing/2014/main" id="{6949092A-9F42-AC42-BB52-6A692D1786AF}"/>
                </a:ext>
              </a:extLst>
            </p:cNvPr>
            <p:cNvSpPr/>
            <p:nvPr/>
          </p:nvSpPr>
          <p:spPr>
            <a:xfrm>
              <a:off x="6135196" y="522367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 name="Oval 371">
              <a:extLst>
                <a:ext uri="{FF2B5EF4-FFF2-40B4-BE49-F238E27FC236}">
                  <a16:creationId xmlns:a16="http://schemas.microsoft.com/office/drawing/2014/main" id="{E6C45A7F-A10A-3843-95C7-98B76B896F47}"/>
                </a:ext>
              </a:extLst>
            </p:cNvPr>
            <p:cNvSpPr/>
            <p:nvPr/>
          </p:nvSpPr>
          <p:spPr>
            <a:xfrm>
              <a:off x="6364844" y="509159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 name="Oval 372">
              <a:extLst>
                <a:ext uri="{FF2B5EF4-FFF2-40B4-BE49-F238E27FC236}">
                  <a16:creationId xmlns:a16="http://schemas.microsoft.com/office/drawing/2014/main" id="{AC65F387-74E5-AF4C-9A6B-B21195D404B0}"/>
                </a:ext>
              </a:extLst>
            </p:cNvPr>
            <p:cNvSpPr/>
            <p:nvPr/>
          </p:nvSpPr>
          <p:spPr>
            <a:xfrm>
              <a:off x="6582871" y="498999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Oval 373">
              <a:extLst>
                <a:ext uri="{FF2B5EF4-FFF2-40B4-BE49-F238E27FC236}">
                  <a16:creationId xmlns:a16="http://schemas.microsoft.com/office/drawing/2014/main" id="{50701167-6D23-7541-956E-2C72AE30DDC3}"/>
                </a:ext>
              </a:extLst>
            </p:cNvPr>
            <p:cNvSpPr/>
            <p:nvPr/>
          </p:nvSpPr>
          <p:spPr>
            <a:xfrm>
              <a:off x="6798136" y="498745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Oval 374">
              <a:extLst>
                <a:ext uri="{FF2B5EF4-FFF2-40B4-BE49-F238E27FC236}">
                  <a16:creationId xmlns:a16="http://schemas.microsoft.com/office/drawing/2014/main" id="{33B8D2F0-D60C-6F41-B00D-42A63D3F9706}"/>
                </a:ext>
              </a:extLst>
            </p:cNvPr>
            <p:cNvSpPr/>
            <p:nvPr/>
          </p:nvSpPr>
          <p:spPr>
            <a:xfrm>
              <a:off x="7243906" y="492903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 name="Oval 375">
              <a:extLst>
                <a:ext uri="{FF2B5EF4-FFF2-40B4-BE49-F238E27FC236}">
                  <a16:creationId xmlns:a16="http://schemas.microsoft.com/office/drawing/2014/main" id="{C5CEC77E-E97E-A44E-B6E5-B37BEC13A400}"/>
                </a:ext>
              </a:extLst>
            </p:cNvPr>
            <p:cNvSpPr/>
            <p:nvPr/>
          </p:nvSpPr>
          <p:spPr>
            <a:xfrm>
              <a:off x="7908751" y="482235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 name="Oval 376">
              <a:extLst>
                <a:ext uri="{FF2B5EF4-FFF2-40B4-BE49-F238E27FC236}">
                  <a16:creationId xmlns:a16="http://schemas.microsoft.com/office/drawing/2014/main" id="{4AD7D9ED-A5D4-EE45-83B1-305F149BD2F9}"/>
                </a:ext>
              </a:extLst>
            </p:cNvPr>
            <p:cNvSpPr/>
            <p:nvPr/>
          </p:nvSpPr>
          <p:spPr>
            <a:xfrm>
              <a:off x="8565976" y="4819818"/>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8" name="Rectangle 377">
              <a:extLst>
                <a:ext uri="{FF2B5EF4-FFF2-40B4-BE49-F238E27FC236}">
                  <a16:creationId xmlns:a16="http://schemas.microsoft.com/office/drawing/2014/main" id="{7E0D5D17-4656-F24F-B97A-56638A19D926}"/>
                </a:ext>
              </a:extLst>
            </p:cNvPr>
            <p:cNvSpPr/>
            <p:nvPr/>
          </p:nvSpPr>
          <p:spPr>
            <a:xfrm>
              <a:off x="6296511" y="491672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79" name="Rectangle 378">
              <a:extLst>
                <a:ext uri="{FF2B5EF4-FFF2-40B4-BE49-F238E27FC236}">
                  <a16:creationId xmlns:a16="http://schemas.microsoft.com/office/drawing/2014/main" id="{B93D3A56-B101-5046-92D1-9CE362818AC6}"/>
                </a:ext>
              </a:extLst>
            </p:cNvPr>
            <p:cNvSpPr/>
            <p:nvPr/>
          </p:nvSpPr>
          <p:spPr>
            <a:xfrm>
              <a:off x="7903855" y="485068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0" name="Rectangle 379">
              <a:extLst>
                <a:ext uri="{FF2B5EF4-FFF2-40B4-BE49-F238E27FC236}">
                  <a16:creationId xmlns:a16="http://schemas.microsoft.com/office/drawing/2014/main" id="{725071AB-531F-1449-A00A-880692118A2D}"/>
                </a:ext>
              </a:extLst>
            </p:cNvPr>
            <p:cNvSpPr/>
            <p:nvPr/>
          </p:nvSpPr>
          <p:spPr>
            <a:xfrm>
              <a:off x="6521302" y="482020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1" name="Rectangle 380">
              <a:extLst>
                <a:ext uri="{FF2B5EF4-FFF2-40B4-BE49-F238E27FC236}">
                  <a16:creationId xmlns:a16="http://schemas.microsoft.com/office/drawing/2014/main" id="{A9ACE079-4189-2F4A-B431-FD6C3BE9CF97}"/>
                </a:ext>
              </a:extLst>
            </p:cNvPr>
            <p:cNvSpPr/>
            <p:nvPr/>
          </p:nvSpPr>
          <p:spPr>
            <a:xfrm>
              <a:off x="6744187" y="481512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2" name="Rectangle 381">
              <a:extLst>
                <a:ext uri="{FF2B5EF4-FFF2-40B4-BE49-F238E27FC236}">
                  <a16:creationId xmlns:a16="http://schemas.microsoft.com/office/drawing/2014/main" id="{F638FD6C-A4B5-FD4E-9EC7-3894F4819D65}"/>
                </a:ext>
              </a:extLst>
            </p:cNvPr>
            <p:cNvSpPr/>
            <p:nvPr/>
          </p:nvSpPr>
          <p:spPr>
            <a:xfrm>
              <a:off x="7178527" y="4714271"/>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3" name="Rectangle 382">
              <a:extLst>
                <a:ext uri="{FF2B5EF4-FFF2-40B4-BE49-F238E27FC236}">
                  <a16:creationId xmlns:a16="http://schemas.microsoft.com/office/drawing/2014/main" id="{C4778D4F-0864-8643-8365-CD490E9FB036}"/>
                </a:ext>
              </a:extLst>
            </p:cNvPr>
            <p:cNvSpPr/>
            <p:nvPr/>
          </p:nvSpPr>
          <p:spPr>
            <a:xfrm>
              <a:off x="7850992" y="465002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4" name="Rectangle 383">
              <a:extLst>
                <a:ext uri="{FF2B5EF4-FFF2-40B4-BE49-F238E27FC236}">
                  <a16:creationId xmlns:a16="http://schemas.microsoft.com/office/drawing/2014/main" id="{9B45073F-5F93-704F-882F-26FB3BE1D225}"/>
                </a:ext>
              </a:extLst>
            </p:cNvPr>
            <p:cNvSpPr/>
            <p:nvPr/>
          </p:nvSpPr>
          <p:spPr>
            <a:xfrm>
              <a:off x="6363187" y="507166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5" name="Rectangle 384">
              <a:extLst>
                <a:ext uri="{FF2B5EF4-FFF2-40B4-BE49-F238E27FC236}">
                  <a16:creationId xmlns:a16="http://schemas.microsoft.com/office/drawing/2014/main" id="{F2EDA712-9511-414A-B336-E1007A57DE52}"/>
                </a:ext>
              </a:extLst>
            </p:cNvPr>
            <p:cNvSpPr/>
            <p:nvPr/>
          </p:nvSpPr>
          <p:spPr>
            <a:xfrm>
              <a:off x="6582261" y="498530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6" name="Rectangle 385">
              <a:extLst>
                <a:ext uri="{FF2B5EF4-FFF2-40B4-BE49-F238E27FC236}">
                  <a16:creationId xmlns:a16="http://schemas.microsoft.com/office/drawing/2014/main" id="{331309E1-BC7B-9E4A-8537-D445D9114118}"/>
                </a:ext>
              </a:extLst>
            </p:cNvPr>
            <p:cNvSpPr/>
            <p:nvPr/>
          </p:nvSpPr>
          <p:spPr>
            <a:xfrm>
              <a:off x="6799432" y="495228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7" name="Rectangle 386">
              <a:extLst>
                <a:ext uri="{FF2B5EF4-FFF2-40B4-BE49-F238E27FC236}">
                  <a16:creationId xmlns:a16="http://schemas.microsoft.com/office/drawing/2014/main" id="{FEBAAB0A-D0D2-114E-AD82-E6D2FDA9958E}"/>
                </a:ext>
              </a:extLst>
            </p:cNvPr>
            <p:cNvSpPr/>
            <p:nvPr/>
          </p:nvSpPr>
          <p:spPr>
            <a:xfrm>
              <a:off x="7243297" y="492180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8" name="Rectangle 387">
              <a:extLst>
                <a:ext uri="{FF2B5EF4-FFF2-40B4-BE49-F238E27FC236}">
                  <a16:creationId xmlns:a16="http://schemas.microsoft.com/office/drawing/2014/main" id="{FAD54231-F3DC-2E4A-9979-672CAD3BB448}"/>
                </a:ext>
              </a:extLst>
            </p:cNvPr>
            <p:cNvSpPr/>
            <p:nvPr/>
          </p:nvSpPr>
          <p:spPr>
            <a:xfrm>
              <a:off x="8511550" y="463224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9" name="Rectangle 388">
              <a:extLst>
                <a:ext uri="{FF2B5EF4-FFF2-40B4-BE49-F238E27FC236}">
                  <a16:creationId xmlns:a16="http://schemas.microsoft.com/office/drawing/2014/main" id="{55EB7CF1-CFB3-5F48-AE1B-8FD722C25AFC}"/>
                </a:ext>
              </a:extLst>
            </p:cNvPr>
            <p:cNvSpPr/>
            <p:nvPr/>
          </p:nvSpPr>
          <p:spPr>
            <a:xfrm>
              <a:off x="8564890" y="4789727"/>
              <a:ext cx="24237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90" name="Rectangle 389">
              <a:extLst>
                <a:ext uri="{FF2B5EF4-FFF2-40B4-BE49-F238E27FC236}">
                  <a16:creationId xmlns:a16="http://schemas.microsoft.com/office/drawing/2014/main" id="{3480DCEF-7239-D848-8FA3-533D51F8F1BE}"/>
                </a:ext>
              </a:extLst>
            </p:cNvPr>
            <p:cNvSpPr/>
            <p:nvPr/>
          </p:nvSpPr>
          <p:spPr>
            <a:xfrm rot="16200000">
              <a:off x="4916562" y="4557507"/>
              <a:ext cx="129234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91" name="Group 390">
              <a:extLst>
                <a:ext uri="{FF2B5EF4-FFF2-40B4-BE49-F238E27FC236}">
                  <a16:creationId xmlns:a16="http://schemas.microsoft.com/office/drawing/2014/main" id="{FF3AD9C1-2FEF-DE4E-B27B-8CC05FA3D5DB}"/>
                </a:ext>
              </a:extLst>
            </p:cNvPr>
            <p:cNvGrpSpPr/>
            <p:nvPr/>
          </p:nvGrpSpPr>
          <p:grpSpPr>
            <a:xfrm>
              <a:off x="5631805" y="4064965"/>
              <a:ext cx="3098732" cy="1573799"/>
              <a:chOff x="7276199" y="4640709"/>
              <a:chExt cx="4131642" cy="1573799"/>
            </a:xfrm>
          </p:grpSpPr>
          <p:sp>
            <p:nvSpPr>
              <p:cNvPr id="392" name="Rectangle 391">
                <a:extLst>
                  <a:ext uri="{FF2B5EF4-FFF2-40B4-BE49-F238E27FC236}">
                    <a16:creationId xmlns:a16="http://schemas.microsoft.com/office/drawing/2014/main" id="{5FFD2265-539F-4A49-8DCE-19FC8ECAA62B}"/>
                  </a:ext>
                </a:extLst>
              </p:cNvPr>
              <p:cNvSpPr/>
              <p:nvPr/>
            </p:nvSpPr>
            <p:spPr>
              <a:xfrm>
                <a:off x="7750055" y="5937509"/>
                <a:ext cx="359501"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Rectangle 392">
                <a:extLst>
                  <a:ext uri="{FF2B5EF4-FFF2-40B4-BE49-F238E27FC236}">
                    <a16:creationId xmlns:a16="http://schemas.microsoft.com/office/drawing/2014/main" id="{C05CC9B6-569B-CA47-91C9-D42C91740401}"/>
                  </a:ext>
                </a:extLst>
              </p:cNvPr>
              <p:cNvSpPr/>
              <p:nvPr/>
            </p:nvSpPr>
            <p:spPr>
              <a:xfrm>
                <a:off x="8034492" y="5937509"/>
                <a:ext cx="359501"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94" name="Chart 393">
                <a:extLst>
                  <a:ext uri="{FF2B5EF4-FFF2-40B4-BE49-F238E27FC236}">
                    <a16:creationId xmlns:a16="http://schemas.microsoft.com/office/drawing/2014/main" id="{6FA28ADA-469C-154A-938F-B6733E7FA41E}"/>
                  </a:ext>
                </a:extLst>
              </p:cNvPr>
              <p:cNvGraphicFramePr/>
              <p:nvPr/>
            </p:nvGraphicFramePr>
            <p:xfrm>
              <a:off x="7276199" y="4640709"/>
              <a:ext cx="4131642" cy="1534374"/>
            </p:xfrm>
            <a:graphic>
              <a:graphicData uri="http://schemas.openxmlformats.org/drawingml/2006/chart">
                <c:chart xmlns:c="http://schemas.openxmlformats.org/drawingml/2006/chart" xmlns:r="http://schemas.openxmlformats.org/officeDocument/2006/relationships" r:id="rId3"/>
              </a:graphicData>
            </a:graphic>
          </p:graphicFrame>
          <p:cxnSp>
            <p:nvCxnSpPr>
              <p:cNvPr id="395" name="Straight Connector 394">
                <a:extLst>
                  <a:ext uri="{FF2B5EF4-FFF2-40B4-BE49-F238E27FC236}">
                    <a16:creationId xmlns:a16="http://schemas.microsoft.com/office/drawing/2014/main" id="{E2DCDF2A-F530-FD48-B937-24859C69B648}"/>
                  </a:ext>
                </a:extLst>
              </p:cNvPr>
              <p:cNvCxnSpPr>
                <a:cxnSpLocks/>
              </p:cNvCxnSpPr>
              <p:nvPr/>
            </p:nvCxnSpPr>
            <p:spPr>
              <a:xfrm>
                <a:off x="7982979"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4D0036E-66DD-B846-B7DC-9E8ED770309F}"/>
                  </a:ext>
                </a:extLst>
              </p:cNvPr>
              <p:cNvCxnSpPr>
                <a:cxnSpLocks/>
              </p:cNvCxnSpPr>
              <p:nvPr/>
            </p:nvCxnSpPr>
            <p:spPr>
              <a:xfrm>
                <a:off x="8277091"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Rectangle 396">
                <a:extLst>
                  <a:ext uri="{FF2B5EF4-FFF2-40B4-BE49-F238E27FC236}">
                    <a16:creationId xmlns:a16="http://schemas.microsoft.com/office/drawing/2014/main" id="{0A31881C-9381-5143-9FCE-D067C1EAABEE}"/>
                  </a:ext>
                </a:extLst>
              </p:cNvPr>
              <p:cNvSpPr/>
              <p:nvPr/>
            </p:nvSpPr>
            <p:spPr>
              <a:xfrm>
                <a:off x="8681599" y="5969749"/>
                <a:ext cx="393146" cy="2228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8" name="Straight Connector 397">
                <a:extLst>
                  <a:ext uri="{FF2B5EF4-FFF2-40B4-BE49-F238E27FC236}">
                    <a16:creationId xmlns:a16="http://schemas.microsoft.com/office/drawing/2014/main" id="{D529BFEC-4105-6649-9269-025A6FEDBEC4}"/>
                  </a:ext>
                </a:extLst>
              </p:cNvPr>
              <p:cNvCxnSpPr>
                <a:cxnSpLocks/>
              </p:cNvCxnSpPr>
              <p:nvPr/>
            </p:nvCxnSpPr>
            <p:spPr>
              <a:xfrm>
                <a:off x="8867770"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08ACBCE2-D947-A24B-95D0-6770EE3F13B5}"/>
              </a:ext>
            </a:extLst>
          </p:cNvPr>
          <p:cNvGrpSpPr/>
          <p:nvPr/>
        </p:nvGrpSpPr>
        <p:grpSpPr>
          <a:xfrm>
            <a:off x="3644071" y="1371605"/>
            <a:ext cx="4324984" cy="2395044"/>
            <a:chOff x="4277120" y="1468452"/>
            <a:chExt cx="3372543" cy="1904787"/>
          </a:xfrm>
        </p:grpSpPr>
        <p:sp>
          <p:nvSpPr>
            <p:cNvPr id="230" name="Rectangle 229">
              <a:extLst>
                <a:ext uri="{FF2B5EF4-FFF2-40B4-BE49-F238E27FC236}">
                  <a16:creationId xmlns:a16="http://schemas.microsoft.com/office/drawing/2014/main" id="{E69E81CF-00BB-2846-87DC-37F3EF290172}"/>
                </a:ext>
              </a:extLst>
            </p:cNvPr>
            <p:cNvSpPr/>
            <p:nvPr/>
          </p:nvSpPr>
          <p:spPr>
            <a:xfrm rot="16200000">
              <a:off x="3769450" y="2112310"/>
              <a:ext cx="129234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1" name="Group 230">
              <a:extLst>
                <a:ext uri="{FF2B5EF4-FFF2-40B4-BE49-F238E27FC236}">
                  <a16:creationId xmlns:a16="http://schemas.microsoft.com/office/drawing/2014/main" id="{A49C65F1-9DFA-8242-84C7-8A18D2D32B0D}"/>
                </a:ext>
              </a:extLst>
            </p:cNvPr>
            <p:cNvGrpSpPr/>
            <p:nvPr/>
          </p:nvGrpSpPr>
          <p:grpSpPr>
            <a:xfrm>
              <a:off x="4548499" y="1468452"/>
              <a:ext cx="3101164" cy="1690227"/>
              <a:chOff x="468133" y="2643948"/>
              <a:chExt cx="3101164" cy="1690227"/>
            </a:xfrm>
          </p:grpSpPr>
          <p:sp>
            <p:nvSpPr>
              <p:cNvPr id="270" name="Rectangle: Rounded Corners 232">
                <a:extLst>
                  <a:ext uri="{FF2B5EF4-FFF2-40B4-BE49-F238E27FC236}">
                    <a16:creationId xmlns:a16="http://schemas.microsoft.com/office/drawing/2014/main" id="{41F76C88-5B32-C845-A39A-881D4CF82C1C}"/>
                  </a:ext>
                </a:extLst>
              </p:cNvPr>
              <p:cNvSpPr/>
              <p:nvPr/>
            </p:nvSpPr>
            <p:spPr>
              <a:xfrm>
                <a:off x="1980777" y="2928261"/>
                <a:ext cx="259318" cy="1367990"/>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2" name="Rectangle 231">
                <a:extLst>
                  <a:ext uri="{FF2B5EF4-FFF2-40B4-BE49-F238E27FC236}">
                    <a16:creationId xmlns:a16="http://schemas.microsoft.com/office/drawing/2014/main" id="{AD42078E-4AD9-6146-83B3-3FA5F8C4BFCD}"/>
                  </a:ext>
                </a:extLst>
              </p:cNvPr>
              <p:cNvSpPr/>
              <p:nvPr/>
            </p:nvSpPr>
            <p:spPr>
              <a:xfrm>
                <a:off x="1775747" y="2643948"/>
                <a:ext cx="669863" cy="30777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ACR20</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3" name="Freeform: Shape 140">
                <a:extLst>
                  <a:ext uri="{FF2B5EF4-FFF2-40B4-BE49-F238E27FC236}">
                    <a16:creationId xmlns:a16="http://schemas.microsoft.com/office/drawing/2014/main" id="{4953CE0D-3C60-844F-AA50-836D8DEAF9C8}"/>
                  </a:ext>
                </a:extLst>
              </p:cNvPr>
              <p:cNvSpPr/>
              <p:nvPr/>
            </p:nvSpPr>
            <p:spPr>
              <a:xfrm>
                <a:off x="781550" y="3183561"/>
                <a:ext cx="2642235" cy="825500"/>
              </a:xfrm>
              <a:custGeom>
                <a:avLst/>
                <a:gdLst>
                  <a:gd name="connsiteX0" fmla="*/ 0 w 3522980"/>
                  <a:gd name="connsiteY0" fmla="*/ 825500 h 825500"/>
                  <a:gd name="connsiteX1" fmla="*/ 294640 w 3522980"/>
                  <a:gd name="connsiteY1" fmla="*/ 525780 h 825500"/>
                  <a:gd name="connsiteX2" fmla="*/ 586740 w 3522980"/>
                  <a:gd name="connsiteY2" fmla="*/ 276860 h 825500"/>
                  <a:gd name="connsiteX3" fmla="*/ 883920 w 3522980"/>
                  <a:gd name="connsiteY3" fmla="*/ 279400 h 825500"/>
                  <a:gd name="connsiteX4" fmla="*/ 1168400 w 3522980"/>
                  <a:gd name="connsiteY4" fmla="*/ 147320 h 825500"/>
                  <a:gd name="connsiteX5" fmla="*/ 1757680 w 3522980"/>
                  <a:gd name="connsiteY5" fmla="*/ 165100 h 825500"/>
                  <a:gd name="connsiteX6" fmla="*/ 2636520 w 3522980"/>
                  <a:gd name="connsiteY6" fmla="*/ 48260 h 825500"/>
                  <a:gd name="connsiteX7" fmla="*/ 3522980 w 3522980"/>
                  <a:gd name="connsiteY7"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2980" h="825500">
                    <a:moveTo>
                      <a:pt x="0" y="825500"/>
                    </a:moveTo>
                    <a:lnTo>
                      <a:pt x="294640" y="525780"/>
                    </a:lnTo>
                    <a:lnTo>
                      <a:pt x="586740" y="276860"/>
                    </a:lnTo>
                    <a:lnTo>
                      <a:pt x="883920" y="279400"/>
                    </a:lnTo>
                    <a:lnTo>
                      <a:pt x="1168400" y="147320"/>
                    </a:lnTo>
                    <a:lnTo>
                      <a:pt x="1757680" y="165100"/>
                    </a:lnTo>
                    <a:lnTo>
                      <a:pt x="2636520" y="48260"/>
                    </a:lnTo>
                    <a:lnTo>
                      <a:pt x="352298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Rectangle 233">
                <a:extLst>
                  <a:ext uri="{FF2B5EF4-FFF2-40B4-BE49-F238E27FC236}">
                    <a16:creationId xmlns:a16="http://schemas.microsoft.com/office/drawing/2014/main" id="{D7A3E0D9-9C6D-4B40-88A3-905C6521E764}"/>
                  </a:ext>
                </a:extLst>
              </p:cNvPr>
              <p:cNvSpPr/>
              <p:nvPr/>
            </p:nvSpPr>
            <p:spPr>
              <a:xfrm>
                <a:off x="974344" y="368740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5" name="Rectangle 234">
                <a:extLst>
                  <a:ext uri="{FF2B5EF4-FFF2-40B4-BE49-F238E27FC236}">
                    <a16:creationId xmlns:a16="http://schemas.microsoft.com/office/drawing/2014/main" id="{034AEF8D-03CA-0B47-8BAD-DBC8B2CBAC2D}"/>
                  </a:ext>
                </a:extLst>
              </p:cNvPr>
              <p:cNvSpPr/>
              <p:nvPr/>
            </p:nvSpPr>
            <p:spPr>
              <a:xfrm>
                <a:off x="1202944" y="343086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6" name="Rectangle 235">
                <a:extLst>
                  <a:ext uri="{FF2B5EF4-FFF2-40B4-BE49-F238E27FC236}">
                    <a16:creationId xmlns:a16="http://schemas.microsoft.com/office/drawing/2014/main" id="{E852A829-7B0F-274B-BC0A-4B6ECA3CE5AE}"/>
                  </a:ext>
                </a:extLst>
              </p:cNvPr>
              <p:cNvSpPr/>
              <p:nvPr/>
            </p:nvSpPr>
            <p:spPr>
              <a:xfrm>
                <a:off x="1418209" y="343086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7" name="Rectangle 236">
                <a:extLst>
                  <a:ext uri="{FF2B5EF4-FFF2-40B4-BE49-F238E27FC236}">
                    <a16:creationId xmlns:a16="http://schemas.microsoft.com/office/drawing/2014/main" id="{3935E981-A858-3347-B75A-C930B1BD0642}"/>
                  </a:ext>
                </a:extLst>
              </p:cNvPr>
              <p:cNvSpPr/>
              <p:nvPr/>
            </p:nvSpPr>
            <p:spPr>
              <a:xfrm>
                <a:off x="1637284" y="329624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8" name="Rectangle 237">
                <a:extLst>
                  <a:ext uri="{FF2B5EF4-FFF2-40B4-BE49-F238E27FC236}">
                    <a16:creationId xmlns:a16="http://schemas.microsoft.com/office/drawing/2014/main" id="{DC06B0DF-7949-484B-BB1A-128BE3253E20}"/>
                  </a:ext>
                </a:extLst>
              </p:cNvPr>
              <p:cNvSpPr/>
              <p:nvPr/>
            </p:nvSpPr>
            <p:spPr>
              <a:xfrm>
                <a:off x="2077339" y="331656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a:extLst>
                  <a:ext uri="{FF2B5EF4-FFF2-40B4-BE49-F238E27FC236}">
                    <a16:creationId xmlns:a16="http://schemas.microsoft.com/office/drawing/2014/main" id="{D71D89ED-5865-8C43-805A-D2B6DA240B8A}"/>
                  </a:ext>
                </a:extLst>
              </p:cNvPr>
              <p:cNvSpPr/>
              <p:nvPr/>
            </p:nvSpPr>
            <p:spPr>
              <a:xfrm>
                <a:off x="2732659" y="320480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ectangle 239">
                <a:extLst>
                  <a:ext uri="{FF2B5EF4-FFF2-40B4-BE49-F238E27FC236}">
                    <a16:creationId xmlns:a16="http://schemas.microsoft.com/office/drawing/2014/main" id="{575DAD09-C6E8-FC44-81EB-CBF55CEEE77B}"/>
                  </a:ext>
                </a:extLst>
              </p:cNvPr>
              <p:cNvSpPr/>
              <p:nvPr/>
            </p:nvSpPr>
            <p:spPr>
              <a:xfrm>
                <a:off x="3393694" y="3154004"/>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Freeform: Shape 157">
                <a:extLst>
                  <a:ext uri="{FF2B5EF4-FFF2-40B4-BE49-F238E27FC236}">
                    <a16:creationId xmlns:a16="http://schemas.microsoft.com/office/drawing/2014/main" id="{1E98C79E-74C8-2D46-B489-6A754828A631}"/>
                  </a:ext>
                </a:extLst>
              </p:cNvPr>
              <p:cNvSpPr/>
              <p:nvPr/>
            </p:nvSpPr>
            <p:spPr>
              <a:xfrm>
                <a:off x="781550" y="3038781"/>
                <a:ext cx="2640330" cy="962660"/>
              </a:xfrm>
              <a:custGeom>
                <a:avLst/>
                <a:gdLst>
                  <a:gd name="connsiteX0" fmla="*/ 0 w 3520440"/>
                  <a:gd name="connsiteY0" fmla="*/ 962660 h 962660"/>
                  <a:gd name="connsiteX1" fmla="*/ 287020 w 3520440"/>
                  <a:gd name="connsiteY1" fmla="*/ 452120 h 962660"/>
                  <a:gd name="connsiteX2" fmla="*/ 584200 w 3520440"/>
                  <a:gd name="connsiteY2" fmla="*/ 264160 h 962660"/>
                  <a:gd name="connsiteX3" fmla="*/ 878840 w 3520440"/>
                  <a:gd name="connsiteY3" fmla="*/ 210820 h 962660"/>
                  <a:gd name="connsiteX4" fmla="*/ 1176020 w 3520440"/>
                  <a:gd name="connsiteY4" fmla="*/ 162560 h 962660"/>
                  <a:gd name="connsiteX5" fmla="*/ 1760220 w 3520440"/>
                  <a:gd name="connsiteY5" fmla="*/ 187960 h 962660"/>
                  <a:gd name="connsiteX6" fmla="*/ 2633980 w 3520440"/>
                  <a:gd name="connsiteY6" fmla="*/ 71120 h 962660"/>
                  <a:gd name="connsiteX7" fmla="*/ 3520440 w 3520440"/>
                  <a:gd name="connsiteY7" fmla="*/ 0 h 9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440" h="962660">
                    <a:moveTo>
                      <a:pt x="0" y="962660"/>
                    </a:moveTo>
                    <a:lnTo>
                      <a:pt x="287020" y="452120"/>
                    </a:lnTo>
                    <a:lnTo>
                      <a:pt x="584200" y="264160"/>
                    </a:lnTo>
                    <a:lnTo>
                      <a:pt x="878840" y="210820"/>
                    </a:lnTo>
                    <a:lnTo>
                      <a:pt x="1176020" y="162560"/>
                    </a:lnTo>
                    <a:lnTo>
                      <a:pt x="1760220" y="187960"/>
                    </a:lnTo>
                    <a:lnTo>
                      <a:pt x="2633980" y="71120"/>
                    </a:lnTo>
                    <a:lnTo>
                      <a:pt x="3520440" y="0"/>
                    </a:lnTo>
                  </a:path>
                </a:pathLst>
              </a:custGeom>
              <a:ln w="19050">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Oval 241">
                <a:extLst>
                  <a:ext uri="{FF2B5EF4-FFF2-40B4-BE49-F238E27FC236}">
                    <a16:creationId xmlns:a16="http://schemas.microsoft.com/office/drawing/2014/main" id="{B6BEE66A-CAB9-954A-AAF7-D120DDBF9B76}"/>
                  </a:ext>
                </a:extLst>
              </p:cNvPr>
              <p:cNvSpPr/>
              <p:nvPr/>
            </p:nvSpPr>
            <p:spPr>
              <a:xfrm>
                <a:off x="962952" y="3452456"/>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Oval 242">
                <a:extLst>
                  <a:ext uri="{FF2B5EF4-FFF2-40B4-BE49-F238E27FC236}">
                    <a16:creationId xmlns:a16="http://schemas.microsoft.com/office/drawing/2014/main" id="{EEF291B9-AB4B-6B4E-9D85-AAEAA1FFAE4B}"/>
                  </a:ext>
                </a:extLst>
              </p:cNvPr>
              <p:cNvSpPr/>
              <p:nvPr/>
            </p:nvSpPr>
            <p:spPr>
              <a:xfrm>
                <a:off x="1193433" y="3267037"/>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4" name="Oval 243">
                <a:extLst>
                  <a:ext uri="{FF2B5EF4-FFF2-40B4-BE49-F238E27FC236}">
                    <a16:creationId xmlns:a16="http://schemas.microsoft.com/office/drawing/2014/main" id="{AF8E58EB-5D55-4844-B9E5-BE49FD0EE87E}"/>
                  </a:ext>
                </a:extLst>
              </p:cNvPr>
              <p:cNvSpPr/>
              <p:nvPr/>
            </p:nvSpPr>
            <p:spPr>
              <a:xfrm>
                <a:off x="1408722" y="3208616"/>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5" name="Oval 244">
                <a:extLst>
                  <a:ext uri="{FF2B5EF4-FFF2-40B4-BE49-F238E27FC236}">
                    <a16:creationId xmlns:a16="http://schemas.microsoft.com/office/drawing/2014/main" id="{D2CFB4A8-FAB6-9844-BEB7-6C2F8BC1C2E2}"/>
                  </a:ext>
                </a:extLst>
              </p:cNvPr>
              <p:cNvSpPr/>
              <p:nvPr/>
            </p:nvSpPr>
            <p:spPr>
              <a:xfrm>
                <a:off x="1623987" y="3162897"/>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Oval 245">
                <a:extLst>
                  <a:ext uri="{FF2B5EF4-FFF2-40B4-BE49-F238E27FC236}">
                    <a16:creationId xmlns:a16="http://schemas.microsoft.com/office/drawing/2014/main" id="{7AFE10BD-C1B5-6940-B430-13B02F8B8EA0}"/>
                  </a:ext>
                </a:extLst>
              </p:cNvPr>
              <p:cNvSpPr/>
              <p:nvPr/>
            </p:nvSpPr>
            <p:spPr>
              <a:xfrm>
                <a:off x="2065947" y="3185754"/>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Oval 246">
                <a:extLst>
                  <a:ext uri="{FF2B5EF4-FFF2-40B4-BE49-F238E27FC236}">
                    <a16:creationId xmlns:a16="http://schemas.microsoft.com/office/drawing/2014/main" id="{95BDBDDD-F5E4-E243-87E0-7BDD686253F6}"/>
                  </a:ext>
                </a:extLst>
              </p:cNvPr>
              <p:cNvSpPr/>
              <p:nvPr/>
            </p:nvSpPr>
            <p:spPr>
              <a:xfrm>
                <a:off x="2721267" y="3066451"/>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8" name="Oval 247">
                <a:extLst>
                  <a:ext uri="{FF2B5EF4-FFF2-40B4-BE49-F238E27FC236}">
                    <a16:creationId xmlns:a16="http://schemas.microsoft.com/office/drawing/2014/main" id="{62FDA3D7-1512-8D4C-8505-07F3ECC04D0E}"/>
                  </a:ext>
                </a:extLst>
              </p:cNvPr>
              <p:cNvSpPr/>
              <p:nvPr/>
            </p:nvSpPr>
            <p:spPr>
              <a:xfrm>
                <a:off x="3382302" y="3002951"/>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9" name="Freeform: Shape 165">
                <a:extLst>
                  <a:ext uri="{FF2B5EF4-FFF2-40B4-BE49-F238E27FC236}">
                    <a16:creationId xmlns:a16="http://schemas.microsoft.com/office/drawing/2014/main" id="{ED23CE8F-E079-F041-9487-0EF8BB45F8B7}"/>
                  </a:ext>
                </a:extLst>
              </p:cNvPr>
              <p:cNvSpPr/>
              <p:nvPr/>
            </p:nvSpPr>
            <p:spPr>
              <a:xfrm>
                <a:off x="785360" y="3076881"/>
                <a:ext cx="2640330" cy="927100"/>
              </a:xfrm>
              <a:custGeom>
                <a:avLst/>
                <a:gdLst>
                  <a:gd name="connsiteX0" fmla="*/ 0 w 3520440"/>
                  <a:gd name="connsiteY0" fmla="*/ 927100 h 927100"/>
                  <a:gd name="connsiteX1" fmla="*/ 294640 w 3520440"/>
                  <a:gd name="connsiteY1" fmla="*/ 388620 h 927100"/>
                  <a:gd name="connsiteX2" fmla="*/ 586740 w 3520440"/>
                  <a:gd name="connsiteY2" fmla="*/ 213360 h 927100"/>
                  <a:gd name="connsiteX3" fmla="*/ 878840 w 3520440"/>
                  <a:gd name="connsiteY3" fmla="*/ 111760 h 927100"/>
                  <a:gd name="connsiteX4" fmla="*/ 1165860 w 3520440"/>
                  <a:gd name="connsiteY4" fmla="*/ 91440 h 927100"/>
                  <a:gd name="connsiteX5" fmla="*/ 1755140 w 3520440"/>
                  <a:gd name="connsiteY5" fmla="*/ 96520 h 927100"/>
                  <a:gd name="connsiteX6" fmla="*/ 2631440 w 3520440"/>
                  <a:gd name="connsiteY6" fmla="*/ 68580 h 927100"/>
                  <a:gd name="connsiteX7" fmla="*/ 3520440 w 3520440"/>
                  <a:gd name="connsiteY7"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440" h="927100">
                    <a:moveTo>
                      <a:pt x="0" y="927100"/>
                    </a:moveTo>
                    <a:lnTo>
                      <a:pt x="294640" y="388620"/>
                    </a:lnTo>
                    <a:lnTo>
                      <a:pt x="586740" y="213360"/>
                    </a:lnTo>
                    <a:lnTo>
                      <a:pt x="878840" y="111760"/>
                    </a:lnTo>
                    <a:lnTo>
                      <a:pt x="1165860" y="91440"/>
                    </a:lnTo>
                    <a:lnTo>
                      <a:pt x="1755140" y="96520"/>
                    </a:lnTo>
                    <a:lnTo>
                      <a:pt x="2631440" y="68580"/>
                    </a:lnTo>
                    <a:lnTo>
                      <a:pt x="352044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Isosceles Triangle 166">
                <a:extLst>
                  <a:ext uri="{FF2B5EF4-FFF2-40B4-BE49-F238E27FC236}">
                    <a16:creationId xmlns:a16="http://schemas.microsoft.com/office/drawing/2014/main" id="{7146491E-E184-BA46-9B7F-A2723B9AEE84}"/>
                  </a:ext>
                </a:extLst>
              </p:cNvPr>
              <p:cNvSpPr/>
              <p:nvPr/>
            </p:nvSpPr>
            <p:spPr>
              <a:xfrm>
                <a:off x="967677" y="3439754"/>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1" name="Isosceles Triangle 167">
                <a:extLst>
                  <a:ext uri="{FF2B5EF4-FFF2-40B4-BE49-F238E27FC236}">
                    <a16:creationId xmlns:a16="http://schemas.microsoft.com/office/drawing/2014/main" id="{6F29E5B4-5505-FB48-92D6-78070F1EBBBC}"/>
                  </a:ext>
                </a:extLst>
              </p:cNvPr>
              <p:cNvSpPr/>
              <p:nvPr/>
            </p:nvSpPr>
            <p:spPr>
              <a:xfrm>
                <a:off x="1194384" y="3249257"/>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2" name="Isosceles Triangle 168">
                <a:extLst>
                  <a:ext uri="{FF2B5EF4-FFF2-40B4-BE49-F238E27FC236}">
                    <a16:creationId xmlns:a16="http://schemas.microsoft.com/office/drawing/2014/main" id="{82ACC5C8-0D2F-0149-82FE-D2A8CC07695A}"/>
                  </a:ext>
                </a:extLst>
              </p:cNvPr>
              <p:cNvSpPr/>
              <p:nvPr/>
            </p:nvSpPr>
            <p:spPr>
              <a:xfrm>
                <a:off x="1413484" y="3147655"/>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3" name="Isosceles Triangle 169">
                <a:extLst>
                  <a:ext uri="{FF2B5EF4-FFF2-40B4-BE49-F238E27FC236}">
                    <a16:creationId xmlns:a16="http://schemas.microsoft.com/office/drawing/2014/main" id="{A9C8CFC6-FCF8-B74A-A1B8-32DFD2AE5296}"/>
                  </a:ext>
                </a:extLst>
              </p:cNvPr>
              <p:cNvSpPr/>
              <p:nvPr/>
            </p:nvSpPr>
            <p:spPr>
              <a:xfrm>
                <a:off x="1626844" y="3119791"/>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Isosceles Triangle 170">
                <a:extLst>
                  <a:ext uri="{FF2B5EF4-FFF2-40B4-BE49-F238E27FC236}">
                    <a16:creationId xmlns:a16="http://schemas.microsoft.com/office/drawing/2014/main" id="{1FC6ED1D-EBEF-BE4E-88D3-7ECD73D6E796}"/>
                  </a:ext>
                </a:extLst>
              </p:cNvPr>
              <p:cNvSpPr/>
              <p:nvPr/>
            </p:nvSpPr>
            <p:spPr>
              <a:xfrm>
                <a:off x="2068804" y="3127337"/>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Isosceles Triangle 171">
                <a:extLst>
                  <a:ext uri="{FF2B5EF4-FFF2-40B4-BE49-F238E27FC236}">
                    <a16:creationId xmlns:a16="http://schemas.microsoft.com/office/drawing/2014/main" id="{660DE097-52CB-E64A-A3B7-4FA247C8341E}"/>
                  </a:ext>
                </a:extLst>
              </p:cNvPr>
              <p:cNvSpPr/>
              <p:nvPr/>
            </p:nvSpPr>
            <p:spPr>
              <a:xfrm>
                <a:off x="2726029" y="3102011"/>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6" name="Isosceles Triangle 172">
                <a:extLst>
                  <a:ext uri="{FF2B5EF4-FFF2-40B4-BE49-F238E27FC236}">
                    <a16:creationId xmlns:a16="http://schemas.microsoft.com/office/drawing/2014/main" id="{D57AC664-5C16-DC49-A829-47097BEE9275}"/>
                  </a:ext>
                </a:extLst>
              </p:cNvPr>
              <p:cNvSpPr/>
              <p:nvPr/>
            </p:nvSpPr>
            <p:spPr>
              <a:xfrm>
                <a:off x="3392779" y="3038511"/>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Rectangle 256">
                <a:extLst>
                  <a:ext uri="{FF2B5EF4-FFF2-40B4-BE49-F238E27FC236}">
                    <a16:creationId xmlns:a16="http://schemas.microsoft.com/office/drawing/2014/main" id="{FA757AD7-BCD8-754E-A554-77E32FBB98D4}"/>
                  </a:ext>
                </a:extLst>
              </p:cNvPr>
              <p:cNvSpPr/>
              <p:nvPr/>
            </p:nvSpPr>
            <p:spPr>
              <a:xfrm>
                <a:off x="913765" y="3282105"/>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58" name="Rectangle 257">
                <a:extLst>
                  <a:ext uri="{FF2B5EF4-FFF2-40B4-BE49-F238E27FC236}">
                    <a16:creationId xmlns:a16="http://schemas.microsoft.com/office/drawing/2014/main" id="{D15A4E23-C3A4-E34A-8D32-A8EFB8F42513}"/>
                  </a:ext>
                </a:extLst>
              </p:cNvPr>
              <p:cNvSpPr/>
              <p:nvPr/>
            </p:nvSpPr>
            <p:spPr>
              <a:xfrm>
                <a:off x="1132363" y="3094145"/>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59" name="Rectangle 258">
                <a:extLst>
                  <a:ext uri="{FF2B5EF4-FFF2-40B4-BE49-F238E27FC236}">
                    <a16:creationId xmlns:a16="http://schemas.microsoft.com/office/drawing/2014/main" id="{94BCA37D-EF52-7144-8EDE-BE9AA0D6C661}"/>
                  </a:ext>
                </a:extLst>
              </p:cNvPr>
              <p:cNvSpPr/>
              <p:nvPr/>
            </p:nvSpPr>
            <p:spPr>
              <a:xfrm>
                <a:off x="1616234" y="3151934"/>
                <a:ext cx="234360"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0" name="Rectangle 259">
                <a:extLst>
                  <a:ext uri="{FF2B5EF4-FFF2-40B4-BE49-F238E27FC236}">
                    <a16:creationId xmlns:a16="http://schemas.microsoft.com/office/drawing/2014/main" id="{64BD74B0-C47A-5245-80AA-AAF0CDF81718}"/>
                  </a:ext>
                </a:extLst>
              </p:cNvPr>
              <p:cNvSpPr/>
              <p:nvPr/>
            </p:nvSpPr>
            <p:spPr>
              <a:xfrm>
                <a:off x="1356677" y="2986830"/>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1" name="Rectangle 260">
                <a:extLst>
                  <a:ext uri="{FF2B5EF4-FFF2-40B4-BE49-F238E27FC236}">
                    <a16:creationId xmlns:a16="http://schemas.microsoft.com/office/drawing/2014/main" id="{91E66F50-D26A-3F49-99AC-823A7F9671F2}"/>
                  </a:ext>
                </a:extLst>
              </p:cNvPr>
              <p:cNvSpPr/>
              <p:nvPr/>
            </p:nvSpPr>
            <p:spPr>
              <a:xfrm>
                <a:off x="958056" y="3411645"/>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2" name="Rectangle 261">
                <a:extLst>
                  <a:ext uri="{FF2B5EF4-FFF2-40B4-BE49-F238E27FC236}">
                    <a16:creationId xmlns:a16="http://schemas.microsoft.com/office/drawing/2014/main" id="{41D569BE-6D7D-B64E-928C-1E32BE4FF38A}"/>
                  </a:ext>
                </a:extLst>
              </p:cNvPr>
              <p:cNvSpPr/>
              <p:nvPr/>
            </p:nvSpPr>
            <p:spPr>
              <a:xfrm>
                <a:off x="1178083" y="3242735"/>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3" name="Rectangle 262">
                <a:extLst>
                  <a:ext uri="{FF2B5EF4-FFF2-40B4-BE49-F238E27FC236}">
                    <a16:creationId xmlns:a16="http://schemas.microsoft.com/office/drawing/2014/main" id="{775CFEFB-C3C1-E24D-8E02-F947582AF410}"/>
                  </a:ext>
                </a:extLst>
              </p:cNvPr>
              <p:cNvSpPr/>
              <p:nvPr/>
            </p:nvSpPr>
            <p:spPr>
              <a:xfrm>
                <a:off x="1403826" y="3179235"/>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4" name="Rectangle 263">
                <a:extLst>
                  <a:ext uri="{FF2B5EF4-FFF2-40B4-BE49-F238E27FC236}">
                    <a16:creationId xmlns:a16="http://schemas.microsoft.com/office/drawing/2014/main" id="{33D5EF4E-87F7-3E43-BD7E-E199EBFAA106}"/>
                  </a:ext>
                </a:extLst>
              </p:cNvPr>
              <p:cNvSpPr/>
              <p:nvPr/>
            </p:nvSpPr>
            <p:spPr>
              <a:xfrm>
                <a:off x="1572418" y="2956985"/>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5" name="Rectangle 264">
                <a:extLst>
                  <a:ext uri="{FF2B5EF4-FFF2-40B4-BE49-F238E27FC236}">
                    <a16:creationId xmlns:a16="http://schemas.microsoft.com/office/drawing/2014/main" id="{278A3100-2C90-E04D-BC19-5380F537DF80}"/>
                  </a:ext>
                </a:extLst>
              </p:cNvPr>
              <p:cNvSpPr/>
              <p:nvPr/>
            </p:nvSpPr>
            <p:spPr>
              <a:xfrm>
                <a:off x="2016760" y="2960160"/>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6" name="Rectangle 265">
                <a:extLst>
                  <a:ext uri="{FF2B5EF4-FFF2-40B4-BE49-F238E27FC236}">
                    <a16:creationId xmlns:a16="http://schemas.microsoft.com/office/drawing/2014/main" id="{D8876421-EE84-EA4F-B023-495E1A5C2962}"/>
                  </a:ext>
                </a:extLst>
              </p:cNvPr>
              <p:cNvSpPr/>
              <p:nvPr/>
            </p:nvSpPr>
            <p:spPr>
              <a:xfrm>
                <a:off x="2066290" y="3159550"/>
                <a:ext cx="234360"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7" name="Rectangle 266">
                <a:extLst>
                  <a:ext uri="{FF2B5EF4-FFF2-40B4-BE49-F238E27FC236}">
                    <a16:creationId xmlns:a16="http://schemas.microsoft.com/office/drawing/2014/main" id="{2794CEA7-95B7-D443-A46B-7CEDBB5E983A}"/>
                  </a:ext>
                </a:extLst>
              </p:cNvPr>
              <p:cNvSpPr/>
              <p:nvPr/>
            </p:nvSpPr>
            <p:spPr>
              <a:xfrm>
                <a:off x="2659723" y="2908645"/>
                <a:ext cx="237566"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a:t>
                </a:r>
              </a:p>
            </p:txBody>
          </p:sp>
          <p:sp>
            <p:nvSpPr>
              <p:cNvPr id="268" name="Rectangle 267">
                <a:extLst>
                  <a:ext uri="{FF2B5EF4-FFF2-40B4-BE49-F238E27FC236}">
                    <a16:creationId xmlns:a16="http://schemas.microsoft.com/office/drawing/2014/main" id="{E689087D-867F-2145-B687-57F0EEFC0989}"/>
                  </a:ext>
                </a:extLst>
              </p:cNvPr>
              <p:cNvSpPr/>
              <p:nvPr/>
            </p:nvSpPr>
            <p:spPr>
              <a:xfrm>
                <a:off x="3326923" y="2829350"/>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269" name="Group 268">
                <a:extLst>
                  <a:ext uri="{FF2B5EF4-FFF2-40B4-BE49-F238E27FC236}">
                    <a16:creationId xmlns:a16="http://schemas.microsoft.com/office/drawing/2014/main" id="{97FA160F-8F70-3C46-A768-12FE8ECAF62B}"/>
                  </a:ext>
                </a:extLst>
              </p:cNvPr>
              <p:cNvGrpSpPr/>
              <p:nvPr/>
            </p:nvGrpSpPr>
            <p:grpSpPr>
              <a:xfrm>
                <a:off x="468133" y="2743464"/>
                <a:ext cx="3098732" cy="1590711"/>
                <a:chOff x="7276199" y="4623797"/>
                <a:chExt cx="4131642" cy="1590711"/>
              </a:xfrm>
            </p:grpSpPr>
            <p:sp>
              <p:nvSpPr>
                <p:cNvPr id="272" name="Rectangle 271">
                  <a:extLst>
                    <a:ext uri="{FF2B5EF4-FFF2-40B4-BE49-F238E27FC236}">
                      <a16:creationId xmlns:a16="http://schemas.microsoft.com/office/drawing/2014/main" id="{562668C3-1583-434E-9D55-A826CC71E4DE}"/>
                    </a:ext>
                  </a:extLst>
                </p:cNvPr>
                <p:cNvSpPr/>
                <p:nvPr/>
              </p:nvSpPr>
              <p:spPr>
                <a:xfrm>
                  <a:off x="7750055" y="5937509"/>
                  <a:ext cx="35950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3" name="Rectangle 272">
                  <a:extLst>
                    <a:ext uri="{FF2B5EF4-FFF2-40B4-BE49-F238E27FC236}">
                      <a16:creationId xmlns:a16="http://schemas.microsoft.com/office/drawing/2014/main" id="{01CDCA5D-2702-AB46-A72B-1E17DA9CC016}"/>
                    </a:ext>
                  </a:extLst>
                </p:cNvPr>
                <p:cNvSpPr/>
                <p:nvPr/>
              </p:nvSpPr>
              <p:spPr>
                <a:xfrm>
                  <a:off x="8034492" y="5937509"/>
                  <a:ext cx="35950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74" name="Chart 273">
                  <a:extLst>
                    <a:ext uri="{FF2B5EF4-FFF2-40B4-BE49-F238E27FC236}">
                      <a16:creationId xmlns:a16="http://schemas.microsoft.com/office/drawing/2014/main" id="{0E4D7B89-C7D8-E840-879A-D418B211EED8}"/>
                    </a:ext>
                  </a:extLst>
                </p:cNvPr>
                <p:cNvGraphicFramePr/>
                <p:nvPr/>
              </p:nvGraphicFramePr>
              <p:xfrm>
                <a:off x="7276199" y="4623797"/>
                <a:ext cx="4131642" cy="1534374"/>
              </p:xfrm>
              <a:graphic>
                <a:graphicData uri="http://schemas.openxmlformats.org/drawingml/2006/chart">
                  <c:chart xmlns:c="http://schemas.openxmlformats.org/drawingml/2006/chart" xmlns:r="http://schemas.openxmlformats.org/officeDocument/2006/relationships" r:id="rId4"/>
                </a:graphicData>
              </a:graphic>
            </p:graphicFrame>
            <p:cxnSp>
              <p:nvCxnSpPr>
                <p:cNvPr id="275" name="Straight Connector 274">
                  <a:extLst>
                    <a:ext uri="{FF2B5EF4-FFF2-40B4-BE49-F238E27FC236}">
                      <a16:creationId xmlns:a16="http://schemas.microsoft.com/office/drawing/2014/main" id="{153EC286-7BB3-C748-B464-4DC80C575856}"/>
                    </a:ext>
                  </a:extLst>
                </p:cNvPr>
                <p:cNvCxnSpPr>
                  <a:cxnSpLocks/>
                </p:cNvCxnSpPr>
                <p:nvPr/>
              </p:nvCxnSpPr>
              <p:spPr>
                <a:xfrm>
                  <a:off x="7982979"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91B862A7-F940-B240-917C-19067D195196}"/>
                    </a:ext>
                  </a:extLst>
                </p:cNvPr>
                <p:cNvCxnSpPr>
                  <a:cxnSpLocks/>
                </p:cNvCxnSpPr>
                <p:nvPr/>
              </p:nvCxnSpPr>
              <p:spPr>
                <a:xfrm>
                  <a:off x="8277091"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Rectangle 276">
                  <a:extLst>
                    <a:ext uri="{FF2B5EF4-FFF2-40B4-BE49-F238E27FC236}">
                      <a16:creationId xmlns:a16="http://schemas.microsoft.com/office/drawing/2014/main" id="{890CF217-721C-AB4E-9A37-8AF66555D0A7}"/>
                    </a:ext>
                  </a:extLst>
                </p:cNvPr>
                <p:cNvSpPr/>
                <p:nvPr/>
              </p:nvSpPr>
              <p:spPr>
                <a:xfrm>
                  <a:off x="8693661" y="5952895"/>
                  <a:ext cx="355331" cy="22029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16</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8" name="Straight Connector 277">
                  <a:extLst>
                    <a:ext uri="{FF2B5EF4-FFF2-40B4-BE49-F238E27FC236}">
                      <a16:creationId xmlns:a16="http://schemas.microsoft.com/office/drawing/2014/main" id="{ACD18887-9667-6548-91C6-A71BF1F73819}"/>
                    </a:ext>
                  </a:extLst>
                </p:cNvPr>
                <p:cNvCxnSpPr>
                  <a:cxnSpLocks/>
                </p:cNvCxnSpPr>
                <p:nvPr/>
              </p:nvCxnSpPr>
              <p:spPr>
                <a:xfrm>
                  <a:off x="8867770"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1" name="TextBox 270">
                <a:extLst>
                  <a:ext uri="{FF2B5EF4-FFF2-40B4-BE49-F238E27FC236}">
                    <a16:creationId xmlns:a16="http://schemas.microsoft.com/office/drawing/2014/main" id="{442AF9C9-E869-3C47-861F-7504988E2070}"/>
                  </a:ext>
                </a:extLst>
              </p:cNvPr>
              <p:cNvSpPr txBox="1"/>
              <p:nvPr/>
            </p:nvSpPr>
            <p:spPr>
              <a:xfrm>
                <a:off x="2180046" y="3559695"/>
                <a:ext cx="96459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1° endpoint</a:t>
                </a:r>
              </a:p>
            </p:txBody>
          </p:sp>
        </p:grpSp>
        <p:sp>
          <p:nvSpPr>
            <p:cNvPr id="399" name="Rectangle 398">
              <a:extLst>
                <a:ext uri="{FF2B5EF4-FFF2-40B4-BE49-F238E27FC236}">
                  <a16:creationId xmlns:a16="http://schemas.microsoft.com/office/drawing/2014/main" id="{DF2B4BDF-0CE3-B74C-AA8A-3009C7898B84}"/>
                </a:ext>
              </a:extLst>
            </p:cNvPr>
            <p:cNvSpPr/>
            <p:nvPr/>
          </p:nvSpPr>
          <p:spPr>
            <a:xfrm>
              <a:off x="5948074" y="3127018"/>
              <a:ext cx="534122"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Weeks</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4194DC78-22F4-604E-95B0-EC4FECE7BE53}"/>
              </a:ext>
            </a:extLst>
          </p:cNvPr>
          <p:cNvGrpSpPr/>
          <p:nvPr/>
        </p:nvGrpSpPr>
        <p:grpSpPr>
          <a:xfrm>
            <a:off x="882086" y="3826764"/>
            <a:ext cx="3973845" cy="2308230"/>
            <a:chOff x="1069624" y="3794862"/>
            <a:chExt cx="3424791" cy="1832475"/>
          </a:xfrm>
        </p:grpSpPr>
        <p:sp>
          <p:nvSpPr>
            <p:cNvPr id="279" name="Rectangle 278">
              <a:extLst>
                <a:ext uri="{FF2B5EF4-FFF2-40B4-BE49-F238E27FC236}">
                  <a16:creationId xmlns:a16="http://schemas.microsoft.com/office/drawing/2014/main" id="{E92E8303-BEC0-5C49-ADC3-710142E0E8CA}"/>
                </a:ext>
              </a:extLst>
            </p:cNvPr>
            <p:cNvSpPr/>
            <p:nvPr/>
          </p:nvSpPr>
          <p:spPr>
            <a:xfrm rot="16200000">
              <a:off x="561953" y="4423116"/>
              <a:ext cx="1292339" cy="27699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Responders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80" name="Group 279">
              <a:extLst>
                <a:ext uri="{FF2B5EF4-FFF2-40B4-BE49-F238E27FC236}">
                  <a16:creationId xmlns:a16="http://schemas.microsoft.com/office/drawing/2014/main" id="{13C0E27D-B53B-9E45-9708-7E5B876AF2EB}"/>
                </a:ext>
              </a:extLst>
            </p:cNvPr>
            <p:cNvGrpSpPr/>
            <p:nvPr/>
          </p:nvGrpSpPr>
          <p:grpSpPr>
            <a:xfrm>
              <a:off x="1317088" y="3794862"/>
              <a:ext cx="3177327" cy="1629978"/>
              <a:chOff x="3783845" y="2732055"/>
              <a:chExt cx="3177332" cy="1629980"/>
            </a:xfrm>
          </p:grpSpPr>
          <p:sp>
            <p:nvSpPr>
              <p:cNvPr id="281" name="Freeform: Shape 101">
                <a:extLst>
                  <a:ext uri="{FF2B5EF4-FFF2-40B4-BE49-F238E27FC236}">
                    <a16:creationId xmlns:a16="http://schemas.microsoft.com/office/drawing/2014/main" id="{2672F53F-941C-AB49-90E3-F0A049435685}"/>
                  </a:ext>
                </a:extLst>
              </p:cNvPr>
              <p:cNvSpPr/>
              <p:nvPr/>
            </p:nvSpPr>
            <p:spPr>
              <a:xfrm>
                <a:off x="4100120" y="3453360"/>
                <a:ext cx="2643188" cy="579120"/>
              </a:xfrm>
              <a:custGeom>
                <a:avLst/>
                <a:gdLst>
                  <a:gd name="connsiteX0" fmla="*/ 0 w 3524250"/>
                  <a:gd name="connsiteY0" fmla="*/ 579120 h 579120"/>
                  <a:gd name="connsiteX1" fmla="*/ 293370 w 3524250"/>
                  <a:gd name="connsiteY1" fmla="*/ 495300 h 579120"/>
                  <a:gd name="connsiteX2" fmla="*/ 586740 w 3524250"/>
                  <a:gd name="connsiteY2" fmla="*/ 396240 h 579120"/>
                  <a:gd name="connsiteX3" fmla="*/ 880110 w 3524250"/>
                  <a:gd name="connsiteY3" fmla="*/ 377190 h 579120"/>
                  <a:gd name="connsiteX4" fmla="*/ 1173480 w 3524250"/>
                  <a:gd name="connsiteY4" fmla="*/ 228600 h 579120"/>
                  <a:gd name="connsiteX5" fmla="*/ 1756410 w 3524250"/>
                  <a:gd name="connsiteY5" fmla="*/ 220980 h 579120"/>
                  <a:gd name="connsiteX6" fmla="*/ 2628900 w 3524250"/>
                  <a:gd name="connsiteY6" fmla="*/ 87630 h 579120"/>
                  <a:gd name="connsiteX7" fmla="*/ 3524250 w 3524250"/>
                  <a:gd name="connsiteY7" fmla="*/ 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0" h="579120">
                    <a:moveTo>
                      <a:pt x="0" y="579120"/>
                    </a:moveTo>
                    <a:lnTo>
                      <a:pt x="293370" y="495300"/>
                    </a:lnTo>
                    <a:lnTo>
                      <a:pt x="586740" y="396240"/>
                    </a:lnTo>
                    <a:lnTo>
                      <a:pt x="880110" y="377190"/>
                    </a:lnTo>
                    <a:lnTo>
                      <a:pt x="1173480" y="228600"/>
                    </a:lnTo>
                    <a:lnTo>
                      <a:pt x="1756410" y="220980"/>
                    </a:lnTo>
                    <a:lnTo>
                      <a:pt x="2628900" y="87630"/>
                    </a:lnTo>
                    <a:lnTo>
                      <a:pt x="352425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Rectangle 281">
                <a:extLst>
                  <a:ext uri="{FF2B5EF4-FFF2-40B4-BE49-F238E27FC236}">
                    <a16:creationId xmlns:a16="http://schemas.microsoft.com/office/drawing/2014/main" id="{200F0074-79C0-EF41-804F-6A25D38D1457}"/>
                  </a:ext>
                </a:extLst>
              </p:cNvPr>
              <p:cNvSpPr/>
              <p:nvPr/>
            </p:nvSpPr>
            <p:spPr>
              <a:xfrm>
                <a:off x="4294821" y="392545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a:extLst>
                  <a:ext uri="{FF2B5EF4-FFF2-40B4-BE49-F238E27FC236}">
                    <a16:creationId xmlns:a16="http://schemas.microsoft.com/office/drawing/2014/main" id="{F3BFE4F2-C2FE-404F-871F-47105BFB4AD3}"/>
                  </a:ext>
                </a:extLst>
              </p:cNvPr>
              <p:cNvSpPr/>
              <p:nvPr/>
            </p:nvSpPr>
            <p:spPr>
              <a:xfrm>
                <a:off x="4517706" y="382639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Rectangle 283">
                <a:extLst>
                  <a:ext uri="{FF2B5EF4-FFF2-40B4-BE49-F238E27FC236}">
                    <a16:creationId xmlns:a16="http://schemas.microsoft.com/office/drawing/2014/main" id="{3B0A6C26-6D65-8F49-BFC1-BB01BACD8D9E}"/>
                  </a:ext>
                </a:extLst>
              </p:cNvPr>
              <p:cNvSpPr/>
              <p:nvPr/>
            </p:nvSpPr>
            <p:spPr>
              <a:xfrm>
                <a:off x="4732971" y="379591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Rectangle 284">
                <a:extLst>
                  <a:ext uri="{FF2B5EF4-FFF2-40B4-BE49-F238E27FC236}">
                    <a16:creationId xmlns:a16="http://schemas.microsoft.com/office/drawing/2014/main" id="{0305AED5-33FD-6D4E-B3FF-FAD880577A47}"/>
                  </a:ext>
                </a:extLst>
              </p:cNvPr>
              <p:cNvSpPr/>
              <p:nvPr/>
            </p:nvSpPr>
            <p:spPr>
              <a:xfrm>
                <a:off x="4952046" y="365621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6" name="Rectangle 285">
                <a:extLst>
                  <a:ext uri="{FF2B5EF4-FFF2-40B4-BE49-F238E27FC236}">
                    <a16:creationId xmlns:a16="http://schemas.microsoft.com/office/drawing/2014/main" id="{CF13CF43-7D4A-F444-8261-15F822FA3E29}"/>
                  </a:ext>
                </a:extLst>
              </p:cNvPr>
              <p:cNvSpPr/>
              <p:nvPr/>
            </p:nvSpPr>
            <p:spPr>
              <a:xfrm>
                <a:off x="5394006" y="364097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7" name="Rectangle 286">
                <a:extLst>
                  <a:ext uri="{FF2B5EF4-FFF2-40B4-BE49-F238E27FC236}">
                    <a16:creationId xmlns:a16="http://schemas.microsoft.com/office/drawing/2014/main" id="{853C9BED-8F62-E742-8DCE-698877E56597}"/>
                  </a:ext>
                </a:extLst>
              </p:cNvPr>
              <p:cNvSpPr/>
              <p:nvPr/>
            </p:nvSpPr>
            <p:spPr>
              <a:xfrm>
                <a:off x="6049326" y="350381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8" name="Rectangle 287">
                <a:extLst>
                  <a:ext uri="{FF2B5EF4-FFF2-40B4-BE49-F238E27FC236}">
                    <a16:creationId xmlns:a16="http://schemas.microsoft.com/office/drawing/2014/main" id="{A188D7D1-8345-8440-9CE8-A7E059F738BC}"/>
                  </a:ext>
                </a:extLst>
              </p:cNvPr>
              <p:cNvSpPr/>
              <p:nvPr/>
            </p:nvSpPr>
            <p:spPr>
              <a:xfrm>
                <a:off x="6710361" y="3425073"/>
                <a:ext cx="48578" cy="647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sp>
            <p:nvSpPr>
              <p:cNvPr id="289" name="Freeform: Shape 110">
                <a:extLst>
                  <a:ext uri="{FF2B5EF4-FFF2-40B4-BE49-F238E27FC236}">
                    <a16:creationId xmlns:a16="http://schemas.microsoft.com/office/drawing/2014/main" id="{26A28113-6E7B-864E-972E-B02F4191FB63}"/>
                  </a:ext>
                </a:extLst>
              </p:cNvPr>
              <p:cNvSpPr/>
              <p:nvPr/>
            </p:nvSpPr>
            <p:spPr>
              <a:xfrm>
                <a:off x="4102978" y="3292070"/>
                <a:ext cx="2632711" cy="736600"/>
              </a:xfrm>
              <a:custGeom>
                <a:avLst/>
                <a:gdLst>
                  <a:gd name="connsiteX0" fmla="*/ 0 w 3510280"/>
                  <a:gd name="connsiteY0" fmla="*/ 736600 h 736600"/>
                  <a:gd name="connsiteX1" fmla="*/ 289560 w 3510280"/>
                  <a:gd name="connsiteY1" fmla="*/ 551180 h 736600"/>
                  <a:gd name="connsiteX2" fmla="*/ 581660 w 3510280"/>
                  <a:gd name="connsiteY2" fmla="*/ 365760 h 736600"/>
                  <a:gd name="connsiteX3" fmla="*/ 876300 w 3510280"/>
                  <a:gd name="connsiteY3" fmla="*/ 259080 h 736600"/>
                  <a:gd name="connsiteX4" fmla="*/ 1160780 w 3510280"/>
                  <a:gd name="connsiteY4" fmla="*/ 223520 h 736600"/>
                  <a:gd name="connsiteX5" fmla="*/ 1750060 w 3510280"/>
                  <a:gd name="connsiteY5" fmla="*/ 215900 h 736600"/>
                  <a:gd name="connsiteX6" fmla="*/ 2628900 w 3510280"/>
                  <a:gd name="connsiteY6" fmla="*/ 68580 h 736600"/>
                  <a:gd name="connsiteX7" fmla="*/ 3510280 w 3510280"/>
                  <a:gd name="connsiteY7"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0280" h="736600">
                    <a:moveTo>
                      <a:pt x="0" y="736600"/>
                    </a:moveTo>
                    <a:lnTo>
                      <a:pt x="289560" y="551180"/>
                    </a:lnTo>
                    <a:lnTo>
                      <a:pt x="581660" y="365760"/>
                    </a:lnTo>
                    <a:lnTo>
                      <a:pt x="876300" y="259080"/>
                    </a:lnTo>
                    <a:lnTo>
                      <a:pt x="1160780" y="223520"/>
                    </a:lnTo>
                    <a:lnTo>
                      <a:pt x="1750060" y="215900"/>
                    </a:lnTo>
                    <a:lnTo>
                      <a:pt x="2628900" y="68580"/>
                    </a:lnTo>
                    <a:lnTo>
                      <a:pt x="3510280" y="0"/>
                    </a:lnTo>
                  </a:path>
                </a:pathLst>
              </a:custGeom>
              <a:ln w="19050">
                <a:solidFill>
                  <a:srgbClr val="00CC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0" name="Oval 289">
                <a:extLst>
                  <a:ext uri="{FF2B5EF4-FFF2-40B4-BE49-F238E27FC236}">
                    <a16:creationId xmlns:a16="http://schemas.microsoft.com/office/drawing/2014/main" id="{864C31BF-49A0-5F45-99C2-C7436C3CEAD6}"/>
                  </a:ext>
                </a:extLst>
              </p:cNvPr>
              <p:cNvSpPr/>
              <p:nvPr/>
            </p:nvSpPr>
            <p:spPr>
              <a:xfrm>
                <a:off x="4284341" y="3804809"/>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1" name="Oval 290">
                <a:extLst>
                  <a:ext uri="{FF2B5EF4-FFF2-40B4-BE49-F238E27FC236}">
                    <a16:creationId xmlns:a16="http://schemas.microsoft.com/office/drawing/2014/main" id="{F8B88F03-1BC1-F448-982A-90AFEA5334EE}"/>
                  </a:ext>
                </a:extLst>
              </p:cNvPr>
              <p:cNvSpPr/>
              <p:nvPr/>
            </p:nvSpPr>
            <p:spPr>
              <a:xfrm>
                <a:off x="4503419" y="3616847"/>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2" name="Oval 291">
                <a:extLst>
                  <a:ext uri="{FF2B5EF4-FFF2-40B4-BE49-F238E27FC236}">
                    <a16:creationId xmlns:a16="http://schemas.microsoft.com/office/drawing/2014/main" id="{C7817D75-E015-AF43-BDFB-32D2642D3D89}"/>
                  </a:ext>
                </a:extLst>
              </p:cNvPr>
              <p:cNvSpPr/>
              <p:nvPr/>
            </p:nvSpPr>
            <p:spPr>
              <a:xfrm>
                <a:off x="4726340" y="3522870"/>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3" name="Oval 292">
                <a:extLst>
                  <a:ext uri="{FF2B5EF4-FFF2-40B4-BE49-F238E27FC236}">
                    <a16:creationId xmlns:a16="http://schemas.microsoft.com/office/drawing/2014/main" id="{595DBABA-6197-9B49-84C3-084EA0D707F6}"/>
                  </a:ext>
                </a:extLst>
              </p:cNvPr>
              <p:cNvSpPr/>
              <p:nvPr/>
            </p:nvSpPr>
            <p:spPr>
              <a:xfrm>
                <a:off x="4941605" y="3477147"/>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4" name="Oval 293">
                <a:extLst>
                  <a:ext uri="{FF2B5EF4-FFF2-40B4-BE49-F238E27FC236}">
                    <a16:creationId xmlns:a16="http://schemas.microsoft.com/office/drawing/2014/main" id="{B5124B19-53C3-6146-B13B-2C3903C795CF}"/>
                  </a:ext>
                </a:extLst>
              </p:cNvPr>
              <p:cNvSpPr/>
              <p:nvPr/>
            </p:nvSpPr>
            <p:spPr>
              <a:xfrm>
                <a:off x="5385470" y="3466983"/>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5" name="Oval 294">
                <a:extLst>
                  <a:ext uri="{FF2B5EF4-FFF2-40B4-BE49-F238E27FC236}">
                    <a16:creationId xmlns:a16="http://schemas.microsoft.com/office/drawing/2014/main" id="{05CC24AA-F49B-1440-B082-39E031FD91EE}"/>
                  </a:ext>
                </a:extLst>
              </p:cNvPr>
              <p:cNvSpPr/>
              <p:nvPr/>
            </p:nvSpPr>
            <p:spPr>
              <a:xfrm>
                <a:off x="6042695" y="3319667"/>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6" name="Oval 295">
                <a:extLst>
                  <a:ext uri="{FF2B5EF4-FFF2-40B4-BE49-F238E27FC236}">
                    <a16:creationId xmlns:a16="http://schemas.microsoft.com/office/drawing/2014/main" id="{D3A4958A-61C1-A246-94FA-9180581E9A44}"/>
                  </a:ext>
                </a:extLst>
              </p:cNvPr>
              <p:cNvSpPr/>
              <p:nvPr/>
            </p:nvSpPr>
            <p:spPr>
              <a:xfrm>
                <a:off x="6701825" y="3256163"/>
                <a:ext cx="65723" cy="75543"/>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sp>
            <p:nvSpPr>
              <p:cNvPr id="297" name="Freeform: Shape 118">
                <a:extLst>
                  <a:ext uri="{FF2B5EF4-FFF2-40B4-BE49-F238E27FC236}">
                    <a16:creationId xmlns:a16="http://schemas.microsoft.com/office/drawing/2014/main" id="{7681D19D-ACF8-5943-BD29-46FC0C8C2B1F}"/>
                  </a:ext>
                </a:extLst>
              </p:cNvPr>
              <p:cNvSpPr/>
              <p:nvPr/>
            </p:nvSpPr>
            <p:spPr>
              <a:xfrm>
                <a:off x="4101073" y="3335250"/>
                <a:ext cx="2640330" cy="695960"/>
              </a:xfrm>
              <a:custGeom>
                <a:avLst/>
                <a:gdLst>
                  <a:gd name="connsiteX0" fmla="*/ 0 w 3520440"/>
                  <a:gd name="connsiteY0" fmla="*/ 695960 h 695960"/>
                  <a:gd name="connsiteX1" fmla="*/ 292100 w 3520440"/>
                  <a:gd name="connsiteY1" fmla="*/ 467360 h 695960"/>
                  <a:gd name="connsiteX2" fmla="*/ 586740 w 3520440"/>
                  <a:gd name="connsiteY2" fmla="*/ 342900 h 695960"/>
                  <a:gd name="connsiteX3" fmla="*/ 878840 w 3520440"/>
                  <a:gd name="connsiteY3" fmla="*/ 248920 h 695960"/>
                  <a:gd name="connsiteX4" fmla="*/ 1168400 w 3520440"/>
                  <a:gd name="connsiteY4" fmla="*/ 198120 h 695960"/>
                  <a:gd name="connsiteX5" fmla="*/ 1755140 w 3520440"/>
                  <a:gd name="connsiteY5" fmla="*/ 160020 h 695960"/>
                  <a:gd name="connsiteX6" fmla="*/ 2633980 w 3520440"/>
                  <a:gd name="connsiteY6" fmla="*/ 45720 h 695960"/>
                  <a:gd name="connsiteX7" fmla="*/ 3520440 w 3520440"/>
                  <a:gd name="connsiteY7" fmla="*/ 0 h 6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440" h="695960">
                    <a:moveTo>
                      <a:pt x="0" y="695960"/>
                    </a:moveTo>
                    <a:lnTo>
                      <a:pt x="292100" y="467360"/>
                    </a:lnTo>
                    <a:lnTo>
                      <a:pt x="586740" y="342900"/>
                    </a:lnTo>
                    <a:lnTo>
                      <a:pt x="878840" y="248920"/>
                    </a:lnTo>
                    <a:lnTo>
                      <a:pt x="1168400" y="198120"/>
                    </a:lnTo>
                    <a:lnTo>
                      <a:pt x="1755140" y="160020"/>
                    </a:lnTo>
                    <a:lnTo>
                      <a:pt x="2633980" y="45720"/>
                    </a:lnTo>
                    <a:lnTo>
                      <a:pt x="352044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Isosceles Triangle 119">
                <a:extLst>
                  <a:ext uri="{FF2B5EF4-FFF2-40B4-BE49-F238E27FC236}">
                    <a16:creationId xmlns:a16="http://schemas.microsoft.com/office/drawing/2014/main" id="{92836694-29C3-9448-8151-FB231E6DF3EC}"/>
                  </a:ext>
                </a:extLst>
              </p:cNvPr>
              <p:cNvSpPr/>
              <p:nvPr/>
            </p:nvSpPr>
            <p:spPr>
              <a:xfrm>
                <a:off x="4283390" y="3756547"/>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9" name="Isosceles Triangle 120">
                <a:extLst>
                  <a:ext uri="{FF2B5EF4-FFF2-40B4-BE49-F238E27FC236}">
                    <a16:creationId xmlns:a16="http://schemas.microsoft.com/office/drawing/2014/main" id="{2F4E9392-C2A9-D84C-8DA5-D85188B35335}"/>
                  </a:ext>
                </a:extLst>
              </p:cNvPr>
              <p:cNvSpPr/>
              <p:nvPr/>
            </p:nvSpPr>
            <p:spPr>
              <a:xfrm>
                <a:off x="4511999" y="3632088"/>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Isosceles Triangle 121">
                <a:extLst>
                  <a:ext uri="{FF2B5EF4-FFF2-40B4-BE49-F238E27FC236}">
                    <a16:creationId xmlns:a16="http://schemas.microsoft.com/office/drawing/2014/main" id="{59826EDB-B0D5-A94D-B159-3657CD64934E}"/>
                  </a:ext>
                </a:extLst>
              </p:cNvPr>
              <p:cNvSpPr/>
              <p:nvPr/>
            </p:nvSpPr>
            <p:spPr>
              <a:xfrm>
                <a:off x="4731102" y="3540650"/>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1" name="Isosceles Triangle 122">
                <a:extLst>
                  <a:ext uri="{FF2B5EF4-FFF2-40B4-BE49-F238E27FC236}">
                    <a16:creationId xmlns:a16="http://schemas.microsoft.com/office/drawing/2014/main" id="{DAE61195-B232-D446-9910-78EDABB834F6}"/>
                  </a:ext>
                </a:extLst>
              </p:cNvPr>
              <p:cNvSpPr/>
              <p:nvPr/>
            </p:nvSpPr>
            <p:spPr>
              <a:xfrm>
                <a:off x="4944462" y="3489849"/>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2" name="Isosceles Triangle 123">
                <a:extLst>
                  <a:ext uri="{FF2B5EF4-FFF2-40B4-BE49-F238E27FC236}">
                    <a16:creationId xmlns:a16="http://schemas.microsoft.com/office/drawing/2014/main" id="{9FF52AAA-1882-1647-9729-EE1510248EBE}"/>
                  </a:ext>
                </a:extLst>
              </p:cNvPr>
              <p:cNvSpPr/>
              <p:nvPr/>
            </p:nvSpPr>
            <p:spPr>
              <a:xfrm>
                <a:off x="5388327" y="3446664"/>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3" name="Isosceles Triangle 124">
                <a:extLst>
                  <a:ext uri="{FF2B5EF4-FFF2-40B4-BE49-F238E27FC236}">
                    <a16:creationId xmlns:a16="http://schemas.microsoft.com/office/drawing/2014/main" id="{1E24EA3A-3225-8B4F-B086-B987EA5C840B}"/>
                  </a:ext>
                </a:extLst>
              </p:cNvPr>
              <p:cNvSpPr/>
              <p:nvPr/>
            </p:nvSpPr>
            <p:spPr>
              <a:xfrm>
                <a:off x="6047457" y="3339985"/>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4" name="Isosceles Triangle 125">
                <a:extLst>
                  <a:ext uri="{FF2B5EF4-FFF2-40B4-BE49-F238E27FC236}">
                    <a16:creationId xmlns:a16="http://schemas.microsoft.com/office/drawing/2014/main" id="{4E055924-3EFD-0B4F-838E-CAE3C3683A59}"/>
                  </a:ext>
                </a:extLst>
              </p:cNvPr>
              <p:cNvSpPr/>
              <p:nvPr/>
            </p:nvSpPr>
            <p:spPr>
              <a:xfrm>
                <a:off x="6704682" y="3291723"/>
                <a:ext cx="65723" cy="75543"/>
              </a:xfrm>
              <a:prstGeom prst="triangle">
                <a:avLst/>
              </a:prstGeom>
              <a:solidFill>
                <a:srgbClr val="009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sp>
            <p:nvSpPr>
              <p:cNvPr id="305" name="Rectangle 304">
                <a:extLst>
                  <a:ext uri="{FF2B5EF4-FFF2-40B4-BE49-F238E27FC236}">
                    <a16:creationId xmlns:a16="http://schemas.microsoft.com/office/drawing/2014/main" id="{8D001F7B-2BEF-4247-95E0-C259D1C41C10}"/>
                  </a:ext>
                </a:extLst>
              </p:cNvPr>
              <p:cNvSpPr/>
              <p:nvPr/>
            </p:nvSpPr>
            <p:spPr>
              <a:xfrm>
                <a:off x="4886226" y="330171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6" name="Rectangle 305">
                <a:extLst>
                  <a:ext uri="{FF2B5EF4-FFF2-40B4-BE49-F238E27FC236}">
                    <a16:creationId xmlns:a16="http://schemas.microsoft.com/office/drawing/2014/main" id="{9FBD2C7C-C9BA-B242-9112-7784A4F1B0AB}"/>
                  </a:ext>
                </a:extLst>
              </p:cNvPr>
              <p:cNvSpPr/>
              <p:nvPr/>
            </p:nvSpPr>
            <p:spPr>
              <a:xfrm>
                <a:off x="4227573" y="358873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7" name="Rectangle 306">
                <a:extLst>
                  <a:ext uri="{FF2B5EF4-FFF2-40B4-BE49-F238E27FC236}">
                    <a16:creationId xmlns:a16="http://schemas.microsoft.com/office/drawing/2014/main" id="{40589C40-ABCB-DF4B-8611-269151BA8D1C}"/>
                  </a:ext>
                </a:extLst>
              </p:cNvPr>
              <p:cNvSpPr/>
              <p:nvPr/>
            </p:nvSpPr>
            <p:spPr>
              <a:xfrm>
                <a:off x="6662752" y="3104309"/>
                <a:ext cx="255198"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8" name="Rectangle 307">
                <a:extLst>
                  <a:ext uri="{FF2B5EF4-FFF2-40B4-BE49-F238E27FC236}">
                    <a16:creationId xmlns:a16="http://schemas.microsoft.com/office/drawing/2014/main" id="{3C992016-4BA3-024C-B17A-AAB9A7AD0404}"/>
                  </a:ext>
                </a:extLst>
              </p:cNvPr>
              <p:cNvSpPr/>
              <p:nvPr/>
            </p:nvSpPr>
            <p:spPr>
              <a:xfrm>
                <a:off x="6705979" y="3272504"/>
                <a:ext cx="255198"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9" name="Rectangle 308">
                <a:extLst>
                  <a:ext uri="{FF2B5EF4-FFF2-40B4-BE49-F238E27FC236}">
                    <a16:creationId xmlns:a16="http://schemas.microsoft.com/office/drawing/2014/main" id="{AEE28103-C2A4-7842-8BB4-793DEC1FCA5D}"/>
                  </a:ext>
                </a:extLst>
              </p:cNvPr>
              <p:cNvSpPr/>
              <p:nvPr/>
            </p:nvSpPr>
            <p:spPr>
              <a:xfrm>
                <a:off x="4450458" y="344649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0" name="Rectangle 309">
                <a:extLst>
                  <a:ext uri="{FF2B5EF4-FFF2-40B4-BE49-F238E27FC236}">
                    <a16:creationId xmlns:a16="http://schemas.microsoft.com/office/drawing/2014/main" id="{49A0C83A-7766-0844-9D90-D3D7C46910B8}"/>
                  </a:ext>
                </a:extLst>
              </p:cNvPr>
              <p:cNvSpPr/>
              <p:nvPr/>
            </p:nvSpPr>
            <p:spPr>
              <a:xfrm>
                <a:off x="4667628" y="335251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1" name="Rectangle 310">
                <a:extLst>
                  <a:ext uri="{FF2B5EF4-FFF2-40B4-BE49-F238E27FC236}">
                    <a16:creationId xmlns:a16="http://schemas.microsoft.com/office/drawing/2014/main" id="{78D62FF5-505D-1748-86A5-183344422C3D}"/>
                  </a:ext>
                </a:extLst>
              </p:cNvPr>
              <p:cNvSpPr/>
              <p:nvPr/>
            </p:nvSpPr>
            <p:spPr>
              <a:xfrm>
                <a:off x="4282818" y="374113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2" name="Rectangle 311">
                <a:extLst>
                  <a:ext uri="{FF2B5EF4-FFF2-40B4-BE49-F238E27FC236}">
                    <a16:creationId xmlns:a16="http://schemas.microsoft.com/office/drawing/2014/main" id="{A7ADF66E-982F-FD48-99D4-C87CA19164BC}"/>
                  </a:ext>
                </a:extLst>
              </p:cNvPr>
              <p:cNvSpPr/>
              <p:nvPr/>
            </p:nvSpPr>
            <p:spPr>
              <a:xfrm>
                <a:off x="4507608" y="360905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3" name="Rectangle 312">
                <a:extLst>
                  <a:ext uri="{FF2B5EF4-FFF2-40B4-BE49-F238E27FC236}">
                    <a16:creationId xmlns:a16="http://schemas.microsoft.com/office/drawing/2014/main" id="{31FEEC36-062A-AF47-821F-4E4AB7DEBBC7}"/>
                  </a:ext>
                </a:extLst>
              </p:cNvPr>
              <p:cNvSpPr/>
              <p:nvPr/>
            </p:nvSpPr>
            <p:spPr>
              <a:xfrm>
                <a:off x="4730493" y="349983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4" name="Rectangle 313">
                <a:extLst>
                  <a:ext uri="{FF2B5EF4-FFF2-40B4-BE49-F238E27FC236}">
                    <a16:creationId xmlns:a16="http://schemas.microsoft.com/office/drawing/2014/main" id="{2F7EB977-4B3B-2949-91CF-90BEACE13077}"/>
                  </a:ext>
                </a:extLst>
              </p:cNvPr>
              <p:cNvSpPr/>
              <p:nvPr/>
            </p:nvSpPr>
            <p:spPr>
              <a:xfrm>
                <a:off x="5380098" y="344649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5" name="Rectangle 314">
                <a:extLst>
                  <a:ext uri="{FF2B5EF4-FFF2-40B4-BE49-F238E27FC236}">
                    <a16:creationId xmlns:a16="http://schemas.microsoft.com/office/drawing/2014/main" id="{67DFE8E2-C182-6A4C-85F2-2BFA6607EBD9}"/>
                  </a:ext>
                </a:extLst>
              </p:cNvPr>
              <p:cNvSpPr/>
              <p:nvPr/>
            </p:nvSpPr>
            <p:spPr>
              <a:xfrm>
                <a:off x="4943376" y="345665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6" name="Rectangle 315">
                <a:extLst>
                  <a:ext uri="{FF2B5EF4-FFF2-40B4-BE49-F238E27FC236}">
                    <a16:creationId xmlns:a16="http://schemas.microsoft.com/office/drawing/2014/main" id="{9EFB6189-6701-A943-8BB1-340687755ECD}"/>
                  </a:ext>
                </a:extLst>
              </p:cNvPr>
              <p:cNvSpPr/>
              <p:nvPr/>
            </p:nvSpPr>
            <p:spPr>
              <a:xfrm>
                <a:off x="5985411" y="314423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7" name="Rectangle 316">
                <a:extLst>
                  <a:ext uri="{FF2B5EF4-FFF2-40B4-BE49-F238E27FC236}">
                    <a16:creationId xmlns:a16="http://schemas.microsoft.com/office/drawing/2014/main" id="{FF4AB968-6368-4949-A47B-86071A854D5A}"/>
                  </a:ext>
                </a:extLst>
              </p:cNvPr>
              <p:cNvSpPr/>
              <p:nvPr/>
            </p:nvSpPr>
            <p:spPr>
              <a:xfrm>
                <a:off x="6043210" y="3308840"/>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8" name="Rectangle 317">
                <a:extLst>
                  <a:ext uri="{FF2B5EF4-FFF2-40B4-BE49-F238E27FC236}">
                    <a16:creationId xmlns:a16="http://schemas.microsoft.com/office/drawing/2014/main" id="{4E978DDF-CCD6-004F-8B7A-390A8281C250}"/>
                  </a:ext>
                </a:extLst>
              </p:cNvPr>
              <p:cNvSpPr/>
              <p:nvPr/>
            </p:nvSpPr>
            <p:spPr>
              <a:xfrm>
                <a:off x="5039907" y="2732055"/>
                <a:ext cx="772969" cy="30777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ACR50</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19" name="Rectangle 318">
                <a:extLst>
                  <a:ext uri="{FF2B5EF4-FFF2-40B4-BE49-F238E27FC236}">
                    <a16:creationId xmlns:a16="http://schemas.microsoft.com/office/drawing/2014/main" id="{FC4CECE1-3D3C-314C-922F-22EF4DFADDC5}"/>
                  </a:ext>
                </a:extLst>
              </p:cNvPr>
              <p:cNvSpPr/>
              <p:nvPr/>
            </p:nvSpPr>
            <p:spPr>
              <a:xfrm>
                <a:off x="5331996" y="3271234"/>
                <a:ext cx="242374"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320" name="Group 319">
                <a:extLst>
                  <a:ext uri="{FF2B5EF4-FFF2-40B4-BE49-F238E27FC236}">
                    <a16:creationId xmlns:a16="http://schemas.microsoft.com/office/drawing/2014/main" id="{2E1A83BB-706B-F74C-BB48-4B49E54E22BC}"/>
                  </a:ext>
                </a:extLst>
              </p:cNvPr>
              <p:cNvGrpSpPr/>
              <p:nvPr/>
            </p:nvGrpSpPr>
            <p:grpSpPr>
              <a:xfrm>
                <a:off x="3783845" y="2788236"/>
                <a:ext cx="3098732" cy="1573799"/>
                <a:chOff x="7276199" y="4640709"/>
                <a:chExt cx="4131642" cy="1573799"/>
              </a:xfrm>
            </p:grpSpPr>
            <p:sp>
              <p:nvSpPr>
                <p:cNvPr id="321" name="Rectangle 320">
                  <a:extLst>
                    <a:ext uri="{FF2B5EF4-FFF2-40B4-BE49-F238E27FC236}">
                      <a16:creationId xmlns:a16="http://schemas.microsoft.com/office/drawing/2014/main" id="{E9E76EE2-0441-524D-842E-678D77602163}"/>
                    </a:ext>
                  </a:extLst>
                </p:cNvPr>
                <p:cNvSpPr/>
                <p:nvPr/>
              </p:nvSpPr>
              <p:spPr>
                <a:xfrm>
                  <a:off x="7750055" y="5937509"/>
                  <a:ext cx="35950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2" name="Rectangle 321">
                  <a:extLst>
                    <a:ext uri="{FF2B5EF4-FFF2-40B4-BE49-F238E27FC236}">
                      <a16:creationId xmlns:a16="http://schemas.microsoft.com/office/drawing/2014/main" id="{EBCA1CA1-335A-E149-8BFB-8B5E5016B712}"/>
                    </a:ext>
                  </a:extLst>
                </p:cNvPr>
                <p:cNvSpPr/>
                <p:nvPr/>
              </p:nvSpPr>
              <p:spPr>
                <a:xfrm>
                  <a:off x="8034492" y="5937509"/>
                  <a:ext cx="359501" cy="276999"/>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23" name="Chart 322">
                  <a:extLst>
                    <a:ext uri="{FF2B5EF4-FFF2-40B4-BE49-F238E27FC236}">
                      <a16:creationId xmlns:a16="http://schemas.microsoft.com/office/drawing/2014/main" id="{6A6DFEA4-5CD5-764C-A09A-DBB3D4621F16}"/>
                    </a:ext>
                  </a:extLst>
                </p:cNvPr>
                <p:cNvGraphicFramePr/>
                <p:nvPr/>
              </p:nvGraphicFramePr>
              <p:xfrm>
                <a:off x="7276199" y="4640709"/>
                <a:ext cx="4131642" cy="1534374"/>
              </p:xfrm>
              <a:graphic>
                <a:graphicData uri="http://schemas.openxmlformats.org/drawingml/2006/chart">
                  <c:chart xmlns:c="http://schemas.openxmlformats.org/drawingml/2006/chart" xmlns:r="http://schemas.openxmlformats.org/officeDocument/2006/relationships" r:id="rId5"/>
                </a:graphicData>
              </a:graphic>
            </p:graphicFrame>
            <p:cxnSp>
              <p:nvCxnSpPr>
                <p:cNvPr id="324" name="Straight Connector 323">
                  <a:extLst>
                    <a:ext uri="{FF2B5EF4-FFF2-40B4-BE49-F238E27FC236}">
                      <a16:creationId xmlns:a16="http://schemas.microsoft.com/office/drawing/2014/main" id="{72FA4800-C5C9-954A-B790-153831F8C98F}"/>
                    </a:ext>
                  </a:extLst>
                </p:cNvPr>
                <p:cNvCxnSpPr>
                  <a:cxnSpLocks/>
                </p:cNvCxnSpPr>
                <p:nvPr/>
              </p:nvCxnSpPr>
              <p:spPr>
                <a:xfrm>
                  <a:off x="7982979"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5D62713-8A10-2B4E-AE42-BF1B3173DA0E}"/>
                    </a:ext>
                  </a:extLst>
                </p:cNvPr>
                <p:cNvCxnSpPr>
                  <a:cxnSpLocks/>
                </p:cNvCxnSpPr>
                <p:nvPr/>
              </p:nvCxnSpPr>
              <p:spPr>
                <a:xfrm>
                  <a:off x="8277091"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CD08D727-5A77-1F40-9F86-3FA83B22E8CB}"/>
                    </a:ext>
                  </a:extLst>
                </p:cNvPr>
                <p:cNvSpPr/>
                <p:nvPr/>
              </p:nvSpPr>
              <p:spPr>
                <a:xfrm>
                  <a:off x="8679065" y="5970996"/>
                  <a:ext cx="392720" cy="21990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16</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27" name="Straight Connector 326">
                  <a:extLst>
                    <a:ext uri="{FF2B5EF4-FFF2-40B4-BE49-F238E27FC236}">
                      <a16:creationId xmlns:a16="http://schemas.microsoft.com/office/drawing/2014/main" id="{22605B42-B2B3-2D4B-8F8D-C761FB408403}"/>
                    </a:ext>
                  </a:extLst>
                </p:cNvPr>
                <p:cNvCxnSpPr>
                  <a:cxnSpLocks/>
                </p:cNvCxnSpPr>
                <p:nvPr/>
              </p:nvCxnSpPr>
              <p:spPr>
                <a:xfrm>
                  <a:off x="8867770" y="5899504"/>
                  <a:ext cx="0" cy="37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0" name="Rectangle 399">
              <a:extLst>
                <a:ext uri="{FF2B5EF4-FFF2-40B4-BE49-F238E27FC236}">
                  <a16:creationId xmlns:a16="http://schemas.microsoft.com/office/drawing/2014/main" id="{9C11B324-E9E5-B649-913E-8007951182AF}"/>
                </a:ext>
              </a:extLst>
            </p:cNvPr>
            <p:cNvSpPr/>
            <p:nvPr/>
          </p:nvSpPr>
          <p:spPr>
            <a:xfrm>
              <a:off x="2715779" y="5381116"/>
              <a:ext cx="534122" cy="2462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Weeks</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55" name="TextBox 154">
            <a:extLst>
              <a:ext uri="{FF2B5EF4-FFF2-40B4-BE49-F238E27FC236}">
                <a16:creationId xmlns:a16="http://schemas.microsoft.com/office/drawing/2014/main" id="{41491F16-7821-49AF-BF3E-844294D7C8BF}"/>
              </a:ext>
            </a:extLst>
          </p:cNvPr>
          <p:cNvSpPr txBox="1"/>
          <p:nvPr/>
        </p:nvSpPr>
        <p:spPr>
          <a:xfrm>
            <a:off x="71250" y="6547559"/>
            <a:ext cx="3639802"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Arthritis Rheumatol</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2019. 71:1112-1124</a:t>
            </a: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471309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SEAM-PsA</a:t>
            </a:r>
            <a:endPar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Primary Results: Skin</a:t>
            </a:r>
          </a:p>
        </p:txBody>
      </p:sp>
      <p:grpSp>
        <p:nvGrpSpPr>
          <p:cNvPr id="6" name="Group 5">
            <a:extLst>
              <a:ext uri="{FF2B5EF4-FFF2-40B4-BE49-F238E27FC236}">
                <a16:creationId xmlns:a16="http://schemas.microsoft.com/office/drawing/2014/main" id="{853E35CD-DD86-4B46-B7AF-727082E42D92}"/>
              </a:ext>
            </a:extLst>
          </p:cNvPr>
          <p:cNvGrpSpPr/>
          <p:nvPr/>
        </p:nvGrpSpPr>
        <p:grpSpPr>
          <a:xfrm>
            <a:off x="7007535" y="2251393"/>
            <a:ext cx="4020149" cy="3227311"/>
            <a:chOff x="6814724" y="2493005"/>
            <a:chExt cx="2568917" cy="2052101"/>
          </a:xfrm>
        </p:grpSpPr>
        <p:graphicFrame>
          <p:nvGraphicFramePr>
            <p:cNvPr id="158" name="Chart 157">
              <a:extLst>
                <a:ext uri="{FF2B5EF4-FFF2-40B4-BE49-F238E27FC236}">
                  <a16:creationId xmlns:a16="http://schemas.microsoft.com/office/drawing/2014/main" id="{3FC96EFE-30CB-B945-B50D-31749F639F9A}"/>
                </a:ext>
              </a:extLst>
            </p:cNvPr>
            <p:cNvGraphicFramePr/>
            <p:nvPr/>
          </p:nvGraphicFramePr>
          <p:xfrm>
            <a:off x="6938078" y="2784058"/>
            <a:ext cx="2445563" cy="1761048"/>
          </p:xfrm>
          <a:graphic>
            <a:graphicData uri="http://schemas.openxmlformats.org/drawingml/2006/chart">
              <c:chart xmlns:c="http://schemas.openxmlformats.org/drawingml/2006/chart" xmlns:r="http://schemas.openxmlformats.org/officeDocument/2006/relationships" r:id="rId3"/>
            </a:graphicData>
          </a:graphic>
        </p:graphicFrame>
        <p:sp>
          <p:nvSpPr>
            <p:cNvPr id="159" name="TextBox 158">
              <a:extLst>
                <a:ext uri="{FF2B5EF4-FFF2-40B4-BE49-F238E27FC236}">
                  <a16:creationId xmlns:a16="http://schemas.microsoft.com/office/drawing/2014/main" id="{92562BA8-559D-9C42-A49C-3C965D5B34C2}"/>
                </a:ext>
              </a:extLst>
            </p:cNvPr>
            <p:cNvSpPr txBox="1"/>
            <p:nvPr/>
          </p:nvSpPr>
          <p:spPr>
            <a:xfrm rot="16200000">
              <a:off x="6279904" y="3495590"/>
              <a:ext cx="1266314" cy="1966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Patients (%)</a:t>
              </a:r>
            </a:p>
          </p:txBody>
        </p:sp>
        <p:sp>
          <p:nvSpPr>
            <p:cNvPr id="160" name="Rectangle 159">
              <a:extLst>
                <a:ext uri="{FF2B5EF4-FFF2-40B4-BE49-F238E27FC236}">
                  <a16:creationId xmlns:a16="http://schemas.microsoft.com/office/drawing/2014/main" id="{2E90CB4C-9552-4048-BD07-234127CA51EA}"/>
                </a:ext>
              </a:extLst>
            </p:cNvPr>
            <p:cNvSpPr/>
            <p:nvPr/>
          </p:nvSpPr>
          <p:spPr>
            <a:xfrm>
              <a:off x="7408804" y="2493005"/>
              <a:ext cx="1923046" cy="332692"/>
            </a:xfrm>
            <a:prstGeom prst="rect">
              <a:avLst/>
            </a:prstGeom>
          </p:spPr>
          <p:txBody>
            <a:bodyPr wrap="square">
              <a:spAutoFit/>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sPGA status “Clear” or </a:t>
              </a:r>
              <a:br>
                <a:rPr kumimoji="0" lang="en-GB"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br>
              <a:r>
                <a:rPr kumimoji="0" lang="en-GB"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“Almost clear” (0/1)</a:t>
              </a:r>
              <a:r>
                <a:rPr kumimoji="0" lang="en-GB" sz="1400" b="1"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a:t>
              </a:r>
              <a:endParaRPr kumimoji="0" lang="en-US" sz="1400" b="1" i="0" u="none" strike="noStrike" kern="1200" cap="none" spc="0" normalizeH="0" baseline="3000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grpSp>
      <p:grpSp>
        <p:nvGrpSpPr>
          <p:cNvPr id="161" name="Group 160">
            <a:extLst>
              <a:ext uri="{FF2B5EF4-FFF2-40B4-BE49-F238E27FC236}">
                <a16:creationId xmlns:a16="http://schemas.microsoft.com/office/drawing/2014/main" id="{81B10DE6-B006-3849-AEBC-255E16139DD7}"/>
              </a:ext>
            </a:extLst>
          </p:cNvPr>
          <p:cNvGrpSpPr/>
          <p:nvPr/>
        </p:nvGrpSpPr>
        <p:grpSpPr>
          <a:xfrm>
            <a:off x="4246645" y="1518456"/>
            <a:ext cx="4289631" cy="307777"/>
            <a:chOff x="7202229" y="1410603"/>
            <a:chExt cx="4833479" cy="251316"/>
          </a:xfrm>
        </p:grpSpPr>
        <p:sp>
          <p:nvSpPr>
            <p:cNvPr id="162" name="Rectangle 161">
              <a:extLst>
                <a:ext uri="{FF2B5EF4-FFF2-40B4-BE49-F238E27FC236}">
                  <a16:creationId xmlns:a16="http://schemas.microsoft.com/office/drawing/2014/main" id="{34195BC4-CEA8-6C4B-9B7C-AA6918FBD067}"/>
                </a:ext>
              </a:extLst>
            </p:cNvPr>
            <p:cNvSpPr/>
            <p:nvPr/>
          </p:nvSpPr>
          <p:spPr>
            <a:xfrm>
              <a:off x="7258867" y="1410603"/>
              <a:ext cx="4776841" cy="2513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MTX-Mono</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ETN-Mono</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ETN + MTX </a:t>
              </a: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Combo</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5C35819A-9D4E-3746-A17A-7CC51229BF00}"/>
                </a:ext>
              </a:extLst>
            </p:cNvPr>
            <p:cNvSpPr/>
            <p:nvPr/>
          </p:nvSpPr>
          <p:spPr>
            <a:xfrm>
              <a:off x="7202229" y="1476723"/>
              <a:ext cx="98600" cy="986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CC9B6BEB-5088-F34D-A581-D493223F0B3D}"/>
                </a:ext>
              </a:extLst>
            </p:cNvPr>
            <p:cNvSpPr/>
            <p:nvPr/>
          </p:nvSpPr>
          <p:spPr>
            <a:xfrm>
              <a:off x="8410187" y="1474394"/>
              <a:ext cx="98600" cy="98600"/>
            </a:xfrm>
            <a:prstGeom prst="rect">
              <a:avLst/>
            </a:prstGeom>
            <a:solidFill>
              <a:srgbClr val="00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71BF9B99-4198-1C4E-8D1E-99B2EDEF4248}"/>
                </a:ext>
              </a:extLst>
            </p:cNvPr>
            <p:cNvSpPr/>
            <p:nvPr/>
          </p:nvSpPr>
          <p:spPr>
            <a:xfrm>
              <a:off x="9783960" y="1464787"/>
              <a:ext cx="98600" cy="98600"/>
            </a:xfrm>
            <a:prstGeom prst="rect">
              <a:avLst/>
            </a:prstGeom>
            <a:solidFill>
              <a:srgbClr val="00906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D1F77088-C6AD-5946-B9C6-BE7ECA88AECA}"/>
              </a:ext>
            </a:extLst>
          </p:cNvPr>
          <p:cNvGrpSpPr/>
          <p:nvPr/>
        </p:nvGrpSpPr>
        <p:grpSpPr>
          <a:xfrm>
            <a:off x="1089955" y="2464206"/>
            <a:ext cx="3603104" cy="2990559"/>
            <a:chOff x="2836919" y="2570530"/>
            <a:chExt cx="2430298" cy="1941909"/>
          </a:xfrm>
        </p:grpSpPr>
        <p:graphicFrame>
          <p:nvGraphicFramePr>
            <p:cNvPr id="155" name="Chart 154">
              <a:extLst>
                <a:ext uri="{FF2B5EF4-FFF2-40B4-BE49-F238E27FC236}">
                  <a16:creationId xmlns:a16="http://schemas.microsoft.com/office/drawing/2014/main" id="{6F3BA562-DDCE-1E4E-BC51-1D2BEB61DD91}"/>
                </a:ext>
              </a:extLst>
            </p:cNvPr>
            <p:cNvGraphicFramePr/>
            <p:nvPr/>
          </p:nvGraphicFramePr>
          <p:xfrm>
            <a:off x="2836919" y="2618588"/>
            <a:ext cx="2430298" cy="1893851"/>
          </p:xfrm>
          <a:graphic>
            <a:graphicData uri="http://schemas.openxmlformats.org/drawingml/2006/chart">
              <c:chart xmlns:c="http://schemas.openxmlformats.org/drawingml/2006/chart" xmlns:r="http://schemas.openxmlformats.org/officeDocument/2006/relationships" r:id="rId4"/>
            </a:graphicData>
          </a:graphic>
        </p:graphicFrame>
        <p:sp>
          <p:nvSpPr>
            <p:cNvPr id="156" name="Rectangle 155">
              <a:extLst>
                <a:ext uri="{FF2B5EF4-FFF2-40B4-BE49-F238E27FC236}">
                  <a16:creationId xmlns:a16="http://schemas.microsoft.com/office/drawing/2014/main" id="{E7AEE04C-C6B0-E148-8E72-7081A4F6BC46}"/>
                </a:ext>
              </a:extLst>
            </p:cNvPr>
            <p:cNvSpPr/>
            <p:nvPr/>
          </p:nvSpPr>
          <p:spPr>
            <a:xfrm>
              <a:off x="3316156" y="2570530"/>
              <a:ext cx="1918431" cy="219839"/>
            </a:xfrm>
            <a:prstGeom prst="rect">
              <a:avLst/>
            </a:prstGeom>
          </p:spPr>
          <p:txBody>
            <a:bodyPr wrap="square">
              <a:spAutoFit/>
            </a:bodyP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BSA improvement</a:t>
              </a:r>
              <a:r>
                <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7" name="TextBox 156">
              <a:extLst>
                <a:ext uri="{FF2B5EF4-FFF2-40B4-BE49-F238E27FC236}">
                  <a16:creationId xmlns:a16="http://schemas.microsoft.com/office/drawing/2014/main" id="{F72351D5-6099-2D47-8116-C9F4229D8F7C}"/>
                </a:ext>
              </a:extLst>
            </p:cNvPr>
            <p:cNvSpPr txBox="1"/>
            <p:nvPr/>
          </p:nvSpPr>
          <p:spPr>
            <a:xfrm>
              <a:off x="3936724" y="2831707"/>
              <a:ext cx="248283" cy="1798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66" name="TextBox 165">
              <a:extLst>
                <a:ext uri="{FF2B5EF4-FFF2-40B4-BE49-F238E27FC236}">
                  <a16:creationId xmlns:a16="http://schemas.microsoft.com/office/drawing/2014/main" id="{DBDF24F5-A610-A446-8987-86A018133B7C}"/>
                </a:ext>
              </a:extLst>
            </p:cNvPr>
            <p:cNvSpPr txBox="1"/>
            <p:nvPr/>
          </p:nvSpPr>
          <p:spPr>
            <a:xfrm>
              <a:off x="3422513" y="4206003"/>
              <a:ext cx="865367" cy="1998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Week 24</a:t>
              </a:r>
            </a:p>
          </p:txBody>
        </p:sp>
        <p:sp>
          <p:nvSpPr>
            <p:cNvPr id="167" name="TextBox 166">
              <a:extLst>
                <a:ext uri="{FF2B5EF4-FFF2-40B4-BE49-F238E27FC236}">
                  <a16:creationId xmlns:a16="http://schemas.microsoft.com/office/drawing/2014/main" id="{8B414566-2C55-D34B-BD4E-367E68E521E2}"/>
                </a:ext>
              </a:extLst>
            </p:cNvPr>
            <p:cNvSpPr txBox="1"/>
            <p:nvPr/>
          </p:nvSpPr>
          <p:spPr>
            <a:xfrm>
              <a:off x="4362092" y="4206003"/>
              <a:ext cx="865367" cy="199854"/>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Week 48</a:t>
              </a:r>
            </a:p>
          </p:txBody>
        </p:sp>
        <p:sp>
          <p:nvSpPr>
            <p:cNvPr id="168" name="TextBox 167">
              <a:extLst>
                <a:ext uri="{FF2B5EF4-FFF2-40B4-BE49-F238E27FC236}">
                  <a16:creationId xmlns:a16="http://schemas.microsoft.com/office/drawing/2014/main" id="{6BB0CB46-8791-6141-B75A-65AAC57E46CC}"/>
                </a:ext>
              </a:extLst>
            </p:cNvPr>
            <p:cNvSpPr txBox="1"/>
            <p:nvPr/>
          </p:nvSpPr>
          <p:spPr>
            <a:xfrm rot="16200000">
              <a:off x="2296988" y="3406262"/>
              <a:ext cx="1299397" cy="207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a:t>
              </a:r>
            </a:p>
          </p:txBody>
        </p:sp>
      </p:grpSp>
      <p:sp>
        <p:nvSpPr>
          <p:cNvPr id="20" name="TextBox 19">
            <a:extLst>
              <a:ext uri="{FF2B5EF4-FFF2-40B4-BE49-F238E27FC236}">
                <a16:creationId xmlns:a16="http://schemas.microsoft.com/office/drawing/2014/main" id="{7D8CC889-EFA4-48A8-B01E-938AC7D575CB}"/>
              </a:ext>
            </a:extLst>
          </p:cNvPr>
          <p:cNvSpPr txBox="1"/>
          <p:nvPr/>
        </p:nvSpPr>
        <p:spPr>
          <a:xfrm>
            <a:off x="71250" y="6547559"/>
            <a:ext cx="3639802"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Arthritis Rheumatol</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2019. 71:1112-1124</a:t>
            </a:r>
            <a:r>
              <a:rPr kumimoji="0" lang="da-DK"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Tree>
    <p:extLst>
      <p:ext uri="{BB962C8B-B14F-4D97-AF65-F5344CB8AC3E}">
        <p14:creationId xmlns:p14="http://schemas.microsoft.com/office/powerpoint/2010/main" val="4110383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SEAM-PsA</a:t>
            </a:r>
            <a:endPar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Primary Results: Radiographic</a:t>
            </a:r>
          </a:p>
        </p:txBody>
      </p:sp>
      <p:grpSp>
        <p:nvGrpSpPr>
          <p:cNvPr id="20" name="Group 19">
            <a:extLst>
              <a:ext uri="{FF2B5EF4-FFF2-40B4-BE49-F238E27FC236}">
                <a16:creationId xmlns:a16="http://schemas.microsoft.com/office/drawing/2014/main" id="{2D71148E-5E10-964A-9430-24C4D7AD99DF}"/>
              </a:ext>
            </a:extLst>
          </p:cNvPr>
          <p:cNvGrpSpPr/>
          <p:nvPr/>
        </p:nvGrpSpPr>
        <p:grpSpPr>
          <a:xfrm>
            <a:off x="4246643" y="1677946"/>
            <a:ext cx="4289631" cy="307777"/>
            <a:chOff x="7202229" y="1410603"/>
            <a:chExt cx="4833479" cy="251316"/>
          </a:xfrm>
        </p:grpSpPr>
        <p:sp>
          <p:nvSpPr>
            <p:cNvPr id="21" name="Rectangle 20">
              <a:extLst>
                <a:ext uri="{FF2B5EF4-FFF2-40B4-BE49-F238E27FC236}">
                  <a16:creationId xmlns:a16="http://schemas.microsoft.com/office/drawing/2014/main" id="{35F605FD-8512-7E47-847C-A754B43FFB63}"/>
                </a:ext>
              </a:extLst>
            </p:cNvPr>
            <p:cNvSpPr/>
            <p:nvPr/>
          </p:nvSpPr>
          <p:spPr>
            <a:xfrm>
              <a:off x="7258867" y="1410603"/>
              <a:ext cx="4776841" cy="2513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MTX-Mono</a:t>
              </a:r>
              <a:r>
                <a:rPr kumimoji="0" lang="en-GB" sz="1400" b="1" i="0" u="none" strike="noStrike" kern="1200" cap="none" spc="0" normalizeH="0" baseline="0" noProof="0" dirty="0">
                  <a:ln>
                    <a:noFill/>
                  </a:ln>
                  <a:solidFill>
                    <a:prstClr val="black"/>
                  </a:solidFill>
                  <a:effectLst/>
                  <a:uLnTx/>
                  <a:uFillTx/>
                  <a:latin typeface="Calibri"/>
                  <a:ea typeface="+mn-ea"/>
                  <a:cs typeface="+mn-cs"/>
                </a:rPr>
                <a:t>          </a:t>
              </a:r>
              <a:r>
                <a:rPr kumimoji="0" lang="en-GB" sz="1400" b="1" i="0" u="none" strike="noStrike" kern="1200" cap="none" spc="0" normalizeH="0" baseline="0" noProof="0" dirty="0">
                  <a:ln>
                    <a:noFill/>
                  </a:ln>
                  <a:solidFill>
                    <a:srgbClr val="000000"/>
                  </a:solidFill>
                  <a:effectLst/>
                  <a:uLnTx/>
                  <a:uFillTx/>
                  <a:latin typeface="Calibri"/>
                  <a:ea typeface="+mn-ea"/>
                  <a:cs typeface="+mn-cs"/>
                </a:rPr>
                <a:t>ETN-Mono</a:t>
              </a:r>
              <a:r>
                <a:rPr kumimoji="0" lang="en-GB" sz="1400" b="1" i="0" u="none" strike="noStrike" kern="1200" cap="none" spc="0" normalizeH="0" baseline="0" noProof="0" dirty="0">
                  <a:ln>
                    <a:noFill/>
                  </a:ln>
                  <a:solidFill>
                    <a:prstClr val="black"/>
                  </a:solidFill>
                  <a:effectLst/>
                  <a:uLnTx/>
                  <a:uFillTx/>
                  <a:latin typeface="Calibri"/>
                  <a:ea typeface="+mn-ea"/>
                  <a:cs typeface="+mn-cs"/>
                </a:rPr>
                <a:t>                ETN + MTX </a:t>
              </a:r>
              <a:r>
                <a:rPr kumimoji="0" lang="en-GB" sz="1400" b="1" i="0" u="none" strike="noStrike" kern="1200" cap="none" spc="0" normalizeH="0" baseline="0" noProof="0" dirty="0">
                  <a:ln>
                    <a:noFill/>
                  </a:ln>
                  <a:solidFill>
                    <a:srgbClr val="000000"/>
                  </a:solidFill>
                  <a:effectLst/>
                  <a:uLnTx/>
                  <a:uFillTx/>
                  <a:latin typeface="Calibri"/>
                  <a:ea typeface="+mn-ea"/>
                  <a:cs typeface="+mn-cs"/>
                </a:rPr>
                <a:t>Combo</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01979CCD-62B5-F14D-856E-2C583AA60873}"/>
                </a:ext>
              </a:extLst>
            </p:cNvPr>
            <p:cNvSpPr/>
            <p:nvPr/>
          </p:nvSpPr>
          <p:spPr>
            <a:xfrm>
              <a:off x="7202229" y="1476723"/>
              <a:ext cx="98600" cy="986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FEF47212-7FFF-9A48-9E72-EE8950D0E3FA}"/>
                </a:ext>
              </a:extLst>
            </p:cNvPr>
            <p:cNvSpPr/>
            <p:nvPr/>
          </p:nvSpPr>
          <p:spPr>
            <a:xfrm>
              <a:off x="8410187" y="1474394"/>
              <a:ext cx="98600" cy="98600"/>
            </a:xfrm>
            <a:prstGeom prst="rect">
              <a:avLst/>
            </a:prstGeom>
            <a:solidFill>
              <a:srgbClr val="00CC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93255B62-8DFE-4845-97CF-5CCE9517DC1B}"/>
                </a:ext>
              </a:extLst>
            </p:cNvPr>
            <p:cNvSpPr/>
            <p:nvPr/>
          </p:nvSpPr>
          <p:spPr>
            <a:xfrm>
              <a:off x="9783960" y="1464787"/>
              <a:ext cx="98600" cy="98600"/>
            </a:xfrm>
            <a:prstGeom prst="rect">
              <a:avLst/>
            </a:prstGeom>
            <a:solidFill>
              <a:srgbClr val="00906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DFDC5F3E-5AD4-1F43-B802-1CA4FC5810A6}"/>
              </a:ext>
            </a:extLst>
          </p:cNvPr>
          <p:cNvGrpSpPr/>
          <p:nvPr/>
        </p:nvGrpSpPr>
        <p:grpSpPr>
          <a:xfrm>
            <a:off x="825668" y="2584149"/>
            <a:ext cx="4080091" cy="2613901"/>
            <a:chOff x="5675738" y="1476146"/>
            <a:chExt cx="3389763" cy="2058143"/>
          </a:xfrm>
        </p:grpSpPr>
        <p:graphicFrame>
          <p:nvGraphicFramePr>
            <p:cNvPr id="26" name="Chart 25">
              <a:extLst>
                <a:ext uri="{FF2B5EF4-FFF2-40B4-BE49-F238E27FC236}">
                  <a16:creationId xmlns:a16="http://schemas.microsoft.com/office/drawing/2014/main" id="{8C39EBF7-97A4-0345-8718-AD9CD6EC5A6A}"/>
                </a:ext>
              </a:extLst>
            </p:cNvPr>
            <p:cNvGraphicFramePr/>
            <p:nvPr/>
          </p:nvGraphicFramePr>
          <p:xfrm>
            <a:off x="5687618" y="1476146"/>
            <a:ext cx="3377883" cy="203606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453F33B4-FA03-0B4C-9B41-D3B94BE1E9CB}"/>
                </a:ext>
              </a:extLst>
            </p:cNvPr>
            <p:cNvSpPr txBox="1"/>
            <p:nvPr/>
          </p:nvSpPr>
          <p:spPr>
            <a:xfrm rot="16200000">
              <a:off x="5220720" y="2117502"/>
              <a:ext cx="1344729" cy="4346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Change from </a:t>
              </a:r>
              <a:b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BL in mTSS</a:t>
              </a:r>
            </a:p>
          </p:txBody>
        </p:sp>
        <p:sp>
          <p:nvSpPr>
            <p:cNvPr id="28" name="Rectangle 27">
              <a:extLst>
                <a:ext uri="{FF2B5EF4-FFF2-40B4-BE49-F238E27FC236}">
                  <a16:creationId xmlns:a16="http://schemas.microsoft.com/office/drawing/2014/main" id="{E541B1C5-49A2-614C-A70F-DA478858BF3D}"/>
                </a:ext>
              </a:extLst>
            </p:cNvPr>
            <p:cNvSpPr/>
            <p:nvPr/>
          </p:nvSpPr>
          <p:spPr>
            <a:xfrm>
              <a:off x="6336686" y="3364652"/>
              <a:ext cx="2477676" cy="16963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Cumulative probability</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Shape 63">
              <a:extLst>
                <a:ext uri="{FF2B5EF4-FFF2-40B4-BE49-F238E27FC236}">
                  <a16:creationId xmlns:a16="http://schemas.microsoft.com/office/drawing/2014/main" id="{D2ACFCF0-E752-BA4D-B02B-721B7911140C}"/>
                </a:ext>
              </a:extLst>
            </p:cNvPr>
            <p:cNvSpPr/>
            <p:nvPr/>
          </p:nvSpPr>
          <p:spPr>
            <a:xfrm>
              <a:off x="6346448" y="1942668"/>
              <a:ext cx="2469721" cy="739140"/>
            </a:xfrm>
            <a:custGeom>
              <a:avLst/>
              <a:gdLst>
                <a:gd name="connsiteX0" fmla="*/ 0 w 3520440"/>
                <a:gd name="connsiteY0" fmla="*/ 739140 h 739140"/>
                <a:gd name="connsiteX1" fmla="*/ 38100 w 3520440"/>
                <a:gd name="connsiteY1" fmla="*/ 601980 h 739140"/>
                <a:gd name="connsiteX2" fmla="*/ 124460 w 3520440"/>
                <a:gd name="connsiteY2" fmla="*/ 601980 h 739140"/>
                <a:gd name="connsiteX3" fmla="*/ 137160 w 3520440"/>
                <a:gd name="connsiteY3" fmla="*/ 533400 h 739140"/>
                <a:gd name="connsiteX4" fmla="*/ 3147060 w 3520440"/>
                <a:gd name="connsiteY4" fmla="*/ 533400 h 739140"/>
                <a:gd name="connsiteX5" fmla="*/ 3164840 w 3520440"/>
                <a:gd name="connsiteY5" fmla="*/ 469900 h 739140"/>
                <a:gd name="connsiteX6" fmla="*/ 3388360 w 3520440"/>
                <a:gd name="connsiteY6" fmla="*/ 469900 h 739140"/>
                <a:gd name="connsiteX7" fmla="*/ 3411220 w 3520440"/>
                <a:gd name="connsiteY7" fmla="*/ 403860 h 739140"/>
                <a:gd name="connsiteX8" fmla="*/ 3474720 w 3520440"/>
                <a:gd name="connsiteY8" fmla="*/ 403860 h 739140"/>
                <a:gd name="connsiteX9" fmla="*/ 3502660 w 3520440"/>
                <a:gd name="connsiteY9" fmla="*/ 71120 h 739140"/>
                <a:gd name="connsiteX10" fmla="*/ 3520440 w 3520440"/>
                <a:gd name="connsiteY10" fmla="*/ 0 h 7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440" h="739140">
                  <a:moveTo>
                    <a:pt x="0" y="739140"/>
                  </a:moveTo>
                  <a:lnTo>
                    <a:pt x="38100" y="601980"/>
                  </a:lnTo>
                  <a:lnTo>
                    <a:pt x="124460" y="601980"/>
                  </a:lnTo>
                  <a:lnTo>
                    <a:pt x="137160" y="533400"/>
                  </a:lnTo>
                  <a:lnTo>
                    <a:pt x="3147060" y="533400"/>
                  </a:lnTo>
                  <a:lnTo>
                    <a:pt x="3164840" y="469900"/>
                  </a:lnTo>
                  <a:lnTo>
                    <a:pt x="3388360" y="469900"/>
                  </a:lnTo>
                  <a:lnTo>
                    <a:pt x="3411220" y="403860"/>
                  </a:lnTo>
                  <a:lnTo>
                    <a:pt x="3474720" y="403860"/>
                  </a:lnTo>
                  <a:lnTo>
                    <a:pt x="3502660" y="71120"/>
                  </a:lnTo>
                  <a:lnTo>
                    <a:pt x="3520440" y="0"/>
                  </a:lnTo>
                </a:path>
              </a:pathLst>
            </a:custGeom>
            <a:ln w="19050">
              <a:solidFill>
                <a:srgbClr val="00B0F0"/>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64">
              <a:extLst>
                <a:ext uri="{FF2B5EF4-FFF2-40B4-BE49-F238E27FC236}">
                  <a16:creationId xmlns:a16="http://schemas.microsoft.com/office/drawing/2014/main" id="{53595878-B7D0-374A-A0C5-77984374B8C7}"/>
                </a:ext>
              </a:extLst>
            </p:cNvPr>
            <p:cNvSpPr/>
            <p:nvPr/>
          </p:nvSpPr>
          <p:spPr>
            <a:xfrm>
              <a:off x="6349981" y="1940351"/>
              <a:ext cx="2464380" cy="1066800"/>
            </a:xfrm>
            <a:custGeom>
              <a:avLst/>
              <a:gdLst>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159760 w 3512820"/>
                <a:gd name="connsiteY7" fmla="*/ 467360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35972 w 3512820"/>
                <a:gd name="connsiteY7" fmla="*/ 540385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35972 w 3512820"/>
                <a:gd name="connsiteY7" fmla="*/ 540385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35972 w 3512820"/>
                <a:gd name="connsiteY7" fmla="*/ 540385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5497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5497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5497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137535 w 3512820"/>
                <a:gd name="connsiteY7" fmla="*/ 530543 h 1066800"/>
                <a:gd name="connsiteX8" fmla="*/ 3347084 w 3512820"/>
                <a:gd name="connsiteY8" fmla="*/ 484822 h 1066800"/>
                <a:gd name="connsiteX9" fmla="*/ 3502660 w 3512820"/>
                <a:gd name="connsiteY9" fmla="*/ 467360 h 1066800"/>
                <a:gd name="connsiteX10" fmla="*/ 3512820 w 3512820"/>
                <a:gd name="connsiteY10"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347084 w 3512820"/>
                <a:gd name="connsiteY7" fmla="*/ 484822 h 1066800"/>
                <a:gd name="connsiteX8" fmla="*/ 3502660 w 3512820"/>
                <a:gd name="connsiteY8" fmla="*/ 467360 h 1066800"/>
                <a:gd name="connsiteX9" fmla="*/ 3512820 w 3512820"/>
                <a:gd name="connsiteY9" fmla="*/ 0 h 1066800"/>
                <a:gd name="connsiteX0" fmla="*/ 0 w 3532349"/>
                <a:gd name="connsiteY0" fmla="*/ 1066800 h 1066800"/>
                <a:gd name="connsiteX1" fmla="*/ 30480 w 3532349"/>
                <a:gd name="connsiteY1" fmla="*/ 670560 h 1066800"/>
                <a:gd name="connsiteX2" fmla="*/ 55880 w 3532349"/>
                <a:gd name="connsiteY2" fmla="*/ 670560 h 1066800"/>
                <a:gd name="connsiteX3" fmla="*/ 66040 w 3532349"/>
                <a:gd name="connsiteY3" fmla="*/ 601980 h 1066800"/>
                <a:gd name="connsiteX4" fmla="*/ 142240 w 3532349"/>
                <a:gd name="connsiteY4" fmla="*/ 601980 h 1066800"/>
                <a:gd name="connsiteX5" fmla="*/ 162560 w 3532349"/>
                <a:gd name="connsiteY5" fmla="*/ 535940 h 1066800"/>
                <a:gd name="connsiteX6" fmla="*/ 3139440 w 3532349"/>
                <a:gd name="connsiteY6" fmla="*/ 535940 h 1066800"/>
                <a:gd name="connsiteX7" fmla="*/ 3502660 w 3532349"/>
                <a:gd name="connsiteY7" fmla="*/ 467360 h 1066800"/>
                <a:gd name="connsiteX8" fmla="*/ 3512820 w 3532349"/>
                <a:gd name="connsiteY8"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502660 w 3512820"/>
                <a:gd name="connsiteY7" fmla="*/ 467360 h 1066800"/>
                <a:gd name="connsiteX8" fmla="*/ 3512820 w 3512820"/>
                <a:gd name="connsiteY8"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139440 w 3512820"/>
                <a:gd name="connsiteY6" fmla="*/ 535940 h 1066800"/>
                <a:gd name="connsiteX7" fmla="*/ 3502660 w 3512820"/>
                <a:gd name="connsiteY7" fmla="*/ 467360 h 1066800"/>
                <a:gd name="connsiteX8" fmla="*/ 3512820 w 3512820"/>
                <a:gd name="connsiteY8" fmla="*/ 0 h 1066800"/>
                <a:gd name="connsiteX0" fmla="*/ 0 w 3517996"/>
                <a:gd name="connsiteY0" fmla="*/ 1066800 h 1066800"/>
                <a:gd name="connsiteX1" fmla="*/ 30480 w 3517996"/>
                <a:gd name="connsiteY1" fmla="*/ 670560 h 1066800"/>
                <a:gd name="connsiteX2" fmla="*/ 55880 w 3517996"/>
                <a:gd name="connsiteY2" fmla="*/ 670560 h 1066800"/>
                <a:gd name="connsiteX3" fmla="*/ 66040 w 3517996"/>
                <a:gd name="connsiteY3" fmla="*/ 601980 h 1066800"/>
                <a:gd name="connsiteX4" fmla="*/ 142240 w 3517996"/>
                <a:gd name="connsiteY4" fmla="*/ 601980 h 1066800"/>
                <a:gd name="connsiteX5" fmla="*/ 162560 w 3517996"/>
                <a:gd name="connsiteY5" fmla="*/ 535940 h 1066800"/>
                <a:gd name="connsiteX6" fmla="*/ 3139440 w 3517996"/>
                <a:gd name="connsiteY6" fmla="*/ 535940 h 1066800"/>
                <a:gd name="connsiteX7" fmla="*/ 3335973 w 3517996"/>
                <a:gd name="connsiteY7" fmla="*/ 543243 h 1066800"/>
                <a:gd name="connsiteX8" fmla="*/ 3502660 w 3517996"/>
                <a:gd name="connsiteY8" fmla="*/ 467360 h 1066800"/>
                <a:gd name="connsiteX9" fmla="*/ 3512820 w 3517996"/>
                <a:gd name="connsiteY9" fmla="*/ 0 h 1066800"/>
                <a:gd name="connsiteX0" fmla="*/ 0 w 3517996"/>
                <a:gd name="connsiteY0" fmla="*/ 1066800 h 1066800"/>
                <a:gd name="connsiteX1" fmla="*/ 30480 w 3517996"/>
                <a:gd name="connsiteY1" fmla="*/ 670560 h 1066800"/>
                <a:gd name="connsiteX2" fmla="*/ 55880 w 3517996"/>
                <a:gd name="connsiteY2" fmla="*/ 670560 h 1066800"/>
                <a:gd name="connsiteX3" fmla="*/ 66040 w 3517996"/>
                <a:gd name="connsiteY3" fmla="*/ 601980 h 1066800"/>
                <a:gd name="connsiteX4" fmla="*/ 142240 w 3517996"/>
                <a:gd name="connsiteY4" fmla="*/ 601980 h 1066800"/>
                <a:gd name="connsiteX5" fmla="*/ 162560 w 3517996"/>
                <a:gd name="connsiteY5" fmla="*/ 535940 h 1066800"/>
                <a:gd name="connsiteX6" fmla="*/ 3335973 w 3517996"/>
                <a:gd name="connsiteY6" fmla="*/ 543243 h 1066800"/>
                <a:gd name="connsiteX7" fmla="*/ 3502660 w 3517996"/>
                <a:gd name="connsiteY7" fmla="*/ 467360 h 1066800"/>
                <a:gd name="connsiteX8" fmla="*/ 3512820 w 3517996"/>
                <a:gd name="connsiteY8" fmla="*/ 0 h 1066800"/>
                <a:gd name="connsiteX0" fmla="*/ 0 w 3517996"/>
                <a:gd name="connsiteY0" fmla="*/ 1066800 h 1066800"/>
                <a:gd name="connsiteX1" fmla="*/ 30480 w 3517996"/>
                <a:gd name="connsiteY1" fmla="*/ 670560 h 1066800"/>
                <a:gd name="connsiteX2" fmla="*/ 55880 w 3517996"/>
                <a:gd name="connsiteY2" fmla="*/ 670560 h 1066800"/>
                <a:gd name="connsiteX3" fmla="*/ 66040 w 3517996"/>
                <a:gd name="connsiteY3" fmla="*/ 601980 h 1066800"/>
                <a:gd name="connsiteX4" fmla="*/ 142240 w 3517996"/>
                <a:gd name="connsiteY4" fmla="*/ 601980 h 1066800"/>
                <a:gd name="connsiteX5" fmla="*/ 162560 w 3517996"/>
                <a:gd name="connsiteY5" fmla="*/ 535940 h 1066800"/>
                <a:gd name="connsiteX6" fmla="*/ 3335973 w 3517996"/>
                <a:gd name="connsiteY6" fmla="*/ 543243 h 1066800"/>
                <a:gd name="connsiteX7" fmla="*/ 3502660 w 3517996"/>
                <a:gd name="connsiteY7" fmla="*/ 467360 h 1066800"/>
                <a:gd name="connsiteX8" fmla="*/ 3512820 w 3517996"/>
                <a:gd name="connsiteY8" fmla="*/ 0 h 1066800"/>
                <a:gd name="connsiteX0" fmla="*/ 0 w 3517089"/>
                <a:gd name="connsiteY0" fmla="*/ 1066800 h 1066800"/>
                <a:gd name="connsiteX1" fmla="*/ 30480 w 3517089"/>
                <a:gd name="connsiteY1" fmla="*/ 670560 h 1066800"/>
                <a:gd name="connsiteX2" fmla="*/ 55880 w 3517089"/>
                <a:gd name="connsiteY2" fmla="*/ 670560 h 1066800"/>
                <a:gd name="connsiteX3" fmla="*/ 66040 w 3517089"/>
                <a:gd name="connsiteY3" fmla="*/ 601980 h 1066800"/>
                <a:gd name="connsiteX4" fmla="*/ 142240 w 3517089"/>
                <a:gd name="connsiteY4" fmla="*/ 601980 h 1066800"/>
                <a:gd name="connsiteX5" fmla="*/ 162560 w 3517089"/>
                <a:gd name="connsiteY5" fmla="*/ 535940 h 1066800"/>
                <a:gd name="connsiteX6" fmla="*/ 3335973 w 3517089"/>
                <a:gd name="connsiteY6" fmla="*/ 543243 h 1066800"/>
                <a:gd name="connsiteX7" fmla="*/ 3348673 w 3517089"/>
                <a:gd name="connsiteY7" fmla="*/ 486093 h 1066800"/>
                <a:gd name="connsiteX8" fmla="*/ 3502660 w 3517089"/>
                <a:gd name="connsiteY8" fmla="*/ 467360 h 1066800"/>
                <a:gd name="connsiteX9" fmla="*/ 3512820 w 3517089"/>
                <a:gd name="connsiteY9" fmla="*/ 0 h 1066800"/>
                <a:gd name="connsiteX0" fmla="*/ 0 w 3517089"/>
                <a:gd name="connsiteY0" fmla="*/ 1066800 h 1066800"/>
                <a:gd name="connsiteX1" fmla="*/ 30480 w 3517089"/>
                <a:gd name="connsiteY1" fmla="*/ 670560 h 1066800"/>
                <a:gd name="connsiteX2" fmla="*/ 55880 w 3517089"/>
                <a:gd name="connsiteY2" fmla="*/ 670560 h 1066800"/>
                <a:gd name="connsiteX3" fmla="*/ 66040 w 3517089"/>
                <a:gd name="connsiteY3" fmla="*/ 601980 h 1066800"/>
                <a:gd name="connsiteX4" fmla="*/ 142240 w 3517089"/>
                <a:gd name="connsiteY4" fmla="*/ 601980 h 1066800"/>
                <a:gd name="connsiteX5" fmla="*/ 162560 w 3517089"/>
                <a:gd name="connsiteY5" fmla="*/ 535940 h 1066800"/>
                <a:gd name="connsiteX6" fmla="*/ 3335973 w 3517089"/>
                <a:gd name="connsiteY6" fmla="*/ 543243 h 1066800"/>
                <a:gd name="connsiteX7" fmla="*/ 3348673 w 3517089"/>
                <a:gd name="connsiteY7" fmla="*/ 486093 h 1066800"/>
                <a:gd name="connsiteX8" fmla="*/ 3502660 w 3517089"/>
                <a:gd name="connsiteY8" fmla="*/ 467360 h 1066800"/>
                <a:gd name="connsiteX9" fmla="*/ 3512820 w 3517089"/>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335973 w 3512820"/>
                <a:gd name="connsiteY6" fmla="*/ 543243 h 1066800"/>
                <a:gd name="connsiteX7" fmla="*/ 3348673 w 3512820"/>
                <a:gd name="connsiteY7" fmla="*/ 486093 h 1066800"/>
                <a:gd name="connsiteX8" fmla="*/ 3482022 w 3512820"/>
                <a:gd name="connsiteY8" fmla="*/ 470535 h 1066800"/>
                <a:gd name="connsiteX9" fmla="*/ 3512820 w 3512820"/>
                <a:gd name="connsiteY9" fmla="*/ 0 h 1066800"/>
                <a:gd name="connsiteX0" fmla="*/ 0 w 3517089"/>
                <a:gd name="connsiteY0" fmla="*/ 1066800 h 1066800"/>
                <a:gd name="connsiteX1" fmla="*/ 30480 w 3517089"/>
                <a:gd name="connsiteY1" fmla="*/ 670560 h 1066800"/>
                <a:gd name="connsiteX2" fmla="*/ 55880 w 3517089"/>
                <a:gd name="connsiteY2" fmla="*/ 670560 h 1066800"/>
                <a:gd name="connsiteX3" fmla="*/ 66040 w 3517089"/>
                <a:gd name="connsiteY3" fmla="*/ 601980 h 1066800"/>
                <a:gd name="connsiteX4" fmla="*/ 142240 w 3517089"/>
                <a:gd name="connsiteY4" fmla="*/ 601980 h 1066800"/>
                <a:gd name="connsiteX5" fmla="*/ 162560 w 3517089"/>
                <a:gd name="connsiteY5" fmla="*/ 535940 h 1066800"/>
                <a:gd name="connsiteX6" fmla="*/ 3335973 w 3517089"/>
                <a:gd name="connsiteY6" fmla="*/ 543243 h 1066800"/>
                <a:gd name="connsiteX7" fmla="*/ 3348673 w 3517089"/>
                <a:gd name="connsiteY7" fmla="*/ 486093 h 1066800"/>
                <a:gd name="connsiteX8" fmla="*/ 3502659 w 3517089"/>
                <a:gd name="connsiteY8" fmla="*/ 480060 h 1066800"/>
                <a:gd name="connsiteX9" fmla="*/ 3512820 w 3517089"/>
                <a:gd name="connsiteY9" fmla="*/ 0 h 1066800"/>
                <a:gd name="connsiteX0" fmla="*/ 0 w 3512820"/>
                <a:gd name="connsiteY0" fmla="*/ 1066800 h 1066800"/>
                <a:gd name="connsiteX1" fmla="*/ 30480 w 3512820"/>
                <a:gd name="connsiteY1" fmla="*/ 670560 h 1066800"/>
                <a:gd name="connsiteX2" fmla="*/ 55880 w 3512820"/>
                <a:gd name="connsiteY2" fmla="*/ 670560 h 1066800"/>
                <a:gd name="connsiteX3" fmla="*/ 66040 w 3512820"/>
                <a:gd name="connsiteY3" fmla="*/ 601980 h 1066800"/>
                <a:gd name="connsiteX4" fmla="*/ 142240 w 3512820"/>
                <a:gd name="connsiteY4" fmla="*/ 601980 h 1066800"/>
                <a:gd name="connsiteX5" fmla="*/ 162560 w 3512820"/>
                <a:gd name="connsiteY5" fmla="*/ 535940 h 1066800"/>
                <a:gd name="connsiteX6" fmla="*/ 3335973 w 3512820"/>
                <a:gd name="connsiteY6" fmla="*/ 543243 h 1066800"/>
                <a:gd name="connsiteX7" fmla="*/ 3348673 w 3512820"/>
                <a:gd name="connsiteY7" fmla="*/ 486093 h 1066800"/>
                <a:gd name="connsiteX8" fmla="*/ 3502659 w 3512820"/>
                <a:gd name="connsiteY8" fmla="*/ 480060 h 1066800"/>
                <a:gd name="connsiteX9" fmla="*/ 3512820 w 3512820"/>
                <a:gd name="connsiteY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2820" h="1066800">
                  <a:moveTo>
                    <a:pt x="0" y="1066800"/>
                  </a:moveTo>
                  <a:lnTo>
                    <a:pt x="30480" y="670560"/>
                  </a:lnTo>
                  <a:lnTo>
                    <a:pt x="55880" y="670560"/>
                  </a:lnTo>
                  <a:lnTo>
                    <a:pt x="66040" y="601980"/>
                  </a:lnTo>
                  <a:lnTo>
                    <a:pt x="142240" y="601980"/>
                  </a:lnTo>
                  <a:lnTo>
                    <a:pt x="162560" y="535940"/>
                  </a:lnTo>
                  <a:lnTo>
                    <a:pt x="3335973" y="543243"/>
                  </a:lnTo>
                  <a:cubicBezTo>
                    <a:pt x="3355023" y="534247"/>
                    <a:pt x="3329623" y="495089"/>
                    <a:pt x="3348673" y="486093"/>
                  </a:cubicBezTo>
                  <a:lnTo>
                    <a:pt x="3502659" y="480060"/>
                  </a:lnTo>
                  <a:lnTo>
                    <a:pt x="351282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65">
              <a:extLst>
                <a:ext uri="{FF2B5EF4-FFF2-40B4-BE49-F238E27FC236}">
                  <a16:creationId xmlns:a16="http://schemas.microsoft.com/office/drawing/2014/main" id="{7EB3D8E5-DF76-6444-9FAD-FC8F1F05738D}"/>
                </a:ext>
              </a:extLst>
            </p:cNvPr>
            <p:cNvSpPr/>
            <p:nvPr/>
          </p:nvSpPr>
          <p:spPr>
            <a:xfrm>
              <a:off x="6336686" y="1849290"/>
              <a:ext cx="2482663" cy="1157923"/>
            </a:xfrm>
            <a:custGeom>
              <a:avLst/>
              <a:gdLst>
                <a:gd name="connsiteX0" fmla="*/ 0 w 3512820"/>
                <a:gd name="connsiteY0" fmla="*/ 1127760 h 1127760"/>
                <a:gd name="connsiteX1" fmla="*/ 22860 w 3512820"/>
                <a:gd name="connsiteY1" fmla="*/ 1064260 h 1127760"/>
                <a:gd name="connsiteX2" fmla="*/ 43180 w 3512820"/>
                <a:gd name="connsiteY2" fmla="*/ 805180 h 1127760"/>
                <a:gd name="connsiteX3" fmla="*/ 55880 w 3512820"/>
                <a:gd name="connsiteY3" fmla="*/ 805180 h 1127760"/>
                <a:gd name="connsiteX4" fmla="*/ 71120 w 3512820"/>
                <a:gd name="connsiteY4" fmla="*/ 736600 h 1127760"/>
                <a:gd name="connsiteX5" fmla="*/ 96520 w 3512820"/>
                <a:gd name="connsiteY5" fmla="*/ 736600 h 1127760"/>
                <a:gd name="connsiteX6" fmla="*/ 119380 w 3512820"/>
                <a:gd name="connsiteY6" fmla="*/ 665480 h 1127760"/>
                <a:gd name="connsiteX7" fmla="*/ 314960 w 3512820"/>
                <a:gd name="connsiteY7" fmla="*/ 665480 h 1127760"/>
                <a:gd name="connsiteX8" fmla="*/ 337820 w 3512820"/>
                <a:gd name="connsiteY8" fmla="*/ 596900 h 1127760"/>
                <a:gd name="connsiteX9" fmla="*/ 3324860 w 3512820"/>
                <a:gd name="connsiteY9" fmla="*/ 596900 h 1127760"/>
                <a:gd name="connsiteX10" fmla="*/ 3350260 w 3512820"/>
                <a:gd name="connsiteY10" fmla="*/ 530860 h 1127760"/>
                <a:gd name="connsiteX11" fmla="*/ 3469640 w 3512820"/>
                <a:gd name="connsiteY11" fmla="*/ 530860 h 1127760"/>
                <a:gd name="connsiteX12" fmla="*/ 3500120 w 3512820"/>
                <a:gd name="connsiteY12" fmla="*/ 411480 h 1127760"/>
                <a:gd name="connsiteX13" fmla="*/ 3512820 w 3512820"/>
                <a:gd name="connsiteY13" fmla="*/ 0 h 1127760"/>
                <a:gd name="connsiteX0" fmla="*/ 0 w 3512820"/>
                <a:gd name="connsiteY0" fmla="*/ 1127760 h 1127760"/>
                <a:gd name="connsiteX1" fmla="*/ 22860 w 3512820"/>
                <a:gd name="connsiteY1" fmla="*/ 1064260 h 1127760"/>
                <a:gd name="connsiteX2" fmla="*/ 43180 w 3512820"/>
                <a:gd name="connsiteY2" fmla="*/ 805180 h 1127760"/>
                <a:gd name="connsiteX3" fmla="*/ 55880 w 3512820"/>
                <a:gd name="connsiteY3" fmla="*/ 805180 h 1127760"/>
                <a:gd name="connsiteX4" fmla="*/ 71120 w 3512820"/>
                <a:gd name="connsiteY4" fmla="*/ 736600 h 1127760"/>
                <a:gd name="connsiteX5" fmla="*/ 96520 w 3512820"/>
                <a:gd name="connsiteY5" fmla="*/ 736600 h 1127760"/>
                <a:gd name="connsiteX6" fmla="*/ 119380 w 3512820"/>
                <a:gd name="connsiteY6" fmla="*/ 665480 h 1127760"/>
                <a:gd name="connsiteX7" fmla="*/ 314960 w 3512820"/>
                <a:gd name="connsiteY7" fmla="*/ 665480 h 1127760"/>
                <a:gd name="connsiteX8" fmla="*/ 337820 w 3512820"/>
                <a:gd name="connsiteY8" fmla="*/ 596900 h 1127760"/>
                <a:gd name="connsiteX9" fmla="*/ 3380422 w 3512820"/>
                <a:gd name="connsiteY9" fmla="*/ 590550 h 1127760"/>
                <a:gd name="connsiteX10" fmla="*/ 3350260 w 3512820"/>
                <a:gd name="connsiteY10" fmla="*/ 530860 h 1127760"/>
                <a:gd name="connsiteX11" fmla="*/ 3469640 w 3512820"/>
                <a:gd name="connsiteY11" fmla="*/ 530860 h 1127760"/>
                <a:gd name="connsiteX12" fmla="*/ 3500120 w 3512820"/>
                <a:gd name="connsiteY12" fmla="*/ 411480 h 1127760"/>
                <a:gd name="connsiteX13" fmla="*/ 3512820 w 3512820"/>
                <a:gd name="connsiteY13" fmla="*/ 0 h 1127760"/>
                <a:gd name="connsiteX0" fmla="*/ 0 w 3512820"/>
                <a:gd name="connsiteY0" fmla="*/ 1127760 h 1127760"/>
                <a:gd name="connsiteX1" fmla="*/ 22860 w 3512820"/>
                <a:gd name="connsiteY1" fmla="*/ 1064260 h 1127760"/>
                <a:gd name="connsiteX2" fmla="*/ 43180 w 3512820"/>
                <a:gd name="connsiteY2" fmla="*/ 805180 h 1127760"/>
                <a:gd name="connsiteX3" fmla="*/ 55880 w 3512820"/>
                <a:gd name="connsiteY3" fmla="*/ 805180 h 1127760"/>
                <a:gd name="connsiteX4" fmla="*/ 71120 w 3512820"/>
                <a:gd name="connsiteY4" fmla="*/ 736600 h 1127760"/>
                <a:gd name="connsiteX5" fmla="*/ 96520 w 3512820"/>
                <a:gd name="connsiteY5" fmla="*/ 736600 h 1127760"/>
                <a:gd name="connsiteX6" fmla="*/ 119380 w 3512820"/>
                <a:gd name="connsiteY6" fmla="*/ 665480 h 1127760"/>
                <a:gd name="connsiteX7" fmla="*/ 314960 w 3512820"/>
                <a:gd name="connsiteY7" fmla="*/ 665480 h 1127760"/>
                <a:gd name="connsiteX8" fmla="*/ 337820 w 3512820"/>
                <a:gd name="connsiteY8" fmla="*/ 596900 h 1127760"/>
                <a:gd name="connsiteX9" fmla="*/ 3380422 w 3512820"/>
                <a:gd name="connsiteY9" fmla="*/ 590550 h 1127760"/>
                <a:gd name="connsiteX10" fmla="*/ 3383597 w 3512820"/>
                <a:gd name="connsiteY10" fmla="*/ 532448 h 1127760"/>
                <a:gd name="connsiteX11" fmla="*/ 3469640 w 3512820"/>
                <a:gd name="connsiteY11" fmla="*/ 530860 h 1127760"/>
                <a:gd name="connsiteX12" fmla="*/ 3500120 w 3512820"/>
                <a:gd name="connsiteY12" fmla="*/ 411480 h 1127760"/>
                <a:gd name="connsiteX13" fmla="*/ 3512820 w 3512820"/>
                <a:gd name="connsiteY13" fmla="*/ 0 h 1127760"/>
                <a:gd name="connsiteX0" fmla="*/ 0 w 3522028"/>
                <a:gd name="connsiteY0" fmla="*/ 1127760 h 1127760"/>
                <a:gd name="connsiteX1" fmla="*/ 22860 w 3522028"/>
                <a:gd name="connsiteY1" fmla="*/ 1064260 h 1127760"/>
                <a:gd name="connsiteX2" fmla="*/ 43180 w 3522028"/>
                <a:gd name="connsiteY2" fmla="*/ 805180 h 1127760"/>
                <a:gd name="connsiteX3" fmla="*/ 55880 w 3522028"/>
                <a:gd name="connsiteY3" fmla="*/ 805180 h 1127760"/>
                <a:gd name="connsiteX4" fmla="*/ 71120 w 3522028"/>
                <a:gd name="connsiteY4" fmla="*/ 736600 h 1127760"/>
                <a:gd name="connsiteX5" fmla="*/ 96520 w 3522028"/>
                <a:gd name="connsiteY5" fmla="*/ 736600 h 1127760"/>
                <a:gd name="connsiteX6" fmla="*/ 119380 w 3522028"/>
                <a:gd name="connsiteY6" fmla="*/ 665480 h 1127760"/>
                <a:gd name="connsiteX7" fmla="*/ 314960 w 3522028"/>
                <a:gd name="connsiteY7" fmla="*/ 665480 h 1127760"/>
                <a:gd name="connsiteX8" fmla="*/ 337820 w 3522028"/>
                <a:gd name="connsiteY8" fmla="*/ 596900 h 1127760"/>
                <a:gd name="connsiteX9" fmla="*/ 3380422 w 3522028"/>
                <a:gd name="connsiteY9" fmla="*/ 590550 h 1127760"/>
                <a:gd name="connsiteX10" fmla="*/ 3383597 w 3522028"/>
                <a:gd name="connsiteY10" fmla="*/ 532448 h 1127760"/>
                <a:gd name="connsiteX11" fmla="*/ 3522028 w 3522028"/>
                <a:gd name="connsiteY11" fmla="*/ 529272 h 1127760"/>
                <a:gd name="connsiteX12" fmla="*/ 3500120 w 3522028"/>
                <a:gd name="connsiteY12" fmla="*/ 411480 h 1127760"/>
                <a:gd name="connsiteX13" fmla="*/ 3512820 w 3522028"/>
                <a:gd name="connsiteY13" fmla="*/ 0 h 1127760"/>
                <a:gd name="connsiteX0" fmla="*/ 0 w 3563620"/>
                <a:gd name="connsiteY0" fmla="*/ 1127760 h 1127760"/>
                <a:gd name="connsiteX1" fmla="*/ 22860 w 3563620"/>
                <a:gd name="connsiteY1" fmla="*/ 1064260 h 1127760"/>
                <a:gd name="connsiteX2" fmla="*/ 43180 w 3563620"/>
                <a:gd name="connsiteY2" fmla="*/ 805180 h 1127760"/>
                <a:gd name="connsiteX3" fmla="*/ 55880 w 3563620"/>
                <a:gd name="connsiteY3" fmla="*/ 805180 h 1127760"/>
                <a:gd name="connsiteX4" fmla="*/ 71120 w 3563620"/>
                <a:gd name="connsiteY4" fmla="*/ 736600 h 1127760"/>
                <a:gd name="connsiteX5" fmla="*/ 96520 w 3563620"/>
                <a:gd name="connsiteY5" fmla="*/ 736600 h 1127760"/>
                <a:gd name="connsiteX6" fmla="*/ 119380 w 3563620"/>
                <a:gd name="connsiteY6" fmla="*/ 665480 h 1127760"/>
                <a:gd name="connsiteX7" fmla="*/ 314960 w 3563620"/>
                <a:gd name="connsiteY7" fmla="*/ 665480 h 1127760"/>
                <a:gd name="connsiteX8" fmla="*/ 337820 w 3563620"/>
                <a:gd name="connsiteY8" fmla="*/ 596900 h 1127760"/>
                <a:gd name="connsiteX9" fmla="*/ 3380422 w 3563620"/>
                <a:gd name="connsiteY9" fmla="*/ 590550 h 1127760"/>
                <a:gd name="connsiteX10" fmla="*/ 3383597 w 3563620"/>
                <a:gd name="connsiteY10" fmla="*/ 532448 h 1127760"/>
                <a:gd name="connsiteX11" fmla="*/ 3522028 w 3563620"/>
                <a:gd name="connsiteY11" fmla="*/ 529272 h 1127760"/>
                <a:gd name="connsiteX12" fmla="*/ 3563620 w 3563620"/>
                <a:gd name="connsiteY12" fmla="*/ 395605 h 1127760"/>
                <a:gd name="connsiteX13" fmla="*/ 3512820 w 3563620"/>
                <a:gd name="connsiteY13" fmla="*/ 0 h 1127760"/>
                <a:gd name="connsiteX0" fmla="*/ 0 w 3565207"/>
                <a:gd name="connsiteY0" fmla="*/ 1157923 h 1157923"/>
                <a:gd name="connsiteX1" fmla="*/ 22860 w 3565207"/>
                <a:gd name="connsiteY1" fmla="*/ 1094423 h 1157923"/>
                <a:gd name="connsiteX2" fmla="*/ 43180 w 3565207"/>
                <a:gd name="connsiteY2" fmla="*/ 835343 h 1157923"/>
                <a:gd name="connsiteX3" fmla="*/ 55880 w 3565207"/>
                <a:gd name="connsiteY3" fmla="*/ 835343 h 1157923"/>
                <a:gd name="connsiteX4" fmla="*/ 71120 w 3565207"/>
                <a:gd name="connsiteY4" fmla="*/ 766763 h 1157923"/>
                <a:gd name="connsiteX5" fmla="*/ 96520 w 3565207"/>
                <a:gd name="connsiteY5" fmla="*/ 766763 h 1157923"/>
                <a:gd name="connsiteX6" fmla="*/ 119380 w 3565207"/>
                <a:gd name="connsiteY6" fmla="*/ 695643 h 1157923"/>
                <a:gd name="connsiteX7" fmla="*/ 314960 w 3565207"/>
                <a:gd name="connsiteY7" fmla="*/ 695643 h 1157923"/>
                <a:gd name="connsiteX8" fmla="*/ 337820 w 3565207"/>
                <a:gd name="connsiteY8" fmla="*/ 627063 h 1157923"/>
                <a:gd name="connsiteX9" fmla="*/ 3380422 w 3565207"/>
                <a:gd name="connsiteY9" fmla="*/ 620713 h 1157923"/>
                <a:gd name="connsiteX10" fmla="*/ 3383597 w 3565207"/>
                <a:gd name="connsiteY10" fmla="*/ 562611 h 1157923"/>
                <a:gd name="connsiteX11" fmla="*/ 3522028 w 3565207"/>
                <a:gd name="connsiteY11" fmla="*/ 559435 h 1157923"/>
                <a:gd name="connsiteX12" fmla="*/ 3563620 w 3565207"/>
                <a:gd name="connsiteY12" fmla="*/ 425768 h 1157923"/>
                <a:gd name="connsiteX13" fmla="*/ 3565207 w 3565207"/>
                <a:gd name="connsiteY13" fmla="*/ 0 h 1157923"/>
                <a:gd name="connsiteX0" fmla="*/ 0 w 3565207"/>
                <a:gd name="connsiteY0" fmla="*/ 1157923 h 1157923"/>
                <a:gd name="connsiteX1" fmla="*/ 22860 w 3565207"/>
                <a:gd name="connsiteY1" fmla="*/ 1094423 h 1157923"/>
                <a:gd name="connsiteX2" fmla="*/ 43180 w 3565207"/>
                <a:gd name="connsiteY2" fmla="*/ 835343 h 1157923"/>
                <a:gd name="connsiteX3" fmla="*/ 55880 w 3565207"/>
                <a:gd name="connsiteY3" fmla="*/ 835343 h 1157923"/>
                <a:gd name="connsiteX4" fmla="*/ 71120 w 3565207"/>
                <a:gd name="connsiteY4" fmla="*/ 766763 h 1157923"/>
                <a:gd name="connsiteX5" fmla="*/ 96520 w 3565207"/>
                <a:gd name="connsiteY5" fmla="*/ 766763 h 1157923"/>
                <a:gd name="connsiteX6" fmla="*/ 119380 w 3565207"/>
                <a:gd name="connsiteY6" fmla="*/ 695643 h 1157923"/>
                <a:gd name="connsiteX7" fmla="*/ 314960 w 3565207"/>
                <a:gd name="connsiteY7" fmla="*/ 695643 h 1157923"/>
                <a:gd name="connsiteX8" fmla="*/ 337820 w 3565207"/>
                <a:gd name="connsiteY8" fmla="*/ 627063 h 1157923"/>
                <a:gd name="connsiteX9" fmla="*/ 3380422 w 3565207"/>
                <a:gd name="connsiteY9" fmla="*/ 620713 h 1157923"/>
                <a:gd name="connsiteX10" fmla="*/ 3383597 w 3565207"/>
                <a:gd name="connsiteY10" fmla="*/ 562611 h 1157923"/>
                <a:gd name="connsiteX11" fmla="*/ 3522028 w 3565207"/>
                <a:gd name="connsiteY11" fmla="*/ 559435 h 1157923"/>
                <a:gd name="connsiteX12" fmla="*/ 3547745 w 3565207"/>
                <a:gd name="connsiteY12" fmla="*/ 432118 h 1157923"/>
                <a:gd name="connsiteX13" fmla="*/ 3565207 w 3565207"/>
                <a:gd name="connsiteY13" fmla="*/ 0 h 1157923"/>
                <a:gd name="connsiteX0" fmla="*/ 0 w 3565207"/>
                <a:gd name="connsiteY0" fmla="*/ 1157923 h 1157923"/>
                <a:gd name="connsiteX1" fmla="*/ 22860 w 3565207"/>
                <a:gd name="connsiteY1" fmla="*/ 1094423 h 1157923"/>
                <a:gd name="connsiteX2" fmla="*/ 43180 w 3565207"/>
                <a:gd name="connsiteY2" fmla="*/ 835343 h 1157923"/>
                <a:gd name="connsiteX3" fmla="*/ 55880 w 3565207"/>
                <a:gd name="connsiteY3" fmla="*/ 835343 h 1157923"/>
                <a:gd name="connsiteX4" fmla="*/ 71120 w 3565207"/>
                <a:gd name="connsiteY4" fmla="*/ 766763 h 1157923"/>
                <a:gd name="connsiteX5" fmla="*/ 96520 w 3565207"/>
                <a:gd name="connsiteY5" fmla="*/ 766763 h 1157923"/>
                <a:gd name="connsiteX6" fmla="*/ 119380 w 3565207"/>
                <a:gd name="connsiteY6" fmla="*/ 695643 h 1157923"/>
                <a:gd name="connsiteX7" fmla="*/ 314960 w 3565207"/>
                <a:gd name="connsiteY7" fmla="*/ 695643 h 1157923"/>
                <a:gd name="connsiteX8" fmla="*/ 337820 w 3565207"/>
                <a:gd name="connsiteY8" fmla="*/ 627063 h 1157923"/>
                <a:gd name="connsiteX9" fmla="*/ 3380422 w 3565207"/>
                <a:gd name="connsiteY9" fmla="*/ 620713 h 1157923"/>
                <a:gd name="connsiteX10" fmla="*/ 3383597 w 3565207"/>
                <a:gd name="connsiteY10" fmla="*/ 562611 h 1157923"/>
                <a:gd name="connsiteX11" fmla="*/ 3522028 w 3565207"/>
                <a:gd name="connsiteY11" fmla="*/ 559435 h 1157923"/>
                <a:gd name="connsiteX12" fmla="*/ 3535045 w 3565207"/>
                <a:gd name="connsiteY12" fmla="*/ 432118 h 1157923"/>
                <a:gd name="connsiteX13" fmla="*/ 3565207 w 3565207"/>
                <a:gd name="connsiteY13" fmla="*/ 0 h 115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5207" h="1157923">
                  <a:moveTo>
                    <a:pt x="0" y="1157923"/>
                  </a:moveTo>
                  <a:lnTo>
                    <a:pt x="22860" y="1094423"/>
                  </a:lnTo>
                  <a:lnTo>
                    <a:pt x="43180" y="835343"/>
                  </a:lnTo>
                  <a:lnTo>
                    <a:pt x="55880" y="835343"/>
                  </a:lnTo>
                  <a:lnTo>
                    <a:pt x="71120" y="766763"/>
                  </a:lnTo>
                  <a:lnTo>
                    <a:pt x="96520" y="766763"/>
                  </a:lnTo>
                  <a:lnTo>
                    <a:pt x="119380" y="695643"/>
                  </a:lnTo>
                  <a:lnTo>
                    <a:pt x="314960" y="695643"/>
                  </a:lnTo>
                  <a:lnTo>
                    <a:pt x="337820" y="627063"/>
                  </a:lnTo>
                  <a:lnTo>
                    <a:pt x="3380422" y="620713"/>
                  </a:lnTo>
                  <a:lnTo>
                    <a:pt x="3383597" y="562611"/>
                  </a:lnTo>
                  <a:lnTo>
                    <a:pt x="3522028" y="559435"/>
                  </a:lnTo>
                  <a:lnTo>
                    <a:pt x="3535045" y="432118"/>
                  </a:lnTo>
                  <a:lnTo>
                    <a:pt x="3565207" y="0"/>
                  </a:lnTo>
                </a:path>
              </a:pathLst>
            </a:custGeom>
            <a:ln w="19050">
              <a:solidFill>
                <a:srgbClr val="00CC99"/>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7537A26-4A0D-9B49-8E18-97315519D3B1}"/>
                </a:ext>
              </a:extLst>
            </p:cNvPr>
            <p:cNvGrpSpPr/>
            <p:nvPr/>
          </p:nvGrpSpPr>
          <p:grpSpPr>
            <a:xfrm>
              <a:off x="6560760" y="1563347"/>
              <a:ext cx="1703148" cy="649897"/>
              <a:chOff x="1690889" y="4215583"/>
              <a:chExt cx="2445792" cy="837350"/>
            </a:xfrm>
          </p:grpSpPr>
          <p:sp>
            <p:nvSpPr>
              <p:cNvPr id="33" name="Rectangle 32">
                <a:extLst>
                  <a:ext uri="{FF2B5EF4-FFF2-40B4-BE49-F238E27FC236}">
                    <a16:creationId xmlns:a16="http://schemas.microsoft.com/office/drawing/2014/main" id="{1F09D61F-E370-8C47-9170-9346047D3B87}"/>
                  </a:ext>
                </a:extLst>
              </p:cNvPr>
              <p:cNvSpPr/>
              <p:nvPr/>
            </p:nvSpPr>
            <p:spPr>
              <a:xfrm>
                <a:off x="1937831" y="4215583"/>
                <a:ext cx="1356326" cy="3568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MTX-Mono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D359E2F-F1AB-634B-A862-CA47706AD1FF}"/>
                  </a:ext>
                </a:extLst>
              </p:cNvPr>
              <p:cNvSpPr/>
              <p:nvPr/>
            </p:nvSpPr>
            <p:spPr>
              <a:xfrm>
                <a:off x="1937831" y="4456202"/>
                <a:ext cx="1331005" cy="3568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ETN-Mono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0EB74D0-533B-574D-81C4-D1236C86B8AE}"/>
                  </a:ext>
                </a:extLst>
              </p:cNvPr>
              <p:cNvSpPr/>
              <p:nvPr/>
            </p:nvSpPr>
            <p:spPr>
              <a:xfrm>
                <a:off x="1937831" y="4696038"/>
                <a:ext cx="2198850" cy="3568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ETN + MTX Combo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73">
                <a:extLst>
                  <a:ext uri="{FF2B5EF4-FFF2-40B4-BE49-F238E27FC236}">
                    <a16:creationId xmlns:a16="http://schemas.microsoft.com/office/drawing/2014/main" id="{21F9FCBF-F8FF-1F42-B421-A10CEDE75E61}"/>
                  </a:ext>
                </a:extLst>
              </p:cNvPr>
              <p:cNvSpPr/>
              <p:nvPr/>
            </p:nvSpPr>
            <p:spPr>
              <a:xfrm flipV="1">
                <a:off x="1690889" y="4343316"/>
                <a:ext cx="274320" cy="45719"/>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75">
                <a:extLst>
                  <a:ext uri="{FF2B5EF4-FFF2-40B4-BE49-F238E27FC236}">
                    <a16:creationId xmlns:a16="http://schemas.microsoft.com/office/drawing/2014/main" id="{9AF017BA-06C4-F54C-92CB-BC1C013ED1BC}"/>
                  </a:ext>
                </a:extLst>
              </p:cNvPr>
              <p:cNvSpPr/>
              <p:nvPr/>
            </p:nvSpPr>
            <p:spPr>
              <a:xfrm>
                <a:off x="1709940" y="4625683"/>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CC99"/>
                </a:solidFill>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77">
                <a:extLst>
                  <a:ext uri="{FF2B5EF4-FFF2-40B4-BE49-F238E27FC236}">
                    <a16:creationId xmlns:a16="http://schemas.microsoft.com/office/drawing/2014/main" id="{786FE889-0239-A244-82AD-6BB6393BEAE5}"/>
                  </a:ext>
                </a:extLst>
              </p:cNvPr>
              <p:cNvSpPr/>
              <p:nvPr/>
            </p:nvSpPr>
            <p:spPr>
              <a:xfrm>
                <a:off x="1702320" y="4870172"/>
                <a:ext cx="274320" cy="0"/>
              </a:xfrm>
              <a:custGeom>
                <a:avLst/>
                <a:gdLst>
                  <a:gd name="connsiteX0" fmla="*/ 0 w 274320"/>
                  <a:gd name="connsiteY0" fmla="*/ 0 h 0"/>
                  <a:gd name="connsiteX1" fmla="*/ 274320 w 274320"/>
                  <a:gd name="connsiteY1" fmla="*/ 0 h 0"/>
                </a:gdLst>
                <a:ahLst/>
                <a:cxnLst>
                  <a:cxn ang="0">
                    <a:pos x="connsiteX0" y="connsiteY0"/>
                  </a:cxn>
                  <a:cxn ang="0">
                    <a:pos x="connsiteX1" y="connsiteY1"/>
                  </a:cxn>
                </a:cxnLst>
                <a:rect l="l" t="t" r="r" b="b"/>
                <a:pathLst>
                  <a:path w="274320">
                    <a:moveTo>
                      <a:pt x="0" y="0"/>
                    </a:moveTo>
                    <a:lnTo>
                      <a:pt x="274320" y="0"/>
                    </a:lnTo>
                  </a:path>
                </a:pathLst>
              </a:custGeom>
              <a:ln w="19050">
                <a:solidFill>
                  <a:srgbClr val="00906A"/>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 name="Group 1">
            <a:extLst>
              <a:ext uri="{FF2B5EF4-FFF2-40B4-BE49-F238E27FC236}">
                <a16:creationId xmlns:a16="http://schemas.microsoft.com/office/drawing/2014/main" id="{25F9B559-A7EE-824C-BE20-1D635494B53A}"/>
              </a:ext>
            </a:extLst>
          </p:cNvPr>
          <p:cNvGrpSpPr/>
          <p:nvPr/>
        </p:nvGrpSpPr>
        <p:grpSpPr>
          <a:xfrm>
            <a:off x="5313142" y="2791286"/>
            <a:ext cx="2842216" cy="2378719"/>
            <a:chOff x="6751579" y="2578630"/>
            <a:chExt cx="1860984" cy="1377207"/>
          </a:xfrm>
        </p:grpSpPr>
        <p:graphicFrame>
          <p:nvGraphicFramePr>
            <p:cNvPr id="39" name="Chart 38">
              <a:extLst>
                <a:ext uri="{FF2B5EF4-FFF2-40B4-BE49-F238E27FC236}">
                  <a16:creationId xmlns:a16="http://schemas.microsoft.com/office/drawing/2014/main" id="{AAD93862-D324-6947-B134-30F1141F6DF1}"/>
                </a:ext>
              </a:extLst>
            </p:cNvPr>
            <p:cNvGraphicFramePr/>
            <p:nvPr/>
          </p:nvGraphicFramePr>
          <p:xfrm>
            <a:off x="6935519" y="2578630"/>
            <a:ext cx="1677044" cy="1377207"/>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3B9305AD-B71C-0B4A-9CE9-6B9081746004}"/>
                </a:ext>
              </a:extLst>
            </p:cNvPr>
            <p:cNvSpPr txBox="1"/>
            <p:nvPr/>
          </p:nvSpPr>
          <p:spPr>
            <a:xfrm rot="16200000">
              <a:off x="6328186" y="3055881"/>
              <a:ext cx="1149068" cy="3022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Mean change </a:t>
              </a: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from BL </a:t>
              </a:r>
            </a:p>
          </p:txBody>
        </p:sp>
      </p:grpSp>
      <p:grpSp>
        <p:nvGrpSpPr>
          <p:cNvPr id="3" name="Group 2">
            <a:extLst>
              <a:ext uri="{FF2B5EF4-FFF2-40B4-BE49-F238E27FC236}">
                <a16:creationId xmlns:a16="http://schemas.microsoft.com/office/drawing/2014/main" id="{493A4F67-35C4-CC4C-A2C7-87F648FA4B32}"/>
              </a:ext>
            </a:extLst>
          </p:cNvPr>
          <p:cNvGrpSpPr/>
          <p:nvPr/>
        </p:nvGrpSpPr>
        <p:grpSpPr>
          <a:xfrm>
            <a:off x="8622127" y="2695831"/>
            <a:ext cx="2520795" cy="2406568"/>
            <a:chOff x="9119499" y="2515075"/>
            <a:chExt cx="1435676" cy="1444063"/>
          </a:xfrm>
        </p:grpSpPr>
        <p:graphicFrame>
          <p:nvGraphicFramePr>
            <p:cNvPr id="41" name="Chart 40">
              <a:extLst>
                <a:ext uri="{FF2B5EF4-FFF2-40B4-BE49-F238E27FC236}">
                  <a16:creationId xmlns:a16="http://schemas.microsoft.com/office/drawing/2014/main" id="{583E94D2-6ABA-C849-8E15-2C8285011768}"/>
                </a:ext>
              </a:extLst>
            </p:cNvPr>
            <p:cNvGraphicFramePr/>
            <p:nvPr/>
          </p:nvGraphicFramePr>
          <p:xfrm>
            <a:off x="9304110" y="2515075"/>
            <a:ext cx="1251065" cy="1444063"/>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a:extLst>
                <a:ext uri="{FF2B5EF4-FFF2-40B4-BE49-F238E27FC236}">
                  <a16:creationId xmlns:a16="http://schemas.microsoft.com/office/drawing/2014/main" id="{ECD504A8-60BE-E640-B49B-ACC505A68D9C}"/>
                </a:ext>
              </a:extLst>
            </p:cNvPr>
            <p:cNvSpPr txBox="1"/>
            <p:nvPr/>
          </p:nvSpPr>
          <p:spPr>
            <a:xfrm rot="16200000">
              <a:off x="8623844" y="3138725"/>
              <a:ext cx="1149069" cy="157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Patients (%)</a:t>
              </a:r>
            </a:p>
          </p:txBody>
        </p:sp>
      </p:grpSp>
      <p:sp>
        <p:nvSpPr>
          <p:cNvPr id="43" name="Rectangle 42">
            <a:extLst>
              <a:ext uri="{FF2B5EF4-FFF2-40B4-BE49-F238E27FC236}">
                <a16:creationId xmlns:a16="http://schemas.microsoft.com/office/drawing/2014/main" id="{965342D0-C9DE-6240-96A5-42A2934008E2}"/>
              </a:ext>
            </a:extLst>
          </p:cNvPr>
          <p:cNvSpPr/>
          <p:nvPr/>
        </p:nvSpPr>
        <p:spPr>
          <a:xfrm>
            <a:off x="9029967" y="2157302"/>
            <a:ext cx="187903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mTSS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non-progression</a:t>
            </a:r>
            <a:r>
              <a:rPr kumimoji="0" lang="en-GB" sz="1600" b="1" i="0" u="none" strike="noStrike" kern="1200" cap="none" spc="0" normalizeH="0" baseline="30000" noProof="0" dirty="0">
                <a:ln>
                  <a:noFill/>
                </a:ln>
                <a:solidFill>
                  <a:prstClr val="black"/>
                </a:solidFill>
                <a:effectLst/>
                <a:uLnTx/>
                <a:uFillTx/>
                <a:latin typeface="Calibri" panose="020F0502020204030204"/>
                <a:ea typeface="+mn-ea"/>
                <a:cs typeface="+mn-cs"/>
              </a:rPr>
              <a:t>b</a:t>
            </a:r>
            <a:r>
              <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26A34DE7-2FA0-064A-863B-DE0E7FFCCAB6}"/>
              </a:ext>
            </a:extLst>
          </p:cNvPr>
          <p:cNvSpPr/>
          <p:nvPr/>
        </p:nvSpPr>
        <p:spPr>
          <a:xfrm>
            <a:off x="6305578" y="2265024"/>
            <a:ext cx="73563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mTSS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A8E7EAFF-C62C-4580-8C85-4EA3B84E522B}"/>
              </a:ext>
            </a:extLst>
          </p:cNvPr>
          <p:cNvSpPr txBox="1"/>
          <p:nvPr/>
        </p:nvSpPr>
        <p:spPr>
          <a:xfrm>
            <a:off x="59375" y="6559434"/>
            <a:ext cx="3639802"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Arthritis Rheumatol</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2019. 71:1112-1124</a:t>
            </a: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180806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233379"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Ustekinumab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PSUMMIT 1 Trial</a:t>
            </a:r>
          </a:p>
        </p:txBody>
      </p:sp>
      <p:sp>
        <p:nvSpPr>
          <p:cNvPr id="7" name="TextBox 6">
            <a:extLst>
              <a:ext uri="{FF2B5EF4-FFF2-40B4-BE49-F238E27FC236}">
                <a16:creationId xmlns:a16="http://schemas.microsoft.com/office/drawing/2014/main" id="{9DF9CB7C-170C-DC4C-8D4D-227DC38331C0}"/>
              </a:ext>
            </a:extLst>
          </p:cNvPr>
          <p:cNvSpPr txBox="1"/>
          <p:nvPr/>
        </p:nvSpPr>
        <p:spPr>
          <a:xfrm>
            <a:off x="59375" y="6547559"/>
            <a:ext cx="2890623" cy="239191"/>
          </a:xfrm>
          <a:prstGeom prst="rect">
            <a:avLst/>
          </a:prstGeom>
          <a:noFill/>
        </p:spPr>
        <p:txBody>
          <a:bodyPr wrap="none" lIns="26999" tIns="26999" rIns="26999" bIns="26999" rtlCol="0" anchor="b" anchorCtr="0">
            <a:spAutoFit/>
          </a:bodyPr>
          <a:lstStyle/>
          <a:p>
            <a:pPr marL="55563"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McInnes IB, et al. </a:t>
            </a:r>
            <a:r>
              <a:rPr kumimoji="0" lang="da-DK"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Lancet</a:t>
            </a:r>
            <a:r>
              <a:rPr kumimoji="0" lang="da-DK"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2013;382:780-789.</a:t>
            </a:r>
          </a:p>
        </p:txBody>
      </p:sp>
      <p:sp>
        <p:nvSpPr>
          <p:cNvPr id="10" name="Rectangle 9">
            <a:extLst>
              <a:ext uri="{FF2B5EF4-FFF2-40B4-BE49-F238E27FC236}">
                <a16:creationId xmlns:a16="http://schemas.microsoft.com/office/drawing/2014/main" id="{C4CD21A1-5F34-1F48-BA71-CDB24DB662B6}"/>
              </a:ext>
            </a:extLst>
          </p:cNvPr>
          <p:cNvSpPr/>
          <p:nvPr/>
        </p:nvSpPr>
        <p:spPr>
          <a:xfrm>
            <a:off x="2686213" y="3760719"/>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EB3A547-4693-AE4E-BDC2-CE394FB3F5BB}"/>
              </a:ext>
            </a:extLst>
          </p:cNvPr>
          <p:cNvGrpSpPr/>
          <p:nvPr/>
        </p:nvGrpSpPr>
        <p:grpSpPr>
          <a:xfrm>
            <a:off x="2157946" y="1582625"/>
            <a:ext cx="7849591" cy="4243916"/>
            <a:chOff x="2725389" y="1646425"/>
            <a:chExt cx="6255454" cy="3124988"/>
          </a:xfrm>
        </p:grpSpPr>
        <p:sp>
          <p:nvSpPr>
            <p:cNvPr id="6" name="TextBox 11">
              <a:extLst>
                <a:ext uri="{FF2B5EF4-FFF2-40B4-BE49-F238E27FC236}">
                  <a16:creationId xmlns:a16="http://schemas.microsoft.com/office/drawing/2014/main" id="{15A2F6B9-CAC8-BE4E-A718-F423E8773D0E}"/>
                </a:ext>
              </a:extLst>
            </p:cNvPr>
            <p:cNvSpPr txBox="1">
              <a:spLocks noChangeArrowheads="1"/>
            </p:cNvSpPr>
            <p:nvPr/>
          </p:nvSpPr>
          <p:spPr bwMode="auto">
            <a:xfrm>
              <a:off x="3275915" y="4567446"/>
              <a:ext cx="667088" cy="20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P</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 &lt;0.001</a:t>
              </a:r>
            </a:p>
          </p:txBody>
        </p:sp>
        <p:grpSp>
          <p:nvGrpSpPr>
            <p:cNvPr id="9" name="Gruppo 61">
              <a:extLst>
                <a:ext uri="{FF2B5EF4-FFF2-40B4-BE49-F238E27FC236}">
                  <a16:creationId xmlns:a16="http://schemas.microsoft.com/office/drawing/2014/main" id="{3F44BEA7-4B5B-C948-8446-BC32B8812C74}"/>
                </a:ext>
              </a:extLst>
            </p:cNvPr>
            <p:cNvGrpSpPr/>
            <p:nvPr/>
          </p:nvGrpSpPr>
          <p:grpSpPr>
            <a:xfrm>
              <a:off x="4448030" y="4618263"/>
              <a:ext cx="983531" cy="135978"/>
              <a:chOff x="5254162" y="1672957"/>
              <a:chExt cx="1311374" cy="181303"/>
            </a:xfrm>
          </p:grpSpPr>
          <p:sp>
            <p:nvSpPr>
              <p:cNvPr id="11" name="CasellaDiTesto 33">
                <a:extLst>
                  <a:ext uri="{FF2B5EF4-FFF2-40B4-BE49-F238E27FC236}">
                    <a16:creationId xmlns:a16="http://schemas.microsoft.com/office/drawing/2014/main" id="{561EC15F-6B7F-4249-ACF9-69C395C4B518}"/>
                  </a:ext>
                </a:extLst>
              </p:cNvPr>
              <p:cNvSpPr txBox="1"/>
              <p:nvPr/>
            </p:nvSpPr>
            <p:spPr>
              <a:xfrm>
                <a:off x="5487364" y="1672957"/>
                <a:ext cx="1078172" cy="18130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Placebo (n=206)</a:t>
                </a:r>
              </a:p>
            </p:txBody>
          </p:sp>
          <p:sp>
            <p:nvSpPr>
              <p:cNvPr id="12" name="Rettangolo 44">
                <a:extLst>
                  <a:ext uri="{FF2B5EF4-FFF2-40B4-BE49-F238E27FC236}">
                    <a16:creationId xmlns:a16="http://schemas.microsoft.com/office/drawing/2014/main" id="{57632C6B-D801-724C-8452-7447556EC256}"/>
                  </a:ext>
                </a:extLst>
              </p:cNvPr>
              <p:cNvSpPr/>
              <p:nvPr/>
            </p:nvSpPr>
            <p:spPr>
              <a:xfrm>
                <a:off x="5254162" y="1702290"/>
                <a:ext cx="126000" cy="126000"/>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a:ea typeface="ＭＳ Ｐゴシック" pitchFamily="34" charset="-128"/>
                  <a:cs typeface="Calibri" panose="020F0502020204030204" pitchFamily="34" charset="0"/>
                </a:endParaRPr>
              </a:p>
            </p:txBody>
          </p:sp>
        </p:grpSp>
        <p:grpSp>
          <p:nvGrpSpPr>
            <p:cNvPr id="13" name="Gruppo 63">
              <a:extLst>
                <a:ext uri="{FF2B5EF4-FFF2-40B4-BE49-F238E27FC236}">
                  <a16:creationId xmlns:a16="http://schemas.microsoft.com/office/drawing/2014/main" id="{92A0FF51-C64D-7F49-81B1-67C1A50BBF2C}"/>
                </a:ext>
              </a:extLst>
            </p:cNvPr>
            <p:cNvGrpSpPr/>
            <p:nvPr/>
          </p:nvGrpSpPr>
          <p:grpSpPr>
            <a:xfrm>
              <a:off x="7393227" y="4618264"/>
              <a:ext cx="1587616" cy="135978"/>
              <a:chOff x="6934722" y="2042289"/>
              <a:chExt cx="2116823" cy="181303"/>
            </a:xfrm>
          </p:grpSpPr>
          <p:sp>
            <p:nvSpPr>
              <p:cNvPr id="14" name="CasellaDiTesto 35">
                <a:extLst>
                  <a:ext uri="{FF2B5EF4-FFF2-40B4-BE49-F238E27FC236}">
                    <a16:creationId xmlns:a16="http://schemas.microsoft.com/office/drawing/2014/main" id="{3FCB256C-4D62-D048-84C8-3BA7F1BFCAB3}"/>
                  </a:ext>
                </a:extLst>
              </p:cNvPr>
              <p:cNvSpPr txBox="1"/>
              <p:nvPr/>
            </p:nvSpPr>
            <p:spPr>
              <a:xfrm>
                <a:off x="7167925" y="2042289"/>
                <a:ext cx="1883620" cy="18130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Ustekinumab 90 mg (n=204)</a:t>
                </a:r>
              </a:p>
            </p:txBody>
          </p:sp>
          <p:sp>
            <p:nvSpPr>
              <p:cNvPr id="15" name="Rettangolo 45">
                <a:extLst>
                  <a:ext uri="{FF2B5EF4-FFF2-40B4-BE49-F238E27FC236}">
                    <a16:creationId xmlns:a16="http://schemas.microsoft.com/office/drawing/2014/main" id="{02BA8D93-33F6-D847-A6C7-A4F4CCDF5007}"/>
                  </a:ext>
                </a:extLst>
              </p:cNvPr>
              <p:cNvSpPr/>
              <p:nvPr/>
            </p:nvSpPr>
            <p:spPr>
              <a:xfrm>
                <a:off x="6934722" y="2071622"/>
                <a:ext cx="126000" cy="126000"/>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a:ea typeface="ＭＳ Ｐゴシック" pitchFamily="34" charset="-128"/>
                  <a:cs typeface="Calibri" panose="020F0502020204030204" pitchFamily="34" charset="0"/>
                </a:endParaRPr>
              </a:p>
            </p:txBody>
          </p:sp>
        </p:grpSp>
        <p:grpSp>
          <p:nvGrpSpPr>
            <p:cNvPr id="16" name="Gruppo 62">
              <a:extLst>
                <a:ext uri="{FF2B5EF4-FFF2-40B4-BE49-F238E27FC236}">
                  <a16:creationId xmlns:a16="http://schemas.microsoft.com/office/drawing/2014/main" id="{932E7840-6456-6540-BEC1-441AA2E43B3B}"/>
                </a:ext>
              </a:extLst>
            </p:cNvPr>
            <p:cNvGrpSpPr/>
            <p:nvPr/>
          </p:nvGrpSpPr>
          <p:grpSpPr>
            <a:xfrm>
              <a:off x="5606391" y="4618263"/>
              <a:ext cx="1585294" cy="135978"/>
              <a:chOff x="6937819" y="1857623"/>
              <a:chExt cx="2113723" cy="181303"/>
            </a:xfrm>
          </p:grpSpPr>
          <p:sp>
            <p:nvSpPr>
              <p:cNvPr id="17" name="CasellaDiTesto 34">
                <a:extLst>
                  <a:ext uri="{FF2B5EF4-FFF2-40B4-BE49-F238E27FC236}">
                    <a16:creationId xmlns:a16="http://schemas.microsoft.com/office/drawing/2014/main" id="{9F2448E6-EAF1-0245-9CC8-88A94A1554A1}"/>
                  </a:ext>
                </a:extLst>
              </p:cNvPr>
              <p:cNvSpPr txBox="1"/>
              <p:nvPr/>
            </p:nvSpPr>
            <p:spPr>
              <a:xfrm>
                <a:off x="7167926" y="1857623"/>
                <a:ext cx="1883616" cy="18130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Ustekinumab 45 mg (n=205)</a:t>
                </a:r>
              </a:p>
            </p:txBody>
          </p:sp>
          <p:sp>
            <p:nvSpPr>
              <p:cNvPr id="18" name="Rettangolo 46">
                <a:extLst>
                  <a:ext uri="{FF2B5EF4-FFF2-40B4-BE49-F238E27FC236}">
                    <a16:creationId xmlns:a16="http://schemas.microsoft.com/office/drawing/2014/main" id="{C3D76189-6109-894D-9FD3-28DDD783EE23}"/>
                  </a:ext>
                </a:extLst>
              </p:cNvPr>
              <p:cNvSpPr/>
              <p:nvPr/>
            </p:nvSpPr>
            <p:spPr>
              <a:xfrm>
                <a:off x="6937819" y="1886956"/>
                <a:ext cx="126000" cy="126000"/>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a:ea typeface="ＭＳ Ｐゴシック" pitchFamily="34" charset="-128"/>
                  <a:cs typeface="Calibri" panose="020F0502020204030204" pitchFamily="34" charset="0"/>
                </a:endParaRPr>
              </a:p>
            </p:txBody>
          </p:sp>
        </p:grpSp>
        <p:cxnSp>
          <p:nvCxnSpPr>
            <p:cNvPr id="19" name="Straight Connector 18">
              <a:extLst>
                <a:ext uri="{FF2B5EF4-FFF2-40B4-BE49-F238E27FC236}">
                  <a16:creationId xmlns:a16="http://schemas.microsoft.com/office/drawing/2014/main" id="{50FFF307-E764-C144-BC8C-D70C96870A00}"/>
                </a:ext>
              </a:extLst>
            </p:cNvPr>
            <p:cNvCxnSpPr/>
            <p:nvPr/>
          </p:nvCxnSpPr>
          <p:spPr bwMode="auto">
            <a:xfrm>
              <a:off x="3201639" y="3749528"/>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31D1207A-DF0C-3245-AAAA-92245AEF4111}"/>
                </a:ext>
              </a:extLst>
            </p:cNvPr>
            <p:cNvCxnSpPr/>
            <p:nvPr/>
          </p:nvCxnSpPr>
          <p:spPr bwMode="auto">
            <a:xfrm>
              <a:off x="3201639" y="3050200"/>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23841BC0-15F3-594A-A7C9-11C9B6A1327A}"/>
                </a:ext>
              </a:extLst>
            </p:cNvPr>
            <p:cNvCxnSpPr/>
            <p:nvPr/>
          </p:nvCxnSpPr>
          <p:spPr bwMode="auto">
            <a:xfrm>
              <a:off x="3201639" y="2350872"/>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22" name="Rettangolo 20">
              <a:extLst>
                <a:ext uri="{FF2B5EF4-FFF2-40B4-BE49-F238E27FC236}">
                  <a16:creationId xmlns:a16="http://schemas.microsoft.com/office/drawing/2014/main" id="{4F11A0F7-6638-3944-AAE8-587EC80A6F70}"/>
                </a:ext>
              </a:extLst>
            </p:cNvPr>
            <p:cNvSpPr/>
            <p:nvPr/>
          </p:nvSpPr>
          <p:spPr>
            <a:xfrm>
              <a:off x="3421546" y="3658223"/>
              <a:ext cx="344741" cy="790864"/>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23" name="Rettangolo 21">
              <a:extLst>
                <a:ext uri="{FF2B5EF4-FFF2-40B4-BE49-F238E27FC236}">
                  <a16:creationId xmlns:a16="http://schemas.microsoft.com/office/drawing/2014/main" id="{66ECA44B-841D-9442-BF77-367DF3D38A89}"/>
                </a:ext>
              </a:extLst>
            </p:cNvPr>
            <p:cNvSpPr/>
            <p:nvPr/>
          </p:nvSpPr>
          <p:spPr>
            <a:xfrm>
              <a:off x="3834877" y="2954936"/>
              <a:ext cx="344741" cy="1493921"/>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24" name="Rettangolo 22">
              <a:extLst>
                <a:ext uri="{FF2B5EF4-FFF2-40B4-BE49-F238E27FC236}">
                  <a16:creationId xmlns:a16="http://schemas.microsoft.com/office/drawing/2014/main" id="{8616E75E-7F87-E545-84F5-A154F27E3BDC}"/>
                </a:ext>
              </a:extLst>
            </p:cNvPr>
            <p:cNvSpPr/>
            <p:nvPr/>
          </p:nvSpPr>
          <p:spPr>
            <a:xfrm>
              <a:off x="4248207" y="2708198"/>
              <a:ext cx="344741" cy="1740659"/>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25" name="Connettore 1 19">
              <a:extLst>
                <a:ext uri="{FF2B5EF4-FFF2-40B4-BE49-F238E27FC236}">
                  <a16:creationId xmlns:a16="http://schemas.microsoft.com/office/drawing/2014/main" id="{F6899F64-4868-1E40-8A99-178FD389D016}"/>
                </a:ext>
              </a:extLst>
            </p:cNvPr>
            <p:cNvCxnSpPr/>
            <p:nvPr/>
          </p:nvCxnSpPr>
          <p:spPr>
            <a:xfrm>
              <a:off x="3188641" y="2350872"/>
              <a:ext cx="0" cy="210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203A33A3-3BF8-6C4D-8DF4-3D0AF6277BF5}"/>
                </a:ext>
              </a:extLst>
            </p:cNvPr>
            <p:cNvSpPr txBox="1"/>
            <p:nvPr/>
          </p:nvSpPr>
          <p:spPr>
            <a:xfrm>
              <a:off x="3044553" y="2282437"/>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60</a:t>
              </a:r>
            </a:p>
          </p:txBody>
        </p:sp>
        <p:sp>
          <p:nvSpPr>
            <p:cNvPr id="27" name="CasellaDiTesto 28">
              <a:extLst>
                <a:ext uri="{FF2B5EF4-FFF2-40B4-BE49-F238E27FC236}">
                  <a16:creationId xmlns:a16="http://schemas.microsoft.com/office/drawing/2014/main" id="{702616DB-6612-E240-A15A-A0E6EEB82067}"/>
                </a:ext>
              </a:extLst>
            </p:cNvPr>
            <p:cNvSpPr txBox="1"/>
            <p:nvPr/>
          </p:nvSpPr>
          <p:spPr>
            <a:xfrm>
              <a:off x="3044553" y="2981572"/>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40</a:t>
              </a:r>
            </a:p>
          </p:txBody>
        </p:sp>
        <p:sp>
          <p:nvSpPr>
            <p:cNvPr id="28" name="CasellaDiTesto 29">
              <a:extLst>
                <a:ext uri="{FF2B5EF4-FFF2-40B4-BE49-F238E27FC236}">
                  <a16:creationId xmlns:a16="http://schemas.microsoft.com/office/drawing/2014/main" id="{0B7E306B-E440-2C4E-A769-4F5BED462F8C}"/>
                </a:ext>
              </a:extLst>
            </p:cNvPr>
            <p:cNvSpPr txBox="1"/>
            <p:nvPr/>
          </p:nvSpPr>
          <p:spPr>
            <a:xfrm>
              <a:off x="3044553" y="3680707"/>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20</a:t>
              </a:r>
            </a:p>
          </p:txBody>
        </p:sp>
        <p:sp>
          <p:nvSpPr>
            <p:cNvPr id="29" name="CasellaDiTesto 30">
              <a:extLst>
                <a:ext uri="{FF2B5EF4-FFF2-40B4-BE49-F238E27FC236}">
                  <a16:creationId xmlns:a16="http://schemas.microsoft.com/office/drawing/2014/main" id="{FB5B6B24-DE5E-504C-AB8C-F6FE6FD42D4C}"/>
                </a:ext>
              </a:extLst>
            </p:cNvPr>
            <p:cNvSpPr txBox="1"/>
            <p:nvPr/>
          </p:nvSpPr>
          <p:spPr>
            <a:xfrm>
              <a:off x="3090542" y="4379842"/>
              <a:ext cx="45988"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p>
          </p:txBody>
        </p:sp>
        <p:sp>
          <p:nvSpPr>
            <p:cNvPr id="30" name="CasellaDiTesto 32">
              <a:extLst>
                <a:ext uri="{FF2B5EF4-FFF2-40B4-BE49-F238E27FC236}">
                  <a16:creationId xmlns:a16="http://schemas.microsoft.com/office/drawing/2014/main" id="{3C54F53F-F7EB-CD40-80ED-F2E202BE9731}"/>
                </a:ext>
              </a:extLst>
            </p:cNvPr>
            <p:cNvSpPr txBox="1"/>
            <p:nvPr/>
          </p:nvSpPr>
          <p:spPr>
            <a:xfrm rot="16200000">
              <a:off x="2451045" y="3240810"/>
              <a:ext cx="744905" cy="196217"/>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Patients (%)</a:t>
              </a:r>
            </a:p>
          </p:txBody>
        </p:sp>
        <p:sp>
          <p:nvSpPr>
            <p:cNvPr id="31" name="CasellaDiTesto 37">
              <a:extLst>
                <a:ext uri="{FF2B5EF4-FFF2-40B4-BE49-F238E27FC236}">
                  <a16:creationId xmlns:a16="http://schemas.microsoft.com/office/drawing/2014/main" id="{4EE8FBCC-44B3-124A-A8FF-3AE53FCC01DF}"/>
                </a:ext>
              </a:extLst>
            </p:cNvPr>
            <p:cNvSpPr txBox="1"/>
            <p:nvPr/>
          </p:nvSpPr>
          <p:spPr>
            <a:xfrm>
              <a:off x="3484808" y="3472670"/>
              <a:ext cx="218445" cy="135978"/>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22.8</a:t>
              </a:r>
            </a:p>
          </p:txBody>
        </p:sp>
        <p:cxnSp>
          <p:nvCxnSpPr>
            <p:cNvPr id="32" name="Connettore 1 24">
              <a:extLst>
                <a:ext uri="{FF2B5EF4-FFF2-40B4-BE49-F238E27FC236}">
                  <a16:creationId xmlns:a16="http://schemas.microsoft.com/office/drawing/2014/main" id="{FEEE4D79-17E3-6F48-BB5B-338436A89148}"/>
                </a:ext>
              </a:extLst>
            </p:cNvPr>
            <p:cNvCxnSpPr/>
            <p:nvPr/>
          </p:nvCxnSpPr>
          <p:spPr>
            <a:xfrm>
              <a:off x="3188093" y="4454736"/>
              <a:ext cx="1616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asellaDiTesto 73">
              <a:extLst>
                <a:ext uri="{FF2B5EF4-FFF2-40B4-BE49-F238E27FC236}">
                  <a16:creationId xmlns:a16="http://schemas.microsoft.com/office/drawing/2014/main" id="{B31F920D-9AD7-CB43-B658-3F3085AC8995}"/>
                </a:ext>
              </a:extLst>
            </p:cNvPr>
            <p:cNvSpPr txBox="1"/>
            <p:nvPr/>
          </p:nvSpPr>
          <p:spPr>
            <a:xfrm>
              <a:off x="3892816" y="2657733"/>
              <a:ext cx="218445" cy="196460"/>
            </a:xfrm>
            <a:prstGeom prst="rect">
              <a:avLst/>
            </a:prstGeom>
            <a:noFill/>
          </p:spPr>
          <p:txBody>
            <a:bodyPr wrap="none" lIns="0" tIns="0" rIns="0" bIns="0" rtlCol="0" anchor="b">
              <a:spAutoFit/>
            </a:bodyPr>
            <a:lstStyle/>
            <a:p>
              <a:pPr marL="0" marR="0" lvl="0" indent="0" algn="ctr" defTabSz="685800" rtl="0" eaLnBrk="1" fontAlgn="auto" latinLnBrk="0" hangingPunct="1">
                <a:lnSpc>
                  <a:spcPct val="7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a:t>
              </a:r>
              <a:b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b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42.4</a:t>
              </a:r>
            </a:p>
          </p:txBody>
        </p:sp>
        <p:sp>
          <p:nvSpPr>
            <p:cNvPr id="34" name="CasellaDiTesto 74">
              <a:extLst>
                <a:ext uri="{FF2B5EF4-FFF2-40B4-BE49-F238E27FC236}">
                  <a16:creationId xmlns:a16="http://schemas.microsoft.com/office/drawing/2014/main" id="{3855C955-93F2-ED45-B5EF-7B57AA660DBE}"/>
                </a:ext>
              </a:extLst>
            </p:cNvPr>
            <p:cNvSpPr txBox="1"/>
            <p:nvPr/>
          </p:nvSpPr>
          <p:spPr>
            <a:xfrm>
              <a:off x="4309413" y="2491059"/>
              <a:ext cx="218445" cy="196460"/>
            </a:xfrm>
            <a:prstGeom prst="rect">
              <a:avLst/>
            </a:prstGeom>
            <a:noFill/>
          </p:spPr>
          <p:txBody>
            <a:bodyPr wrap="none" lIns="0" tIns="0" rIns="0" bIns="0" rtlCol="0" anchor="b">
              <a:spAutoFit/>
            </a:bodyPr>
            <a:lstStyle/>
            <a:p>
              <a:pPr marL="0" marR="0" lvl="0" indent="0" algn="ctr" defTabSz="685800" rtl="0" eaLnBrk="1" fontAlgn="auto" latinLnBrk="0" hangingPunct="1">
                <a:lnSpc>
                  <a:spcPct val="7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a:t>
              </a:r>
              <a:b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b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49.5</a:t>
              </a:r>
            </a:p>
          </p:txBody>
        </p:sp>
        <p:sp>
          <p:nvSpPr>
            <p:cNvPr id="35" name="Rectangle 180">
              <a:extLst>
                <a:ext uri="{FF2B5EF4-FFF2-40B4-BE49-F238E27FC236}">
                  <a16:creationId xmlns:a16="http://schemas.microsoft.com/office/drawing/2014/main" id="{6DF2DAB3-779A-3645-B63A-1774B094EC06}"/>
                </a:ext>
              </a:extLst>
            </p:cNvPr>
            <p:cNvSpPr>
              <a:spLocks noChangeArrowheads="1"/>
            </p:cNvSpPr>
            <p:nvPr/>
          </p:nvSpPr>
          <p:spPr bwMode="auto">
            <a:xfrm>
              <a:off x="3168982" y="2133759"/>
              <a:ext cx="1599729"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ACR20</a:t>
              </a:r>
              <a:endParaRPr kumimoji="0" lang="en-US" sz="1600" b="1" i="0" u="none" strike="noStrike" kern="1200" cap="none" spc="0" normalizeH="0" baseline="30000" noProof="0" dirty="0">
                <a:ln>
                  <a:noFill/>
                </a:ln>
                <a:solidFill>
                  <a:prstClr val="black"/>
                </a:solidFill>
                <a:effectLst/>
                <a:uLnTx/>
                <a:uFillTx/>
                <a:latin typeface="Calibri"/>
                <a:ea typeface="+mn-ea"/>
                <a:cs typeface="+mn-cs"/>
              </a:endParaRPr>
            </a:p>
          </p:txBody>
        </p:sp>
        <p:cxnSp>
          <p:nvCxnSpPr>
            <p:cNvPr id="36" name="Straight Connector 35">
              <a:extLst>
                <a:ext uri="{FF2B5EF4-FFF2-40B4-BE49-F238E27FC236}">
                  <a16:creationId xmlns:a16="http://schemas.microsoft.com/office/drawing/2014/main" id="{1E7BAD73-54A8-F246-98D4-48E6AD02D4FC}"/>
                </a:ext>
              </a:extLst>
            </p:cNvPr>
            <p:cNvCxnSpPr/>
            <p:nvPr/>
          </p:nvCxnSpPr>
          <p:spPr bwMode="auto">
            <a:xfrm>
              <a:off x="5248392" y="3749528"/>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37" name="Straight Connector 36">
              <a:extLst>
                <a:ext uri="{FF2B5EF4-FFF2-40B4-BE49-F238E27FC236}">
                  <a16:creationId xmlns:a16="http://schemas.microsoft.com/office/drawing/2014/main" id="{86AE2B32-4B42-A74C-9A82-3B0B513C9147}"/>
                </a:ext>
              </a:extLst>
            </p:cNvPr>
            <p:cNvCxnSpPr/>
            <p:nvPr/>
          </p:nvCxnSpPr>
          <p:spPr bwMode="auto">
            <a:xfrm>
              <a:off x="5248392" y="3050200"/>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38" name="Straight Connector 37">
              <a:extLst>
                <a:ext uri="{FF2B5EF4-FFF2-40B4-BE49-F238E27FC236}">
                  <a16:creationId xmlns:a16="http://schemas.microsoft.com/office/drawing/2014/main" id="{3AA6486B-5271-3F49-AA13-D0589A87E865}"/>
                </a:ext>
              </a:extLst>
            </p:cNvPr>
            <p:cNvCxnSpPr/>
            <p:nvPr/>
          </p:nvCxnSpPr>
          <p:spPr bwMode="auto">
            <a:xfrm>
              <a:off x="5248392" y="2350872"/>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39" name="Rettangolo 20">
              <a:extLst>
                <a:ext uri="{FF2B5EF4-FFF2-40B4-BE49-F238E27FC236}">
                  <a16:creationId xmlns:a16="http://schemas.microsoft.com/office/drawing/2014/main" id="{73ED73D6-2E1C-B941-9B00-A34BD424D15E}"/>
                </a:ext>
              </a:extLst>
            </p:cNvPr>
            <p:cNvSpPr/>
            <p:nvPr/>
          </p:nvSpPr>
          <p:spPr>
            <a:xfrm>
              <a:off x="5468298" y="4138145"/>
              <a:ext cx="344741" cy="310942"/>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0" name="Rettangolo 21">
              <a:extLst>
                <a:ext uri="{FF2B5EF4-FFF2-40B4-BE49-F238E27FC236}">
                  <a16:creationId xmlns:a16="http://schemas.microsoft.com/office/drawing/2014/main" id="{6B142134-F154-F043-81B3-6531F97B7489}"/>
                </a:ext>
              </a:extLst>
            </p:cNvPr>
            <p:cNvSpPr/>
            <p:nvPr/>
          </p:nvSpPr>
          <p:spPr>
            <a:xfrm>
              <a:off x="5881629" y="3578758"/>
              <a:ext cx="344741" cy="870329"/>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1" name="Rettangolo 22">
              <a:extLst>
                <a:ext uri="{FF2B5EF4-FFF2-40B4-BE49-F238E27FC236}">
                  <a16:creationId xmlns:a16="http://schemas.microsoft.com/office/drawing/2014/main" id="{01A4841E-0589-934E-8C83-8F52A0E70377}"/>
                </a:ext>
              </a:extLst>
            </p:cNvPr>
            <p:cNvSpPr/>
            <p:nvPr/>
          </p:nvSpPr>
          <p:spPr>
            <a:xfrm>
              <a:off x="6294959" y="3471163"/>
              <a:ext cx="344741" cy="977694"/>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42" name="Connettore 1 19">
              <a:extLst>
                <a:ext uri="{FF2B5EF4-FFF2-40B4-BE49-F238E27FC236}">
                  <a16:creationId xmlns:a16="http://schemas.microsoft.com/office/drawing/2014/main" id="{22B7B292-B697-FC4A-9DC3-A5D7A4A565EA}"/>
                </a:ext>
              </a:extLst>
            </p:cNvPr>
            <p:cNvCxnSpPr/>
            <p:nvPr/>
          </p:nvCxnSpPr>
          <p:spPr>
            <a:xfrm>
              <a:off x="5235393" y="2350872"/>
              <a:ext cx="0" cy="210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asellaDiTesto 25">
              <a:extLst>
                <a:ext uri="{FF2B5EF4-FFF2-40B4-BE49-F238E27FC236}">
                  <a16:creationId xmlns:a16="http://schemas.microsoft.com/office/drawing/2014/main" id="{60FF2BC1-159C-B64B-9FAD-267FC18A803A}"/>
                </a:ext>
              </a:extLst>
            </p:cNvPr>
            <p:cNvSpPr txBox="1"/>
            <p:nvPr/>
          </p:nvSpPr>
          <p:spPr>
            <a:xfrm>
              <a:off x="5091303" y="2282437"/>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60</a:t>
              </a:r>
            </a:p>
          </p:txBody>
        </p:sp>
        <p:sp>
          <p:nvSpPr>
            <p:cNvPr id="44" name="CasellaDiTesto 28">
              <a:extLst>
                <a:ext uri="{FF2B5EF4-FFF2-40B4-BE49-F238E27FC236}">
                  <a16:creationId xmlns:a16="http://schemas.microsoft.com/office/drawing/2014/main" id="{B13D13FE-5BF3-564D-B1CA-30D05C62E94A}"/>
                </a:ext>
              </a:extLst>
            </p:cNvPr>
            <p:cNvSpPr txBox="1"/>
            <p:nvPr/>
          </p:nvSpPr>
          <p:spPr>
            <a:xfrm>
              <a:off x="5091303" y="2981572"/>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40</a:t>
              </a:r>
            </a:p>
          </p:txBody>
        </p:sp>
        <p:sp>
          <p:nvSpPr>
            <p:cNvPr id="45" name="CasellaDiTesto 29">
              <a:extLst>
                <a:ext uri="{FF2B5EF4-FFF2-40B4-BE49-F238E27FC236}">
                  <a16:creationId xmlns:a16="http://schemas.microsoft.com/office/drawing/2014/main" id="{D44FC64E-FD89-D444-9D77-D469CB6CBF66}"/>
                </a:ext>
              </a:extLst>
            </p:cNvPr>
            <p:cNvSpPr txBox="1"/>
            <p:nvPr/>
          </p:nvSpPr>
          <p:spPr>
            <a:xfrm>
              <a:off x="5091303" y="3680707"/>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20</a:t>
              </a:r>
            </a:p>
          </p:txBody>
        </p:sp>
        <p:sp>
          <p:nvSpPr>
            <p:cNvPr id="46" name="CasellaDiTesto 37">
              <a:extLst>
                <a:ext uri="{FF2B5EF4-FFF2-40B4-BE49-F238E27FC236}">
                  <a16:creationId xmlns:a16="http://schemas.microsoft.com/office/drawing/2014/main" id="{3D2C6CBF-CD15-014C-80F4-7F891BD9CF7C}"/>
                </a:ext>
              </a:extLst>
            </p:cNvPr>
            <p:cNvSpPr txBox="1"/>
            <p:nvPr/>
          </p:nvSpPr>
          <p:spPr>
            <a:xfrm>
              <a:off x="5562745" y="3993814"/>
              <a:ext cx="155849" cy="135978"/>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8.7</a:t>
              </a:r>
            </a:p>
          </p:txBody>
        </p:sp>
        <p:cxnSp>
          <p:nvCxnSpPr>
            <p:cNvPr id="47" name="Connettore 1 24">
              <a:extLst>
                <a:ext uri="{FF2B5EF4-FFF2-40B4-BE49-F238E27FC236}">
                  <a16:creationId xmlns:a16="http://schemas.microsoft.com/office/drawing/2014/main" id="{AFCA8527-A3BF-5446-BCCB-352AAD4F12E2}"/>
                </a:ext>
              </a:extLst>
            </p:cNvPr>
            <p:cNvCxnSpPr/>
            <p:nvPr/>
          </p:nvCxnSpPr>
          <p:spPr>
            <a:xfrm>
              <a:off x="5234843" y="4454736"/>
              <a:ext cx="1616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asellaDiTesto 73">
              <a:extLst>
                <a:ext uri="{FF2B5EF4-FFF2-40B4-BE49-F238E27FC236}">
                  <a16:creationId xmlns:a16="http://schemas.microsoft.com/office/drawing/2014/main" id="{6783C272-95FB-6849-B4A5-67FC9E66CCFB}"/>
                </a:ext>
              </a:extLst>
            </p:cNvPr>
            <p:cNvSpPr txBox="1"/>
            <p:nvPr/>
          </p:nvSpPr>
          <p:spPr>
            <a:xfrm>
              <a:off x="5939462" y="3325520"/>
              <a:ext cx="218445" cy="220256"/>
            </a:xfrm>
            <a:prstGeom prst="rect">
              <a:avLst/>
            </a:prstGeom>
            <a:noFill/>
          </p:spPr>
          <p:txBody>
            <a:bodyPr wrap="none" lIns="0" tIns="0" rIns="0" bIns="0" rtlCol="0" anchor="b">
              <a:spAutoFit/>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a:t>
              </a:r>
              <a:b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b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24.9</a:t>
              </a:r>
            </a:p>
          </p:txBody>
        </p:sp>
        <p:sp>
          <p:nvSpPr>
            <p:cNvPr id="49" name="CasellaDiTesto 74">
              <a:extLst>
                <a:ext uri="{FF2B5EF4-FFF2-40B4-BE49-F238E27FC236}">
                  <a16:creationId xmlns:a16="http://schemas.microsoft.com/office/drawing/2014/main" id="{3E1C1AE1-B4B1-864A-9699-2B0885EB17F5}"/>
                </a:ext>
              </a:extLst>
            </p:cNvPr>
            <p:cNvSpPr txBox="1"/>
            <p:nvPr/>
          </p:nvSpPr>
          <p:spPr>
            <a:xfrm>
              <a:off x="6356195" y="3232089"/>
              <a:ext cx="218445" cy="220256"/>
            </a:xfrm>
            <a:prstGeom prst="rect">
              <a:avLst/>
            </a:prstGeom>
            <a:noFill/>
          </p:spPr>
          <p:txBody>
            <a:bodyPr wrap="none" lIns="0" tIns="0" rIns="0" bIns="0" rtlCol="0" anchor="b">
              <a:spAutoFit/>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a:t>
              </a:r>
              <a:b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b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27.9</a:t>
              </a:r>
            </a:p>
          </p:txBody>
        </p:sp>
        <p:sp>
          <p:nvSpPr>
            <p:cNvPr id="50" name="Rectangle 180">
              <a:extLst>
                <a:ext uri="{FF2B5EF4-FFF2-40B4-BE49-F238E27FC236}">
                  <a16:creationId xmlns:a16="http://schemas.microsoft.com/office/drawing/2014/main" id="{601BEBF4-0AE2-CC47-82CA-523C2DFD86B2}"/>
                </a:ext>
              </a:extLst>
            </p:cNvPr>
            <p:cNvSpPr>
              <a:spLocks noChangeArrowheads="1"/>
            </p:cNvSpPr>
            <p:nvPr/>
          </p:nvSpPr>
          <p:spPr bwMode="auto">
            <a:xfrm>
              <a:off x="5276330" y="2133759"/>
              <a:ext cx="1599729"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ACR50</a:t>
              </a:r>
              <a:endParaRPr kumimoji="0" lang="en-US" sz="1600" b="1" i="0" u="none" strike="noStrike" kern="1200" cap="none" spc="0" normalizeH="0" baseline="30000" noProof="0" dirty="0">
                <a:ln>
                  <a:noFill/>
                </a:ln>
                <a:solidFill>
                  <a:prstClr val="black"/>
                </a:solidFill>
                <a:effectLst/>
                <a:uLnTx/>
                <a:uFillTx/>
                <a:latin typeface="Calibri"/>
                <a:ea typeface="+mn-ea"/>
                <a:cs typeface="+mn-cs"/>
              </a:endParaRPr>
            </a:p>
          </p:txBody>
        </p:sp>
        <p:cxnSp>
          <p:nvCxnSpPr>
            <p:cNvPr id="51" name="Straight Connector 50">
              <a:extLst>
                <a:ext uri="{FF2B5EF4-FFF2-40B4-BE49-F238E27FC236}">
                  <a16:creationId xmlns:a16="http://schemas.microsoft.com/office/drawing/2014/main" id="{14F8D6DC-4922-BF42-ABE6-6C0C6AAE7CCB}"/>
                </a:ext>
              </a:extLst>
            </p:cNvPr>
            <p:cNvCxnSpPr/>
            <p:nvPr/>
          </p:nvCxnSpPr>
          <p:spPr bwMode="auto">
            <a:xfrm>
              <a:off x="7320005" y="3749528"/>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52" name="Straight Connector 51">
              <a:extLst>
                <a:ext uri="{FF2B5EF4-FFF2-40B4-BE49-F238E27FC236}">
                  <a16:creationId xmlns:a16="http://schemas.microsoft.com/office/drawing/2014/main" id="{12A1DC9A-60CB-6644-9072-87AB806A7DEB}"/>
                </a:ext>
              </a:extLst>
            </p:cNvPr>
            <p:cNvCxnSpPr/>
            <p:nvPr/>
          </p:nvCxnSpPr>
          <p:spPr bwMode="auto">
            <a:xfrm>
              <a:off x="7320005" y="3050200"/>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53" name="Straight Connector 52">
              <a:extLst>
                <a:ext uri="{FF2B5EF4-FFF2-40B4-BE49-F238E27FC236}">
                  <a16:creationId xmlns:a16="http://schemas.microsoft.com/office/drawing/2014/main" id="{1DB485EF-59C1-064C-B9E4-CAC2D18231BA}"/>
                </a:ext>
              </a:extLst>
            </p:cNvPr>
            <p:cNvCxnSpPr/>
            <p:nvPr/>
          </p:nvCxnSpPr>
          <p:spPr bwMode="auto">
            <a:xfrm>
              <a:off x="7320005" y="2350872"/>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54" name="Rettangolo 20">
              <a:extLst>
                <a:ext uri="{FF2B5EF4-FFF2-40B4-BE49-F238E27FC236}">
                  <a16:creationId xmlns:a16="http://schemas.microsoft.com/office/drawing/2014/main" id="{D687F4C4-A9C3-1C40-A509-13812BBDC662}"/>
                </a:ext>
              </a:extLst>
            </p:cNvPr>
            <p:cNvSpPr/>
            <p:nvPr/>
          </p:nvSpPr>
          <p:spPr>
            <a:xfrm>
              <a:off x="7539911" y="4357036"/>
              <a:ext cx="344741" cy="92051"/>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5" name="Rettangolo 21">
              <a:extLst>
                <a:ext uri="{FF2B5EF4-FFF2-40B4-BE49-F238E27FC236}">
                  <a16:creationId xmlns:a16="http://schemas.microsoft.com/office/drawing/2014/main" id="{37AE8FB5-3F08-F94F-AC29-CC949FB41721}"/>
                </a:ext>
              </a:extLst>
            </p:cNvPr>
            <p:cNvSpPr/>
            <p:nvPr/>
          </p:nvSpPr>
          <p:spPr>
            <a:xfrm>
              <a:off x="7953242" y="4026613"/>
              <a:ext cx="344741" cy="422244"/>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6" name="Rettangolo 22">
              <a:extLst>
                <a:ext uri="{FF2B5EF4-FFF2-40B4-BE49-F238E27FC236}">
                  <a16:creationId xmlns:a16="http://schemas.microsoft.com/office/drawing/2014/main" id="{4B3EBECF-7589-3A4D-B4CC-BFD8CE8985F9}"/>
                </a:ext>
              </a:extLst>
            </p:cNvPr>
            <p:cNvSpPr/>
            <p:nvPr/>
          </p:nvSpPr>
          <p:spPr>
            <a:xfrm>
              <a:off x="8366572" y="3960010"/>
              <a:ext cx="344741" cy="488847"/>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57" name="Connettore 1 19">
              <a:extLst>
                <a:ext uri="{FF2B5EF4-FFF2-40B4-BE49-F238E27FC236}">
                  <a16:creationId xmlns:a16="http://schemas.microsoft.com/office/drawing/2014/main" id="{9A7151B5-31AE-0A4A-B405-8765E94D729E}"/>
                </a:ext>
              </a:extLst>
            </p:cNvPr>
            <p:cNvCxnSpPr/>
            <p:nvPr/>
          </p:nvCxnSpPr>
          <p:spPr>
            <a:xfrm>
              <a:off x="7307006" y="2350872"/>
              <a:ext cx="0" cy="210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CasellaDiTesto 25">
              <a:extLst>
                <a:ext uri="{FF2B5EF4-FFF2-40B4-BE49-F238E27FC236}">
                  <a16:creationId xmlns:a16="http://schemas.microsoft.com/office/drawing/2014/main" id="{2C0E7C1B-4FDC-F648-BBED-20D17D55DD53}"/>
                </a:ext>
              </a:extLst>
            </p:cNvPr>
            <p:cNvSpPr txBox="1"/>
            <p:nvPr/>
          </p:nvSpPr>
          <p:spPr>
            <a:xfrm>
              <a:off x="7162917" y="2282437"/>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60</a:t>
              </a:r>
            </a:p>
          </p:txBody>
        </p:sp>
        <p:sp>
          <p:nvSpPr>
            <p:cNvPr id="59" name="CasellaDiTesto 28">
              <a:extLst>
                <a:ext uri="{FF2B5EF4-FFF2-40B4-BE49-F238E27FC236}">
                  <a16:creationId xmlns:a16="http://schemas.microsoft.com/office/drawing/2014/main" id="{755CFB37-367F-8047-A887-648EC14B71B1}"/>
                </a:ext>
              </a:extLst>
            </p:cNvPr>
            <p:cNvSpPr txBox="1"/>
            <p:nvPr/>
          </p:nvSpPr>
          <p:spPr>
            <a:xfrm>
              <a:off x="7162917" y="2981572"/>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40</a:t>
              </a:r>
            </a:p>
          </p:txBody>
        </p:sp>
        <p:sp>
          <p:nvSpPr>
            <p:cNvPr id="60" name="CasellaDiTesto 29">
              <a:extLst>
                <a:ext uri="{FF2B5EF4-FFF2-40B4-BE49-F238E27FC236}">
                  <a16:creationId xmlns:a16="http://schemas.microsoft.com/office/drawing/2014/main" id="{076E591D-7039-E545-BC81-0277E81FD773}"/>
                </a:ext>
              </a:extLst>
            </p:cNvPr>
            <p:cNvSpPr txBox="1"/>
            <p:nvPr/>
          </p:nvSpPr>
          <p:spPr>
            <a:xfrm>
              <a:off x="7162917" y="3680707"/>
              <a:ext cx="91977"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20</a:t>
              </a:r>
            </a:p>
          </p:txBody>
        </p:sp>
        <p:sp>
          <p:nvSpPr>
            <p:cNvPr id="61" name="CasellaDiTesto 30">
              <a:extLst>
                <a:ext uri="{FF2B5EF4-FFF2-40B4-BE49-F238E27FC236}">
                  <a16:creationId xmlns:a16="http://schemas.microsoft.com/office/drawing/2014/main" id="{53F1BB45-7327-3B4D-AAFE-3064A6A8BE67}"/>
                </a:ext>
              </a:extLst>
            </p:cNvPr>
            <p:cNvSpPr txBox="1"/>
            <p:nvPr/>
          </p:nvSpPr>
          <p:spPr>
            <a:xfrm>
              <a:off x="7208906" y="4379842"/>
              <a:ext cx="45988"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p>
          </p:txBody>
        </p:sp>
        <p:sp>
          <p:nvSpPr>
            <p:cNvPr id="62" name="CasellaDiTesto 37">
              <a:extLst>
                <a:ext uri="{FF2B5EF4-FFF2-40B4-BE49-F238E27FC236}">
                  <a16:creationId xmlns:a16="http://schemas.microsoft.com/office/drawing/2014/main" id="{B1621BDF-58E4-644B-9A16-DA669C2F7619}"/>
                </a:ext>
              </a:extLst>
            </p:cNvPr>
            <p:cNvSpPr txBox="1"/>
            <p:nvPr/>
          </p:nvSpPr>
          <p:spPr>
            <a:xfrm>
              <a:off x="7634356" y="4194306"/>
              <a:ext cx="155849" cy="135978"/>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2.4</a:t>
              </a:r>
            </a:p>
          </p:txBody>
        </p:sp>
        <p:cxnSp>
          <p:nvCxnSpPr>
            <p:cNvPr id="63" name="Connettore 1 24">
              <a:extLst>
                <a:ext uri="{FF2B5EF4-FFF2-40B4-BE49-F238E27FC236}">
                  <a16:creationId xmlns:a16="http://schemas.microsoft.com/office/drawing/2014/main" id="{AEA7D130-DAC1-D249-9EBE-C38F366B64DA}"/>
                </a:ext>
              </a:extLst>
            </p:cNvPr>
            <p:cNvCxnSpPr/>
            <p:nvPr/>
          </p:nvCxnSpPr>
          <p:spPr>
            <a:xfrm>
              <a:off x="7306457" y="4454736"/>
              <a:ext cx="1616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CasellaDiTesto 73">
              <a:extLst>
                <a:ext uri="{FF2B5EF4-FFF2-40B4-BE49-F238E27FC236}">
                  <a16:creationId xmlns:a16="http://schemas.microsoft.com/office/drawing/2014/main" id="{AC9DA035-C293-5E4F-A45D-A49CDF679A5B}"/>
                </a:ext>
              </a:extLst>
            </p:cNvPr>
            <p:cNvSpPr txBox="1"/>
            <p:nvPr/>
          </p:nvSpPr>
          <p:spPr>
            <a:xfrm>
              <a:off x="8011181" y="3779789"/>
              <a:ext cx="218445" cy="220256"/>
            </a:xfrm>
            <a:prstGeom prst="rect">
              <a:avLst/>
            </a:prstGeom>
            <a:noFill/>
          </p:spPr>
          <p:txBody>
            <a:bodyPr wrap="none" lIns="0" tIns="0" rIns="0" bIns="0" rtlCol="0" anchor="b">
              <a:spAutoFit/>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a:t>
              </a:r>
              <a:b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b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12.2</a:t>
              </a:r>
            </a:p>
          </p:txBody>
        </p:sp>
        <p:sp>
          <p:nvSpPr>
            <p:cNvPr id="65" name="CasellaDiTesto 74">
              <a:extLst>
                <a:ext uri="{FF2B5EF4-FFF2-40B4-BE49-F238E27FC236}">
                  <a16:creationId xmlns:a16="http://schemas.microsoft.com/office/drawing/2014/main" id="{736E7F09-956F-4149-80B9-75A09FE29E3B}"/>
                </a:ext>
              </a:extLst>
            </p:cNvPr>
            <p:cNvSpPr txBox="1"/>
            <p:nvPr/>
          </p:nvSpPr>
          <p:spPr>
            <a:xfrm>
              <a:off x="8427869" y="3709217"/>
              <a:ext cx="218445" cy="220256"/>
            </a:xfrm>
            <a:prstGeom prst="rect">
              <a:avLst/>
            </a:prstGeom>
            <a:noFill/>
          </p:spPr>
          <p:txBody>
            <a:bodyPr wrap="none" lIns="0" tIns="0" rIns="0" bIns="0" rtlCol="0" anchor="b">
              <a:spAutoFit/>
            </a:bodyPr>
            <a:lstStyle/>
            <a:p>
              <a:pPr marL="0" marR="0" lvl="0" indent="0" algn="ctr" defTabSz="685800" rtl="0" eaLnBrk="1" fontAlgn="auto" latinLnBrk="0" hangingPunct="1">
                <a:lnSpc>
                  <a:spcPct val="8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a:t>
              </a:r>
              <a:b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b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14.2</a:t>
              </a:r>
            </a:p>
          </p:txBody>
        </p:sp>
        <p:sp>
          <p:nvSpPr>
            <p:cNvPr id="66" name="Rectangle 180">
              <a:extLst>
                <a:ext uri="{FF2B5EF4-FFF2-40B4-BE49-F238E27FC236}">
                  <a16:creationId xmlns:a16="http://schemas.microsoft.com/office/drawing/2014/main" id="{F61B7965-FB36-A042-A9A1-AABD1844937C}"/>
                </a:ext>
              </a:extLst>
            </p:cNvPr>
            <p:cNvSpPr>
              <a:spLocks noChangeArrowheads="1"/>
            </p:cNvSpPr>
            <p:nvPr/>
          </p:nvSpPr>
          <p:spPr bwMode="auto">
            <a:xfrm>
              <a:off x="7379281" y="2133759"/>
              <a:ext cx="1599729"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ACR70</a:t>
              </a:r>
              <a:endParaRPr kumimoji="0" lang="en-US" sz="16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67" name="CasellaDiTesto 30">
              <a:extLst>
                <a:ext uri="{FF2B5EF4-FFF2-40B4-BE49-F238E27FC236}">
                  <a16:creationId xmlns:a16="http://schemas.microsoft.com/office/drawing/2014/main" id="{355A43F7-1661-F64D-AE68-CEBA5B63A2CF}"/>
                </a:ext>
              </a:extLst>
            </p:cNvPr>
            <p:cNvSpPr txBox="1"/>
            <p:nvPr/>
          </p:nvSpPr>
          <p:spPr>
            <a:xfrm>
              <a:off x="5120352" y="4380823"/>
              <a:ext cx="45988" cy="101983"/>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p>
          </p:txBody>
        </p:sp>
        <p:sp>
          <p:nvSpPr>
            <p:cNvPr id="68" name="Rectangle 67">
              <a:extLst>
                <a:ext uri="{FF2B5EF4-FFF2-40B4-BE49-F238E27FC236}">
                  <a16:creationId xmlns:a16="http://schemas.microsoft.com/office/drawing/2014/main" id="{2A0542FD-DF59-A14D-93CB-D57130C706AE}"/>
                </a:ext>
              </a:extLst>
            </p:cNvPr>
            <p:cNvSpPr/>
            <p:nvPr/>
          </p:nvSpPr>
          <p:spPr>
            <a:xfrm>
              <a:off x="4734401" y="1646425"/>
              <a:ext cx="2567074" cy="2719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rPr>
                <a:t>Treatment response at Week 24</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06128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233379"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Ustekinumab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PSUMMIT 1 and PSUMMIT 2 Trials</a:t>
            </a:r>
          </a:p>
        </p:txBody>
      </p:sp>
      <p:sp>
        <p:nvSpPr>
          <p:cNvPr id="10" name="Rectangle 9">
            <a:extLst>
              <a:ext uri="{FF2B5EF4-FFF2-40B4-BE49-F238E27FC236}">
                <a16:creationId xmlns:a16="http://schemas.microsoft.com/office/drawing/2014/main" id="{C4CD21A1-5F34-1F48-BA71-CDB24DB662B6}"/>
              </a:ext>
            </a:extLst>
          </p:cNvPr>
          <p:cNvSpPr/>
          <p:nvPr/>
        </p:nvSpPr>
        <p:spPr>
          <a:xfrm>
            <a:off x="2686213" y="3760719"/>
            <a:ext cx="135172" cy="1351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35EA004-1AEB-B947-9272-4A621A9CE412}"/>
              </a:ext>
            </a:extLst>
          </p:cNvPr>
          <p:cNvGrpSpPr/>
          <p:nvPr/>
        </p:nvGrpSpPr>
        <p:grpSpPr>
          <a:xfrm>
            <a:off x="2327367" y="1509825"/>
            <a:ext cx="7465220" cy="4646439"/>
            <a:chOff x="2679117" y="1823216"/>
            <a:chExt cx="6287319" cy="3409487"/>
          </a:xfrm>
        </p:grpSpPr>
        <p:cxnSp>
          <p:nvCxnSpPr>
            <p:cNvPr id="69" name="Straight Connector 68">
              <a:extLst>
                <a:ext uri="{FF2B5EF4-FFF2-40B4-BE49-F238E27FC236}">
                  <a16:creationId xmlns:a16="http://schemas.microsoft.com/office/drawing/2014/main" id="{62946410-A04E-FB44-ACEE-BD8602EA01D7}"/>
                </a:ext>
              </a:extLst>
            </p:cNvPr>
            <p:cNvCxnSpPr/>
            <p:nvPr/>
          </p:nvCxnSpPr>
          <p:spPr bwMode="auto">
            <a:xfrm>
              <a:off x="3228777" y="4043751"/>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70" name="Straight Connector 69">
              <a:extLst>
                <a:ext uri="{FF2B5EF4-FFF2-40B4-BE49-F238E27FC236}">
                  <a16:creationId xmlns:a16="http://schemas.microsoft.com/office/drawing/2014/main" id="{44408FEB-D86E-6243-BAE5-304F67F5E7DC}"/>
                </a:ext>
              </a:extLst>
            </p:cNvPr>
            <p:cNvCxnSpPr/>
            <p:nvPr/>
          </p:nvCxnSpPr>
          <p:spPr bwMode="auto">
            <a:xfrm>
              <a:off x="3228777" y="4463748"/>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71" name="Straight Connector 70">
              <a:extLst>
                <a:ext uri="{FF2B5EF4-FFF2-40B4-BE49-F238E27FC236}">
                  <a16:creationId xmlns:a16="http://schemas.microsoft.com/office/drawing/2014/main" id="{EB9F4709-AAE9-CC4F-AB7A-4EA23128ADC1}"/>
                </a:ext>
              </a:extLst>
            </p:cNvPr>
            <p:cNvCxnSpPr/>
            <p:nvPr/>
          </p:nvCxnSpPr>
          <p:spPr bwMode="auto">
            <a:xfrm>
              <a:off x="3228777" y="3203754"/>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72" name="Straight Connector 71">
              <a:extLst>
                <a:ext uri="{FF2B5EF4-FFF2-40B4-BE49-F238E27FC236}">
                  <a16:creationId xmlns:a16="http://schemas.microsoft.com/office/drawing/2014/main" id="{3C93BF02-0E50-6748-965A-39EADC971D27}"/>
                </a:ext>
              </a:extLst>
            </p:cNvPr>
            <p:cNvCxnSpPr/>
            <p:nvPr/>
          </p:nvCxnSpPr>
          <p:spPr bwMode="auto">
            <a:xfrm>
              <a:off x="3228777" y="2783756"/>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73" name="Straight Connector 72">
              <a:extLst>
                <a:ext uri="{FF2B5EF4-FFF2-40B4-BE49-F238E27FC236}">
                  <a16:creationId xmlns:a16="http://schemas.microsoft.com/office/drawing/2014/main" id="{2D8DA442-B831-E54D-B4CB-F4EAE1C3AAC1}"/>
                </a:ext>
              </a:extLst>
            </p:cNvPr>
            <p:cNvCxnSpPr/>
            <p:nvPr/>
          </p:nvCxnSpPr>
          <p:spPr bwMode="auto">
            <a:xfrm>
              <a:off x="3228777" y="3623753"/>
              <a:ext cx="1599729" cy="0"/>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74" name="Rettangolo 20">
              <a:extLst>
                <a:ext uri="{FF2B5EF4-FFF2-40B4-BE49-F238E27FC236}">
                  <a16:creationId xmlns:a16="http://schemas.microsoft.com/office/drawing/2014/main" id="{DCA1A9E8-45F4-0643-A121-1538BEAD410B}"/>
                </a:ext>
              </a:extLst>
            </p:cNvPr>
            <p:cNvSpPr/>
            <p:nvPr/>
          </p:nvSpPr>
          <p:spPr>
            <a:xfrm>
              <a:off x="3448683" y="2369659"/>
              <a:ext cx="344741" cy="34289"/>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5" name="Rettangolo 21">
              <a:extLst>
                <a:ext uri="{FF2B5EF4-FFF2-40B4-BE49-F238E27FC236}">
                  <a16:creationId xmlns:a16="http://schemas.microsoft.com/office/drawing/2014/main" id="{2DA9BE48-6FEB-BD45-B91F-1E9FACE22EE1}"/>
                </a:ext>
              </a:extLst>
            </p:cNvPr>
            <p:cNvSpPr/>
            <p:nvPr/>
          </p:nvSpPr>
          <p:spPr>
            <a:xfrm>
              <a:off x="3862014" y="2369637"/>
              <a:ext cx="344741" cy="908213"/>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76" name="Rettangolo 22">
              <a:extLst>
                <a:ext uri="{FF2B5EF4-FFF2-40B4-BE49-F238E27FC236}">
                  <a16:creationId xmlns:a16="http://schemas.microsoft.com/office/drawing/2014/main" id="{E621061F-2E64-8441-96CC-88096BA49150}"/>
                </a:ext>
              </a:extLst>
            </p:cNvPr>
            <p:cNvSpPr/>
            <p:nvPr/>
          </p:nvSpPr>
          <p:spPr>
            <a:xfrm>
              <a:off x="4275344" y="2369637"/>
              <a:ext cx="344741" cy="1049589"/>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77" name="Connettore 1 19">
              <a:extLst>
                <a:ext uri="{FF2B5EF4-FFF2-40B4-BE49-F238E27FC236}">
                  <a16:creationId xmlns:a16="http://schemas.microsoft.com/office/drawing/2014/main" id="{D5762194-1521-484A-B3FC-9268E751F5E8}"/>
                </a:ext>
              </a:extLst>
            </p:cNvPr>
            <p:cNvCxnSpPr/>
            <p:nvPr/>
          </p:nvCxnSpPr>
          <p:spPr>
            <a:xfrm>
              <a:off x="3215778" y="2362942"/>
              <a:ext cx="0" cy="210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CasellaDiTesto 25">
              <a:extLst>
                <a:ext uri="{FF2B5EF4-FFF2-40B4-BE49-F238E27FC236}">
                  <a16:creationId xmlns:a16="http://schemas.microsoft.com/office/drawing/2014/main" id="{E32734D0-E759-F644-B6FA-D96E9D1E9C16}"/>
                </a:ext>
              </a:extLst>
            </p:cNvPr>
            <p:cNvSpPr txBox="1"/>
            <p:nvPr/>
          </p:nvSpPr>
          <p:spPr>
            <a:xfrm>
              <a:off x="3115063" y="2294508"/>
              <a:ext cx="48603" cy="101628"/>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p>
          </p:txBody>
        </p:sp>
        <p:sp>
          <p:nvSpPr>
            <p:cNvPr id="79" name="CasellaDiTesto 32">
              <a:extLst>
                <a:ext uri="{FF2B5EF4-FFF2-40B4-BE49-F238E27FC236}">
                  <a16:creationId xmlns:a16="http://schemas.microsoft.com/office/drawing/2014/main" id="{063A0965-6CF1-BA47-A55E-88008DC42A2F}"/>
                </a:ext>
              </a:extLst>
            </p:cNvPr>
            <p:cNvSpPr txBox="1"/>
            <p:nvPr/>
          </p:nvSpPr>
          <p:spPr>
            <a:xfrm rot="16200000">
              <a:off x="2247112" y="3260258"/>
              <a:ext cx="1045460" cy="181450"/>
            </a:xfrm>
            <a:prstGeom prst="rect">
              <a:avLst/>
            </a:prstGeom>
            <a:noFill/>
          </p:spPr>
          <p:txBody>
            <a:bodyPr wrap="non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Median change (%)</a:t>
              </a:r>
            </a:p>
          </p:txBody>
        </p:sp>
        <p:cxnSp>
          <p:nvCxnSpPr>
            <p:cNvPr id="80" name="Connettore 1 24">
              <a:extLst>
                <a:ext uri="{FF2B5EF4-FFF2-40B4-BE49-F238E27FC236}">
                  <a16:creationId xmlns:a16="http://schemas.microsoft.com/office/drawing/2014/main" id="{B6138722-C247-F945-A39E-136DEE2FCC92}"/>
                </a:ext>
              </a:extLst>
            </p:cNvPr>
            <p:cNvCxnSpPr/>
            <p:nvPr/>
          </p:nvCxnSpPr>
          <p:spPr>
            <a:xfrm>
              <a:off x="3215228" y="2363757"/>
              <a:ext cx="1616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CasellaDiTesto 28">
              <a:extLst>
                <a:ext uri="{FF2B5EF4-FFF2-40B4-BE49-F238E27FC236}">
                  <a16:creationId xmlns:a16="http://schemas.microsoft.com/office/drawing/2014/main" id="{E4AF37FE-8AA8-C344-B502-58F78D725F65}"/>
                </a:ext>
              </a:extLst>
            </p:cNvPr>
            <p:cNvSpPr txBox="1"/>
            <p:nvPr/>
          </p:nvSpPr>
          <p:spPr>
            <a:xfrm>
              <a:off x="3017857" y="3133470"/>
              <a:ext cx="145808" cy="101628"/>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−40</a:t>
              </a:r>
            </a:p>
          </p:txBody>
        </p:sp>
        <p:sp>
          <p:nvSpPr>
            <p:cNvPr id="82" name="CasellaDiTesto 28">
              <a:extLst>
                <a:ext uri="{FF2B5EF4-FFF2-40B4-BE49-F238E27FC236}">
                  <a16:creationId xmlns:a16="http://schemas.microsoft.com/office/drawing/2014/main" id="{027B683C-83A2-C340-8EF4-194B8C81FAF3}"/>
                </a:ext>
              </a:extLst>
            </p:cNvPr>
            <p:cNvSpPr txBox="1"/>
            <p:nvPr/>
          </p:nvSpPr>
          <p:spPr>
            <a:xfrm>
              <a:off x="3017857" y="3972432"/>
              <a:ext cx="145808" cy="101628"/>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−80</a:t>
              </a:r>
            </a:p>
          </p:txBody>
        </p:sp>
        <p:sp>
          <p:nvSpPr>
            <p:cNvPr id="83" name="CasellaDiTesto 28">
              <a:extLst>
                <a:ext uri="{FF2B5EF4-FFF2-40B4-BE49-F238E27FC236}">
                  <a16:creationId xmlns:a16="http://schemas.microsoft.com/office/drawing/2014/main" id="{E5186D24-5044-5F46-B67F-B0DCE39D4DEF}"/>
                </a:ext>
              </a:extLst>
            </p:cNvPr>
            <p:cNvSpPr txBox="1"/>
            <p:nvPr/>
          </p:nvSpPr>
          <p:spPr>
            <a:xfrm>
              <a:off x="2969257" y="4391913"/>
              <a:ext cx="194410" cy="101628"/>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−100</a:t>
              </a:r>
            </a:p>
          </p:txBody>
        </p:sp>
        <p:sp>
          <p:nvSpPr>
            <p:cNvPr id="84" name="CasellaDiTesto 73">
              <a:extLst>
                <a:ext uri="{FF2B5EF4-FFF2-40B4-BE49-F238E27FC236}">
                  <a16:creationId xmlns:a16="http://schemas.microsoft.com/office/drawing/2014/main" id="{6FADA44D-55FE-B143-8A13-E6271E1B059E}"/>
                </a:ext>
              </a:extLst>
            </p:cNvPr>
            <p:cNvSpPr txBox="1"/>
            <p:nvPr/>
          </p:nvSpPr>
          <p:spPr>
            <a:xfrm>
              <a:off x="3593377" y="2504670"/>
              <a:ext cx="55353" cy="103511"/>
            </a:xfrm>
            <a:prstGeom prst="rect">
              <a:avLst/>
            </a:prstGeom>
            <a:noFill/>
          </p:spPr>
          <p:txBody>
            <a:bodyPr wrap="none" lIns="0" tIns="0" rIns="0" bIns="0" rtlCol="0" anchor="b">
              <a:spAutoFit/>
            </a:bodyPr>
            <a:lstStyle/>
            <a:p>
              <a:pPr marL="0" marR="0" lvl="0" indent="0" algn="ctr" defTabSz="685800" rtl="0" eaLnBrk="1" fontAlgn="auto" latinLnBrk="0" hangingPunct="1">
                <a:lnSpc>
                  <a:spcPts val="1125"/>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endPar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85" name="CasellaDiTesto 28">
              <a:extLst>
                <a:ext uri="{FF2B5EF4-FFF2-40B4-BE49-F238E27FC236}">
                  <a16:creationId xmlns:a16="http://schemas.microsoft.com/office/drawing/2014/main" id="{93B90AED-E09E-F84E-A40B-17D65367C3AE}"/>
                </a:ext>
              </a:extLst>
            </p:cNvPr>
            <p:cNvSpPr txBox="1"/>
            <p:nvPr/>
          </p:nvSpPr>
          <p:spPr>
            <a:xfrm>
              <a:off x="3017857" y="2713989"/>
              <a:ext cx="145808" cy="101628"/>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−20</a:t>
              </a:r>
            </a:p>
          </p:txBody>
        </p:sp>
        <p:sp>
          <p:nvSpPr>
            <p:cNvPr id="86" name="CasellaDiTesto 28">
              <a:extLst>
                <a:ext uri="{FF2B5EF4-FFF2-40B4-BE49-F238E27FC236}">
                  <a16:creationId xmlns:a16="http://schemas.microsoft.com/office/drawing/2014/main" id="{4EC5B7DF-7514-D04E-B9E7-619D132C3A93}"/>
                </a:ext>
              </a:extLst>
            </p:cNvPr>
            <p:cNvSpPr txBox="1"/>
            <p:nvPr/>
          </p:nvSpPr>
          <p:spPr>
            <a:xfrm>
              <a:off x="3017857" y="3552951"/>
              <a:ext cx="145808" cy="101628"/>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−60</a:t>
              </a:r>
            </a:p>
          </p:txBody>
        </p:sp>
        <p:sp>
          <p:nvSpPr>
            <p:cNvPr id="87" name="TextBox 11">
              <a:extLst>
                <a:ext uri="{FF2B5EF4-FFF2-40B4-BE49-F238E27FC236}">
                  <a16:creationId xmlns:a16="http://schemas.microsoft.com/office/drawing/2014/main" id="{2A64CD3B-A2B5-7342-B67D-80540485B324}"/>
                </a:ext>
              </a:extLst>
            </p:cNvPr>
            <p:cNvSpPr txBox="1">
              <a:spLocks noChangeArrowheads="1"/>
            </p:cNvSpPr>
            <p:nvPr/>
          </p:nvSpPr>
          <p:spPr bwMode="auto">
            <a:xfrm>
              <a:off x="4221540" y="3555637"/>
              <a:ext cx="474146" cy="16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p&lt;0.001</a:t>
              </a:r>
            </a:p>
          </p:txBody>
        </p:sp>
        <p:sp>
          <p:nvSpPr>
            <p:cNvPr id="88" name="TextBox 11">
              <a:extLst>
                <a:ext uri="{FF2B5EF4-FFF2-40B4-BE49-F238E27FC236}">
                  <a16:creationId xmlns:a16="http://schemas.microsoft.com/office/drawing/2014/main" id="{44FFB4D3-F73B-D346-A56B-C183290BAA42}"/>
                </a:ext>
              </a:extLst>
            </p:cNvPr>
            <p:cNvSpPr txBox="1">
              <a:spLocks noChangeArrowheads="1"/>
            </p:cNvSpPr>
            <p:nvPr/>
          </p:nvSpPr>
          <p:spPr bwMode="auto">
            <a:xfrm>
              <a:off x="3819624" y="3467844"/>
              <a:ext cx="439044" cy="15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p=0.002</a:t>
              </a:r>
            </a:p>
          </p:txBody>
        </p:sp>
        <p:sp>
          <p:nvSpPr>
            <p:cNvPr id="89" name="CasellaDiTesto 96">
              <a:extLst>
                <a:ext uri="{FF2B5EF4-FFF2-40B4-BE49-F238E27FC236}">
                  <a16:creationId xmlns:a16="http://schemas.microsoft.com/office/drawing/2014/main" id="{4604C2CB-EB75-F84C-A67E-5F15BFF446B9}"/>
                </a:ext>
              </a:extLst>
            </p:cNvPr>
            <p:cNvSpPr txBox="1"/>
            <p:nvPr/>
          </p:nvSpPr>
          <p:spPr>
            <a:xfrm>
              <a:off x="3885022" y="3293117"/>
              <a:ext cx="298160" cy="161583"/>
            </a:xfrm>
            <a:prstGeom prst="rect">
              <a:avLst/>
            </a:prstGeom>
            <a:noFill/>
          </p:spPr>
          <p:txBody>
            <a:bodyPr wrap="none" lIns="0" tIns="0" rIns="0" bIns="0" rtlCol="0" anchor="b">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−42.9</a:t>
              </a:r>
              <a:endPar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90" name="CasellaDiTesto 97">
              <a:extLst>
                <a:ext uri="{FF2B5EF4-FFF2-40B4-BE49-F238E27FC236}">
                  <a16:creationId xmlns:a16="http://schemas.microsoft.com/office/drawing/2014/main" id="{B4578C78-9D25-7643-AEFA-48956525DB3D}"/>
                </a:ext>
              </a:extLst>
            </p:cNvPr>
            <p:cNvSpPr txBox="1"/>
            <p:nvPr/>
          </p:nvSpPr>
          <p:spPr>
            <a:xfrm>
              <a:off x="4309534" y="3415784"/>
              <a:ext cx="298160" cy="161583"/>
            </a:xfrm>
            <a:prstGeom prst="rect">
              <a:avLst/>
            </a:prstGeom>
            <a:noFill/>
          </p:spPr>
          <p:txBody>
            <a:bodyPr wrap="none" lIns="0" tIns="0" rIns="0" bIns="0" rtlCol="0" anchor="b">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−50.0</a:t>
              </a:r>
              <a:endPar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91" name="Rectangle 90">
              <a:extLst>
                <a:ext uri="{FF2B5EF4-FFF2-40B4-BE49-F238E27FC236}">
                  <a16:creationId xmlns:a16="http://schemas.microsoft.com/office/drawing/2014/main" id="{C0A4D82F-D1F9-034F-B7BF-28969541453D}"/>
                </a:ext>
              </a:extLst>
            </p:cNvPr>
            <p:cNvSpPr/>
            <p:nvPr/>
          </p:nvSpPr>
          <p:spPr>
            <a:xfrm>
              <a:off x="3578692" y="4961693"/>
              <a:ext cx="3236611" cy="271010"/>
            </a:xfrm>
            <a:prstGeom prst="rect">
              <a:avLst/>
            </a:prstGeom>
            <a:noFill/>
            <a:ln>
              <a:noFill/>
            </a:ln>
          </p:spPr>
          <p:txBody>
            <a:bodyPr wrap="none" lIns="0" tIns="0" rIns="0" bIns="0" anchor="b">
              <a:spAutoFit/>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Enthesitis scoring based on Modified MASES Index.</a:t>
              </a:r>
            </a:p>
            <a:p>
              <a:pPr marL="0" marR="0" lvl="0" indent="0" algn="l" defTabSz="6858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Includes only randomized patients with enthesitis at baseline.</a:t>
              </a:r>
            </a:p>
          </p:txBody>
        </p:sp>
        <p:sp>
          <p:nvSpPr>
            <p:cNvPr id="92" name="CasellaDiTesto 46">
              <a:extLst>
                <a:ext uri="{FF2B5EF4-FFF2-40B4-BE49-F238E27FC236}">
                  <a16:creationId xmlns:a16="http://schemas.microsoft.com/office/drawing/2014/main" id="{6F23290B-B998-DF49-8465-A083D07516F7}"/>
                </a:ext>
              </a:extLst>
            </p:cNvPr>
            <p:cNvSpPr txBox="1"/>
            <p:nvPr/>
          </p:nvSpPr>
          <p:spPr>
            <a:xfrm>
              <a:off x="4268594" y="2197891"/>
              <a:ext cx="341569" cy="11292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(n=148)</a:t>
              </a:r>
            </a:p>
          </p:txBody>
        </p:sp>
        <p:sp>
          <p:nvSpPr>
            <p:cNvPr id="93" name="CasellaDiTesto 67">
              <a:extLst>
                <a:ext uri="{FF2B5EF4-FFF2-40B4-BE49-F238E27FC236}">
                  <a16:creationId xmlns:a16="http://schemas.microsoft.com/office/drawing/2014/main" id="{071ED6D4-E873-904D-8A40-3F60FEDAA77A}"/>
                </a:ext>
              </a:extLst>
            </p:cNvPr>
            <p:cNvSpPr txBox="1"/>
            <p:nvPr/>
          </p:nvSpPr>
          <p:spPr>
            <a:xfrm>
              <a:off x="3859545" y="2197891"/>
              <a:ext cx="341569" cy="11292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(n=140)</a:t>
              </a:r>
            </a:p>
          </p:txBody>
        </p:sp>
        <p:sp>
          <p:nvSpPr>
            <p:cNvPr id="94" name="CasellaDiTesto 68">
              <a:extLst>
                <a:ext uri="{FF2B5EF4-FFF2-40B4-BE49-F238E27FC236}">
                  <a16:creationId xmlns:a16="http://schemas.microsoft.com/office/drawing/2014/main" id="{52D39033-6E34-1C4B-A2DB-55170BDBE61D}"/>
                </a:ext>
              </a:extLst>
            </p:cNvPr>
            <p:cNvSpPr txBox="1"/>
            <p:nvPr/>
          </p:nvSpPr>
          <p:spPr>
            <a:xfrm>
              <a:off x="3446215" y="2197891"/>
              <a:ext cx="341569" cy="11292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(n=137)</a:t>
              </a:r>
            </a:p>
          </p:txBody>
        </p:sp>
        <p:grpSp>
          <p:nvGrpSpPr>
            <p:cNvPr id="95" name="Group 94">
              <a:extLst>
                <a:ext uri="{FF2B5EF4-FFF2-40B4-BE49-F238E27FC236}">
                  <a16:creationId xmlns:a16="http://schemas.microsoft.com/office/drawing/2014/main" id="{1B1B91FF-32A8-EB49-8FB8-B4DB8D6B54B3}"/>
                </a:ext>
              </a:extLst>
            </p:cNvPr>
            <p:cNvGrpSpPr/>
            <p:nvPr/>
          </p:nvGrpSpPr>
          <p:grpSpPr>
            <a:xfrm>
              <a:off x="7230616" y="2193496"/>
              <a:ext cx="1719188" cy="2267669"/>
              <a:chOff x="3542927" y="2845347"/>
              <a:chExt cx="2292249" cy="3023558"/>
            </a:xfrm>
          </p:grpSpPr>
          <p:sp>
            <p:nvSpPr>
              <p:cNvPr id="96" name="Rettangolo 20">
                <a:extLst>
                  <a:ext uri="{FF2B5EF4-FFF2-40B4-BE49-F238E27FC236}">
                    <a16:creationId xmlns:a16="http://schemas.microsoft.com/office/drawing/2014/main" id="{E2140E8E-B13C-314B-AA20-51E7091BD1D7}"/>
                  </a:ext>
                </a:extLst>
              </p:cNvPr>
              <p:cNvSpPr/>
              <p:nvPr/>
            </p:nvSpPr>
            <p:spPr>
              <a:xfrm>
                <a:off x="3987755" y="3076757"/>
                <a:ext cx="459654" cy="45719"/>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97" name="Connettore 1 19">
                <a:extLst>
                  <a:ext uri="{FF2B5EF4-FFF2-40B4-BE49-F238E27FC236}">
                    <a16:creationId xmlns:a16="http://schemas.microsoft.com/office/drawing/2014/main" id="{8987E64D-0656-C945-8850-CCEC5975CB17}"/>
                  </a:ext>
                </a:extLst>
              </p:cNvPr>
              <p:cNvCxnSpPr/>
              <p:nvPr/>
            </p:nvCxnSpPr>
            <p:spPr>
              <a:xfrm>
                <a:off x="3677215" y="3067831"/>
                <a:ext cx="0" cy="280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CasellaDiTesto 25">
                <a:extLst>
                  <a:ext uri="{FF2B5EF4-FFF2-40B4-BE49-F238E27FC236}">
                    <a16:creationId xmlns:a16="http://schemas.microsoft.com/office/drawing/2014/main" id="{5D094033-11EA-E64E-AC10-AD6FF037C7BF}"/>
                  </a:ext>
                </a:extLst>
              </p:cNvPr>
              <p:cNvSpPr txBox="1"/>
              <p:nvPr/>
            </p:nvSpPr>
            <p:spPr>
              <a:xfrm>
                <a:off x="3542927" y="2976583"/>
                <a:ext cx="64803" cy="135505"/>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p>
            </p:txBody>
          </p:sp>
          <p:cxnSp>
            <p:nvCxnSpPr>
              <p:cNvPr id="99" name="Connettore 1 24">
                <a:extLst>
                  <a:ext uri="{FF2B5EF4-FFF2-40B4-BE49-F238E27FC236}">
                    <a16:creationId xmlns:a16="http://schemas.microsoft.com/office/drawing/2014/main" id="{F4E6DF46-8516-9F4F-90CB-01B2A252EF69}"/>
                  </a:ext>
                </a:extLst>
              </p:cNvPr>
              <p:cNvCxnSpPr/>
              <p:nvPr/>
            </p:nvCxnSpPr>
            <p:spPr>
              <a:xfrm>
                <a:off x="3676482" y="3068917"/>
                <a:ext cx="2155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CasellaDiTesto 73">
                <a:extLst>
                  <a:ext uri="{FF2B5EF4-FFF2-40B4-BE49-F238E27FC236}">
                    <a16:creationId xmlns:a16="http://schemas.microsoft.com/office/drawing/2014/main" id="{0E37A9D8-6987-4046-9EE3-414816EDB847}"/>
                  </a:ext>
                </a:extLst>
              </p:cNvPr>
              <p:cNvSpPr txBox="1"/>
              <p:nvPr/>
            </p:nvSpPr>
            <p:spPr>
              <a:xfrm>
                <a:off x="4596884" y="4090863"/>
                <a:ext cx="329417" cy="138014"/>
              </a:xfrm>
              <a:prstGeom prst="rect">
                <a:avLst/>
              </a:prstGeom>
              <a:noFill/>
            </p:spPr>
            <p:txBody>
              <a:bodyPr wrap="none" lIns="0" tIns="0" rIns="0" bIns="0" rtlCol="0" anchor="b">
                <a:spAutoFit/>
              </a:bodyPr>
              <a:lstStyle/>
              <a:p>
                <a:pPr marL="0" marR="0" lvl="0" indent="0" algn="ctr" defTabSz="685800" rtl="0" eaLnBrk="1" fontAlgn="auto" latinLnBrk="0" hangingPunct="1">
                  <a:lnSpc>
                    <a:spcPts val="1125"/>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−33.3</a:t>
                </a:r>
                <a:endParaRPr kumimoji="0" lang="it-IT" sz="14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101" name="CasellaDiTesto 74">
                <a:extLst>
                  <a:ext uri="{FF2B5EF4-FFF2-40B4-BE49-F238E27FC236}">
                    <a16:creationId xmlns:a16="http://schemas.microsoft.com/office/drawing/2014/main" id="{9E2933BB-F960-AB43-894E-6ED2FA7636AB}"/>
                  </a:ext>
                </a:extLst>
              </p:cNvPr>
              <p:cNvSpPr txBox="1"/>
              <p:nvPr/>
            </p:nvSpPr>
            <p:spPr>
              <a:xfrm>
                <a:off x="5140868" y="4497162"/>
                <a:ext cx="329417" cy="138014"/>
              </a:xfrm>
              <a:prstGeom prst="rect">
                <a:avLst/>
              </a:prstGeom>
              <a:noFill/>
            </p:spPr>
            <p:txBody>
              <a:bodyPr wrap="none" lIns="0" tIns="0" rIns="0" bIns="0" rtlCol="0" anchor="b">
                <a:spAutoFit/>
              </a:bodyPr>
              <a:lstStyle/>
              <a:p>
                <a:pPr marL="0" marR="0" lvl="0" indent="0" algn="ctr" defTabSz="685800" rtl="0" eaLnBrk="1" fontAlgn="auto" latinLnBrk="0" hangingPunct="1">
                  <a:lnSpc>
                    <a:spcPts val="1125"/>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−48.3</a:t>
                </a:r>
                <a:endParaRPr kumimoji="0" lang="it-IT" sz="14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102" name="CasellaDiTesto 73">
                <a:extLst>
                  <a:ext uri="{FF2B5EF4-FFF2-40B4-BE49-F238E27FC236}">
                    <a16:creationId xmlns:a16="http://schemas.microsoft.com/office/drawing/2014/main" id="{79B5E725-600C-BD4C-A66B-125096AE73F2}"/>
                  </a:ext>
                </a:extLst>
              </p:cNvPr>
              <p:cNvSpPr txBox="1"/>
              <p:nvPr/>
            </p:nvSpPr>
            <p:spPr>
              <a:xfrm>
                <a:off x="4185178" y="3261507"/>
                <a:ext cx="64803" cy="133310"/>
              </a:xfrm>
              <a:prstGeom prst="rect">
                <a:avLst/>
              </a:prstGeom>
              <a:noFill/>
            </p:spPr>
            <p:txBody>
              <a:bodyPr wrap="none" lIns="0" tIns="0" rIns="0" bIns="0" rtlCol="0" anchor="b">
                <a:spAutoFit/>
              </a:bodyPr>
              <a:lstStyle/>
              <a:p>
                <a:pPr marL="0" marR="0" lvl="0" indent="0" algn="ctr" defTabSz="685800" rtl="0" eaLnBrk="1" fontAlgn="auto" latinLnBrk="0" hangingPunct="1">
                  <a:lnSpc>
                    <a:spcPts val="1125"/>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endParaRPr kumimoji="0" lang="it-IT" sz="825"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103" name="TextBox 28">
                <a:extLst>
                  <a:ext uri="{FF2B5EF4-FFF2-40B4-BE49-F238E27FC236}">
                    <a16:creationId xmlns:a16="http://schemas.microsoft.com/office/drawing/2014/main" id="{A15CC850-15C2-E34D-9725-C4D1B950DD4A}"/>
                  </a:ext>
                </a:extLst>
              </p:cNvPr>
              <p:cNvSpPr txBox="1">
                <a:spLocks noChangeArrowheads="1"/>
              </p:cNvSpPr>
              <p:nvPr/>
            </p:nvSpPr>
            <p:spPr bwMode="auto">
              <a:xfrm>
                <a:off x="5033341" y="4656446"/>
                <a:ext cx="632195" cy="225841"/>
              </a:xfrm>
              <a:prstGeom prst="rect">
                <a:avLst/>
              </a:prstGeom>
              <a:noFill/>
              <a:ln w="9525">
                <a:noFill/>
                <a:miter lim="800000"/>
                <a:headEnd/>
                <a:tailEnd/>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p=0.008</a:t>
                </a:r>
              </a:p>
            </p:txBody>
          </p:sp>
          <p:sp>
            <p:nvSpPr>
              <p:cNvPr id="104" name="TextBox 29">
                <a:extLst>
                  <a:ext uri="{FF2B5EF4-FFF2-40B4-BE49-F238E27FC236}">
                    <a16:creationId xmlns:a16="http://schemas.microsoft.com/office/drawing/2014/main" id="{58370291-D3F6-324D-B426-735A602C9296}"/>
                  </a:ext>
                </a:extLst>
              </p:cNvPr>
              <p:cNvSpPr txBox="1">
                <a:spLocks noChangeArrowheads="1"/>
              </p:cNvSpPr>
              <p:nvPr/>
            </p:nvSpPr>
            <p:spPr bwMode="auto">
              <a:xfrm>
                <a:off x="4488047" y="4241565"/>
                <a:ext cx="632195" cy="225841"/>
              </a:xfrm>
              <a:prstGeom prst="rect">
                <a:avLst/>
              </a:prstGeom>
              <a:noFill/>
              <a:ln w="9525">
                <a:noFill/>
                <a:miter lim="800000"/>
                <a:headEnd/>
                <a:tailEnd/>
              </a:ln>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p=0.098</a:t>
                </a:r>
              </a:p>
            </p:txBody>
          </p:sp>
          <p:sp>
            <p:nvSpPr>
              <p:cNvPr id="105" name="CasellaDiTesto 46">
                <a:extLst>
                  <a:ext uri="{FF2B5EF4-FFF2-40B4-BE49-F238E27FC236}">
                    <a16:creationId xmlns:a16="http://schemas.microsoft.com/office/drawing/2014/main" id="{ACF426AC-3E4F-7346-A1F3-CB6DDEABC5AE}"/>
                  </a:ext>
                </a:extLst>
              </p:cNvPr>
              <p:cNvSpPr txBox="1"/>
              <p:nvPr/>
            </p:nvSpPr>
            <p:spPr>
              <a:xfrm>
                <a:off x="5114764" y="2845347"/>
                <a:ext cx="381621" cy="15056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(n=76)</a:t>
                </a:r>
              </a:p>
            </p:txBody>
          </p:sp>
          <p:sp>
            <p:nvSpPr>
              <p:cNvPr id="106" name="CasellaDiTesto 67">
                <a:extLst>
                  <a:ext uri="{FF2B5EF4-FFF2-40B4-BE49-F238E27FC236}">
                    <a16:creationId xmlns:a16="http://schemas.microsoft.com/office/drawing/2014/main" id="{487A34DF-22BE-8940-BBCE-1A2821B928A0}"/>
                  </a:ext>
                </a:extLst>
              </p:cNvPr>
              <p:cNvSpPr txBox="1"/>
              <p:nvPr/>
            </p:nvSpPr>
            <p:spPr>
              <a:xfrm>
                <a:off x="4569365" y="2845347"/>
                <a:ext cx="381621" cy="15056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(n=72)</a:t>
                </a:r>
              </a:p>
            </p:txBody>
          </p:sp>
          <p:sp>
            <p:nvSpPr>
              <p:cNvPr id="107" name="CasellaDiTesto 68">
                <a:extLst>
                  <a:ext uri="{FF2B5EF4-FFF2-40B4-BE49-F238E27FC236}">
                    <a16:creationId xmlns:a16="http://schemas.microsoft.com/office/drawing/2014/main" id="{8F015F4A-C5E8-8244-9F17-AF29E44D206E}"/>
                  </a:ext>
                </a:extLst>
              </p:cNvPr>
              <p:cNvSpPr txBox="1"/>
              <p:nvPr/>
            </p:nvSpPr>
            <p:spPr>
              <a:xfrm>
                <a:off x="4018258" y="2850118"/>
                <a:ext cx="381621" cy="15056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(n=73)</a:t>
                </a:r>
              </a:p>
            </p:txBody>
          </p:sp>
          <p:cxnSp>
            <p:nvCxnSpPr>
              <p:cNvPr id="108" name="Straight Connector 107">
                <a:extLst>
                  <a:ext uri="{FF2B5EF4-FFF2-40B4-BE49-F238E27FC236}">
                    <a16:creationId xmlns:a16="http://schemas.microsoft.com/office/drawing/2014/main" id="{48C23C25-2468-384D-8B87-BE0F3F57BFCB}"/>
                  </a:ext>
                </a:extLst>
              </p:cNvPr>
              <p:cNvCxnSpPr/>
              <p:nvPr/>
            </p:nvCxnSpPr>
            <p:spPr bwMode="auto">
              <a:xfrm>
                <a:off x="3702204" y="5308909"/>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09" name="Straight Connector 108">
                <a:extLst>
                  <a:ext uri="{FF2B5EF4-FFF2-40B4-BE49-F238E27FC236}">
                    <a16:creationId xmlns:a16="http://schemas.microsoft.com/office/drawing/2014/main" id="{AA595C08-6BF8-324C-9092-05706A85908E}"/>
                  </a:ext>
                </a:extLst>
              </p:cNvPr>
              <p:cNvCxnSpPr/>
              <p:nvPr/>
            </p:nvCxnSpPr>
            <p:spPr bwMode="auto">
              <a:xfrm>
                <a:off x="3702204" y="5868905"/>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10" name="Straight Connector 109">
                <a:extLst>
                  <a:ext uri="{FF2B5EF4-FFF2-40B4-BE49-F238E27FC236}">
                    <a16:creationId xmlns:a16="http://schemas.microsoft.com/office/drawing/2014/main" id="{95B5012D-DA37-DC43-8E22-19C90FFA3E28}"/>
                  </a:ext>
                </a:extLst>
              </p:cNvPr>
              <p:cNvCxnSpPr/>
              <p:nvPr/>
            </p:nvCxnSpPr>
            <p:spPr bwMode="auto">
              <a:xfrm>
                <a:off x="3702204" y="4188913"/>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11" name="Straight Connector 110">
                <a:extLst>
                  <a:ext uri="{FF2B5EF4-FFF2-40B4-BE49-F238E27FC236}">
                    <a16:creationId xmlns:a16="http://schemas.microsoft.com/office/drawing/2014/main" id="{04BE4FD5-85CE-C947-A293-C79106CF5B80}"/>
                  </a:ext>
                </a:extLst>
              </p:cNvPr>
              <p:cNvCxnSpPr/>
              <p:nvPr/>
            </p:nvCxnSpPr>
            <p:spPr bwMode="auto">
              <a:xfrm>
                <a:off x="3702204" y="3628915"/>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12" name="Straight Connector 111">
                <a:extLst>
                  <a:ext uri="{FF2B5EF4-FFF2-40B4-BE49-F238E27FC236}">
                    <a16:creationId xmlns:a16="http://schemas.microsoft.com/office/drawing/2014/main" id="{AB4279D5-3721-5542-95E6-CCD0325C5162}"/>
                  </a:ext>
                </a:extLst>
              </p:cNvPr>
              <p:cNvCxnSpPr/>
              <p:nvPr/>
            </p:nvCxnSpPr>
            <p:spPr bwMode="auto">
              <a:xfrm>
                <a:off x="3702204" y="4748911"/>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113" name="Rettangolo 21">
                <a:extLst>
                  <a:ext uri="{FF2B5EF4-FFF2-40B4-BE49-F238E27FC236}">
                    <a16:creationId xmlns:a16="http://schemas.microsoft.com/office/drawing/2014/main" id="{55B81ED6-AA3D-104F-9EF0-CF76B8A6AADB}"/>
                  </a:ext>
                </a:extLst>
              </p:cNvPr>
              <p:cNvSpPr/>
              <p:nvPr/>
            </p:nvSpPr>
            <p:spPr>
              <a:xfrm>
                <a:off x="4538863" y="3076756"/>
                <a:ext cx="459654" cy="950145"/>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114" name="Rettangolo 22">
                <a:extLst>
                  <a:ext uri="{FF2B5EF4-FFF2-40B4-BE49-F238E27FC236}">
                    <a16:creationId xmlns:a16="http://schemas.microsoft.com/office/drawing/2014/main" id="{030352EC-B5B7-154A-BDD0-CAB71FF50472}"/>
                  </a:ext>
                </a:extLst>
              </p:cNvPr>
              <p:cNvSpPr/>
              <p:nvPr/>
            </p:nvSpPr>
            <p:spPr>
              <a:xfrm>
                <a:off x="5089970" y="3076757"/>
                <a:ext cx="459654" cy="1342924"/>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115" name="Group 114">
              <a:extLst>
                <a:ext uri="{FF2B5EF4-FFF2-40B4-BE49-F238E27FC236}">
                  <a16:creationId xmlns:a16="http://schemas.microsoft.com/office/drawing/2014/main" id="{427DF3E7-44EB-C845-9759-971FF5730B45}"/>
                </a:ext>
              </a:extLst>
            </p:cNvPr>
            <p:cNvGrpSpPr/>
            <p:nvPr/>
          </p:nvGrpSpPr>
          <p:grpSpPr>
            <a:xfrm>
              <a:off x="5179600" y="2196079"/>
              <a:ext cx="1716520" cy="2267669"/>
              <a:chOff x="6177016" y="2845347"/>
              <a:chExt cx="2288693" cy="3023558"/>
            </a:xfrm>
          </p:grpSpPr>
          <p:cxnSp>
            <p:nvCxnSpPr>
              <p:cNvPr id="116" name="Straight Connector 115">
                <a:extLst>
                  <a:ext uri="{FF2B5EF4-FFF2-40B4-BE49-F238E27FC236}">
                    <a16:creationId xmlns:a16="http://schemas.microsoft.com/office/drawing/2014/main" id="{7E6DF723-CEFF-FE48-AF96-90D63C8CEAF5}"/>
                  </a:ext>
                </a:extLst>
              </p:cNvPr>
              <p:cNvCxnSpPr/>
              <p:nvPr/>
            </p:nvCxnSpPr>
            <p:spPr bwMode="auto">
              <a:xfrm>
                <a:off x="6328634" y="5308909"/>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17" name="Straight Connector 116">
                <a:extLst>
                  <a:ext uri="{FF2B5EF4-FFF2-40B4-BE49-F238E27FC236}">
                    <a16:creationId xmlns:a16="http://schemas.microsoft.com/office/drawing/2014/main" id="{18CA90A9-06A9-9845-A0F5-56A0A37A638E}"/>
                  </a:ext>
                </a:extLst>
              </p:cNvPr>
              <p:cNvCxnSpPr/>
              <p:nvPr/>
            </p:nvCxnSpPr>
            <p:spPr bwMode="auto">
              <a:xfrm>
                <a:off x="6328634" y="5868905"/>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18" name="Straight Connector 117">
                <a:extLst>
                  <a:ext uri="{FF2B5EF4-FFF2-40B4-BE49-F238E27FC236}">
                    <a16:creationId xmlns:a16="http://schemas.microsoft.com/office/drawing/2014/main" id="{5DC43448-E203-EC49-9652-6684E8407FB3}"/>
                  </a:ext>
                </a:extLst>
              </p:cNvPr>
              <p:cNvCxnSpPr/>
              <p:nvPr/>
            </p:nvCxnSpPr>
            <p:spPr bwMode="auto">
              <a:xfrm>
                <a:off x="6328634" y="4188913"/>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19" name="Straight Connector 118">
                <a:extLst>
                  <a:ext uri="{FF2B5EF4-FFF2-40B4-BE49-F238E27FC236}">
                    <a16:creationId xmlns:a16="http://schemas.microsoft.com/office/drawing/2014/main" id="{ED97D1BD-A85A-AD44-A8DB-09CE9A56682C}"/>
                  </a:ext>
                </a:extLst>
              </p:cNvPr>
              <p:cNvCxnSpPr/>
              <p:nvPr/>
            </p:nvCxnSpPr>
            <p:spPr bwMode="auto">
              <a:xfrm>
                <a:off x="6328634" y="3628915"/>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cxnSp>
            <p:nvCxnSpPr>
              <p:cNvPr id="120" name="Straight Connector 119">
                <a:extLst>
                  <a:ext uri="{FF2B5EF4-FFF2-40B4-BE49-F238E27FC236}">
                    <a16:creationId xmlns:a16="http://schemas.microsoft.com/office/drawing/2014/main" id="{3578AB43-58FD-0448-A5DD-22D58AE14562}"/>
                  </a:ext>
                </a:extLst>
              </p:cNvPr>
              <p:cNvCxnSpPr/>
              <p:nvPr/>
            </p:nvCxnSpPr>
            <p:spPr bwMode="auto">
              <a:xfrm>
                <a:off x="6328634" y="4748911"/>
                <a:ext cx="2132972" cy="0"/>
              </a:xfrm>
              <a:prstGeom prst="line">
                <a:avLst/>
              </a:prstGeom>
              <a:noFill/>
              <a:ln w="9525" cap="flat" cmpd="sng" algn="ctr">
                <a:solidFill>
                  <a:schemeClr val="bg1">
                    <a:lumMod val="50000"/>
                  </a:schemeClr>
                </a:solidFill>
                <a:prstDash val="dash"/>
                <a:round/>
                <a:headEnd type="none" w="med" len="med"/>
                <a:tailEnd type="none" w="med" len="med"/>
              </a:ln>
              <a:effectLst/>
            </p:spPr>
          </p:cxnSp>
          <p:sp>
            <p:nvSpPr>
              <p:cNvPr id="121" name="Rettangolo 20">
                <a:extLst>
                  <a:ext uri="{FF2B5EF4-FFF2-40B4-BE49-F238E27FC236}">
                    <a16:creationId xmlns:a16="http://schemas.microsoft.com/office/drawing/2014/main" id="{DF48BAFE-CB96-A94F-B73D-5E5503FA1AD0}"/>
                  </a:ext>
                </a:extLst>
              </p:cNvPr>
              <p:cNvSpPr/>
              <p:nvPr/>
            </p:nvSpPr>
            <p:spPr>
              <a:xfrm>
                <a:off x="6621844" y="3076757"/>
                <a:ext cx="459654" cy="2464988"/>
              </a:xfrm>
              <a:prstGeom prst="rect">
                <a:avLst/>
              </a:prstGeom>
              <a:solidFill>
                <a:schemeClr val="accent1">
                  <a:lumMod val="90000"/>
                </a:schemeClr>
              </a:solidFill>
              <a:ln w="25400" algn="ctr">
                <a:solidFill>
                  <a:schemeClr val="accent1">
                    <a:lumMod val="50000"/>
                  </a:schemeClr>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122" name="Rettangolo 21">
                <a:extLst>
                  <a:ext uri="{FF2B5EF4-FFF2-40B4-BE49-F238E27FC236}">
                    <a16:creationId xmlns:a16="http://schemas.microsoft.com/office/drawing/2014/main" id="{84FD0BF4-B8E0-1E42-AC6D-5BE0D38648D1}"/>
                  </a:ext>
                </a:extLst>
              </p:cNvPr>
              <p:cNvSpPr/>
              <p:nvPr/>
            </p:nvSpPr>
            <p:spPr>
              <a:xfrm>
                <a:off x="7172952" y="3076756"/>
                <a:ext cx="459654" cy="2329566"/>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123" name="Rettangolo 22">
                <a:extLst>
                  <a:ext uri="{FF2B5EF4-FFF2-40B4-BE49-F238E27FC236}">
                    <a16:creationId xmlns:a16="http://schemas.microsoft.com/office/drawing/2014/main" id="{0AFDEEAC-E4CF-0647-BD38-E342F2ED7D41}"/>
                  </a:ext>
                </a:extLst>
              </p:cNvPr>
              <p:cNvSpPr/>
              <p:nvPr/>
            </p:nvSpPr>
            <p:spPr>
              <a:xfrm>
                <a:off x="7724059" y="3076757"/>
                <a:ext cx="459654" cy="2068688"/>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135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cxnSp>
            <p:nvCxnSpPr>
              <p:cNvPr id="124" name="Connettore 1 19">
                <a:extLst>
                  <a:ext uri="{FF2B5EF4-FFF2-40B4-BE49-F238E27FC236}">
                    <a16:creationId xmlns:a16="http://schemas.microsoft.com/office/drawing/2014/main" id="{6C61B178-C0A5-634C-9AB4-FFC61E4BFE85}"/>
                  </a:ext>
                </a:extLst>
              </p:cNvPr>
              <p:cNvCxnSpPr/>
              <p:nvPr/>
            </p:nvCxnSpPr>
            <p:spPr>
              <a:xfrm>
                <a:off x="6311304" y="3067831"/>
                <a:ext cx="0" cy="2801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CasellaDiTesto 25">
                <a:extLst>
                  <a:ext uri="{FF2B5EF4-FFF2-40B4-BE49-F238E27FC236}">
                    <a16:creationId xmlns:a16="http://schemas.microsoft.com/office/drawing/2014/main" id="{DA9AD2AB-D6F8-DF44-8527-2780F39CC870}"/>
                  </a:ext>
                </a:extLst>
              </p:cNvPr>
              <p:cNvSpPr txBox="1"/>
              <p:nvPr/>
            </p:nvSpPr>
            <p:spPr>
              <a:xfrm>
                <a:off x="6177016" y="2976583"/>
                <a:ext cx="64803" cy="135505"/>
              </a:xfrm>
              <a:prstGeom prst="rect">
                <a:avLst/>
              </a:prstGeom>
              <a:noFill/>
            </p:spPr>
            <p:txBody>
              <a:bodyPr wrap="none" lIns="0" tIns="0" rIns="0" bIns="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0</a:t>
                </a:r>
              </a:p>
            </p:txBody>
          </p:sp>
          <p:cxnSp>
            <p:nvCxnSpPr>
              <p:cNvPr id="126" name="Connettore 1 24">
                <a:extLst>
                  <a:ext uri="{FF2B5EF4-FFF2-40B4-BE49-F238E27FC236}">
                    <a16:creationId xmlns:a16="http://schemas.microsoft.com/office/drawing/2014/main" id="{CE5C939B-C5E0-3449-ADC1-C839C9E8D6D5}"/>
                  </a:ext>
                </a:extLst>
              </p:cNvPr>
              <p:cNvCxnSpPr/>
              <p:nvPr/>
            </p:nvCxnSpPr>
            <p:spPr>
              <a:xfrm>
                <a:off x="6310571" y="3068917"/>
                <a:ext cx="2155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CasellaDiTesto 73">
                <a:extLst>
                  <a:ext uri="{FF2B5EF4-FFF2-40B4-BE49-F238E27FC236}">
                    <a16:creationId xmlns:a16="http://schemas.microsoft.com/office/drawing/2014/main" id="{9C4CF182-7BF4-8443-8B17-B046F0FD8B41}"/>
                  </a:ext>
                </a:extLst>
              </p:cNvPr>
              <p:cNvSpPr txBox="1"/>
              <p:nvPr/>
            </p:nvSpPr>
            <p:spPr>
              <a:xfrm>
                <a:off x="6686965" y="5620731"/>
                <a:ext cx="329417" cy="138014"/>
              </a:xfrm>
              <a:prstGeom prst="rect">
                <a:avLst/>
              </a:prstGeom>
              <a:noFill/>
            </p:spPr>
            <p:txBody>
              <a:bodyPr wrap="none" lIns="0" tIns="0" rIns="0" bIns="0" rtlCol="0" anchor="b">
                <a:spAutoFit/>
              </a:bodyPr>
              <a:lstStyle/>
              <a:p>
                <a:pPr marL="0" marR="0" lvl="0" indent="0" algn="ctr" defTabSz="685800" rtl="0" eaLnBrk="1" fontAlgn="auto" latinLnBrk="0" hangingPunct="1">
                  <a:lnSpc>
                    <a:spcPts val="1125"/>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−87.5</a:t>
                </a:r>
                <a:endPar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128" name="CasellaDiTesto 96">
                <a:extLst>
                  <a:ext uri="{FF2B5EF4-FFF2-40B4-BE49-F238E27FC236}">
                    <a16:creationId xmlns:a16="http://schemas.microsoft.com/office/drawing/2014/main" id="{FC568DCE-F35F-774F-846B-D14FEEDCAD0D}"/>
                  </a:ext>
                </a:extLst>
              </p:cNvPr>
              <p:cNvSpPr txBox="1"/>
              <p:nvPr/>
            </p:nvSpPr>
            <p:spPr>
              <a:xfrm>
                <a:off x="7203629" y="5422237"/>
                <a:ext cx="397546" cy="215444"/>
              </a:xfrm>
              <a:prstGeom prst="rect">
                <a:avLst/>
              </a:prstGeom>
              <a:noFill/>
            </p:spPr>
            <p:txBody>
              <a:bodyPr wrap="none" lIns="0" tIns="0" rIns="0" bIns="0" rtlCol="0" anchor="b">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−83.3</a:t>
                </a:r>
                <a:endPar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129" name="CasellaDiTesto 97">
                <a:extLst>
                  <a:ext uri="{FF2B5EF4-FFF2-40B4-BE49-F238E27FC236}">
                    <a16:creationId xmlns:a16="http://schemas.microsoft.com/office/drawing/2014/main" id="{E0CB58C4-9580-3542-8596-64DC0D34DEE7}"/>
                  </a:ext>
                </a:extLst>
              </p:cNvPr>
              <p:cNvSpPr txBox="1"/>
              <p:nvPr/>
            </p:nvSpPr>
            <p:spPr>
              <a:xfrm>
                <a:off x="7769644" y="5175464"/>
                <a:ext cx="397546" cy="215444"/>
              </a:xfrm>
              <a:prstGeom prst="rect">
                <a:avLst/>
              </a:prstGeom>
              <a:noFill/>
            </p:spPr>
            <p:txBody>
              <a:bodyPr wrap="none" lIns="0" tIns="0" rIns="0" bIns="0" rtlCol="0" anchor="b">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−74.2</a:t>
                </a:r>
                <a:endParaRPr kumimoji="0" lang="it-IT" sz="9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endParaRPr>
              </a:p>
            </p:txBody>
          </p:sp>
          <p:sp>
            <p:nvSpPr>
              <p:cNvPr id="130" name="CasellaDiTesto 46">
                <a:extLst>
                  <a:ext uri="{FF2B5EF4-FFF2-40B4-BE49-F238E27FC236}">
                    <a16:creationId xmlns:a16="http://schemas.microsoft.com/office/drawing/2014/main" id="{1B5C59EE-3203-E740-A4F5-91B4829BFC14}"/>
                  </a:ext>
                </a:extLst>
              </p:cNvPr>
              <p:cNvSpPr txBox="1"/>
              <p:nvPr/>
            </p:nvSpPr>
            <p:spPr>
              <a:xfrm>
                <a:off x="7715058" y="2845347"/>
                <a:ext cx="455425" cy="15056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(n=142)</a:t>
                </a:r>
              </a:p>
            </p:txBody>
          </p:sp>
          <p:sp>
            <p:nvSpPr>
              <p:cNvPr id="131" name="CasellaDiTesto 67">
                <a:extLst>
                  <a:ext uri="{FF2B5EF4-FFF2-40B4-BE49-F238E27FC236}">
                    <a16:creationId xmlns:a16="http://schemas.microsoft.com/office/drawing/2014/main" id="{EB14F420-CA51-C345-88E7-3C1E7841322A}"/>
                  </a:ext>
                </a:extLst>
              </p:cNvPr>
              <p:cNvSpPr txBox="1"/>
              <p:nvPr/>
            </p:nvSpPr>
            <p:spPr>
              <a:xfrm>
                <a:off x="7169660" y="2845347"/>
                <a:ext cx="455425" cy="15056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(n=133)</a:t>
                </a:r>
              </a:p>
            </p:txBody>
          </p:sp>
          <p:sp>
            <p:nvSpPr>
              <p:cNvPr id="132" name="CasellaDiTesto 68">
                <a:extLst>
                  <a:ext uri="{FF2B5EF4-FFF2-40B4-BE49-F238E27FC236}">
                    <a16:creationId xmlns:a16="http://schemas.microsoft.com/office/drawing/2014/main" id="{1B4FACB3-46A3-474B-87C0-DB458E6A9DF3}"/>
                  </a:ext>
                </a:extLst>
              </p:cNvPr>
              <p:cNvSpPr txBox="1"/>
              <p:nvPr/>
            </p:nvSpPr>
            <p:spPr>
              <a:xfrm>
                <a:off x="6618552" y="2850118"/>
                <a:ext cx="455425" cy="150561"/>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(n=122)</a:t>
                </a:r>
              </a:p>
            </p:txBody>
          </p:sp>
        </p:grpSp>
        <p:sp>
          <p:nvSpPr>
            <p:cNvPr id="133" name="Rectangle 180">
              <a:extLst>
                <a:ext uri="{FF2B5EF4-FFF2-40B4-BE49-F238E27FC236}">
                  <a16:creationId xmlns:a16="http://schemas.microsoft.com/office/drawing/2014/main" id="{43B2E570-76E4-024B-82CB-00C687CC23A6}"/>
                </a:ext>
              </a:extLst>
            </p:cNvPr>
            <p:cNvSpPr>
              <a:spLocks noChangeArrowheads="1"/>
            </p:cNvSpPr>
            <p:nvPr/>
          </p:nvSpPr>
          <p:spPr bwMode="auto">
            <a:xfrm>
              <a:off x="3171272" y="1823216"/>
              <a:ext cx="3689285"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PSUMMIT 1</a:t>
              </a:r>
              <a:endParaRPr kumimoji="0" lang="en-US" sz="14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134" name="Rectangle 180">
              <a:extLst>
                <a:ext uri="{FF2B5EF4-FFF2-40B4-BE49-F238E27FC236}">
                  <a16:creationId xmlns:a16="http://schemas.microsoft.com/office/drawing/2014/main" id="{D9AD2352-22BC-0A4F-9257-3750375C5809}"/>
                </a:ext>
              </a:extLst>
            </p:cNvPr>
            <p:cNvSpPr>
              <a:spLocks noChangeArrowheads="1"/>
            </p:cNvSpPr>
            <p:nvPr/>
          </p:nvSpPr>
          <p:spPr bwMode="auto">
            <a:xfrm>
              <a:off x="3236585" y="2018403"/>
              <a:ext cx="1602806" cy="1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Week 24</a:t>
              </a:r>
              <a:r>
                <a:rPr kumimoji="0" lang="en-US" sz="1200" b="0" i="0" u="none" strike="noStrike" kern="1200" cap="none" spc="0" normalizeH="0" baseline="30000" noProof="0" dirty="0">
                  <a:ln>
                    <a:noFill/>
                  </a:ln>
                  <a:solidFill>
                    <a:prstClr val="black"/>
                  </a:solidFill>
                  <a:effectLst/>
                  <a:uLnTx/>
                  <a:uFillTx/>
                  <a:latin typeface="Calibri"/>
                  <a:ea typeface="+mn-ea"/>
                  <a:cs typeface="+mn-cs"/>
                </a:rPr>
                <a:t>1</a:t>
              </a:r>
            </a:p>
          </p:txBody>
        </p:sp>
        <p:sp>
          <p:nvSpPr>
            <p:cNvPr id="135" name="Rectangle 180">
              <a:extLst>
                <a:ext uri="{FF2B5EF4-FFF2-40B4-BE49-F238E27FC236}">
                  <a16:creationId xmlns:a16="http://schemas.microsoft.com/office/drawing/2014/main" id="{A61598EB-4CEF-ED4D-A101-2B2DFA3D659D}"/>
                </a:ext>
              </a:extLst>
            </p:cNvPr>
            <p:cNvSpPr>
              <a:spLocks noChangeArrowheads="1"/>
            </p:cNvSpPr>
            <p:nvPr/>
          </p:nvSpPr>
          <p:spPr bwMode="auto">
            <a:xfrm>
              <a:off x="7341247" y="1823216"/>
              <a:ext cx="1625189"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PSUMMIT 2</a:t>
              </a:r>
              <a:endParaRPr kumimoji="0" lang="en-US" sz="14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136" name="Rectangle 180">
              <a:extLst>
                <a:ext uri="{FF2B5EF4-FFF2-40B4-BE49-F238E27FC236}">
                  <a16:creationId xmlns:a16="http://schemas.microsoft.com/office/drawing/2014/main" id="{7B80B762-8463-1642-82F6-F5D35BE5D276}"/>
                </a:ext>
              </a:extLst>
            </p:cNvPr>
            <p:cNvSpPr>
              <a:spLocks noChangeArrowheads="1"/>
            </p:cNvSpPr>
            <p:nvPr/>
          </p:nvSpPr>
          <p:spPr bwMode="auto">
            <a:xfrm>
              <a:off x="7350072" y="2035144"/>
              <a:ext cx="1599729"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Week 24</a:t>
              </a:r>
              <a:r>
                <a:rPr kumimoji="0" lang="en-US" sz="1200" b="0" i="0" u="none" strike="noStrike" kern="1200" cap="none" spc="0" normalizeH="0" baseline="30000" noProof="0" dirty="0">
                  <a:ln>
                    <a:noFill/>
                  </a:ln>
                  <a:solidFill>
                    <a:prstClr val="black"/>
                  </a:solidFill>
                  <a:effectLst/>
                  <a:uLnTx/>
                  <a:uFillTx/>
                  <a:latin typeface="Calibri"/>
                  <a:ea typeface="+mn-ea"/>
                  <a:cs typeface="+mn-cs"/>
                </a:rPr>
                <a:t>2</a:t>
              </a:r>
            </a:p>
          </p:txBody>
        </p:sp>
        <p:sp>
          <p:nvSpPr>
            <p:cNvPr id="137" name="Rectangle 180">
              <a:extLst>
                <a:ext uri="{FF2B5EF4-FFF2-40B4-BE49-F238E27FC236}">
                  <a16:creationId xmlns:a16="http://schemas.microsoft.com/office/drawing/2014/main" id="{C395E17F-1BEC-2447-9188-E55E70455116}"/>
                </a:ext>
              </a:extLst>
            </p:cNvPr>
            <p:cNvSpPr>
              <a:spLocks noChangeArrowheads="1"/>
            </p:cNvSpPr>
            <p:nvPr/>
          </p:nvSpPr>
          <p:spPr bwMode="auto">
            <a:xfrm>
              <a:off x="5304361" y="2048724"/>
              <a:ext cx="1599729" cy="1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Week 52</a:t>
              </a:r>
              <a:r>
                <a:rPr kumimoji="0" lang="en-US" sz="1200" b="0" i="0" u="none" strike="noStrike" kern="1200" cap="none" spc="0" normalizeH="0" baseline="30000" noProof="0" dirty="0">
                  <a:ln>
                    <a:noFill/>
                  </a:ln>
                  <a:solidFill>
                    <a:prstClr val="black"/>
                  </a:solidFill>
                  <a:effectLst/>
                  <a:uLnTx/>
                  <a:uFillTx/>
                  <a:latin typeface="Calibri"/>
                  <a:ea typeface="+mn-ea"/>
                  <a:cs typeface="+mn-cs"/>
                </a:rPr>
                <a:t>1</a:t>
              </a:r>
            </a:p>
          </p:txBody>
        </p:sp>
        <p:cxnSp>
          <p:nvCxnSpPr>
            <p:cNvPr id="138" name="Straight Connector 137">
              <a:extLst>
                <a:ext uri="{FF2B5EF4-FFF2-40B4-BE49-F238E27FC236}">
                  <a16:creationId xmlns:a16="http://schemas.microsoft.com/office/drawing/2014/main" id="{EB75B42F-8A95-BC41-9972-F3EF5EBB6821}"/>
                </a:ext>
              </a:extLst>
            </p:cNvPr>
            <p:cNvCxnSpPr/>
            <p:nvPr/>
          </p:nvCxnSpPr>
          <p:spPr bwMode="auto">
            <a:xfrm>
              <a:off x="3215228" y="1991244"/>
              <a:ext cx="3525416" cy="0"/>
            </a:xfrm>
            <a:prstGeom prst="line">
              <a:avLst/>
            </a:prstGeom>
            <a:noFill/>
            <a:ln w="12700" cap="flat" cmpd="sng" algn="ctr">
              <a:solidFill>
                <a:schemeClr val="accent4"/>
              </a:solidFill>
              <a:prstDash val="solid"/>
              <a:round/>
              <a:headEnd type="diamond" w="med" len="med"/>
              <a:tailEnd type="diamond" w="med" len="med"/>
            </a:ln>
            <a:effectLst/>
          </p:spPr>
        </p:cxnSp>
        <p:cxnSp>
          <p:nvCxnSpPr>
            <p:cNvPr id="139" name="Straight Connector 138">
              <a:extLst>
                <a:ext uri="{FF2B5EF4-FFF2-40B4-BE49-F238E27FC236}">
                  <a16:creationId xmlns:a16="http://schemas.microsoft.com/office/drawing/2014/main" id="{DF139D5B-4F6E-5547-B2C2-C521AA76729D}"/>
                </a:ext>
              </a:extLst>
            </p:cNvPr>
            <p:cNvCxnSpPr/>
            <p:nvPr/>
          </p:nvCxnSpPr>
          <p:spPr bwMode="auto">
            <a:xfrm>
              <a:off x="7350633" y="1991244"/>
              <a:ext cx="1600046" cy="0"/>
            </a:xfrm>
            <a:prstGeom prst="line">
              <a:avLst/>
            </a:prstGeom>
            <a:noFill/>
            <a:ln w="12700" cap="flat" cmpd="sng" algn="ctr">
              <a:solidFill>
                <a:schemeClr val="accent4"/>
              </a:solidFill>
              <a:prstDash val="solid"/>
              <a:round/>
              <a:headEnd type="diamond" w="med" len="med"/>
              <a:tailEnd type="diamond" w="med" len="med"/>
            </a:ln>
            <a:effectLst/>
          </p:spPr>
        </p:cxnSp>
        <p:grpSp>
          <p:nvGrpSpPr>
            <p:cNvPr id="140" name="Gruppo 121">
              <a:extLst>
                <a:ext uri="{FF2B5EF4-FFF2-40B4-BE49-F238E27FC236}">
                  <a16:creationId xmlns:a16="http://schemas.microsoft.com/office/drawing/2014/main" id="{6BF11DD6-9D45-7B47-B2A5-F3AF131477AE}"/>
                </a:ext>
              </a:extLst>
            </p:cNvPr>
            <p:cNvGrpSpPr/>
            <p:nvPr/>
          </p:nvGrpSpPr>
          <p:grpSpPr>
            <a:xfrm>
              <a:off x="4061408" y="4579919"/>
              <a:ext cx="1746225" cy="135505"/>
              <a:chOff x="5254162" y="1672957"/>
              <a:chExt cx="2328298" cy="180673"/>
            </a:xfrm>
          </p:grpSpPr>
          <p:sp>
            <p:nvSpPr>
              <p:cNvPr id="141" name="CasellaDiTesto 122">
                <a:extLst>
                  <a:ext uri="{FF2B5EF4-FFF2-40B4-BE49-F238E27FC236}">
                    <a16:creationId xmlns:a16="http://schemas.microsoft.com/office/drawing/2014/main" id="{E25954C3-5DA3-0A45-BFF5-9794D1E721F4}"/>
                  </a:ext>
                </a:extLst>
              </p:cNvPr>
              <p:cNvSpPr txBox="1"/>
              <p:nvPr/>
            </p:nvSpPr>
            <p:spPr>
              <a:xfrm>
                <a:off x="5487364" y="1672957"/>
                <a:ext cx="2095096" cy="18067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Placebo→ustekinumab 45 mg</a:t>
                </a:r>
              </a:p>
            </p:txBody>
          </p:sp>
          <p:sp>
            <p:nvSpPr>
              <p:cNvPr id="142" name="Rettangolo 123">
                <a:extLst>
                  <a:ext uri="{FF2B5EF4-FFF2-40B4-BE49-F238E27FC236}">
                    <a16:creationId xmlns:a16="http://schemas.microsoft.com/office/drawing/2014/main" id="{72F6ECCC-EA52-C04A-885E-82189C14D38A}"/>
                  </a:ext>
                </a:extLst>
              </p:cNvPr>
              <p:cNvSpPr/>
              <p:nvPr/>
            </p:nvSpPr>
            <p:spPr>
              <a:xfrm>
                <a:off x="5254162" y="1702290"/>
                <a:ext cx="126000" cy="126000"/>
              </a:xfrm>
              <a:prstGeom prst="rect">
                <a:avLst/>
              </a:prstGeom>
              <a:solidFill>
                <a:schemeClr val="accent1">
                  <a:lumMod val="90000"/>
                </a:schemeClr>
              </a:solidFill>
              <a:ln w="25400" algn="ctr">
                <a:solidFill>
                  <a:schemeClr val="accent1">
                    <a:lumMod val="50000"/>
                  </a:schemeClr>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143" name="Gruppo 124">
              <a:extLst>
                <a:ext uri="{FF2B5EF4-FFF2-40B4-BE49-F238E27FC236}">
                  <a16:creationId xmlns:a16="http://schemas.microsoft.com/office/drawing/2014/main" id="{6DA83996-6337-1B48-B417-8B7C4B017D44}"/>
                </a:ext>
              </a:extLst>
            </p:cNvPr>
            <p:cNvGrpSpPr/>
            <p:nvPr/>
          </p:nvGrpSpPr>
          <p:grpSpPr>
            <a:xfrm>
              <a:off x="7586045" y="4579919"/>
              <a:ext cx="1229147" cy="135505"/>
              <a:chOff x="6934722" y="2042289"/>
              <a:chExt cx="1638864" cy="180673"/>
            </a:xfrm>
          </p:grpSpPr>
          <p:sp>
            <p:nvSpPr>
              <p:cNvPr id="144" name="CasellaDiTesto 125">
                <a:extLst>
                  <a:ext uri="{FF2B5EF4-FFF2-40B4-BE49-F238E27FC236}">
                    <a16:creationId xmlns:a16="http://schemas.microsoft.com/office/drawing/2014/main" id="{62CA52BB-1242-5D48-A568-B3690686D29F}"/>
                  </a:ext>
                </a:extLst>
              </p:cNvPr>
              <p:cNvSpPr txBox="1"/>
              <p:nvPr/>
            </p:nvSpPr>
            <p:spPr>
              <a:xfrm>
                <a:off x="7167925" y="2042289"/>
                <a:ext cx="1405661" cy="18067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Ustekinumab 90 mg</a:t>
                </a:r>
              </a:p>
            </p:txBody>
          </p:sp>
          <p:sp>
            <p:nvSpPr>
              <p:cNvPr id="145" name="Rettangolo 126">
                <a:extLst>
                  <a:ext uri="{FF2B5EF4-FFF2-40B4-BE49-F238E27FC236}">
                    <a16:creationId xmlns:a16="http://schemas.microsoft.com/office/drawing/2014/main" id="{78697EF3-ED91-E843-AAAD-7BCABCAB809C}"/>
                  </a:ext>
                </a:extLst>
              </p:cNvPr>
              <p:cNvSpPr/>
              <p:nvPr/>
            </p:nvSpPr>
            <p:spPr>
              <a:xfrm>
                <a:off x="6934722" y="2071622"/>
                <a:ext cx="126000" cy="126000"/>
              </a:xfrm>
              <a:prstGeom prst="rect">
                <a:avLst/>
              </a:prstGeom>
              <a:solidFill>
                <a:srgbClr val="0071BC"/>
              </a:solidFill>
              <a:ln w="25400" algn="ctr">
                <a:solidFill>
                  <a:srgbClr val="005690"/>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146" name="Gruppo 127">
              <a:extLst>
                <a:ext uri="{FF2B5EF4-FFF2-40B4-BE49-F238E27FC236}">
                  <a16:creationId xmlns:a16="http://schemas.microsoft.com/office/drawing/2014/main" id="{08472D78-BA9F-6546-9A79-827230A9CB86}"/>
                </a:ext>
              </a:extLst>
            </p:cNvPr>
            <p:cNvGrpSpPr/>
            <p:nvPr/>
          </p:nvGrpSpPr>
          <p:grpSpPr>
            <a:xfrm>
              <a:off x="6097047" y="4579919"/>
              <a:ext cx="1226825" cy="135505"/>
              <a:chOff x="6937819" y="1857623"/>
              <a:chExt cx="1635763" cy="180673"/>
            </a:xfrm>
          </p:grpSpPr>
          <p:sp>
            <p:nvSpPr>
              <p:cNvPr id="147" name="CasellaDiTesto 128">
                <a:extLst>
                  <a:ext uri="{FF2B5EF4-FFF2-40B4-BE49-F238E27FC236}">
                    <a16:creationId xmlns:a16="http://schemas.microsoft.com/office/drawing/2014/main" id="{722C4DDF-5EEF-254B-9B48-FBBE3B8C735E}"/>
                  </a:ext>
                </a:extLst>
              </p:cNvPr>
              <p:cNvSpPr txBox="1"/>
              <p:nvPr/>
            </p:nvSpPr>
            <p:spPr>
              <a:xfrm>
                <a:off x="7167925" y="1857623"/>
                <a:ext cx="1405657" cy="18067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Ustekinumab 45 mg</a:t>
                </a:r>
              </a:p>
            </p:txBody>
          </p:sp>
          <p:sp>
            <p:nvSpPr>
              <p:cNvPr id="148" name="Rettangolo 129">
                <a:extLst>
                  <a:ext uri="{FF2B5EF4-FFF2-40B4-BE49-F238E27FC236}">
                    <a16:creationId xmlns:a16="http://schemas.microsoft.com/office/drawing/2014/main" id="{E60906CD-1FE2-9D4D-A8B8-F012FA15ADB4}"/>
                  </a:ext>
                </a:extLst>
              </p:cNvPr>
              <p:cNvSpPr/>
              <p:nvPr/>
            </p:nvSpPr>
            <p:spPr>
              <a:xfrm>
                <a:off x="6937819" y="1886956"/>
                <a:ext cx="126000" cy="126000"/>
              </a:xfrm>
              <a:prstGeom prst="rect">
                <a:avLst/>
              </a:prstGeom>
              <a:solidFill>
                <a:srgbClr val="66AAD7"/>
              </a:solidFill>
              <a:ln w="25400" algn="ctr">
                <a:solidFill>
                  <a:srgbClr val="348CC8"/>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nvGrpSpPr>
            <p:cNvPr id="149" name="Gruppo 130">
              <a:extLst>
                <a:ext uri="{FF2B5EF4-FFF2-40B4-BE49-F238E27FC236}">
                  <a16:creationId xmlns:a16="http://schemas.microsoft.com/office/drawing/2014/main" id="{C68B10AE-8884-784B-8A24-17DF7112E912}"/>
                </a:ext>
              </a:extLst>
            </p:cNvPr>
            <p:cNvGrpSpPr/>
            <p:nvPr/>
          </p:nvGrpSpPr>
          <p:grpSpPr>
            <a:xfrm>
              <a:off x="3201429" y="4579919"/>
              <a:ext cx="590724" cy="135505"/>
              <a:chOff x="5254162" y="1672957"/>
              <a:chExt cx="787630" cy="180673"/>
            </a:xfrm>
          </p:grpSpPr>
          <p:sp>
            <p:nvSpPr>
              <p:cNvPr id="150" name="CasellaDiTesto 131">
                <a:extLst>
                  <a:ext uri="{FF2B5EF4-FFF2-40B4-BE49-F238E27FC236}">
                    <a16:creationId xmlns:a16="http://schemas.microsoft.com/office/drawing/2014/main" id="{F0AFAB4A-07F6-0840-B2C5-41AF56821D1C}"/>
                  </a:ext>
                </a:extLst>
              </p:cNvPr>
              <p:cNvSpPr txBox="1"/>
              <p:nvPr/>
            </p:nvSpPr>
            <p:spPr>
              <a:xfrm>
                <a:off x="5487364" y="1672957"/>
                <a:ext cx="554428" cy="18067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Tahoma" pitchFamily="34" charset="0"/>
                    <a:cs typeface="Calibri" panose="020F0502020204030204" pitchFamily="34" charset="0"/>
                  </a:rPr>
                  <a:t>Placebo</a:t>
                </a:r>
              </a:p>
            </p:txBody>
          </p:sp>
          <p:sp>
            <p:nvSpPr>
              <p:cNvPr id="151" name="Rettangolo 132">
                <a:extLst>
                  <a:ext uri="{FF2B5EF4-FFF2-40B4-BE49-F238E27FC236}">
                    <a16:creationId xmlns:a16="http://schemas.microsoft.com/office/drawing/2014/main" id="{836829FB-5C2A-4A41-B8BE-72ED74AC955C}"/>
                  </a:ext>
                </a:extLst>
              </p:cNvPr>
              <p:cNvSpPr/>
              <p:nvPr/>
            </p:nvSpPr>
            <p:spPr>
              <a:xfrm>
                <a:off x="5254162" y="1702290"/>
                <a:ext cx="126000" cy="126000"/>
              </a:xfrm>
              <a:prstGeom prst="rect">
                <a:avLst/>
              </a:prstGeom>
              <a:solidFill>
                <a:srgbClr val="C0C0C0"/>
              </a:solidFill>
              <a:ln w="25400" algn="ctr">
                <a:solidFill>
                  <a:srgbClr val="969696"/>
                </a:solidFill>
                <a:miter lim="800000"/>
                <a:headEnd/>
                <a:tailEnd/>
              </a:ln>
            </p:spPr>
            <p:txBody>
              <a:bodyPr wrap="none"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Calibri" panose="020F0502020204030204" pitchFamily="34" charset="0"/>
                </a:endParaRPr>
              </a:p>
            </p:txBody>
          </p:sp>
        </p:grpSp>
      </p:grpSp>
      <p:sp>
        <p:nvSpPr>
          <p:cNvPr id="152" name="TextBox 151">
            <a:extLst>
              <a:ext uri="{FF2B5EF4-FFF2-40B4-BE49-F238E27FC236}">
                <a16:creationId xmlns:a16="http://schemas.microsoft.com/office/drawing/2014/main" id="{9CB4B47F-FA56-F54F-8C81-AE9C6689CA1D}"/>
              </a:ext>
            </a:extLst>
          </p:cNvPr>
          <p:cNvSpPr txBox="1"/>
          <p:nvPr/>
        </p:nvSpPr>
        <p:spPr>
          <a:xfrm>
            <a:off x="56257" y="6333921"/>
            <a:ext cx="6059029" cy="46166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McInnes IB,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Lancet</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2013;382:780-789;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Ritchlin CT, et al. ACR/AHRP 2012, November 10-14, Washington, DC, USA. Abs 2557. </a:t>
            </a:r>
          </a:p>
        </p:txBody>
      </p:sp>
    </p:spTree>
    <p:extLst>
      <p:ext uri="{BB962C8B-B14F-4D97-AF65-F5344CB8AC3E}">
        <p14:creationId xmlns:p14="http://schemas.microsoft.com/office/powerpoint/2010/main" val="3870716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Snipped 2">
            <a:extLst>
              <a:ext uri="{FF2B5EF4-FFF2-40B4-BE49-F238E27FC236}">
                <a16:creationId xmlns:a16="http://schemas.microsoft.com/office/drawing/2014/main" id="{F129C153-3944-4C1C-99DA-4331369EF8D7}"/>
              </a:ext>
            </a:extLst>
          </p:cNvPr>
          <p:cNvSpPr/>
          <p:nvPr/>
        </p:nvSpPr>
        <p:spPr>
          <a:xfrm>
            <a:off x="6634854" y="1773936"/>
            <a:ext cx="780563" cy="3245479"/>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Secukinumab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FUTURE 5</a:t>
            </a:r>
          </a:p>
        </p:txBody>
      </p:sp>
      <p:sp>
        <p:nvSpPr>
          <p:cNvPr id="37" name="TextBox 36">
            <a:extLst>
              <a:ext uri="{FF2B5EF4-FFF2-40B4-BE49-F238E27FC236}">
                <a16:creationId xmlns:a16="http://schemas.microsoft.com/office/drawing/2014/main" id="{BF44809C-94A8-554D-9F23-FC595643DBB8}"/>
              </a:ext>
            </a:extLst>
          </p:cNvPr>
          <p:cNvSpPr txBox="1"/>
          <p:nvPr/>
        </p:nvSpPr>
        <p:spPr>
          <a:xfrm>
            <a:off x="52386" y="6518063"/>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2017 ACR Annual Meeting. November 3-8, 2017, San Diego, CA. P17L. </a:t>
            </a:r>
          </a:p>
        </p:txBody>
      </p:sp>
      <p:sp>
        <p:nvSpPr>
          <p:cNvPr id="89" name="Text Placeholder 4">
            <a:extLst>
              <a:ext uri="{FF2B5EF4-FFF2-40B4-BE49-F238E27FC236}">
                <a16:creationId xmlns:a16="http://schemas.microsoft.com/office/drawing/2014/main" id="{D5192213-259B-3E44-A364-0A7C375E9AF4}"/>
              </a:ext>
            </a:extLst>
          </p:cNvPr>
          <p:cNvSpPr txBox="1">
            <a:spLocks/>
          </p:cNvSpPr>
          <p:nvPr/>
        </p:nvSpPr>
        <p:spPr>
          <a:xfrm>
            <a:off x="51201" y="6018888"/>
            <a:ext cx="8579843" cy="465897"/>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a:t>
            </a:r>
            <a:r>
              <a:rPr kumimoji="0" lang="en-US" alt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0.0001;</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a:t>
            </a:r>
            <a:r>
              <a:rPr kumimoji="0" lang="en-US" alt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alt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0.001; </a:t>
            </a: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0.01 vs</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placebo. </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Statistical analysis was based on logistic regression.</a:t>
            </a:r>
            <a:b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Missing values and placebo patients rescued at week 16 were imputed as </a:t>
            </a:r>
            <a:r>
              <a:rPr kumimoji="0" lang="en-US" sz="1200" b="0" i="0" u="none" strike="noStrike" kern="1200" cap="none" spc="0" normalizeH="0" baseline="0" noProof="0" dirty="0" err="1">
                <a:ln>
                  <a:noFill/>
                </a:ln>
                <a:solidFill>
                  <a:srgbClr val="231F20"/>
                </a:solidFill>
                <a:effectLst/>
                <a:uLnTx/>
                <a:uFillTx/>
                <a:latin typeface="Calibri" panose="020F0502020204030204"/>
                <a:ea typeface="+mn-ea"/>
                <a:cs typeface="+mn-cs"/>
              </a:rPr>
              <a:t>nonresponders</a:t>
            </a:r>
            <a:r>
              <a:rPr kumimoji="0" lang="en-GB" sz="1200" b="0" i="0" u="none" strike="noStrike" kern="1200" cap="none" spc="0" normalizeH="0" baseline="0" noProof="0" dirty="0">
                <a:ln>
                  <a:noFill/>
                </a:ln>
                <a:solidFill>
                  <a:srgbClr val="231F20"/>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0" name="Content Placeholder 4">
            <a:extLst>
              <a:ext uri="{FF2B5EF4-FFF2-40B4-BE49-F238E27FC236}">
                <a16:creationId xmlns:a16="http://schemas.microsoft.com/office/drawing/2014/main" id="{A7507017-9C67-D847-9F35-3EEB45E00886}"/>
              </a:ext>
            </a:extLst>
          </p:cNvPr>
          <p:cNvGraphicFramePr>
            <a:graphicFrameLocks/>
          </p:cNvGraphicFramePr>
          <p:nvPr/>
        </p:nvGraphicFramePr>
        <p:xfrm>
          <a:off x="3345363" y="1675105"/>
          <a:ext cx="5397193" cy="3123948"/>
        </p:xfrm>
        <a:graphic>
          <a:graphicData uri="http://schemas.openxmlformats.org/drawingml/2006/chart">
            <c:chart xmlns:c="http://schemas.openxmlformats.org/drawingml/2006/chart" xmlns:r="http://schemas.openxmlformats.org/officeDocument/2006/relationships" r:id="rId2"/>
          </a:graphicData>
        </a:graphic>
      </p:graphicFrame>
      <p:sp>
        <p:nvSpPr>
          <p:cNvPr id="92" name="Freeform 8">
            <a:extLst>
              <a:ext uri="{FF2B5EF4-FFF2-40B4-BE49-F238E27FC236}">
                <a16:creationId xmlns:a16="http://schemas.microsoft.com/office/drawing/2014/main" id="{724AB8E2-F014-6845-AD13-BCEDE61109FA}"/>
              </a:ext>
            </a:extLst>
          </p:cNvPr>
          <p:cNvSpPr>
            <a:spLocks/>
          </p:cNvSpPr>
          <p:nvPr/>
        </p:nvSpPr>
        <p:spPr bwMode="auto">
          <a:xfrm>
            <a:off x="4023988" y="2058723"/>
            <a:ext cx="4499436" cy="2220941"/>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9525" cap="sq" cmpd="sng">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675" b="0" i="0" u="none" strike="noStrike" kern="0" cap="none" spc="0" normalizeH="0" baseline="0" noProof="0" dirty="0">
              <a:ln>
                <a:noFill/>
              </a:ln>
              <a:solidFill>
                <a:srgbClr val="231F20"/>
              </a:solidFill>
              <a:effectLst/>
              <a:uLnTx/>
              <a:uFillTx/>
              <a:latin typeface="Calibri" panose="020F0502020204030204"/>
              <a:ea typeface="+mn-ea"/>
              <a:cs typeface="Calibri" panose="020F0502020204030204" pitchFamily="34" charset="0"/>
            </a:endParaRPr>
          </a:p>
        </p:txBody>
      </p:sp>
      <p:sp>
        <p:nvSpPr>
          <p:cNvPr id="95" name="Line 22">
            <a:extLst>
              <a:ext uri="{FF2B5EF4-FFF2-40B4-BE49-F238E27FC236}">
                <a16:creationId xmlns:a16="http://schemas.microsoft.com/office/drawing/2014/main" id="{27F55D10-F11A-AE45-9442-24878054DD03}"/>
              </a:ext>
            </a:extLst>
          </p:cNvPr>
          <p:cNvSpPr>
            <a:spLocks noChangeShapeType="1"/>
          </p:cNvSpPr>
          <p:nvPr/>
        </p:nvSpPr>
        <p:spPr bwMode="auto">
          <a:xfrm rot="16200000">
            <a:off x="4740036"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96" name="Line 24">
            <a:extLst>
              <a:ext uri="{FF2B5EF4-FFF2-40B4-BE49-F238E27FC236}">
                <a16:creationId xmlns:a16="http://schemas.microsoft.com/office/drawing/2014/main" id="{03781D2A-8B9E-0645-A590-937DAE9B7535}"/>
              </a:ext>
            </a:extLst>
          </p:cNvPr>
          <p:cNvSpPr>
            <a:spLocks noChangeShapeType="1"/>
          </p:cNvSpPr>
          <p:nvPr/>
        </p:nvSpPr>
        <p:spPr bwMode="auto">
          <a:xfrm rot="16200000">
            <a:off x="5489940"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97" name="Line 32">
            <a:extLst>
              <a:ext uri="{FF2B5EF4-FFF2-40B4-BE49-F238E27FC236}">
                <a16:creationId xmlns:a16="http://schemas.microsoft.com/office/drawing/2014/main" id="{69297DFA-11C3-E443-A865-8FBBA19E9AAF}"/>
              </a:ext>
            </a:extLst>
          </p:cNvPr>
          <p:cNvSpPr>
            <a:spLocks noChangeShapeType="1"/>
          </p:cNvSpPr>
          <p:nvPr/>
        </p:nvSpPr>
        <p:spPr bwMode="auto">
          <a:xfrm rot="16200000">
            <a:off x="8489564" y="4317540"/>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98" name="Rectangle 10">
            <a:extLst>
              <a:ext uri="{FF2B5EF4-FFF2-40B4-BE49-F238E27FC236}">
                <a16:creationId xmlns:a16="http://schemas.microsoft.com/office/drawing/2014/main" id="{C1E3F242-E985-E342-89F3-3B3010628D15}"/>
              </a:ext>
            </a:extLst>
          </p:cNvPr>
          <p:cNvSpPr>
            <a:spLocks noChangeArrowheads="1"/>
          </p:cNvSpPr>
          <p:nvPr/>
        </p:nvSpPr>
        <p:spPr bwMode="auto">
          <a:xfrm>
            <a:off x="4741690" y="4301813"/>
            <a:ext cx="78548"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4</a:t>
            </a:r>
          </a:p>
        </p:txBody>
      </p:sp>
      <p:sp>
        <p:nvSpPr>
          <p:cNvPr id="99" name="Rectangle 10">
            <a:extLst>
              <a:ext uri="{FF2B5EF4-FFF2-40B4-BE49-F238E27FC236}">
                <a16:creationId xmlns:a16="http://schemas.microsoft.com/office/drawing/2014/main" id="{0EDA4458-36C3-2F48-A73D-29E6FCD376D4}"/>
              </a:ext>
            </a:extLst>
          </p:cNvPr>
          <p:cNvSpPr>
            <a:spLocks noChangeArrowheads="1"/>
          </p:cNvSpPr>
          <p:nvPr/>
        </p:nvSpPr>
        <p:spPr bwMode="auto">
          <a:xfrm>
            <a:off x="8456028" y="4301813"/>
            <a:ext cx="157094"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24</a:t>
            </a:r>
          </a:p>
        </p:txBody>
      </p:sp>
      <p:sp>
        <p:nvSpPr>
          <p:cNvPr id="100" name="Line 26">
            <a:extLst>
              <a:ext uri="{FF2B5EF4-FFF2-40B4-BE49-F238E27FC236}">
                <a16:creationId xmlns:a16="http://schemas.microsoft.com/office/drawing/2014/main" id="{FE725810-99DF-8544-BF4E-C4289CFEEA0B}"/>
              </a:ext>
            </a:extLst>
          </p:cNvPr>
          <p:cNvSpPr>
            <a:spLocks noChangeShapeType="1"/>
          </p:cNvSpPr>
          <p:nvPr/>
        </p:nvSpPr>
        <p:spPr bwMode="auto">
          <a:xfrm rot="16200000">
            <a:off x="7739658"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101" name="Line 26">
            <a:extLst>
              <a:ext uri="{FF2B5EF4-FFF2-40B4-BE49-F238E27FC236}">
                <a16:creationId xmlns:a16="http://schemas.microsoft.com/office/drawing/2014/main" id="{00B0AE77-5D95-8E4C-88E6-92D5035694B3}"/>
              </a:ext>
            </a:extLst>
          </p:cNvPr>
          <p:cNvSpPr>
            <a:spLocks noChangeShapeType="1"/>
          </p:cNvSpPr>
          <p:nvPr/>
        </p:nvSpPr>
        <p:spPr bwMode="auto">
          <a:xfrm rot="16200000">
            <a:off x="6989752"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102" name="Line 26">
            <a:extLst>
              <a:ext uri="{FF2B5EF4-FFF2-40B4-BE49-F238E27FC236}">
                <a16:creationId xmlns:a16="http://schemas.microsoft.com/office/drawing/2014/main" id="{BFBFB614-57A4-8349-B311-BC237FB77AB6}"/>
              </a:ext>
            </a:extLst>
          </p:cNvPr>
          <p:cNvSpPr>
            <a:spLocks noChangeShapeType="1"/>
          </p:cNvSpPr>
          <p:nvPr/>
        </p:nvSpPr>
        <p:spPr bwMode="auto">
          <a:xfrm rot="16200000">
            <a:off x="6239848"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103" name="Rectangle 10">
            <a:extLst>
              <a:ext uri="{FF2B5EF4-FFF2-40B4-BE49-F238E27FC236}">
                <a16:creationId xmlns:a16="http://schemas.microsoft.com/office/drawing/2014/main" id="{C9A92C60-E77A-364D-8736-72822DA07CB0}"/>
              </a:ext>
            </a:extLst>
          </p:cNvPr>
          <p:cNvSpPr>
            <a:spLocks noChangeArrowheads="1"/>
          </p:cNvSpPr>
          <p:nvPr/>
        </p:nvSpPr>
        <p:spPr bwMode="auto">
          <a:xfrm>
            <a:off x="5484515" y="4301813"/>
            <a:ext cx="78548"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8</a:t>
            </a:r>
          </a:p>
        </p:txBody>
      </p:sp>
      <p:sp>
        <p:nvSpPr>
          <p:cNvPr id="104" name="Rectangle 10">
            <a:extLst>
              <a:ext uri="{FF2B5EF4-FFF2-40B4-BE49-F238E27FC236}">
                <a16:creationId xmlns:a16="http://schemas.microsoft.com/office/drawing/2014/main" id="{42020567-0662-1146-A099-B9C40EF81D07}"/>
              </a:ext>
            </a:extLst>
          </p:cNvPr>
          <p:cNvSpPr>
            <a:spLocks noChangeArrowheads="1"/>
          </p:cNvSpPr>
          <p:nvPr/>
        </p:nvSpPr>
        <p:spPr bwMode="auto">
          <a:xfrm>
            <a:off x="6206300" y="4301813"/>
            <a:ext cx="157094"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12</a:t>
            </a:r>
          </a:p>
        </p:txBody>
      </p:sp>
      <p:sp>
        <p:nvSpPr>
          <p:cNvPr id="105" name="Rectangle 10">
            <a:extLst>
              <a:ext uri="{FF2B5EF4-FFF2-40B4-BE49-F238E27FC236}">
                <a16:creationId xmlns:a16="http://schemas.microsoft.com/office/drawing/2014/main" id="{B703F4F3-8FF0-2A42-AC42-A296525AC07A}"/>
              </a:ext>
            </a:extLst>
          </p:cNvPr>
          <p:cNvSpPr>
            <a:spLocks noChangeArrowheads="1"/>
          </p:cNvSpPr>
          <p:nvPr/>
        </p:nvSpPr>
        <p:spPr bwMode="auto">
          <a:xfrm>
            <a:off x="6931382" y="4294119"/>
            <a:ext cx="197991"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250" tIns="60750" rIns="2025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Light" panose="020F0302020204030204"/>
                <a:ea typeface="+mn-ea"/>
                <a:cs typeface="Calibri" panose="020F0502020204030204" pitchFamily="34" charset="0"/>
              </a:rPr>
              <a:t>16</a:t>
            </a:r>
          </a:p>
        </p:txBody>
      </p:sp>
      <p:sp>
        <p:nvSpPr>
          <p:cNvPr id="106" name="Rectangle 10">
            <a:extLst>
              <a:ext uri="{FF2B5EF4-FFF2-40B4-BE49-F238E27FC236}">
                <a16:creationId xmlns:a16="http://schemas.microsoft.com/office/drawing/2014/main" id="{F41F5EA7-C20C-EE4C-9F48-2F15C2D9A39D}"/>
              </a:ext>
            </a:extLst>
          </p:cNvPr>
          <p:cNvSpPr>
            <a:spLocks noChangeArrowheads="1"/>
          </p:cNvSpPr>
          <p:nvPr/>
        </p:nvSpPr>
        <p:spPr bwMode="auto">
          <a:xfrm>
            <a:off x="7694971" y="4301813"/>
            <a:ext cx="157094"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20</a:t>
            </a:r>
          </a:p>
        </p:txBody>
      </p:sp>
      <p:sp>
        <p:nvSpPr>
          <p:cNvPr id="107" name="Line 22">
            <a:extLst>
              <a:ext uri="{FF2B5EF4-FFF2-40B4-BE49-F238E27FC236}">
                <a16:creationId xmlns:a16="http://schemas.microsoft.com/office/drawing/2014/main" id="{60B63ECA-200E-5048-A651-4F181C902AE8}"/>
              </a:ext>
            </a:extLst>
          </p:cNvPr>
          <p:cNvSpPr>
            <a:spLocks noChangeShapeType="1"/>
          </p:cNvSpPr>
          <p:nvPr/>
        </p:nvSpPr>
        <p:spPr bwMode="auto">
          <a:xfrm rot="16200000">
            <a:off x="4365082"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108" name="Line 22">
            <a:extLst>
              <a:ext uri="{FF2B5EF4-FFF2-40B4-BE49-F238E27FC236}">
                <a16:creationId xmlns:a16="http://schemas.microsoft.com/office/drawing/2014/main" id="{ADF2C1FB-3FFC-B44F-99EA-EDF10A2FCD27}"/>
              </a:ext>
            </a:extLst>
          </p:cNvPr>
          <p:cNvSpPr>
            <a:spLocks noChangeShapeType="1"/>
          </p:cNvSpPr>
          <p:nvPr/>
        </p:nvSpPr>
        <p:spPr bwMode="auto">
          <a:xfrm rot="16200000">
            <a:off x="4177606"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109" name="Rectangle 10">
            <a:extLst>
              <a:ext uri="{FF2B5EF4-FFF2-40B4-BE49-F238E27FC236}">
                <a16:creationId xmlns:a16="http://schemas.microsoft.com/office/drawing/2014/main" id="{4C007836-9908-8441-94DA-20303DAFCABE}"/>
              </a:ext>
            </a:extLst>
          </p:cNvPr>
          <p:cNvSpPr>
            <a:spLocks noChangeArrowheads="1"/>
          </p:cNvSpPr>
          <p:nvPr/>
        </p:nvSpPr>
        <p:spPr bwMode="auto">
          <a:xfrm>
            <a:off x="4183332" y="4301813"/>
            <a:ext cx="78548"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1</a:t>
            </a:r>
          </a:p>
        </p:txBody>
      </p:sp>
      <p:sp>
        <p:nvSpPr>
          <p:cNvPr id="110" name="Rectangle 10">
            <a:extLst>
              <a:ext uri="{FF2B5EF4-FFF2-40B4-BE49-F238E27FC236}">
                <a16:creationId xmlns:a16="http://schemas.microsoft.com/office/drawing/2014/main" id="{E285749C-FB53-7644-B949-BB672122AABB}"/>
              </a:ext>
            </a:extLst>
          </p:cNvPr>
          <p:cNvSpPr>
            <a:spLocks noChangeArrowheads="1"/>
          </p:cNvSpPr>
          <p:nvPr/>
        </p:nvSpPr>
        <p:spPr bwMode="auto">
          <a:xfrm>
            <a:off x="4359658" y="4301813"/>
            <a:ext cx="78548"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2</a:t>
            </a:r>
          </a:p>
        </p:txBody>
      </p:sp>
      <p:sp>
        <p:nvSpPr>
          <p:cNvPr id="111" name="Rectangle 10">
            <a:extLst>
              <a:ext uri="{FF2B5EF4-FFF2-40B4-BE49-F238E27FC236}">
                <a16:creationId xmlns:a16="http://schemas.microsoft.com/office/drawing/2014/main" id="{B4EC4674-6CE7-C444-A35B-F85FA73DB336}"/>
              </a:ext>
            </a:extLst>
          </p:cNvPr>
          <p:cNvSpPr>
            <a:spLocks noChangeArrowheads="1"/>
          </p:cNvSpPr>
          <p:nvPr/>
        </p:nvSpPr>
        <p:spPr bwMode="auto">
          <a:xfrm>
            <a:off x="4040235" y="4731122"/>
            <a:ext cx="44966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srgbClr val="231F20"/>
              </a:solidFill>
              <a:effectLst/>
              <a:uLnTx/>
              <a:uFillTx/>
              <a:latin typeface="Calibri" panose="020F0502020204030204"/>
              <a:ea typeface="+mn-ea"/>
              <a:cs typeface="Calibri" panose="020F0502020204030204" pitchFamily="34" charset="0"/>
            </a:endParaRPr>
          </a:p>
        </p:txBody>
      </p:sp>
      <p:sp>
        <p:nvSpPr>
          <p:cNvPr id="112" name="Line 22">
            <a:extLst>
              <a:ext uri="{FF2B5EF4-FFF2-40B4-BE49-F238E27FC236}">
                <a16:creationId xmlns:a16="http://schemas.microsoft.com/office/drawing/2014/main" id="{C70448F6-05B2-5D4D-B1DB-ABE8A4252D24}"/>
              </a:ext>
            </a:extLst>
          </p:cNvPr>
          <p:cNvSpPr>
            <a:spLocks noChangeShapeType="1"/>
          </p:cNvSpPr>
          <p:nvPr/>
        </p:nvSpPr>
        <p:spPr bwMode="auto">
          <a:xfrm rot="16200000">
            <a:off x="4552559" y="4317541"/>
            <a:ext cx="67694" cy="0"/>
          </a:xfrm>
          <a:prstGeom prst="line">
            <a:avLst/>
          </a:prstGeom>
          <a:noFill/>
          <a:ln w="12700" cap="sq">
            <a:solidFill>
              <a:srgbClr val="231F20"/>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endParaRPr>
          </a:p>
        </p:txBody>
      </p:sp>
      <p:sp>
        <p:nvSpPr>
          <p:cNvPr id="113" name="Rectangle 10">
            <a:extLst>
              <a:ext uri="{FF2B5EF4-FFF2-40B4-BE49-F238E27FC236}">
                <a16:creationId xmlns:a16="http://schemas.microsoft.com/office/drawing/2014/main" id="{B8EEDD92-4E8E-0F4B-99A2-C14808C72728}"/>
              </a:ext>
            </a:extLst>
          </p:cNvPr>
          <p:cNvSpPr>
            <a:spLocks noChangeArrowheads="1"/>
          </p:cNvSpPr>
          <p:nvPr/>
        </p:nvSpPr>
        <p:spPr bwMode="auto">
          <a:xfrm>
            <a:off x="4547135" y="4301813"/>
            <a:ext cx="78548" cy="2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075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Light" panose="020F0302020204030204"/>
                <a:ea typeface="+mn-ea"/>
                <a:cs typeface="Calibri" panose="020F0502020204030204" pitchFamily="34" charset="0"/>
              </a:rPr>
              <a:t>3</a:t>
            </a:r>
          </a:p>
        </p:txBody>
      </p:sp>
      <p:sp>
        <p:nvSpPr>
          <p:cNvPr id="114" name="TextBox 7">
            <a:extLst>
              <a:ext uri="{FF2B5EF4-FFF2-40B4-BE49-F238E27FC236}">
                <a16:creationId xmlns:a16="http://schemas.microsoft.com/office/drawing/2014/main" id="{9249D75C-62DC-4D4D-948B-A88E87EF32A0}"/>
              </a:ext>
            </a:extLst>
          </p:cNvPr>
          <p:cNvSpPr txBox="1"/>
          <p:nvPr/>
        </p:nvSpPr>
        <p:spPr>
          <a:xfrm>
            <a:off x="5401720" y="2381784"/>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5" name="TextBox 7">
            <a:extLst>
              <a:ext uri="{FF2B5EF4-FFF2-40B4-BE49-F238E27FC236}">
                <a16:creationId xmlns:a16="http://schemas.microsoft.com/office/drawing/2014/main" id="{D72CD9C4-61BD-0E46-BA12-24D050328A3D}"/>
              </a:ext>
            </a:extLst>
          </p:cNvPr>
          <p:cNvSpPr txBox="1"/>
          <p:nvPr/>
        </p:nvSpPr>
        <p:spPr>
          <a:xfrm>
            <a:off x="4651307" y="2689014"/>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6" name="TextBox 7">
            <a:extLst>
              <a:ext uri="{FF2B5EF4-FFF2-40B4-BE49-F238E27FC236}">
                <a16:creationId xmlns:a16="http://schemas.microsoft.com/office/drawing/2014/main" id="{045A42B7-B554-8248-A325-3D9AB6B418EE}"/>
              </a:ext>
            </a:extLst>
          </p:cNvPr>
          <p:cNvSpPr txBox="1"/>
          <p:nvPr/>
        </p:nvSpPr>
        <p:spPr>
          <a:xfrm>
            <a:off x="4651599" y="3167971"/>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17" name="TextBox 7">
            <a:extLst>
              <a:ext uri="{FF2B5EF4-FFF2-40B4-BE49-F238E27FC236}">
                <a16:creationId xmlns:a16="http://schemas.microsoft.com/office/drawing/2014/main" id="{4DDBE648-DFAD-AC4C-A564-D20A227B51C6}"/>
              </a:ext>
            </a:extLst>
          </p:cNvPr>
          <p:cNvSpPr txBox="1"/>
          <p:nvPr/>
        </p:nvSpPr>
        <p:spPr>
          <a:xfrm>
            <a:off x="4645662" y="2916181"/>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18" name="TextBox 7">
            <a:extLst>
              <a:ext uri="{FF2B5EF4-FFF2-40B4-BE49-F238E27FC236}">
                <a16:creationId xmlns:a16="http://schemas.microsoft.com/office/drawing/2014/main" id="{904448B0-1B6A-7146-BB0A-664009E46712}"/>
              </a:ext>
            </a:extLst>
          </p:cNvPr>
          <p:cNvSpPr txBox="1"/>
          <p:nvPr/>
        </p:nvSpPr>
        <p:spPr>
          <a:xfrm>
            <a:off x="4269016" y="3153642"/>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9" name="TextBox 7">
            <a:extLst>
              <a:ext uri="{FF2B5EF4-FFF2-40B4-BE49-F238E27FC236}">
                <a16:creationId xmlns:a16="http://schemas.microsoft.com/office/drawing/2014/main" id="{C92B86E4-D2C3-164A-AF87-F89993C9D72B}"/>
              </a:ext>
            </a:extLst>
          </p:cNvPr>
          <p:cNvSpPr txBox="1"/>
          <p:nvPr/>
        </p:nvSpPr>
        <p:spPr>
          <a:xfrm>
            <a:off x="4465256" y="3083628"/>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20" name="TextBox 7">
            <a:extLst>
              <a:ext uri="{FF2B5EF4-FFF2-40B4-BE49-F238E27FC236}">
                <a16:creationId xmlns:a16="http://schemas.microsoft.com/office/drawing/2014/main" id="{1542D5BA-CD51-6D40-8E1A-7FAB225E871E}"/>
              </a:ext>
            </a:extLst>
          </p:cNvPr>
          <p:cNvSpPr txBox="1"/>
          <p:nvPr/>
        </p:nvSpPr>
        <p:spPr>
          <a:xfrm>
            <a:off x="4449411" y="2799968"/>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21" name="TextBox 7">
            <a:extLst>
              <a:ext uri="{FF2B5EF4-FFF2-40B4-BE49-F238E27FC236}">
                <a16:creationId xmlns:a16="http://schemas.microsoft.com/office/drawing/2014/main" id="{86154BED-EABB-6B4F-A6C2-25650F853F4C}"/>
              </a:ext>
            </a:extLst>
          </p:cNvPr>
          <p:cNvSpPr txBox="1"/>
          <p:nvPr/>
        </p:nvSpPr>
        <p:spPr>
          <a:xfrm>
            <a:off x="5406055" y="2594395"/>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22" name="TextBox 7">
            <a:extLst>
              <a:ext uri="{FF2B5EF4-FFF2-40B4-BE49-F238E27FC236}">
                <a16:creationId xmlns:a16="http://schemas.microsoft.com/office/drawing/2014/main" id="{907E3702-3DE4-1A4C-B1AA-D381E9057371}"/>
              </a:ext>
            </a:extLst>
          </p:cNvPr>
          <p:cNvSpPr txBox="1"/>
          <p:nvPr/>
        </p:nvSpPr>
        <p:spPr>
          <a:xfrm>
            <a:off x="5406055" y="2842242"/>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23" name="TextBox 1">
            <a:extLst>
              <a:ext uri="{FF2B5EF4-FFF2-40B4-BE49-F238E27FC236}">
                <a16:creationId xmlns:a16="http://schemas.microsoft.com/office/drawing/2014/main" id="{48C844D3-4A11-6F41-ADC3-B4E449BB797C}"/>
              </a:ext>
            </a:extLst>
          </p:cNvPr>
          <p:cNvSpPr txBox="1"/>
          <p:nvPr/>
        </p:nvSpPr>
        <p:spPr>
          <a:xfrm>
            <a:off x="4392636" y="3286909"/>
            <a:ext cx="136746" cy="1876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619" b="0" i="0" u="none" strike="noStrike" kern="0" cap="none" spc="0" normalizeH="0" baseline="0" noProof="0" dirty="0">
                <a:ln>
                  <a:noFill/>
                </a:ln>
                <a:solidFill>
                  <a:srgbClr val="4F8AFF"/>
                </a:solidFill>
                <a:effectLst/>
                <a:uLnTx/>
                <a:uFillTx/>
                <a:latin typeface="Calibri" panose="020F0502020204030204"/>
                <a:ea typeface="+mn-ea"/>
                <a:cs typeface="Calibri" panose="020F0502020204030204" pitchFamily="34" charset="0"/>
              </a:rPr>
              <a:t>‡</a:t>
            </a:r>
            <a:endParaRPr kumimoji="0" lang="en-GB" sz="619" b="0"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24" name="TextBox 1">
            <a:extLst>
              <a:ext uri="{FF2B5EF4-FFF2-40B4-BE49-F238E27FC236}">
                <a16:creationId xmlns:a16="http://schemas.microsoft.com/office/drawing/2014/main" id="{B85547B5-B929-374E-B6EF-C39AC7F9A816}"/>
              </a:ext>
            </a:extLst>
          </p:cNvPr>
          <p:cNvSpPr txBox="1"/>
          <p:nvPr/>
        </p:nvSpPr>
        <p:spPr>
          <a:xfrm>
            <a:off x="4129090" y="3545950"/>
            <a:ext cx="136746" cy="1876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619" b="0" i="0" u="none" strike="noStrike" kern="0" cap="none" spc="0" normalizeH="0" baseline="0" noProof="0" dirty="0">
                <a:ln>
                  <a:noFill/>
                </a:ln>
                <a:solidFill>
                  <a:srgbClr val="009900"/>
                </a:solidFill>
                <a:effectLst/>
                <a:uLnTx/>
                <a:uFillTx/>
                <a:latin typeface="Calibri" panose="020F0502020204030204"/>
                <a:ea typeface="+mn-ea"/>
                <a:cs typeface="Calibri" panose="020F0502020204030204" pitchFamily="34" charset="0"/>
              </a:rPr>
              <a:t>‡</a:t>
            </a:r>
            <a:endParaRPr kumimoji="0" lang="en-GB" sz="619" b="0" i="0" u="none" strike="noStrike" kern="0" cap="none" spc="0" normalizeH="0" baseline="0" noProof="0" dirty="0">
              <a:ln>
                <a:noFill/>
              </a:ln>
              <a:solidFill>
                <a:srgbClr val="009900"/>
              </a:solidFill>
              <a:effectLst/>
              <a:uLnTx/>
              <a:uFillTx/>
              <a:latin typeface="Calibri" panose="020F0502020204030204"/>
              <a:ea typeface="+mn-ea"/>
              <a:cs typeface="+mn-cs"/>
            </a:endParaRPr>
          </a:p>
        </p:txBody>
      </p:sp>
      <p:sp>
        <p:nvSpPr>
          <p:cNvPr id="125" name="Rectangle 10">
            <a:extLst>
              <a:ext uri="{FF2B5EF4-FFF2-40B4-BE49-F238E27FC236}">
                <a16:creationId xmlns:a16="http://schemas.microsoft.com/office/drawing/2014/main" id="{5208EF0D-87DE-BE4D-BC67-F1660F15904E}"/>
              </a:ext>
            </a:extLst>
          </p:cNvPr>
          <p:cNvSpPr>
            <a:spLocks noChangeArrowheads="1"/>
          </p:cNvSpPr>
          <p:nvPr/>
        </p:nvSpPr>
        <p:spPr bwMode="auto">
          <a:xfrm rot="16200000">
            <a:off x="2321698" y="2966590"/>
            <a:ext cx="22245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t>Responders, %</a:t>
            </a:r>
          </a:p>
        </p:txBody>
      </p:sp>
      <p:sp>
        <p:nvSpPr>
          <p:cNvPr id="130" name="Rectangle 129">
            <a:extLst>
              <a:ext uri="{FF2B5EF4-FFF2-40B4-BE49-F238E27FC236}">
                <a16:creationId xmlns:a16="http://schemas.microsoft.com/office/drawing/2014/main" id="{A2743C7B-A05B-0E4B-A867-0943F54D9AE6}"/>
              </a:ext>
            </a:extLst>
          </p:cNvPr>
          <p:cNvSpPr/>
          <p:nvPr/>
        </p:nvSpPr>
        <p:spPr>
          <a:xfrm>
            <a:off x="4322207" y="3589633"/>
            <a:ext cx="227948" cy="248209"/>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13" b="0" i="0" u="none" strike="noStrike" kern="0" cap="none" spc="0" normalizeH="0" baseline="30000" noProof="0" dirty="0">
                <a:ln>
                  <a:noFill/>
                </a:ln>
                <a:solidFill>
                  <a:srgbClr val="0000FF"/>
                </a:solidFill>
                <a:effectLst/>
                <a:uLnTx/>
                <a:uFillTx/>
                <a:latin typeface="Calibri" panose="020F0502020204030204"/>
                <a:ea typeface="+mn-ea"/>
                <a:cs typeface="+mn-cs"/>
              </a:rPr>
              <a:t>§</a:t>
            </a:r>
            <a:endParaRPr kumimoji="0" lang="en-US" sz="1013" b="0" i="0" u="none" strike="noStrike" kern="0" cap="none" spc="0" normalizeH="0" baseline="0" noProof="0" dirty="0">
              <a:ln>
                <a:noFill/>
              </a:ln>
              <a:solidFill>
                <a:srgbClr val="0000FF"/>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01460020-CDEE-F54D-9F34-DF901BF19ECB}"/>
              </a:ext>
            </a:extLst>
          </p:cNvPr>
          <p:cNvSpPr/>
          <p:nvPr/>
        </p:nvSpPr>
        <p:spPr>
          <a:xfrm>
            <a:off x="4504553" y="3426656"/>
            <a:ext cx="227948" cy="248209"/>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13" b="0" i="0" u="none" strike="noStrike" kern="0" cap="none" spc="0" normalizeH="0" baseline="30000" noProof="0" dirty="0">
                <a:ln>
                  <a:noFill/>
                </a:ln>
                <a:solidFill>
                  <a:srgbClr val="0000FF"/>
                </a:solidFill>
                <a:effectLst/>
                <a:uLnTx/>
                <a:uFillTx/>
                <a:latin typeface="Calibri" panose="020F0502020204030204"/>
                <a:ea typeface="+mn-ea"/>
                <a:cs typeface="+mn-cs"/>
              </a:rPr>
              <a:t>§</a:t>
            </a:r>
            <a:endParaRPr kumimoji="0" lang="en-US" sz="1013" b="0" i="0" u="none" strike="noStrike" kern="0" cap="none" spc="0" normalizeH="0" baseline="0" noProof="0" dirty="0">
              <a:ln>
                <a:noFill/>
              </a:ln>
              <a:solidFill>
                <a:srgbClr val="0000FF"/>
              </a:solidFill>
              <a:effectLst/>
              <a:uLnTx/>
              <a:uFillTx/>
              <a:latin typeface="Calibri" panose="020F0502020204030204"/>
              <a:ea typeface="+mn-ea"/>
              <a:cs typeface="+mn-cs"/>
            </a:endParaRPr>
          </a:p>
        </p:txBody>
      </p:sp>
      <p:sp>
        <p:nvSpPr>
          <p:cNvPr id="132" name="TextBox 7">
            <a:extLst>
              <a:ext uri="{FF2B5EF4-FFF2-40B4-BE49-F238E27FC236}">
                <a16:creationId xmlns:a16="http://schemas.microsoft.com/office/drawing/2014/main" id="{BCF05033-7515-634E-BE54-DD92FC0647EC}"/>
              </a:ext>
            </a:extLst>
          </p:cNvPr>
          <p:cNvSpPr txBox="1"/>
          <p:nvPr/>
        </p:nvSpPr>
        <p:spPr>
          <a:xfrm>
            <a:off x="6167863" y="2375094"/>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3" name="TextBox 7">
            <a:extLst>
              <a:ext uri="{FF2B5EF4-FFF2-40B4-BE49-F238E27FC236}">
                <a16:creationId xmlns:a16="http://schemas.microsoft.com/office/drawing/2014/main" id="{261316AA-54A6-F94B-BA88-30E5558D383A}"/>
              </a:ext>
            </a:extLst>
          </p:cNvPr>
          <p:cNvSpPr txBox="1"/>
          <p:nvPr/>
        </p:nvSpPr>
        <p:spPr>
          <a:xfrm>
            <a:off x="6143141" y="2829137"/>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4" name="TextBox 7">
            <a:extLst>
              <a:ext uri="{FF2B5EF4-FFF2-40B4-BE49-F238E27FC236}">
                <a16:creationId xmlns:a16="http://schemas.microsoft.com/office/drawing/2014/main" id="{52D6A0B1-353B-4C4F-8FA7-7EA901712660}"/>
              </a:ext>
            </a:extLst>
          </p:cNvPr>
          <p:cNvSpPr txBox="1"/>
          <p:nvPr/>
        </p:nvSpPr>
        <p:spPr>
          <a:xfrm>
            <a:off x="6083980" y="2611728"/>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35" name="TextBox 7">
            <a:extLst>
              <a:ext uri="{FF2B5EF4-FFF2-40B4-BE49-F238E27FC236}">
                <a16:creationId xmlns:a16="http://schemas.microsoft.com/office/drawing/2014/main" id="{89FC75E7-A619-7D48-BB9D-AC2C2156AD1F}"/>
              </a:ext>
            </a:extLst>
          </p:cNvPr>
          <p:cNvSpPr txBox="1"/>
          <p:nvPr/>
        </p:nvSpPr>
        <p:spPr>
          <a:xfrm>
            <a:off x="6898729" y="2288973"/>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6" name="TextBox 7">
            <a:extLst>
              <a:ext uri="{FF2B5EF4-FFF2-40B4-BE49-F238E27FC236}">
                <a16:creationId xmlns:a16="http://schemas.microsoft.com/office/drawing/2014/main" id="{E2D7DB7E-0F01-6D45-9FFE-C5D715518542}"/>
              </a:ext>
            </a:extLst>
          </p:cNvPr>
          <p:cNvSpPr txBox="1"/>
          <p:nvPr/>
        </p:nvSpPr>
        <p:spPr>
          <a:xfrm>
            <a:off x="6892558" y="2745620"/>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7" name="TextBox 7">
            <a:extLst>
              <a:ext uri="{FF2B5EF4-FFF2-40B4-BE49-F238E27FC236}">
                <a16:creationId xmlns:a16="http://schemas.microsoft.com/office/drawing/2014/main" id="{F9C6B7DE-4999-7B4D-8982-FC24F05C01C7}"/>
              </a:ext>
            </a:extLst>
          </p:cNvPr>
          <p:cNvSpPr txBox="1"/>
          <p:nvPr/>
        </p:nvSpPr>
        <p:spPr>
          <a:xfrm>
            <a:off x="7027657" y="2485546"/>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38" name="TextBox 7">
            <a:extLst>
              <a:ext uri="{FF2B5EF4-FFF2-40B4-BE49-F238E27FC236}">
                <a16:creationId xmlns:a16="http://schemas.microsoft.com/office/drawing/2014/main" id="{EE128927-8063-1649-A6BE-81700323F208}"/>
              </a:ext>
            </a:extLst>
          </p:cNvPr>
          <p:cNvSpPr txBox="1"/>
          <p:nvPr/>
        </p:nvSpPr>
        <p:spPr>
          <a:xfrm>
            <a:off x="7648163" y="2302524"/>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9" name="TextBox 7">
            <a:extLst>
              <a:ext uri="{FF2B5EF4-FFF2-40B4-BE49-F238E27FC236}">
                <a16:creationId xmlns:a16="http://schemas.microsoft.com/office/drawing/2014/main" id="{724AA912-4985-E047-BCA3-28DF7E84561F}"/>
              </a:ext>
            </a:extLst>
          </p:cNvPr>
          <p:cNvSpPr txBox="1"/>
          <p:nvPr/>
        </p:nvSpPr>
        <p:spPr>
          <a:xfrm>
            <a:off x="7641987" y="2771467"/>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40" name="TextBox 7">
            <a:extLst>
              <a:ext uri="{FF2B5EF4-FFF2-40B4-BE49-F238E27FC236}">
                <a16:creationId xmlns:a16="http://schemas.microsoft.com/office/drawing/2014/main" id="{FA1ED6C1-9E13-0648-ABC4-B2281E7A5771}"/>
              </a:ext>
            </a:extLst>
          </p:cNvPr>
          <p:cNvSpPr txBox="1"/>
          <p:nvPr/>
        </p:nvSpPr>
        <p:spPr>
          <a:xfrm>
            <a:off x="7648293" y="2513201"/>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41" name="TextBox 7">
            <a:extLst>
              <a:ext uri="{FF2B5EF4-FFF2-40B4-BE49-F238E27FC236}">
                <a16:creationId xmlns:a16="http://schemas.microsoft.com/office/drawing/2014/main" id="{BD099530-E7AF-B34B-9A3A-BDCADF4E19DF}"/>
              </a:ext>
            </a:extLst>
          </p:cNvPr>
          <p:cNvSpPr txBox="1"/>
          <p:nvPr/>
        </p:nvSpPr>
        <p:spPr>
          <a:xfrm>
            <a:off x="8415108" y="2298047"/>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42" name="TextBox 7">
            <a:extLst>
              <a:ext uri="{FF2B5EF4-FFF2-40B4-BE49-F238E27FC236}">
                <a16:creationId xmlns:a16="http://schemas.microsoft.com/office/drawing/2014/main" id="{8EF6DE21-6C6C-8343-A55C-6C368D3130DF}"/>
              </a:ext>
            </a:extLst>
          </p:cNvPr>
          <p:cNvSpPr txBox="1"/>
          <p:nvPr/>
        </p:nvSpPr>
        <p:spPr>
          <a:xfrm>
            <a:off x="8402987" y="2788741"/>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43" name="TextBox 7">
            <a:extLst>
              <a:ext uri="{FF2B5EF4-FFF2-40B4-BE49-F238E27FC236}">
                <a16:creationId xmlns:a16="http://schemas.microsoft.com/office/drawing/2014/main" id="{E0349D61-AFB7-064B-94D9-F4348F599E90}"/>
              </a:ext>
            </a:extLst>
          </p:cNvPr>
          <p:cNvSpPr txBox="1"/>
          <p:nvPr/>
        </p:nvSpPr>
        <p:spPr>
          <a:xfrm>
            <a:off x="8402181" y="2577839"/>
            <a:ext cx="248786" cy="24820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58" name="TextBox 157">
            <a:extLst>
              <a:ext uri="{FF2B5EF4-FFF2-40B4-BE49-F238E27FC236}">
                <a16:creationId xmlns:a16="http://schemas.microsoft.com/office/drawing/2014/main" id="{C0AD7543-DAEA-7C46-A8F3-0C9D3B2EA134}"/>
              </a:ext>
            </a:extLst>
          </p:cNvPr>
          <p:cNvSpPr txBox="1"/>
          <p:nvPr/>
        </p:nvSpPr>
        <p:spPr>
          <a:xfrm>
            <a:off x="6510051" y="4561390"/>
            <a:ext cx="1047694" cy="424732"/>
          </a:xfrm>
          <a:prstGeom prst="rect">
            <a:avLst/>
          </a:prstGeom>
          <a:noFill/>
        </p:spPr>
        <p:txBody>
          <a:bodyPr wrap="square" rtlCol="0">
            <a:spAutoFit/>
          </a:bodyPr>
          <a:lstStyle/>
          <a:p>
            <a:pPr marL="0" marR="0" lvl="0" indent="0" algn="ctr" defTabSz="514350" rtl="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0000"/>
                </a:solidFill>
                <a:effectLst/>
                <a:uLnTx/>
                <a:uFillTx/>
                <a:latin typeface="Calibri" panose="020F0502020204030204"/>
                <a:ea typeface="+mn-ea"/>
                <a:cs typeface="+mn-cs"/>
              </a:rPr>
              <a:t>Primary </a:t>
            </a:r>
            <a:br>
              <a:rPr kumimoji="0" lang="en-GB" sz="1200" b="1" i="0" u="none" strike="noStrike" kern="0" cap="none" spc="0" normalizeH="0" baseline="0" noProof="0" dirty="0">
                <a:ln>
                  <a:noFill/>
                </a:ln>
                <a:solidFill>
                  <a:srgbClr val="FF0000"/>
                </a:solidFill>
                <a:effectLst/>
                <a:uLnTx/>
                <a:uFillTx/>
                <a:latin typeface="Calibri" panose="020F0502020204030204"/>
                <a:ea typeface="+mn-ea"/>
                <a:cs typeface="+mn-cs"/>
              </a:rPr>
            </a:br>
            <a:r>
              <a:rPr kumimoji="0" lang="en-GB" sz="1200" b="1" i="0" u="none" strike="noStrike" kern="0" cap="none" spc="0" normalizeH="0" baseline="0" noProof="0" dirty="0">
                <a:ln>
                  <a:noFill/>
                </a:ln>
                <a:solidFill>
                  <a:srgbClr val="FF0000"/>
                </a:solidFill>
                <a:effectLst/>
                <a:uLnTx/>
                <a:uFillTx/>
                <a:latin typeface="Calibri" panose="020F0502020204030204"/>
                <a:ea typeface="+mn-ea"/>
                <a:cs typeface="+mn-cs"/>
              </a:rPr>
              <a:t>endpoint</a:t>
            </a:r>
          </a:p>
        </p:txBody>
      </p:sp>
      <p:sp>
        <p:nvSpPr>
          <p:cNvPr id="159" name="TextBox 158">
            <a:extLst>
              <a:ext uri="{FF2B5EF4-FFF2-40B4-BE49-F238E27FC236}">
                <a16:creationId xmlns:a16="http://schemas.microsoft.com/office/drawing/2014/main" id="{724B63AB-F429-3C49-9550-5A05B251A984}"/>
              </a:ext>
            </a:extLst>
          </p:cNvPr>
          <p:cNvSpPr txBox="1"/>
          <p:nvPr/>
        </p:nvSpPr>
        <p:spPr>
          <a:xfrm>
            <a:off x="6726001" y="2141768"/>
            <a:ext cx="615795"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62.6%</a:t>
            </a:r>
          </a:p>
        </p:txBody>
      </p:sp>
      <p:sp>
        <p:nvSpPr>
          <p:cNvPr id="160" name="TextBox 159">
            <a:extLst>
              <a:ext uri="{FF2B5EF4-FFF2-40B4-BE49-F238E27FC236}">
                <a16:creationId xmlns:a16="http://schemas.microsoft.com/office/drawing/2014/main" id="{F5F70FF6-FF72-0C41-80EB-D3EF19A7F8A2}"/>
              </a:ext>
            </a:extLst>
          </p:cNvPr>
          <p:cNvSpPr txBox="1"/>
          <p:nvPr/>
        </p:nvSpPr>
        <p:spPr>
          <a:xfrm>
            <a:off x="6726001" y="2874426"/>
            <a:ext cx="615795"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55.5%</a:t>
            </a:r>
          </a:p>
        </p:txBody>
      </p:sp>
      <p:sp>
        <p:nvSpPr>
          <p:cNvPr id="161" name="TextBox 160">
            <a:extLst>
              <a:ext uri="{FF2B5EF4-FFF2-40B4-BE49-F238E27FC236}">
                <a16:creationId xmlns:a16="http://schemas.microsoft.com/office/drawing/2014/main" id="{2D54179F-6E8F-F64A-AE95-71A7C42DAFA5}"/>
              </a:ext>
            </a:extLst>
          </p:cNvPr>
          <p:cNvSpPr txBox="1"/>
          <p:nvPr/>
        </p:nvSpPr>
        <p:spPr>
          <a:xfrm>
            <a:off x="6726001" y="3269539"/>
            <a:ext cx="615795"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27.4%</a:t>
            </a:r>
          </a:p>
        </p:txBody>
      </p:sp>
      <p:sp>
        <p:nvSpPr>
          <p:cNvPr id="162" name="TextBox 161">
            <a:extLst>
              <a:ext uri="{FF2B5EF4-FFF2-40B4-BE49-F238E27FC236}">
                <a16:creationId xmlns:a16="http://schemas.microsoft.com/office/drawing/2014/main" id="{3EB78D2E-D53A-CA4F-B9F2-A36FE62CB998}"/>
              </a:ext>
            </a:extLst>
          </p:cNvPr>
          <p:cNvSpPr txBox="1"/>
          <p:nvPr/>
        </p:nvSpPr>
        <p:spPr>
          <a:xfrm>
            <a:off x="6566519" y="2286811"/>
            <a:ext cx="615795" cy="253916"/>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59.5%</a:t>
            </a:r>
          </a:p>
        </p:txBody>
      </p:sp>
      <p:sp>
        <p:nvSpPr>
          <p:cNvPr id="167" name="Rectangle 180">
            <a:extLst>
              <a:ext uri="{FF2B5EF4-FFF2-40B4-BE49-F238E27FC236}">
                <a16:creationId xmlns:a16="http://schemas.microsoft.com/office/drawing/2014/main" id="{B6DDFC18-B7B7-8340-A9C1-CD65202DACED}"/>
              </a:ext>
            </a:extLst>
          </p:cNvPr>
          <p:cNvSpPr>
            <a:spLocks noChangeArrowheads="1"/>
          </p:cNvSpPr>
          <p:nvPr/>
        </p:nvSpPr>
        <p:spPr bwMode="auto">
          <a:xfrm>
            <a:off x="4002268" y="1378854"/>
            <a:ext cx="4534584" cy="26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ACR20 Response (Primary Outcome)</a:t>
            </a:r>
            <a:endParaRPr kumimoji="0" lang="en-US" sz="18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85" name="TextBox 84">
            <a:extLst>
              <a:ext uri="{FF2B5EF4-FFF2-40B4-BE49-F238E27FC236}">
                <a16:creationId xmlns:a16="http://schemas.microsoft.com/office/drawing/2014/main" id="{5A414EE3-5421-4D86-827D-F497357A06D4}"/>
              </a:ext>
            </a:extLst>
          </p:cNvPr>
          <p:cNvSpPr txBox="1"/>
          <p:nvPr/>
        </p:nvSpPr>
        <p:spPr>
          <a:xfrm>
            <a:off x="8533086" y="2772683"/>
            <a:ext cx="507690" cy="24622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53.2%</a:t>
            </a:r>
          </a:p>
        </p:txBody>
      </p:sp>
      <p:sp>
        <p:nvSpPr>
          <p:cNvPr id="86" name="TextBox 85">
            <a:extLst>
              <a:ext uri="{FF2B5EF4-FFF2-40B4-BE49-F238E27FC236}">
                <a16:creationId xmlns:a16="http://schemas.microsoft.com/office/drawing/2014/main" id="{88DCBB6E-70CF-406F-B19E-5E8F60F572BA}"/>
              </a:ext>
            </a:extLst>
          </p:cNvPr>
          <p:cNvSpPr txBox="1"/>
          <p:nvPr/>
        </p:nvSpPr>
        <p:spPr>
          <a:xfrm>
            <a:off x="8545761" y="2379377"/>
            <a:ext cx="507690" cy="24622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63.5%</a:t>
            </a:r>
          </a:p>
        </p:txBody>
      </p:sp>
      <p:sp>
        <p:nvSpPr>
          <p:cNvPr id="87" name="TextBox 86">
            <a:extLst>
              <a:ext uri="{FF2B5EF4-FFF2-40B4-BE49-F238E27FC236}">
                <a16:creationId xmlns:a16="http://schemas.microsoft.com/office/drawing/2014/main" id="{D235302C-AD84-43B5-8EA0-9A7C3D60A23B}"/>
              </a:ext>
            </a:extLst>
          </p:cNvPr>
          <p:cNvSpPr txBox="1"/>
          <p:nvPr/>
        </p:nvSpPr>
        <p:spPr>
          <a:xfrm>
            <a:off x="8533086" y="3497276"/>
            <a:ext cx="507690" cy="24622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23.5%</a:t>
            </a:r>
          </a:p>
        </p:txBody>
      </p:sp>
      <p:sp>
        <p:nvSpPr>
          <p:cNvPr id="88" name="TextBox 87">
            <a:extLst>
              <a:ext uri="{FF2B5EF4-FFF2-40B4-BE49-F238E27FC236}">
                <a16:creationId xmlns:a16="http://schemas.microsoft.com/office/drawing/2014/main" id="{098A55EA-EE2C-4260-B0FC-5F4B29CD46BB}"/>
              </a:ext>
            </a:extLst>
          </p:cNvPr>
          <p:cNvSpPr txBox="1"/>
          <p:nvPr/>
        </p:nvSpPr>
        <p:spPr>
          <a:xfrm>
            <a:off x="8545282" y="2620166"/>
            <a:ext cx="507690" cy="24622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53.2%</a:t>
            </a:r>
          </a:p>
        </p:txBody>
      </p:sp>
      <p:grpSp>
        <p:nvGrpSpPr>
          <p:cNvPr id="13" name="Group 12">
            <a:extLst>
              <a:ext uri="{FF2B5EF4-FFF2-40B4-BE49-F238E27FC236}">
                <a16:creationId xmlns:a16="http://schemas.microsoft.com/office/drawing/2014/main" id="{C379FB27-2DE7-421A-BFF5-33A1124F4A96}"/>
              </a:ext>
            </a:extLst>
          </p:cNvPr>
          <p:cNvGrpSpPr/>
          <p:nvPr/>
        </p:nvGrpSpPr>
        <p:grpSpPr>
          <a:xfrm>
            <a:off x="3328083" y="5307372"/>
            <a:ext cx="5535835" cy="495859"/>
            <a:chOff x="3521596" y="5307372"/>
            <a:chExt cx="5535835" cy="495859"/>
          </a:xfrm>
        </p:grpSpPr>
        <p:sp>
          <p:nvSpPr>
            <p:cNvPr id="144" name="TextBox 143">
              <a:extLst>
                <a:ext uri="{FF2B5EF4-FFF2-40B4-BE49-F238E27FC236}">
                  <a16:creationId xmlns:a16="http://schemas.microsoft.com/office/drawing/2014/main" id="{22E7246D-8E79-FD4D-AF49-7B22E1B78C43}"/>
                </a:ext>
              </a:extLst>
            </p:cNvPr>
            <p:cNvSpPr txBox="1"/>
            <p:nvPr/>
          </p:nvSpPr>
          <p:spPr>
            <a:xfrm>
              <a:off x="6561253" y="5313353"/>
              <a:ext cx="2496178"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No Load (n = 222)</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Placebo (n = 332)</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sp>
          <p:nvSpPr>
            <p:cNvPr id="145" name="TextBox 144">
              <a:extLst>
                <a:ext uri="{FF2B5EF4-FFF2-40B4-BE49-F238E27FC236}">
                  <a16:creationId xmlns:a16="http://schemas.microsoft.com/office/drawing/2014/main" id="{C90A2988-137E-2946-9FC3-444D460E23AD}"/>
                </a:ext>
              </a:extLst>
            </p:cNvPr>
            <p:cNvSpPr txBox="1"/>
            <p:nvPr/>
          </p:nvSpPr>
          <p:spPr>
            <a:xfrm>
              <a:off x="3774826" y="5307372"/>
              <a:ext cx="2199134"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300 mg (n = 222)</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 = 220)</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grpSp>
          <p:nvGrpSpPr>
            <p:cNvPr id="146" name="Group 145">
              <a:extLst>
                <a:ext uri="{FF2B5EF4-FFF2-40B4-BE49-F238E27FC236}">
                  <a16:creationId xmlns:a16="http://schemas.microsoft.com/office/drawing/2014/main" id="{8B68A5E1-C63E-0245-BFD9-CD552A6FCC54}"/>
                </a:ext>
              </a:extLst>
            </p:cNvPr>
            <p:cNvGrpSpPr/>
            <p:nvPr/>
          </p:nvGrpSpPr>
          <p:grpSpPr>
            <a:xfrm>
              <a:off x="6278691" y="5383830"/>
              <a:ext cx="290633" cy="81000"/>
              <a:chOff x="5325913" y="5860210"/>
              <a:chExt cx="516680" cy="144000"/>
            </a:xfrm>
            <a:solidFill>
              <a:srgbClr val="009900"/>
            </a:solidFill>
          </p:grpSpPr>
          <p:sp>
            <p:nvSpPr>
              <p:cNvPr id="147" name="Isosceles Triangle 148">
                <a:extLst>
                  <a:ext uri="{FF2B5EF4-FFF2-40B4-BE49-F238E27FC236}">
                    <a16:creationId xmlns:a16="http://schemas.microsoft.com/office/drawing/2014/main" id="{D035BD59-DA20-2442-94FE-73B1053881E3}"/>
                  </a:ext>
                </a:extLst>
              </p:cNvPr>
              <p:cNvSpPr/>
              <p:nvPr/>
            </p:nvSpPr>
            <p:spPr>
              <a:xfrm>
                <a:off x="5325913"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8" name="Isosceles Triangle 149">
                <a:extLst>
                  <a:ext uri="{FF2B5EF4-FFF2-40B4-BE49-F238E27FC236}">
                    <a16:creationId xmlns:a16="http://schemas.microsoft.com/office/drawing/2014/main" id="{4299BF73-4623-264C-86F8-989B2AE39DC1}"/>
                  </a:ext>
                </a:extLst>
              </p:cNvPr>
              <p:cNvSpPr/>
              <p:nvPr/>
            </p:nvSpPr>
            <p:spPr>
              <a:xfrm>
                <a:off x="5673168"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49" name="Straight Connector 148">
                <a:extLst>
                  <a:ext uri="{FF2B5EF4-FFF2-40B4-BE49-F238E27FC236}">
                    <a16:creationId xmlns:a16="http://schemas.microsoft.com/office/drawing/2014/main" id="{8BF14518-F112-614A-9394-8EA87E407CBD}"/>
                  </a:ext>
                </a:extLst>
              </p:cNvPr>
              <p:cNvCxnSpPr/>
              <p:nvPr/>
            </p:nvCxnSpPr>
            <p:spPr>
              <a:xfrm>
                <a:off x="5389447" y="5951888"/>
                <a:ext cx="338851" cy="0"/>
              </a:xfrm>
              <a:prstGeom prst="line">
                <a:avLst/>
              </a:prstGeom>
              <a:grpFill/>
              <a:ln w="28575" cap="flat" cmpd="sng" algn="ctr">
                <a:solidFill>
                  <a:srgbClr val="0000FF"/>
                </a:solidFill>
                <a:prstDash val="solid"/>
              </a:ln>
              <a:effectLst/>
            </p:spPr>
          </p:cxnSp>
        </p:grpSp>
        <p:grpSp>
          <p:nvGrpSpPr>
            <p:cNvPr id="150" name="Group 149">
              <a:extLst>
                <a:ext uri="{FF2B5EF4-FFF2-40B4-BE49-F238E27FC236}">
                  <a16:creationId xmlns:a16="http://schemas.microsoft.com/office/drawing/2014/main" id="{D4D8C14B-5FA9-A844-8998-B429E9E0E411}"/>
                </a:ext>
              </a:extLst>
            </p:cNvPr>
            <p:cNvGrpSpPr/>
            <p:nvPr/>
          </p:nvGrpSpPr>
          <p:grpSpPr>
            <a:xfrm>
              <a:off x="3534450" y="5620552"/>
              <a:ext cx="272724" cy="81000"/>
              <a:chOff x="872992" y="5844720"/>
              <a:chExt cx="484842" cy="144000"/>
            </a:xfrm>
          </p:grpSpPr>
          <p:sp>
            <p:nvSpPr>
              <p:cNvPr id="151" name="Rectangle 150">
                <a:extLst>
                  <a:ext uri="{FF2B5EF4-FFF2-40B4-BE49-F238E27FC236}">
                    <a16:creationId xmlns:a16="http://schemas.microsoft.com/office/drawing/2014/main" id="{415AF283-16F7-524E-83C7-7C306C3C566C}"/>
                  </a:ext>
                </a:extLst>
              </p:cNvPr>
              <p:cNvSpPr/>
              <p:nvPr/>
            </p:nvSpPr>
            <p:spPr>
              <a:xfrm rot="2700000">
                <a:off x="1213834"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2" name="Rectangle 151">
                <a:extLst>
                  <a:ext uri="{FF2B5EF4-FFF2-40B4-BE49-F238E27FC236}">
                    <a16:creationId xmlns:a16="http://schemas.microsoft.com/office/drawing/2014/main" id="{7CEE9526-3BE6-2940-B618-189E4392A4E4}"/>
                  </a:ext>
                </a:extLst>
              </p:cNvPr>
              <p:cNvSpPr/>
              <p:nvPr/>
            </p:nvSpPr>
            <p:spPr>
              <a:xfrm rot="2700000">
                <a:off x="872992"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53" name="Straight Connector 152">
                <a:extLst>
                  <a:ext uri="{FF2B5EF4-FFF2-40B4-BE49-F238E27FC236}">
                    <a16:creationId xmlns:a16="http://schemas.microsoft.com/office/drawing/2014/main" id="{6B6D2F17-6463-984A-BDEE-733143A274F5}"/>
                  </a:ext>
                </a:extLst>
              </p:cNvPr>
              <p:cNvCxnSpPr/>
              <p:nvPr/>
            </p:nvCxnSpPr>
            <p:spPr>
              <a:xfrm>
                <a:off x="936003" y="5915489"/>
                <a:ext cx="338851" cy="0"/>
              </a:xfrm>
              <a:prstGeom prst="line">
                <a:avLst/>
              </a:prstGeom>
              <a:solidFill>
                <a:sysClr val="window" lastClr="FFFFFF"/>
              </a:solidFill>
              <a:ln w="28575" cap="flat" cmpd="sng" algn="ctr">
                <a:solidFill>
                  <a:srgbClr val="4F8AFF"/>
                </a:solidFill>
                <a:prstDash val="solid"/>
              </a:ln>
              <a:effectLst/>
            </p:spPr>
          </p:cxnSp>
        </p:grpSp>
        <p:grpSp>
          <p:nvGrpSpPr>
            <p:cNvPr id="163" name="Group 162">
              <a:extLst>
                <a:ext uri="{FF2B5EF4-FFF2-40B4-BE49-F238E27FC236}">
                  <a16:creationId xmlns:a16="http://schemas.microsoft.com/office/drawing/2014/main" id="{2FC28120-33D4-2846-BCB7-464B5A591B9C}"/>
                </a:ext>
              </a:extLst>
            </p:cNvPr>
            <p:cNvGrpSpPr/>
            <p:nvPr/>
          </p:nvGrpSpPr>
          <p:grpSpPr>
            <a:xfrm>
              <a:off x="3521596" y="5383312"/>
              <a:ext cx="279362" cy="81000"/>
              <a:chOff x="1251697" y="5532476"/>
              <a:chExt cx="496642" cy="144000"/>
            </a:xfrm>
          </p:grpSpPr>
          <p:sp>
            <p:nvSpPr>
              <p:cNvPr id="164" name="Rectangle 163">
                <a:extLst>
                  <a:ext uri="{FF2B5EF4-FFF2-40B4-BE49-F238E27FC236}">
                    <a16:creationId xmlns:a16="http://schemas.microsoft.com/office/drawing/2014/main" id="{89A52DEB-9502-6D45-B47E-FF3B4B1DC952}"/>
                  </a:ext>
                </a:extLst>
              </p:cNvPr>
              <p:cNvSpPr/>
              <p:nvPr/>
            </p:nvSpPr>
            <p:spPr>
              <a:xfrm>
                <a:off x="1251697"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5" name="Rectangle 164">
                <a:extLst>
                  <a:ext uri="{FF2B5EF4-FFF2-40B4-BE49-F238E27FC236}">
                    <a16:creationId xmlns:a16="http://schemas.microsoft.com/office/drawing/2014/main" id="{BF9BCB63-DFC8-F94B-B9AF-63EFD45BF448}"/>
                  </a:ext>
                </a:extLst>
              </p:cNvPr>
              <p:cNvSpPr/>
              <p:nvPr/>
            </p:nvSpPr>
            <p:spPr>
              <a:xfrm>
                <a:off x="1604339"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66" name="Straight Connector 165">
                <a:extLst>
                  <a:ext uri="{FF2B5EF4-FFF2-40B4-BE49-F238E27FC236}">
                    <a16:creationId xmlns:a16="http://schemas.microsoft.com/office/drawing/2014/main" id="{9B0659B0-E60D-4949-AE4B-8D4442C4980A}"/>
                  </a:ext>
                </a:extLst>
              </p:cNvPr>
              <p:cNvCxnSpPr/>
              <p:nvPr/>
            </p:nvCxnSpPr>
            <p:spPr>
              <a:xfrm>
                <a:off x="1334707" y="5620570"/>
                <a:ext cx="338850" cy="0"/>
              </a:xfrm>
              <a:prstGeom prst="line">
                <a:avLst/>
              </a:prstGeom>
              <a:solidFill>
                <a:sysClr val="window" lastClr="FFFFFF"/>
              </a:solidFill>
              <a:ln w="28575" cap="flat" cmpd="sng" algn="ctr">
                <a:solidFill>
                  <a:srgbClr val="009900"/>
                </a:solidFill>
                <a:prstDash val="solid"/>
              </a:ln>
              <a:effectLst/>
            </p:spPr>
          </p:cxnSp>
        </p:grpSp>
        <p:cxnSp>
          <p:nvCxnSpPr>
            <p:cNvPr id="157" name="Straight Connector 156">
              <a:extLst>
                <a:ext uri="{FF2B5EF4-FFF2-40B4-BE49-F238E27FC236}">
                  <a16:creationId xmlns:a16="http://schemas.microsoft.com/office/drawing/2014/main" id="{36C5F3BC-809F-A345-9944-22C04A039EE2}"/>
                </a:ext>
              </a:extLst>
            </p:cNvPr>
            <p:cNvCxnSpPr/>
            <p:nvPr/>
          </p:nvCxnSpPr>
          <p:spPr>
            <a:xfrm>
              <a:off x="6325505" y="5679520"/>
              <a:ext cx="190604" cy="0"/>
            </a:xfrm>
            <a:prstGeom prst="line">
              <a:avLst/>
            </a:prstGeom>
            <a:solidFill>
              <a:sysClr val="window" lastClr="FFFFFF"/>
            </a:solidFill>
            <a:ln w="28575" cap="flat" cmpd="sng" algn="ctr">
              <a:solidFill>
                <a:schemeClr val="bg1">
                  <a:lumMod val="75000"/>
                </a:schemeClr>
              </a:solidFill>
              <a:prstDash val="solid"/>
            </a:ln>
            <a:effectLst/>
          </p:spPr>
        </p:cxnSp>
        <p:grpSp>
          <p:nvGrpSpPr>
            <p:cNvPr id="9" name="Group 8">
              <a:extLst>
                <a:ext uri="{FF2B5EF4-FFF2-40B4-BE49-F238E27FC236}">
                  <a16:creationId xmlns:a16="http://schemas.microsoft.com/office/drawing/2014/main" id="{5173E5E0-714D-4354-92DB-0C2094868765}"/>
                </a:ext>
              </a:extLst>
            </p:cNvPr>
            <p:cNvGrpSpPr/>
            <p:nvPr/>
          </p:nvGrpSpPr>
          <p:grpSpPr>
            <a:xfrm>
              <a:off x="6248756" y="5606310"/>
              <a:ext cx="333527" cy="146420"/>
              <a:chOff x="6257809" y="5579151"/>
              <a:chExt cx="333527" cy="146420"/>
            </a:xfrm>
          </p:grpSpPr>
          <p:pic>
            <p:nvPicPr>
              <p:cNvPr id="7" name="Graphic 6" descr="Close">
                <a:extLst>
                  <a:ext uri="{FF2B5EF4-FFF2-40B4-BE49-F238E27FC236}">
                    <a16:creationId xmlns:a16="http://schemas.microsoft.com/office/drawing/2014/main" id="{273DD0EC-D30E-4454-AA26-62B266504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7809" y="5580656"/>
                <a:ext cx="144915" cy="144915"/>
              </a:xfrm>
              <a:prstGeom prst="rect">
                <a:avLst/>
              </a:prstGeom>
            </p:spPr>
          </p:pic>
          <p:pic>
            <p:nvPicPr>
              <p:cNvPr id="168" name="Graphic 167" descr="Close">
                <a:extLst>
                  <a:ext uri="{FF2B5EF4-FFF2-40B4-BE49-F238E27FC236}">
                    <a16:creationId xmlns:a16="http://schemas.microsoft.com/office/drawing/2014/main" id="{CC3197D6-78CA-458A-9C57-542CA25E27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6421" y="5579151"/>
                <a:ext cx="144915" cy="144915"/>
              </a:xfrm>
              <a:prstGeom prst="rect">
                <a:avLst/>
              </a:prstGeom>
            </p:spPr>
          </p:pic>
        </p:grpSp>
      </p:grpSp>
    </p:spTree>
    <p:extLst>
      <p:ext uri="{BB962C8B-B14F-4D97-AF65-F5344CB8AC3E}">
        <p14:creationId xmlns:p14="http://schemas.microsoft.com/office/powerpoint/2010/main" val="4260143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Single Corner Snipped 98">
            <a:extLst>
              <a:ext uri="{FF2B5EF4-FFF2-40B4-BE49-F238E27FC236}">
                <a16:creationId xmlns:a16="http://schemas.microsoft.com/office/drawing/2014/main" id="{9971B2C6-490A-4E81-A1F8-764EA225E1F8}"/>
              </a:ext>
            </a:extLst>
          </p:cNvPr>
          <p:cNvSpPr/>
          <p:nvPr/>
        </p:nvSpPr>
        <p:spPr>
          <a:xfrm>
            <a:off x="9750579" y="1866515"/>
            <a:ext cx="727221" cy="2817464"/>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TextBox 207">
            <a:extLst>
              <a:ext uri="{FF2B5EF4-FFF2-40B4-BE49-F238E27FC236}">
                <a16:creationId xmlns:a16="http://schemas.microsoft.com/office/drawing/2014/main" id="{EDEA713E-B481-F145-A508-4AEF6F642965}"/>
              </a:ext>
            </a:extLst>
          </p:cNvPr>
          <p:cNvSpPr txBox="1"/>
          <p:nvPr/>
        </p:nvSpPr>
        <p:spPr>
          <a:xfrm>
            <a:off x="8299496" y="1534915"/>
            <a:ext cx="1557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ACR70</a:t>
            </a:r>
          </a:p>
        </p:txBody>
      </p:sp>
      <p:graphicFrame>
        <p:nvGraphicFramePr>
          <p:cNvPr id="209" name="Content Placeholder 4">
            <a:extLst>
              <a:ext uri="{FF2B5EF4-FFF2-40B4-BE49-F238E27FC236}">
                <a16:creationId xmlns:a16="http://schemas.microsoft.com/office/drawing/2014/main" id="{84AF9D4F-5E10-0442-A52A-123E07BB6DE8}"/>
              </a:ext>
            </a:extLst>
          </p:cNvPr>
          <p:cNvGraphicFramePr>
            <a:graphicFrameLocks/>
          </p:cNvGraphicFramePr>
          <p:nvPr/>
        </p:nvGraphicFramePr>
        <p:xfrm>
          <a:off x="6669487" y="1885490"/>
          <a:ext cx="5076766" cy="2817463"/>
        </p:xfrm>
        <a:graphic>
          <a:graphicData uri="http://schemas.openxmlformats.org/drawingml/2006/chart">
            <c:chart xmlns:c="http://schemas.openxmlformats.org/drawingml/2006/chart" xmlns:r="http://schemas.openxmlformats.org/officeDocument/2006/relationships" r:id="rId2"/>
          </a:graphicData>
        </a:graphic>
      </p:graphicFrame>
      <p:sp>
        <p:nvSpPr>
          <p:cNvPr id="210" name="TextBox 209">
            <a:extLst>
              <a:ext uri="{FF2B5EF4-FFF2-40B4-BE49-F238E27FC236}">
                <a16:creationId xmlns:a16="http://schemas.microsoft.com/office/drawing/2014/main" id="{B5553481-FB8A-C54F-ADF9-99E8E11BEA72}"/>
              </a:ext>
            </a:extLst>
          </p:cNvPr>
          <p:cNvSpPr txBox="1"/>
          <p:nvPr/>
        </p:nvSpPr>
        <p:spPr>
          <a:xfrm>
            <a:off x="9266162" y="3972319"/>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211" name="TextBox 210">
            <a:extLst>
              <a:ext uri="{FF2B5EF4-FFF2-40B4-BE49-F238E27FC236}">
                <a16:creationId xmlns:a16="http://schemas.microsoft.com/office/drawing/2014/main" id="{321748E5-5251-FB4B-A538-BBA38AD61C88}"/>
              </a:ext>
            </a:extLst>
          </p:cNvPr>
          <p:cNvSpPr txBox="1"/>
          <p:nvPr/>
        </p:nvSpPr>
        <p:spPr>
          <a:xfrm>
            <a:off x="10161448" y="3636849"/>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12" name="TextBox 211">
            <a:extLst>
              <a:ext uri="{FF2B5EF4-FFF2-40B4-BE49-F238E27FC236}">
                <a16:creationId xmlns:a16="http://schemas.microsoft.com/office/drawing/2014/main" id="{FB4BCB56-9679-3C4C-A00A-063CDC4CB847}"/>
              </a:ext>
            </a:extLst>
          </p:cNvPr>
          <p:cNvSpPr txBox="1"/>
          <p:nvPr/>
        </p:nvSpPr>
        <p:spPr>
          <a:xfrm>
            <a:off x="10755022" y="3362474"/>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13" name="TextBox 212">
            <a:extLst>
              <a:ext uri="{FF2B5EF4-FFF2-40B4-BE49-F238E27FC236}">
                <a16:creationId xmlns:a16="http://schemas.microsoft.com/office/drawing/2014/main" id="{B4648B3A-A6D1-2940-A529-2BC039F44BC1}"/>
              </a:ext>
            </a:extLst>
          </p:cNvPr>
          <p:cNvSpPr txBox="1"/>
          <p:nvPr/>
        </p:nvSpPr>
        <p:spPr>
          <a:xfrm>
            <a:off x="10014647" y="3877290"/>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214" name="TextBox 213">
            <a:extLst>
              <a:ext uri="{FF2B5EF4-FFF2-40B4-BE49-F238E27FC236}">
                <a16:creationId xmlns:a16="http://schemas.microsoft.com/office/drawing/2014/main" id="{AC9427F0-90F8-6843-AA80-D5886BF91DC5}"/>
              </a:ext>
            </a:extLst>
          </p:cNvPr>
          <p:cNvSpPr txBox="1"/>
          <p:nvPr/>
        </p:nvSpPr>
        <p:spPr>
          <a:xfrm>
            <a:off x="10762991" y="3577558"/>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15" name="TextBox 214">
            <a:extLst>
              <a:ext uri="{FF2B5EF4-FFF2-40B4-BE49-F238E27FC236}">
                <a16:creationId xmlns:a16="http://schemas.microsoft.com/office/drawing/2014/main" id="{16D61133-91D8-5A47-AAFF-33FA9056F668}"/>
              </a:ext>
            </a:extLst>
          </p:cNvPr>
          <p:cNvSpPr txBox="1"/>
          <p:nvPr/>
        </p:nvSpPr>
        <p:spPr>
          <a:xfrm>
            <a:off x="9245738" y="3565052"/>
            <a:ext cx="255369" cy="295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13"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16" name="TextBox 215">
            <a:extLst>
              <a:ext uri="{FF2B5EF4-FFF2-40B4-BE49-F238E27FC236}">
                <a16:creationId xmlns:a16="http://schemas.microsoft.com/office/drawing/2014/main" id="{A868A95E-316D-494B-8743-A63CC307BC85}"/>
              </a:ext>
            </a:extLst>
          </p:cNvPr>
          <p:cNvSpPr txBox="1"/>
          <p:nvPr/>
        </p:nvSpPr>
        <p:spPr>
          <a:xfrm>
            <a:off x="10725105" y="3804679"/>
            <a:ext cx="255369" cy="2956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13"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217" name="TextBox 216">
            <a:extLst>
              <a:ext uri="{FF2B5EF4-FFF2-40B4-BE49-F238E27FC236}">
                <a16:creationId xmlns:a16="http://schemas.microsoft.com/office/drawing/2014/main" id="{47AFD20C-FCC3-634B-A854-5F691E1C3DD4}"/>
              </a:ext>
            </a:extLst>
          </p:cNvPr>
          <p:cNvSpPr txBox="1"/>
          <p:nvPr/>
        </p:nvSpPr>
        <p:spPr>
          <a:xfrm>
            <a:off x="11538822" y="3599804"/>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18" name="TextBox 217">
            <a:extLst>
              <a:ext uri="{FF2B5EF4-FFF2-40B4-BE49-F238E27FC236}">
                <a16:creationId xmlns:a16="http://schemas.microsoft.com/office/drawing/2014/main" id="{2FA672EB-8F3A-134E-AB64-E69C3852290E}"/>
              </a:ext>
            </a:extLst>
          </p:cNvPr>
          <p:cNvSpPr txBox="1"/>
          <p:nvPr/>
        </p:nvSpPr>
        <p:spPr>
          <a:xfrm>
            <a:off x="11504247" y="3373314"/>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19" name="TextBox 218">
            <a:extLst>
              <a:ext uri="{FF2B5EF4-FFF2-40B4-BE49-F238E27FC236}">
                <a16:creationId xmlns:a16="http://schemas.microsoft.com/office/drawing/2014/main" id="{0BC8A367-110C-A34F-9ACD-4170179FF41C}"/>
              </a:ext>
            </a:extLst>
          </p:cNvPr>
          <p:cNvSpPr txBox="1"/>
          <p:nvPr/>
        </p:nvSpPr>
        <p:spPr>
          <a:xfrm>
            <a:off x="11498256" y="3793490"/>
            <a:ext cx="182880" cy="182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220" name="TextBox 219">
            <a:extLst>
              <a:ext uri="{FF2B5EF4-FFF2-40B4-BE49-F238E27FC236}">
                <a16:creationId xmlns:a16="http://schemas.microsoft.com/office/drawing/2014/main" id="{7879A29D-9DA8-DB44-B1BF-283125E6A1D7}"/>
              </a:ext>
            </a:extLst>
          </p:cNvPr>
          <p:cNvSpPr txBox="1"/>
          <p:nvPr/>
        </p:nvSpPr>
        <p:spPr>
          <a:xfrm>
            <a:off x="8576360" y="3941069"/>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21" name="TextBox 220">
            <a:extLst>
              <a:ext uri="{FF2B5EF4-FFF2-40B4-BE49-F238E27FC236}">
                <a16:creationId xmlns:a16="http://schemas.microsoft.com/office/drawing/2014/main" id="{8570C589-7A45-8C4B-9EA8-9EF16F35AF02}"/>
              </a:ext>
            </a:extLst>
          </p:cNvPr>
          <p:cNvSpPr txBox="1"/>
          <p:nvPr/>
        </p:nvSpPr>
        <p:spPr>
          <a:xfrm>
            <a:off x="10018541" y="3540797"/>
            <a:ext cx="182880" cy="182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22" name="TextBox 221">
            <a:extLst>
              <a:ext uri="{FF2B5EF4-FFF2-40B4-BE49-F238E27FC236}">
                <a16:creationId xmlns:a16="http://schemas.microsoft.com/office/drawing/2014/main" id="{AD2324EA-CA26-1042-836C-E5F4A1DC4967}"/>
              </a:ext>
            </a:extLst>
          </p:cNvPr>
          <p:cNvSpPr txBox="1"/>
          <p:nvPr/>
        </p:nvSpPr>
        <p:spPr>
          <a:xfrm>
            <a:off x="9361336" y="3712225"/>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23" name="TextBox 222">
            <a:extLst>
              <a:ext uri="{FF2B5EF4-FFF2-40B4-BE49-F238E27FC236}">
                <a16:creationId xmlns:a16="http://schemas.microsoft.com/office/drawing/2014/main" id="{90973487-00B4-FF42-B3D2-20A7F48C9F31}"/>
              </a:ext>
            </a:extLst>
          </p:cNvPr>
          <p:cNvSpPr txBox="1"/>
          <p:nvPr/>
        </p:nvSpPr>
        <p:spPr>
          <a:xfrm>
            <a:off x="8520820" y="3689241"/>
            <a:ext cx="1828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24" name="Rectangle 223">
            <a:extLst>
              <a:ext uri="{FF2B5EF4-FFF2-40B4-BE49-F238E27FC236}">
                <a16:creationId xmlns:a16="http://schemas.microsoft.com/office/drawing/2014/main" id="{682D8BF6-A726-1E4C-B56E-227B618FFF0B}"/>
              </a:ext>
            </a:extLst>
          </p:cNvPr>
          <p:cNvSpPr/>
          <p:nvPr/>
        </p:nvSpPr>
        <p:spPr>
          <a:xfrm>
            <a:off x="8678616" y="4040248"/>
            <a:ext cx="248786" cy="2482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225" name="Rectangle 224">
            <a:extLst>
              <a:ext uri="{FF2B5EF4-FFF2-40B4-BE49-F238E27FC236}">
                <a16:creationId xmlns:a16="http://schemas.microsoft.com/office/drawing/2014/main" id="{C30CFC97-0B31-4A4D-AE66-6290152F04C9}"/>
              </a:ext>
            </a:extLst>
          </p:cNvPr>
          <p:cNvSpPr/>
          <p:nvPr/>
        </p:nvSpPr>
        <p:spPr>
          <a:xfrm>
            <a:off x="7806069" y="3895099"/>
            <a:ext cx="24878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26" name="Rectangle 225">
            <a:extLst>
              <a:ext uri="{FF2B5EF4-FFF2-40B4-BE49-F238E27FC236}">
                <a16:creationId xmlns:a16="http://schemas.microsoft.com/office/drawing/2014/main" id="{39A07287-2911-7B4F-BD69-2AD01C43655D}"/>
              </a:ext>
            </a:extLst>
          </p:cNvPr>
          <p:cNvSpPr/>
          <p:nvPr/>
        </p:nvSpPr>
        <p:spPr>
          <a:xfrm>
            <a:off x="7746829" y="3847410"/>
            <a:ext cx="24878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27" name="Rectangle 226">
            <a:extLst>
              <a:ext uri="{FF2B5EF4-FFF2-40B4-BE49-F238E27FC236}">
                <a16:creationId xmlns:a16="http://schemas.microsoft.com/office/drawing/2014/main" id="{DDAF433C-7319-2940-B662-30995A0F2930}"/>
              </a:ext>
            </a:extLst>
          </p:cNvPr>
          <p:cNvSpPr/>
          <p:nvPr/>
        </p:nvSpPr>
        <p:spPr>
          <a:xfrm>
            <a:off x="7559746" y="3939287"/>
            <a:ext cx="24878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28" name="Rectangle 10">
            <a:extLst>
              <a:ext uri="{FF2B5EF4-FFF2-40B4-BE49-F238E27FC236}">
                <a16:creationId xmlns:a16="http://schemas.microsoft.com/office/drawing/2014/main" id="{CA6B3EB0-CDE0-664D-82CE-9DDB76C3FE9D}"/>
              </a:ext>
            </a:extLst>
          </p:cNvPr>
          <p:cNvSpPr>
            <a:spLocks noChangeArrowheads="1"/>
          </p:cNvSpPr>
          <p:nvPr/>
        </p:nvSpPr>
        <p:spPr bwMode="auto">
          <a:xfrm>
            <a:off x="10022445" y="4386440"/>
            <a:ext cx="182880" cy="266457"/>
          </a:xfrm>
          <a:prstGeom prst="rect">
            <a:avLst/>
          </a:prstGeom>
          <a:solidFill>
            <a:srgbClr val="E9EBF5"/>
          </a:solidFill>
          <a:ln>
            <a:noFill/>
          </a:ln>
        </p:spPr>
        <p:txBody>
          <a:bodyPr wrap="square" lIns="0" tIns="0" rIns="0" bIns="81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16</a:t>
            </a:r>
          </a:p>
        </p:txBody>
      </p:sp>
      <p:sp>
        <p:nvSpPr>
          <p:cNvPr id="229" name="Rectangle 10">
            <a:extLst>
              <a:ext uri="{FF2B5EF4-FFF2-40B4-BE49-F238E27FC236}">
                <a16:creationId xmlns:a16="http://schemas.microsoft.com/office/drawing/2014/main" id="{433696FB-6EB2-9445-B3FD-DE2C236D2848}"/>
              </a:ext>
            </a:extLst>
          </p:cNvPr>
          <p:cNvSpPr>
            <a:spLocks noChangeArrowheads="1"/>
          </p:cNvSpPr>
          <p:nvPr/>
        </p:nvSpPr>
        <p:spPr bwMode="auto">
          <a:xfrm>
            <a:off x="7131095" y="4678380"/>
            <a:ext cx="44581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FUTURE 5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ACR50/70 Response</a:t>
            </a:r>
          </a:p>
        </p:txBody>
      </p:sp>
      <p:sp>
        <p:nvSpPr>
          <p:cNvPr id="37" name="TextBox 36">
            <a:extLst>
              <a:ext uri="{FF2B5EF4-FFF2-40B4-BE49-F238E27FC236}">
                <a16:creationId xmlns:a16="http://schemas.microsoft.com/office/drawing/2014/main" id="{BF44809C-94A8-554D-9F23-FC595643DBB8}"/>
              </a:ext>
            </a:extLst>
          </p:cNvPr>
          <p:cNvSpPr txBox="1"/>
          <p:nvPr/>
        </p:nvSpPr>
        <p:spPr>
          <a:xfrm>
            <a:off x="52386" y="6528696"/>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2017 ACR Annual Meeting. November 3-8, 2017, San Diego, CA. P17L. </a:t>
            </a:r>
          </a:p>
        </p:txBody>
      </p:sp>
      <p:sp>
        <p:nvSpPr>
          <p:cNvPr id="89" name="Text Placeholder 4">
            <a:extLst>
              <a:ext uri="{FF2B5EF4-FFF2-40B4-BE49-F238E27FC236}">
                <a16:creationId xmlns:a16="http://schemas.microsoft.com/office/drawing/2014/main" id="{D5192213-259B-3E44-A364-0A7C375E9AF4}"/>
              </a:ext>
            </a:extLst>
          </p:cNvPr>
          <p:cNvSpPr txBox="1">
            <a:spLocks/>
          </p:cNvSpPr>
          <p:nvPr/>
        </p:nvSpPr>
        <p:spPr>
          <a:xfrm>
            <a:off x="51201" y="6066388"/>
            <a:ext cx="8579843" cy="465897"/>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a:t>
            </a:r>
            <a:r>
              <a:rPr kumimoji="0" lang="en-US" alt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0.0001;</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a:t>
            </a:r>
            <a:r>
              <a:rPr kumimoji="0" lang="en-US" alt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alt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0.001; </a:t>
            </a: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0.01 vs</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placebo. </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Statistical analysis was based on logistic regression. Missing values and placebo patients rescued at week 16 were imputed as </a:t>
            </a:r>
            <a:r>
              <a:rPr kumimoji="0" lang="en-US" sz="1200" b="0" i="0" u="none" strike="noStrike" kern="1200" cap="none" spc="0" normalizeH="0" baseline="0" noProof="0" dirty="0" err="1">
                <a:ln>
                  <a:noFill/>
                </a:ln>
                <a:solidFill>
                  <a:srgbClr val="231F20"/>
                </a:solidFill>
                <a:effectLst/>
                <a:uLnTx/>
                <a:uFillTx/>
                <a:latin typeface="Calibri" panose="020F0502020204030204"/>
                <a:ea typeface="+mn-ea"/>
                <a:cs typeface="+mn-cs"/>
              </a:rPr>
              <a:t>nonresponders</a:t>
            </a:r>
            <a:r>
              <a:rPr kumimoji="0" lang="en-GB" sz="1200" b="0" i="0" u="none" strike="noStrike" kern="1200" cap="none" spc="0" normalizeH="0" baseline="0" noProof="0" dirty="0">
                <a:ln>
                  <a:noFill/>
                </a:ln>
                <a:solidFill>
                  <a:srgbClr val="231F20"/>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0" name="TextBox 229">
            <a:extLst>
              <a:ext uri="{FF2B5EF4-FFF2-40B4-BE49-F238E27FC236}">
                <a16:creationId xmlns:a16="http://schemas.microsoft.com/office/drawing/2014/main" id="{594C2920-5717-A847-ADA7-4C81B4F65A8A}"/>
              </a:ext>
            </a:extLst>
          </p:cNvPr>
          <p:cNvSpPr txBox="1"/>
          <p:nvPr/>
        </p:nvSpPr>
        <p:spPr>
          <a:xfrm>
            <a:off x="11542423" y="4058238"/>
            <a:ext cx="548640" cy="2743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4546A"/>
                </a:solidFill>
                <a:effectLst/>
                <a:uLnTx/>
                <a:uFillTx/>
                <a:latin typeface="Calibri" panose="020F0502020204030204"/>
                <a:ea typeface="+mn-ea"/>
                <a:cs typeface="+mn-cs"/>
              </a:rPr>
              <a:t>3.9%</a:t>
            </a:r>
          </a:p>
        </p:txBody>
      </p:sp>
      <p:sp>
        <p:nvSpPr>
          <p:cNvPr id="231" name="TextBox 230">
            <a:extLst>
              <a:ext uri="{FF2B5EF4-FFF2-40B4-BE49-F238E27FC236}">
                <a16:creationId xmlns:a16="http://schemas.microsoft.com/office/drawing/2014/main" id="{885D83AA-3BA5-8141-B309-55BC2A1EA07D}"/>
              </a:ext>
            </a:extLst>
          </p:cNvPr>
          <p:cNvSpPr txBox="1"/>
          <p:nvPr/>
        </p:nvSpPr>
        <p:spPr>
          <a:xfrm>
            <a:off x="11542412" y="3520893"/>
            <a:ext cx="548640" cy="2743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F8AFF"/>
                </a:solidFill>
                <a:effectLst/>
                <a:uLnTx/>
                <a:uFillTx/>
                <a:latin typeface="Calibri" panose="020F0502020204030204"/>
                <a:ea typeface="+mn-ea"/>
                <a:cs typeface="+mn-cs"/>
              </a:rPr>
              <a:t>24.1%</a:t>
            </a:r>
          </a:p>
        </p:txBody>
      </p:sp>
      <p:sp>
        <p:nvSpPr>
          <p:cNvPr id="232" name="TextBox 231">
            <a:extLst>
              <a:ext uri="{FF2B5EF4-FFF2-40B4-BE49-F238E27FC236}">
                <a16:creationId xmlns:a16="http://schemas.microsoft.com/office/drawing/2014/main" id="{2D06A1DE-0089-0949-9D15-7DC07BEB2095}"/>
              </a:ext>
            </a:extLst>
          </p:cNvPr>
          <p:cNvSpPr txBox="1"/>
          <p:nvPr/>
        </p:nvSpPr>
        <p:spPr>
          <a:xfrm>
            <a:off x="11537443" y="3675768"/>
            <a:ext cx="548640" cy="2743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FF"/>
                </a:solidFill>
                <a:effectLst/>
                <a:uLnTx/>
                <a:uFillTx/>
                <a:latin typeface="Calibri" panose="020F0502020204030204"/>
                <a:ea typeface="+mn-ea"/>
                <a:cs typeface="+mn-cs"/>
              </a:rPr>
              <a:t>18.5%</a:t>
            </a:r>
          </a:p>
        </p:txBody>
      </p:sp>
      <p:sp>
        <p:nvSpPr>
          <p:cNvPr id="233" name="TextBox 232">
            <a:extLst>
              <a:ext uri="{FF2B5EF4-FFF2-40B4-BE49-F238E27FC236}">
                <a16:creationId xmlns:a16="http://schemas.microsoft.com/office/drawing/2014/main" id="{A096CDE5-AE1D-F14B-953F-BFD71C561859}"/>
              </a:ext>
            </a:extLst>
          </p:cNvPr>
          <p:cNvSpPr txBox="1"/>
          <p:nvPr/>
        </p:nvSpPr>
        <p:spPr>
          <a:xfrm>
            <a:off x="11539875" y="3402245"/>
            <a:ext cx="548640" cy="2743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900"/>
                </a:solidFill>
                <a:effectLst/>
                <a:uLnTx/>
                <a:uFillTx/>
                <a:latin typeface="Calibri" panose="020F0502020204030204"/>
                <a:ea typeface="+mn-ea"/>
                <a:cs typeface="+mn-cs"/>
              </a:rPr>
              <a:t>25.7%</a:t>
            </a:r>
          </a:p>
        </p:txBody>
      </p:sp>
      <p:sp>
        <p:nvSpPr>
          <p:cNvPr id="234" name="TextBox 233">
            <a:extLst>
              <a:ext uri="{FF2B5EF4-FFF2-40B4-BE49-F238E27FC236}">
                <a16:creationId xmlns:a16="http://schemas.microsoft.com/office/drawing/2014/main" id="{09A2D0A5-CEE3-F449-99F2-803D8B7D4850}"/>
              </a:ext>
            </a:extLst>
          </p:cNvPr>
          <p:cNvSpPr txBox="1"/>
          <p:nvPr/>
        </p:nvSpPr>
        <p:spPr>
          <a:xfrm>
            <a:off x="9550494" y="3963311"/>
            <a:ext cx="54864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4546A"/>
                </a:solidFill>
                <a:effectLst/>
                <a:uLnTx/>
                <a:uFillTx/>
                <a:latin typeface="Calibri" panose="020F0502020204030204"/>
                <a:ea typeface="+mn-ea"/>
                <a:cs typeface="+mn-cs"/>
              </a:rPr>
              <a:t>4.2%</a:t>
            </a:r>
          </a:p>
        </p:txBody>
      </p:sp>
      <p:sp>
        <p:nvSpPr>
          <p:cNvPr id="235" name="TextBox 234">
            <a:extLst>
              <a:ext uri="{FF2B5EF4-FFF2-40B4-BE49-F238E27FC236}">
                <a16:creationId xmlns:a16="http://schemas.microsoft.com/office/drawing/2014/main" id="{FFC27960-04F7-9E41-9453-8B05545FDB61}"/>
              </a:ext>
            </a:extLst>
          </p:cNvPr>
          <p:cNvSpPr txBox="1"/>
          <p:nvPr/>
        </p:nvSpPr>
        <p:spPr>
          <a:xfrm>
            <a:off x="9662742" y="3480679"/>
            <a:ext cx="548640" cy="274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F8AFF"/>
                </a:solidFill>
                <a:effectLst/>
                <a:uLnTx/>
                <a:uFillTx/>
                <a:latin typeface="Calibri" panose="020F0502020204030204"/>
                <a:ea typeface="+mn-ea"/>
                <a:cs typeface="+mn-cs"/>
              </a:rPr>
              <a:t>18.2%</a:t>
            </a:r>
            <a:endParaRPr kumimoji="0" lang="en-GB" sz="1000" b="1" i="0" u="none" strike="noStrike" kern="1200" cap="none" spc="0" normalizeH="0" baseline="0" noProof="0" dirty="0">
              <a:ln>
                <a:noFill/>
              </a:ln>
              <a:solidFill>
                <a:srgbClr val="4F8AFF"/>
              </a:solidFill>
              <a:effectLst/>
              <a:uLnTx/>
              <a:uFillTx/>
              <a:latin typeface="Calibri" panose="020F0502020204030204"/>
              <a:ea typeface="+mn-ea"/>
              <a:cs typeface="+mn-cs"/>
            </a:endParaRPr>
          </a:p>
        </p:txBody>
      </p:sp>
      <p:sp>
        <p:nvSpPr>
          <p:cNvPr id="236" name="TextBox 235">
            <a:extLst>
              <a:ext uri="{FF2B5EF4-FFF2-40B4-BE49-F238E27FC236}">
                <a16:creationId xmlns:a16="http://schemas.microsoft.com/office/drawing/2014/main" id="{226C4D0A-D315-1F48-B03C-EC001F690764}"/>
              </a:ext>
            </a:extLst>
          </p:cNvPr>
          <p:cNvSpPr txBox="1"/>
          <p:nvPr/>
        </p:nvSpPr>
        <p:spPr>
          <a:xfrm>
            <a:off x="10024881" y="3886134"/>
            <a:ext cx="5176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FF"/>
                </a:solidFill>
                <a:effectLst/>
                <a:uLnTx/>
                <a:uFillTx/>
                <a:latin typeface="Calibri" panose="020F0502020204030204"/>
                <a:ea typeface="+mn-ea"/>
                <a:cs typeface="+mn-cs"/>
              </a:rPr>
              <a:t>14.9%</a:t>
            </a:r>
          </a:p>
        </p:txBody>
      </p:sp>
      <p:sp>
        <p:nvSpPr>
          <p:cNvPr id="237" name="TextBox 236">
            <a:extLst>
              <a:ext uri="{FF2B5EF4-FFF2-40B4-BE49-F238E27FC236}">
                <a16:creationId xmlns:a16="http://schemas.microsoft.com/office/drawing/2014/main" id="{8AD99D88-4AD0-5E42-8630-099CA69EC3F9}"/>
              </a:ext>
            </a:extLst>
          </p:cNvPr>
          <p:cNvSpPr txBox="1"/>
          <p:nvPr/>
        </p:nvSpPr>
        <p:spPr>
          <a:xfrm>
            <a:off x="9957551" y="3366296"/>
            <a:ext cx="54864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900"/>
                </a:solidFill>
                <a:effectLst/>
                <a:uLnTx/>
                <a:uFillTx/>
                <a:latin typeface="Calibri" panose="020F0502020204030204"/>
                <a:ea typeface="+mn-ea"/>
                <a:cs typeface="+mn-cs"/>
              </a:rPr>
              <a:t>20.3%</a:t>
            </a:r>
          </a:p>
        </p:txBody>
      </p:sp>
      <p:sp>
        <p:nvSpPr>
          <p:cNvPr id="247" name="Rectangle 10">
            <a:extLst>
              <a:ext uri="{FF2B5EF4-FFF2-40B4-BE49-F238E27FC236}">
                <a16:creationId xmlns:a16="http://schemas.microsoft.com/office/drawing/2014/main" id="{00440E03-7C4F-2F4C-A246-BC0EFCC8D205}"/>
              </a:ext>
            </a:extLst>
          </p:cNvPr>
          <p:cNvSpPr>
            <a:spLocks noChangeArrowheads="1"/>
          </p:cNvSpPr>
          <p:nvPr/>
        </p:nvSpPr>
        <p:spPr bwMode="auto">
          <a:xfrm rot="16200000">
            <a:off x="5443984" y="3021257"/>
            <a:ext cx="2177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Responders, % </a:t>
            </a:r>
          </a:p>
        </p:txBody>
      </p:sp>
      <p:grpSp>
        <p:nvGrpSpPr>
          <p:cNvPr id="4" name="Group 3">
            <a:extLst>
              <a:ext uri="{FF2B5EF4-FFF2-40B4-BE49-F238E27FC236}">
                <a16:creationId xmlns:a16="http://schemas.microsoft.com/office/drawing/2014/main" id="{030030A2-DB1B-4201-B999-010DCD9B324C}"/>
              </a:ext>
            </a:extLst>
          </p:cNvPr>
          <p:cNvGrpSpPr/>
          <p:nvPr/>
        </p:nvGrpSpPr>
        <p:grpSpPr>
          <a:xfrm>
            <a:off x="212976" y="1612358"/>
            <a:ext cx="5700973" cy="3289410"/>
            <a:chOff x="908888" y="1539934"/>
            <a:chExt cx="5700973" cy="3289410"/>
          </a:xfrm>
        </p:grpSpPr>
        <p:sp>
          <p:nvSpPr>
            <p:cNvPr id="95" name="Rectangle: Single Corner Snipped 94">
              <a:extLst>
                <a:ext uri="{FF2B5EF4-FFF2-40B4-BE49-F238E27FC236}">
                  <a16:creationId xmlns:a16="http://schemas.microsoft.com/office/drawing/2014/main" id="{84E572C3-F2CB-4894-9F06-942B37C0BA33}"/>
                </a:ext>
              </a:extLst>
            </p:cNvPr>
            <p:cNvSpPr/>
            <p:nvPr/>
          </p:nvSpPr>
          <p:spPr>
            <a:xfrm>
              <a:off x="4247119" y="1828255"/>
              <a:ext cx="727221" cy="2817464"/>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1" name="Group 180">
              <a:extLst>
                <a:ext uri="{FF2B5EF4-FFF2-40B4-BE49-F238E27FC236}">
                  <a16:creationId xmlns:a16="http://schemas.microsoft.com/office/drawing/2014/main" id="{D5E79C17-8E7E-CE45-B795-71EF8F667AF6}"/>
                </a:ext>
              </a:extLst>
            </p:cNvPr>
            <p:cNvGrpSpPr/>
            <p:nvPr/>
          </p:nvGrpSpPr>
          <p:grpSpPr>
            <a:xfrm>
              <a:off x="1125475" y="1539934"/>
              <a:ext cx="5173266" cy="3035784"/>
              <a:chOff x="1958749" y="877735"/>
              <a:chExt cx="4090797" cy="4369600"/>
            </a:xfrm>
          </p:grpSpPr>
          <p:graphicFrame>
            <p:nvGraphicFramePr>
              <p:cNvPr id="182" name="Content Placeholder 4">
                <a:extLst>
                  <a:ext uri="{FF2B5EF4-FFF2-40B4-BE49-F238E27FC236}">
                    <a16:creationId xmlns:a16="http://schemas.microsoft.com/office/drawing/2014/main" id="{B441D87F-772F-A74D-8DAA-C3B05D87793B}"/>
                  </a:ext>
                </a:extLst>
              </p:cNvPr>
              <p:cNvGraphicFramePr>
                <a:graphicFrameLocks/>
              </p:cNvGraphicFramePr>
              <p:nvPr/>
            </p:nvGraphicFramePr>
            <p:xfrm>
              <a:off x="1958749" y="1165386"/>
              <a:ext cx="4090797" cy="4017193"/>
            </p:xfrm>
            <a:graphic>
              <a:graphicData uri="http://schemas.openxmlformats.org/drawingml/2006/chart">
                <c:chart xmlns:c="http://schemas.openxmlformats.org/drawingml/2006/chart" xmlns:r="http://schemas.openxmlformats.org/officeDocument/2006/relationships" r:id="rId3"/>
              </a:graphicData>
            </a:graphic>
          </p:graphicFrame>
          <p:sp>
            <p:nvSpPr>
              <p:cNvPr id="183" name="TextBox 182">
                <a:extLst>
                  <a:ext uri="{FF2B5EF4-FFF2-40B4-BE49-F238E27FC236}">
                    <a16:creationId xmlns:a16="http://schemas.microsoft.com/office/drawing/2014/main" id="{AB8516E8-2A7C-8449-ADB8-FF6A7D779F76}"/>
                  </a:ext>
                </a:extLst>
              </p:cNvPr>
              <p:cNvSpPr txBox="1"/>
              <p:nvPr/>
            </p:nvSpPr>
            <p:spPr>
              <a:xfrm>
                <a:off x="2771318" y="4043820"/>
                <a:ext cx="196729" cy="3544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184" name="TextBox 1">
                <a:extLst>
                  <a:ext uri="{FF2B5EF4-FFF2-40B4-BE49-F238E27FC236}">
                    <a16:creationId xmlns:a16="http://schemas.microsoft.com/office/drawing/2014/main" id="{9A8D0326-FD4D-074C-9624-32A906897839}"/>
                  </a:ext>
                </a:extLst>
              </p:cNvPr>
              <p:cNvSpPr txBox="1"/>
              <p:nvPr/>
            </p:nvSpPr>
            <p:spPr>
              <a:xfrm>
                <a:off x="2876635" y="4233205"/>
                <a:ext cx="144614" cy="35440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rPr>
                  <a:t>‡</a:t>
                </a:r>
                <a:endPar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91022472-DED6-4846-A31E-E028F4509A52}"/>
                  </a:ext>
                </a:extLst>
              </p:cNvPr>
              <p:cNvSpPr txBox="1"/>
              <p:nvPr/>
            </p:nvSpPr>
            <p:spPr>
              <a:xfrm>
                <a:off x="2908542" y="3581094"/>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186" name="TextBox 185">
                <a:extLst>
                  <a:ext uri="{FF2B5EF4-FFF2-40B4-BE49-F238E27FC236}">
                    <a16:creationId xmlns:a16="http://schemas.microsoft.com/office/drawing/2014/main" id="{6A34B41D-913D-A341-80D5-B9EF98A265E4}"/>
                  </a:ext>
                </a:extLst>
              </p:cNvPr>
              <p:cNvSpPr txBox="1"/>
              <p:nvPr/>
            </p:nvSpPr>
            <p:spPr>
              <a:xfrm>
                <a:off x="2724381" y="3685870"/>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187" name="TextBox 186">
                <a:extLst>
                  <a:ext uri="{FF2B5EF4-FFF2-40B4-BE49-F238E27FC236}">
                    <a16:creationId xmlns:a16="http://schemas.microsoft.com/office/drawing/2014/main" id="{253DC469-2246-224C-ADCB-54003A5EAAA7}"/>
                  </a:ext>
                </a:extLst>
              </p:cNvPr>
              <p:cNvSpPr txBox="1"/>
              <p:nvPr/>
            </p:nvSpPr>
            <p:spPr>
              <a:xfrm>
                <a:off x="3465705" y="3944077"/>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188" name="TextBox 187">
                <a:extLst>
                  <a:ext uri="{FF2B5EF4-FFF2-40B4-BE49-F238E27FC236}">
                    <a16:creationId xmlns:a16="http://schemas.microsoft.com/office/drawing/2014/main" id="{C7943B53-EA10-CC4D-BF54-E8CBAABCF457}"/>
                  </a:ext>
                </a:extLst>
              </p:cNvPr>
              <p:cNvSpPr txBox="1"/>
              <p:nvPr/>
            </p:nvSpPr>
            <p:spPr>
              <a:xfrm>
                <a:off x="3465705" y="3551740"/>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189" name="TextBox 188">
                <a:extLst>
                  <a:ext uri="{FF2B5EF4-FFF2-40B4-BE49-F238E27FC236}">
                    <a16:creationId xmlns:a16="http://schemas.microsoft.com/office/drawing/2014/main" id="{C626911A-F2FC-CE4B-9D6C-2CB51C49D795}"/>
                  </a:ext>
                </a:extLst>
              </p:cNvPr>
              <p:cNvSpPr txBox="1"/>
              <p:nvPr/>
            </p:nvSpPr>
            <p:spPr>
              <a:xfrm>
                <a:off x="3461732" y="3206958"/>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190" name="TextBox 189">
                <a:extLst>
                  <a:ext uri="{FF2B5EF4-FFF2-40B4-BE49-F238E27FC236}">
                    <a16:creationId xmlns:a16="http://schemas.microsoft.com/office/drawing/2014/main" id="{818B93F1-006A-CC4E-99E8-5CD52F808EF3}"/>
                  </a:ext>
                </a:extLst>
              </p:cNvPr>
              <p:cNvSpPr txBox="1"/>
              <p:nvPr/>
            </p:nvSpPr>
            <p:spPr>
              <a:xfrm>
                <a:off x="4053480" y="3733525"/>
                <a:ext cx="144614" cy="263230"/>
              </a:xfrm>
              <a:prstGeom prst="rect">
                <a:avLst/>
              </a:prstGeom>
              <a:noFill/>
            </p:spPr>
            <p:txBody>
              <a:bodyPr wrap="square" rtlCol="0">
                <a:spAutoFit/>
              </a:bodyPr>
              <a:lstStyle>
                <a:defPPr>
                  <a:defRPr lang="en-US"/>
                </a:defPPr>
                <a:lvl1pPr algn="ctr">
                  <a:defRPr sz="1000">
                    <a:solidFill>
                      <a:srgbClr val="0000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191" name="TextBox 190">
                <a:extLst>
                  <a:ext uri="{FF2B5EF4-FFF2-40B4-BE49-F238E27FC236}">
                    <a16:creationId xmlns:a16="http://schemas.microsoft.com/office/drawing/2014/main" id="{196FF7C0-C60C-3E48-BA82-234E93BCABFC}"/>
                  </a:ext>
                </a:extLst>
              </p:cNvPr>
              <p:cNvSpPr txBox="1"/>
              <p:nvPr/>
            </p:nvSpPr>
            <p:spPr>
              <a:xfrm>
                <a:off x="4054557" y="3469885"/>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192" name="TextBox 191">
                <a:extLst>
                  <a:ext uri="{FF2B5EF4-FFF2-40B4-BE49-F238E27FC236}">
                    <a16:creationId xmlns:a16="http://schemas.microsoft.com/office/drawing/2014/main" id="{3D56F99D-A210-9543-B861-3339A71CF959}"/>
                  </a:ext>
                </a:extLst>
              </p:cNvPr>
              <p:cNvSpPr txBox="1"/>
              <p:nvPr/>
            </p:nvSpPr>
            <p:spPr>
              <a:xfrm>
                <a:off x="4048949" y="3006824"/>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193" name="TextBox 192">
                <a:extLst>
                  <a:ext uri="{FF2B5EF4-FFF2-40B4-BE49-F238E27FC236}">
                    <a16:creationId xmlns:a16="http://schemas.microsoft.com/office/drawing/2014/main" id="{CB2B8FFF-74CF-3845-8916-E2EEFEB7A9AA}"/>
                  </a:ext>
                </a:extLst>
              </p:cNvPr>
              <p:cNvSpPr txBox="1"/>
              <p:nvPr/>
            </p:nvSpPr>
            <p:spPr>
              <a:xfrm>
                <a:off x="4641926" y="3442851"/>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194" name="TextBox 193">
                <a:extLst>
                  <a:ext uri="{FF2B5EF4-FFF2-40B4-BE49-F238E27FC236}">
                    <a16:creationId xmlns:a16="http://schemas.microsoft.com/office/drawing/2014/main" id="{224FA737-DD4D-204C-BC0B-9ABA7359F061}"/>
                  </a:ext>
                </a:extLst>
              </p:cNvPr>
              <p:cNvSpPr txBox="1"/>
              <p:nvPr/>
            </p:nvSpPr>
            <p:spPr>
              <a:xfrm>
                <a:off x="4586641" y="3096068"/>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195" name="TextBox 194">
                <a:extLst>
                  <a:ext uri="{FF2B5EF4-FFF2-40B4-BE49-F238E27FC236}">
                    <a16:creationId xmlns:a16="http://schemas.microsoft.com/office/drawing/2014/main" id="{059B0AC2-F13A-F942-ABE7-A1E24E5351AE}"/>
                  </a:ext>
                </a:extLst>
              </p:cNvPr>
              <p:cNvSpPr txBox="1"/>
              <p:nvPr/>
            </p:nvSpPr>
            <p:spPr>
              <a:xfrm>
                <a:off x="4717803" y="2889591"/>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196" name="TextBox 195">
                <a:extLst>
                  <a:ext uri="{FF2B5EF4-FFF2-40B4-BE49-F238E27FC236}">
                    <a16:creationId xmlns:a16="http://schemas.microsoft.com/office/drawing/2014/main" id="{E3C36122-B786-0543-ADC7-402F698D8337}"/>
                  </a:ext>
                </a:extLst>
              </p:cNvPr>
              <p:cNvSpPr txBox="1"/>
              <p:nvPr/>
            </p:nvSpPr>
            <p:spPr>
              <a:xfrm>
                <a:off x="5232423" y="3426822"/>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197" name="TextBox 196">
                <a:extLst>
                  <a:ext uri="{FF2B5EF4-FFF2-40B4-BE49-F238E27FC236}">
                    <a16:creationId xmlns:a16="http://schemas.microsoft.com/office/drawing/2014/main" id="{699793E0-AA82-1047-8507-A103EDC04F56}"/>
                  </a:ext>
                </a:extLst>
              </p:cNvPr>
              <p:cNvSpPr txBox="1"/>
              <p:nvPr/>
            </p:nvSpPr>
            <p:spPr>
              <a:xfrm>
                <a:off x="5153496" y="2967718"/>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198" name="TextBox 197">
                <a:extLst>
                  <a:ext uri="{FF2B5EF4-FFF2-40B4-BE49-F238E27FC236}">
                    <a16:creationId xmlns:a16="http://schemas.microsoft.com/office/drawing/2014/main" id="{3BE28BCC-CDF9-CE46-913D-82C869C488EF}"/>
                  </a:ext>
                </a:extLst>
              </p:cNvPr>
              <p:cNvSpPr txBox="1"/>
              <p:nvPr/>
            </p:nvSpPr>
            <p:spPr>
              <a:xfrm>
                <a:off x="5234320" y="2737860"/>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199" name="TextBox 198">
                <a:extLst>
                  <a:ext uri="{FF2B5EF4-FFF2-40B4-BE49-F238E27FC236}">
                    <a16:creationId xmlns:a16="http://schemas.microsoft.com/office/drawing/2014/main" id="{4873C3D3-6768-6F41-9709-55387F0E38B2}"/>
                  </a:ext>
                </a:extLst>
              </p:cNvPr>
              <p:cNvSpPr txBox="1"/>
              <p:nvPr/>
            </p:nvSpPr>
            <p:spPr>
              <a:xfrm>
                <a:off x="5819629" y="3318107"/>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sp>
            <p:nvSpPr>
              <p:cNvPr id="200" name="TextBox 199">
                <a:extLst>
                  <a:ext uri="{FF2B5EF4-FFF2-40B4-BE49-F238E27FC236}">
                    <a16:creationId xmlns:a16="http://schemas.microsoft.com/office/drawing/2014/main" id="{0F728C41-8541-0F44-B6AB-411E75283C03}"/>
                  </a:ext>
                </a:extLst>
              </p:cNvPr>
              <p:cNvSpPr txBox="1"/>
              <p:nvPr/>
            </p:nvSpPr>
            <p:spPr>
              <a:xfrm>
                <a:off x="5760070" y="2936930"/>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rPr>
                  <a:t>*</a:t>
                </a:r>
              </a:p>
            </p:txBody>
          </p:sp>
          <p:sp>
            <p:nvSpPr>
              <p:cNvPr id="201" name="TextBox 200">
                <a:extLst>
                  <a:ext uri="{FF2B5EF4-FFF2-40B4-BE49-F238E27FC236}">
                    <a16:creationId xmlns:a16="http://schemas.microsoft.com/office/drawing/2014/main" id="{5B29AF64-76FD-BE4C-8422-B681672F1881}"/>
                  </a:ext>
                </a:extLst>
              </p:cNvPr>
              <p:cNvSpPr txBox="1"/>
              <p:nvPr/>
            </p:nvSpPr>
            <p:spPr>
              <a:xfrm>
                <a:off x="5820002" y="2681170"/>
                <a:ext cx="144614" cy="3544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02" name="TextBox 201">
                <a:extLst>
                  <a:ext uri="{FF2B5EF4-FFF2-40B4-BE49-F238E27FC236}">
                    <a16:creationId xmlns:a16="http://schemas.microsoft.com/office/drawing/2014/main" id="{1943254B-8F00-1646-B5A9-5B2BC719C490}"/>
                  </a:ext>
                </a:extLst>
              </p:cNvPr>
              <p:cNvSpPr txBox="1"/>
              <p:nvPr/>
            </p:nvSpPr>
            <p:spPr>
              <a:xfrm>
                <a:off x="2851311" y="3562511"/>
                <a:ext cx="144614" cy="263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sp>
            <p:nvSpPr>
              <p:cNvPr id="203" name="TextBox 1">
                <a:extLst>
                  <a:ext uri="{FF2B5EF4-FFF2-40B4-BE49-F238E27FC236}">
                    <a16:creationId xmlns:a16="http://schemas.microsoft.com/office/drawing/2014/main" id="{035ACEEB-BCBB-E94F-896B-B9CE3AFF8925}"/>
                  </a:ext>
                </a:extLst>
              </p:cNvPr>
              <p:cNvSpPr txBox="1"/>
              <p:nvPr/>
            </p:nvSpPr>
            <p:spPr>
              <a:xfrm>
                <a:off x="2573797" y="4076342"/>
                <a:ext cx="144614" cy="26323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alibri" panose="020F0502020204030204"/>
                    <a:ea typeface="+mn-ea"/>
                    <a:cs typeface="Calibri" panose="020F0502020204030204" pitchFamily="34" charset="0"/>
                  </a:rPr>
                  <a:t>†</a:t>
                </a:r>
                <a:endParaRPr kumimoji="0" lang="en-GB" sz="10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204" name="TextBox 1">
                <a:extLst>
                  <a:ext uri="{FF2B5EF4-FFF2-40B4-BE49-F238E27FC236}">
                    <a16:creationId xmlns:a16="http://schemas.microsoft.com/office/drawing/2014/main" id="{6CDEACBC-A12C-674A-BFEF-378C3D5FBDB1}"/>
                  </a:ext>
                </a:extLst>
              </p:cNvPr>
              <p:cNvSpPr txBox="1"/>
              <p:nvPr/>
            </p:nvSpPr>
            <p:spPr>
              <a:xfrm>
                <a:off x="2434075" y="4260827"/>
                <a:ext cx="144614" cy="26323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8AFF"/>
                    </a:solidFill>
                    <a:effectLst/>
                    <a:uLnTx/>
                    <a:uFillTx/>
                    <a:latin typeface="Calibri" panose="020F0502020204030204"/>
                    <a:ea typeface="+mn-ea"/>
                    <a:cs typeface="Calibri" panose="020F0502020204030204" pitchFamily="34" charset="0"/>
                  </a:rPr>
                  <a:t>‡</a:t>
                </a:r>
                <a:endParaRPr kumimoji="0" lang="en-GB" sz="1000" b="0" i="0" u="none" strike="noStrike" kern="1200" cap="none" spc="0" normalizeH="0" baseline="0" noProof="0" dirty="0">
                  <a:ln>
                    <a:noFill/>
                  </a:ln>
                  <a:solidFill>
                    <a:srgbClr val="4F8AFF"/>
                  </a:solidFill>
                  <a:effectLst/>
                  <a:uLnTx/>
                  <a:uFillTx/>
                  <a:latin typeface="Calibri" panose="020F0502020204030204"/>
                  <a:ea typeface="+mn-ea"/>
                  <a:cs typeface="+mn-cs"/>
                </a:endParaRPr>
              </a:p>
            </p:txBody>
          </p:sp>
          <p:sp>
            <p:nvSpPr>
              <p:cNvPr id="205" name="Rectangle 10">
                <a:extLst>
                  <a:ext uri="{FF2B5EF4-FFF2-40B4-BE49-F238E27FC236}">
                    <a16:creationId xmlns:a16="http://schemas.microsoft.com/office/drawing/2014/main" id="{311EBDF2-35EE-824F-8DC3-97D701B8C1CE}"/>
                  </a:ext>
                </a:extLst>
              </p:cNvPr>
              <p:cNvSpPr>
                <a:spLocks noChangeArrowheads="1"/>
              </p:cNvSpPr>
              <p:nvPr/>
            </p:nvSpPr>
            <p:spPr bwMode="auto">
              <a:xfrm>
                <a:off x="4616900" y="4863806"/>
                <a:ext cx="191632" cy="383529"/>
              </a:xfrm>
              <a:prstGeom prst="rect">
                <a:avLst/>
              </a:prstGeom>
              <a:solidFill>
                <a:srgbClr val="E9EBF5"/>
              </a:solidFill>
              <a:ln>
                <a:noFill/>
              </a:ln>
            </p:spPr>
            <p:txBody>
              <a:bodyPr wrap="square" lIns="0" tIns="0" rIns="0" bIns="81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16</a:t>
                </a:r>
              </a:p>
            </p:txBody>
          </p:sp>
          <p:sp>
            <p:nvSpPr>
              <p:cNvPr id="206" name="TextBox 205">
                <a:extLst>
                  <a:ext uri="{FF2B5EF4-FFF2-40B4-BE49-F238E27FC236}">
                    <a16:creationId xmlns:a16="http://schemas.microsoft.com/office/drawing/2014/main" id="{D70A29F4-80B9-4341-9853-A8A3A1748AA7}"/>
                  </a:ext>
                </a:extLst>
              </p:cNvPr>
              <p:cNvSpPr txBox="1"/>
              <p:nvPr/>
            </p:nvSpPr>
            <p:spPr>
              <a:xfrm>
                <a:off x="3650931" y="877735"/>
                <a:ext cx="888576" cy="531603"/>
              </a:xfrm>
              <a:prstGeom prst="rect">
                <a:avLst/>
              </a:prstGeom>
              <a:noFill/>
            </p:spPr>
            <p:txBody>
              <a:bodyPr wrap="none" rtlCol="0">
                <a:spAutoFit/>
              </a:bodyPr>
              <a:lstStyle>
                <a:defPPr>
                  <a:defRPr lang="en-US"/>
                </a:defPPr>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ACR50</a:t>
                </a:r>
              </a:p>
            </p:txBody>
          </p:sp>
        </p:grpSp>
        <p:sp>
          <p:nvSpPr>
            <p:cNvPr id="238" name="TextBox 237">
              <a:extLst>
                <a:ext uri="{FF2B5EF4-FFF2-40B4-BE49-F238E27FC236}">
                  <a16:creationId xmlns:a16="http://schemas.microsoft.com/office/drawing/2014/main" id="{E3EDAF53-28CB-4640-8713-20E0FC7B4089}"/>
                </a:ext>
              </a:extLst>
            </p:cNvPr>
            <p:cNvSpPr txBox="1"/>
            <p:nvPr/>
          </p:nvSpPr>
          <p:spPr>
            <a:xfrm>
              <a:off x="6168574" y="3848567"/>
              <a:ext cx="441287"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4546A"/>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2FA47859-7239-7943-AE2D-8E448033879E}"/>
                </a:ext>
              </a:extLst>
            </p:cNvPr>
            <p:cNvSpPr txBox="1"/>
            <p:nvPr/>
          </p:nvSpPr>
          <p:spPr>
            <a:xfrm>
              <a:off x="6091267" y="3001454"/>
              <a:ext cx="5185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F8AFF"/>
                  </a:solidFill>
                  <a:effectLst/>
                  <a:uLnTx/>
                  <a:uFillTx/>
                  <a:latin typeface="Calibri" panose="020F0502020204030204"/>
                  <a:ea typeface="+mn-ea"/>
                  <a:cs typeface="+mn-cs"/>
                </a:rPr>
                <a:t>39.1%</a:t>
              </a:r>
            </a:p>
          </p:txBody>
        </p:sp>
        <p:sp>
          <p:nvSpPr>
            <p:cNvPr id="240" name="TextBox 239">
              <a:extLst>
                <a:ext uri="{FF2B5EF4-FFF2-40B4-BE49-F238E27FC236}">
                  <a16:creationId xmlns:a16="http://schemas.microsoft.com/office/drawing/2014/main" id="{EA0C4E3A-A6E5-2B49-B18B-7391E4012B59}"/>
                </a:ext>
              </a:extLst>
            </p:cNvPr>
            <p:cNvSpPr txBox="1"/>
            <p:nvPr/>
          </p:nvSpPr>
          <p:spPr>
            <a:xfrm>
              <a:off x="6066686" y="3111101"/>
              <a:ext cx="54317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FF"/>
                  </a:solidFill>
                  <a:effectLst/>
                  <a:uLnTx/>
                  <a:uFillTx/>
                  <a:latin typeface="Calibri" panose="020F0502020204030204"/>
                  <a:ea typeface="+mn-ea"/>
                  <a:cs typeface="+mn-cs"/>
                </a:rPr>
                <a:t>36.0%</a:t>
              </a:r>
            </a:p>
          </p:txBody>
        </p:sp>
        <p:sp>
          <p:nvSpPr>
            <p:cNvPr id="241" name="TextBox 240">
              <a:extLst>
                <a:ext uri="{FF2B5EF4-FFF2-40B4-BE49-F238E27FC236}">
                  <a16:creationId xmlns:a16="http://schemas.microsoft.com/office/drawing/2014/main" id="{9C4D221A-47ED-5042-9CBD-6425B2CB479B}"/>
                </a:ext>
              </a:extLst>
            </p:cNvPr>
            <p:cNvSpPr txBox="1"/>
            <p:nvPr/>
          </p:nvSpPr>
          <p:spPr>
            <a:xfrm>
              <a:off x="6085147" y="2870775"/>
              <a:ext cx="52471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900"/>
                  </a:solidFill>
                  <a:effectLst/>
                  <a:uLnTx/>
                  <a:uFillTx/>
                  <a:latin typeface="Calibri" panose="020F0502020204030204"/>
                  <a:ea typeface="+mn-ea"/>
                  <a:cs typeface="+mn-cs"/>
                </a:rPr>
                <a:t>43.7%</a:t>
              </a:r>
            </a:p>
          </p:txBody>
        </p:sp>
        <p:sp>
          <p:nvSpPr>
            <p:cNvPr id="242" name="TextBox 241">
              <a:extLst>
                <a:ext uri="{FF2B5EF4-FFF2-40B4-BE49-F238E27FC236}">
                  <a16:creationId xmlns:a16="http://schemas.microsoft.com/office/drawing/2014/main" id="{A82AE63F-E956-E848-A63D-8F1570CB19C2}"/>
                </a:ext>
              </a:extLst>
            </p:cNvPr>
            <p:cNvSpPr txBox="1"/>
            <p:nvPr/>
          </p:nvSpPr>
          <p:spPr>
            <a:xfrm>
              <a:off x="4390086" y="3762575"/>
              <a:ext cx="44128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4546A"/>
                  </a:solidFill>
                  <a:effectLst/>
                  <a:uLnTx/>
                  <a:uFillTx/>
                  <a:latin typeface="Calibri" panose="020F0502020204030204"/>
                  <a:ea typeface="+mn-ea"/>
                  <a:cs typeface="+mn-cs"/>
                </a:rPr>
                <a:t>8.1%</a:t>
              </a:r>
            </a:p>
          </p:txBody>
        </p:sp>
        <p:sp>
          <p:nvSpPr>
            <p:cNvPr id="243" name="TextBox 242">
              <a:extLst>
                <a:ext uri="{FF2B5EF4-FFF2-40B4-BE49-F238E27FC236}">
                  <a16:creationId xmlns:a16="http://schemas.microsoft.com/office/drawing/2014/main" id="{15A877D7-9EDF-934B-9660-ED3BEB4829B1}"/>
                </a:ext>
              </a:extLst>
            </p:cNvPr>
            <p:cNvSpPr txBox="1"/>
            <p:nvPr/>
          </p:nvSpPr>
          <p:spPr>
            <a:xfrm>
              <a:off x="4250952" y="2882590"/>
              <a:ext cx="51859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F8AFF"/>
                  </a:solidFill>
                  <a:effectLst/>
                  <a:uLnTx/>
                  <a:uFillTx/>
                  <a:latin typeface="Calibri" panose="020F0502020204030204"/>
                  <a:ea typeface="+mn-ea"/>
                  <a:cs typeface="+mn-cs"/>
                </a:rPr>
                <a:t>35.9%</a:t>
              </a:r>
            </a:p>
          </p:txBody>
        </p:sp>
        <p:sp>
          <p:nvSpPr>
            <p:cNvPr id="244" name="TextBox 243">
              <a:extLst>
                <a:ext uri="{FF2B5EF4-FFF2-40B4-BE49-F238E27FC236}">
                  <a16:creationId xmlns:a16="http://schemas.microsoft.com/office/drawing/2014/main" id="{E96FE2D5-CAD0-0946-8081-DE2810C19658}"/>
                </a:ext>
              </a:extLst>
            </p:cNvPr>
            <p:cNvSpPr txBox="1"/>
            <p:nvPr/>
          </p:nvSpPr>
          <p:spPr>
            <a:xfrm>
              <a:off x="4339142" y="3425224"/>
              <a:ext cx="5431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FF"/>
                  </a:solidFill>
                  <a:effectLst/>
                  <a:uLnTx/>
                  <a:uFillTx/>
                  <a:latin typeface="Calibri" panose="020F0502020204030204"/>
                  <a:ea typeface="+mn-ea"/>
                  <a:cs typeface="+mn-cs"/>
                </a:rPr>
                <a:t>32.0%</a:t>
              </a:r>
            </a:p>
          </p:txBody>
        </p:sp>
        <p:sp>
          <p:nvSpPr>
            <p:cNvPr id="245" name="TextBox 244">
              <a:extLst>
                <a:ext uri="{FF2B5EF4-FFF2-40B4-BE49-F238E27FC236}">
                  <a16:creationId xmlns:a16="http://schemas.microsoft.com/office/drawing/2014/main" id="{B159600A-611F-FA48-B175-5C99162B0FE2}"/>
                </a:ext>
              </a:extLst>
            </p:cNvPr>
            <p:cNvSpPr txBox="1"/>
            <p:nvPr/>
          </p:nvSpPr>
          <p:spPr>
            <a:xfrm>
              <a:off x="4448852" y="2750371"/>
              <a:ext cx="52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900"/>
                  </a:solidFill>
                  <a:effectLst/>
                  <a:uLnTx/>
                  <a:uFillTx/>
                  <a:latin typeface="Calibri" panose="020F0502020204030204"/>
                  <a:ea typeface="+mn-ea"/>
                  <a:cs typeface="+mn-cs"/>
                </a:rPr>
                <a:t>39.6%</a:t>
              </a:r>
            </a:p>
          </p:txBody>
        </p:sp>
        <p:sp>
          <p:nvSpPr>
            <p:cNvPr id="246" name="Rectangle 10">
              <a:extLst>
                <a:ext uri="{FF2B5EF4-FFF2-40B4-BE49-F238E27FC236}">
                  <a16:creationId xmlns:a16="http://schemas.microsoft.com/office/drawing/2014/main" id="{13E12645-583C-C04E-9143-3D082AC14DB5}"/>
                </a:ext>
              </a:extLst>
            </p:cNvPr>
            <p:cNvSpPr>
              <a:spLocks noChangeArrowheads="1"/>
            </p:cNvSpPr>
            <p:nvPr/>
          </p:nvSpPr>
          <p:spPr bwMode="auto">
            <a:xfrm>
              <a:off x="1655299" y="4644678"/>
              <a:ext cx="44581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endParaRPr>
            </a:p>
          </p:txBody>
        </p:sp>
        <p:sp>
          <p:nvSpPr>
            <p:cNvPr id="248" name="Rectangle 10">
              <a:extLst>
                <a:ext uri="{FF2B5EF4-FFF2-40B4-BE49-F238E27FC236}">
                  <a16:creationId xmlns:a16="http://schemas.microsoft.com/office/drawing/2014/main" id="{EFBF9F80-35B6-F442-B24E-15F276D4185E}"/>
                </a:ext>
              </a:extLst>
            </p:cNvPr>
            <p:cNvSpPr>
              <a:spLocks noChangeArrowheads="1"/>
            </p:cNvSpPr>
            <p:nvPr/>
          </p:nvSpPr>
          <p:spPr bwMode="auto">
            <a:xfrm rot="16200000">
              <a:off x="-61259" y="2944604"/>
              <a:ext cx="2217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Responders, % </a:t>
              </a:r>
            </a:p>
          </p:txBody>
        </p:sp>
      </p:grpSp>
      <p:grpSp>
        <p:nvGrpSpPr>
          <p:cNvPr id="7" name="Group 6">
            <a:extLst>
              <a:ext uri="{FF2B5EF4-FFF2-40B4-BE49-F238E27FC236}">
                <a16:creationId xmlns:a16="http://schemas.microsoft.com/office/drawing/2014/main" id="{0D21739C-DCCC-4805-9614-12E4F2E2BCC9}"/>
              </a:ext>
            </a:extLst>
          </p:cNvPr>
          <p:cNvGrpSpPr/>
          <p:nvPr/>
        </p:nvGrpSpPr>
        <p:grpSpPr>
          <a:xfrm>
            <a:off x="2933616" y="5307372"/>
            <a:ext cx="6324769" cy="495859"/>
            <a:chOff x="3219447" y="5307372"/>
            <a:chExt cx="6324769" cy="495859"/>
          </a:xfrm>
        </p:grpSpPr>
        <p:sp>
          <p:nvSpPr>
            <p:cNvPr id="116" name="TextBox 115">
              <a:extLst>
                <a:ext uri="{FF2B5EF4-FFF2-40B4-BE49-F238E27FC236}">
                  <a16:creationId xmlns:a16="http://schemas.microsoft.com/office/drawing/2014/main" id="{1938AA7E-4AB5-43A9-A163-324CB99E78A6}"/>
                </a:ext>
              </a:extLst>
            </p:cNvPr>
            <p:cNvSpPr txBox="1"/>
            <p:nvPr/>
          </p:nvSpPr>
          <p:spPr>
            <a:xfrm>
              <a:off x="6367740" y="5313353"/>
              <a:ext cx="3176476"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No Load (</a:t>
              </a:r>
              <a:r>
                <a:rPr kumimoji="0" lang="en-GB" sz="1000" b="0" i="0" u="none" strike="noStrike" kern="0" cap="none" spc="-11" normalizeH="0" baseline="0" noProof="0" dirty="0">
                  <a:ln>
                    <a:noFill/>
                  </a:ln>
                  <a:solidFill>
                    <a:srgbClr val="231F20"/>
                  </a:solidFill>
                  <a:effectLst/>
                  <a:uLnTx/>
                  <a:uFillTx/>
                  <a:latin typeface="Calibri" panose="020F0502020204030204"/>
                  <a:ea typeface="+mn-ea"/>
                  <a:cs typeface="+mn-cs"/>
                </a:rPr>
                <a:t>naïve, n = 158; IR, n = 64</a:t>
              </a: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Placebo (naïve, n = 234; IR, n = 98)</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C45329DB-D0FA-4FCA-8BAB-85063902651D}"/>
                </a:ext>
              </a:extLst>
            </p:cNvPr>
            <p:cNvSpPr txBox="1"/>
            <p:nvPr/>
          </p:nvSpPr>
          <p:spPr>
            <a:xfrm>
              <a:off x="3463619" y="5307372"/>
              <a:ext cx="2730207"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300 mg (naïve, n = 154; IR, n = 68)</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(naïve, n = 155; IR, n = 65)</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grpSp>
          <p:nvGrpSpPr>
            <p:cNvPr id="118" name="Group 117">
              <a:extLst>
                <a:ext uri="{FF2B5EF4-FFF2-40B4-BE49-F238E27FC236}">
                  <a16:creationId xmlns:a16="http://schemas.microsoft.com/office/drawing/2014/main" id="{6EB7F4C6-86A2-47B8-9C0B-00476D1FAAD1}"/>
                </a:ext>
              </a:extLst>
            </p:cNvPr>
            <p:cNvGrpSpPr/>
            <p:nvPr/>
          </p:nvGrpSpPr>
          <p:grpSpPr>
            <a:xfrm>
              <a:off x="6121390" y="5383830"/>
              <a:ext cx="290633" cy="81000"/>
              <a:chOff x="5325913" y="5860210"/>
              <a:chExt cx="516680" cy="144000"/>
            </a:xfrm>
            <a:solidFill>
              <a:srgbClr val="009900"/>
            </a:solidFill>
          </p:grpSpPr>
          <p:sp>
            <p:nvSpPr>
              <p:cNvPr id="131" name="Isosceles Triangle 148">
                <a:extLst>
                  <a:ext uri="{FF2B5EF4-FFF2-40B4-BE49-F238E27FC236}">
                    <a16:creationId xmlns:a16="http://schemas.microsoft.com/office/drawing/2014/main" id="{F4A2BFDD-6731-4CC1-9604-0B9CE567E53C}"/>
                  </a:ext>
                </a:extLst>
              </p:cNvPr>
              <p:cNvSpPr/>
              <p:nvPr/>
            </p:nvSpPr>
            <p:spPr>
              <a:xfrm>
                <a:off x="5325913"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2" name="Isosceles Triangle 149">
                <a:extLst>
                  <a:ext uri="{FF2B5EF4-FFF2-40B4-BE49-F238E27FC236}">
                    <a16:creationId xmlns:a16="http://schemas.microsoft.com/office/drawing/2014/main" id="{C5EEBCCD-6645-4D9E-87C9-E4A2F4632E73}"/>
                  </a:ext>
                </a:extLst>
              </p:cNvPr>
              <p:cNvSpPr/>
              <p:nvPr/>
            </p:nvSpPr>
            <p:spPr>
              <a:xfrm>
                <a:off x="5673168"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33" name="Straight Connector 132">
                <a:extLst>
                  <a:ext uri="{FF2B5EF4-FFF2-40B4-BE49-F238E27FC236}">
                    <a16:creationId xmlns:a16="http://schemas.microsoft.com/office/drawing/2014/main" id="{9ACC6BA3-12C9-4C38-A32B-99EC2F465B1E}"/>
                  </a:ext>
                </a:extLst>
              </p:cNvPr>
              <p:cNvCxnSpPr/>
              <p:nvPr/>
            </p:nvCxnSpPr>
            <p:spPr>
              <a:xfrm>
                <a:off x="5389447" y="5951888"/>
                <a:ext cx="338851" cy="0"/>
              </a:xfrm>
              <a:prstGeom prst="line">
                <a:avLst/>
              </a:prstGeom>
              <a:grpFill/>
              <a:ln w="28575" cap="flat" cmpd="sng" algn="ctr">
                <a:solidFill>
                  <a:srgbClr val="0000FF"/>
                </a:solidFill>
                <a:prstDash val="solid"/>
              </a:ln>
              <a:effectLst/>
            </p:spPr>
          </p:cxnSp>
        </p:grpSp>
        <p:grpSp>
          <p:nvGrpSpPr>
            <p:cNvPr id="119" name="Group 118">
              <a:extLst>
                <a:ext uri="{FF2B5EF4-FFF2-40B4-BE49-F238E27FC236}">
                  <a16:creationId xmlns:a16="http://schemas.microsoft.com/office/drawing/2014/main" id="{71F657AC-9208-4BE0-AFC2-3D32373B1F31}"/>
                </a:ext>
              </a:extLst>
            </p:cNvPr>
            <p:cNvGrpSpPr/>
            <p:nvPr/>
          </p:nvGrpSpPr>
          <p:grpSpPr>
            <a:xfrm>
              <a:off x="3232301" y="5620552"/>
              <a:ext cx="272724" cy="81000"/>
              <a:chOff x="872992" y="5844720"/>
              <a:chExt cx="484842" cy="144000"/>
            </a:xfrm>
          </p:grpSpPr>
          <p:sp>
            <p:nvSpPr>
              <p:cNvPr id="128" name="Rectangle 127">
                <a:extLst>
                  <a:ext uri="{FF2B5EF4-FFF2-40B4-BE49-F238E27FC236}">
                    <a16:creationId xmlns:a16="http://schemas.microsoft.com/office/drawing/2014/main" id="{61C6E252-C4A8-4A96-B387-A4DECCAFDD1B}"/>
                  </a:ext>
                </a:extLst>
              </p:cNvPr>
              <p:cNvSpPr/>
              <p:nvPr/>
            </p:nvSpPr>
            <p:spPr>
              <a:xfrm rot="2700000">
                <a:off x="1213834"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9" name="Rectangle 128">
                <a:extLst>
                  <a:ext uri="{FF2B5EF4-FFF2-40B4-BE49-F238E27FC236}">
                    <a16:creationId xmlns:a16="http://schemas.microsoft.com/office/drawing/2014/main" id="{5A6F9B97-DC08-4961-A26F-54C6D725C9EB}"/>
                  </a:ext>
                </a:extLst>
              </p:cNvPr>
              <p:cNvSpPr/>
              <p:nvPr/>
            </p:nvSpPr>
            <p:spPr>
              <a:xfrm rot="2700000">
                <a:off x="872992"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30" name="Straight Connector 129">
                <a:extLst>
                  <a:ext uri="{FF2B5EF4-FFF2-40B4-BE49-F238E27FC236}">
                    <a16:creationId xmlns:a16="http://schemas.microsoft.com/office/drawing/2014/main" id="{E1DF3158-639D-47DE-A4C6-456893D101EE}"/>
                  </a:ext>
                </a:extLst>
              </p:cNvPr>
              <p:cNvCxnSpPr/>
              <p:nvPr/>
            </p:nvCxnSpPr>
            <p:spPr>
              <a:xfrm>
                <a:off x="936003" y="5915490"/>
                <a:ext cx="338851" cy="0"/>
              </a:xfrm>
              <a:prstGeom prst="line">
                <a:avLst/>
              </a:prstGeom>
              <a:solidFill>
                <a:sysClr val="window" lastClr="FFFFFF"/>
              </a:solidFill>
              <a:ln w="28575" cap="flat" cmpd="sng" algn="ctr">
                <a:solidFill>
                  <a:srgbClr val="4F8AFF"/>
                </a:solidFill>
                <a:prstDash val="solid"/>
              </a:ln>
              <a:effectLst/>
            </p:spPr>
          </p:cxnSp>
        </p:grpSp>
        <p:grpSp>
          <p:nvGrpSpPr>
            <p:cNvPr id="120" name="Group 119">
              <a:extLst>
                <a:ext uri="{FF2B5EF4-FFF2-40B4-BE49-F238E27FC236}">
                  <a16:creationId xmlns:a16="http://schemas.microsoft.com/office/drawing/2014/main" id="{3089F7C1-2D5C-4178-99E6-69BD499182D6}"/>
                </a:ext>
              </a:extLst>
            </p:cNvPr>
            <p:cNvGrpSpPr/>
            <p:nvPr/>
          </p:nvGrpSpPr>
          <p:grpSpPr>
            <a:xfrm>
              <a:off x="3219447" y="5383312"/>
              <a:ext cx="279362" cy="81000"/>
              <a:chOff x="1251697" y="5532476"/>
              <a:chExt cx="496642" cy="144000"/>
            </a:xfrm>
          </p:grpSpPr>
          <p:sp>
            <p:nvSpPr>
              <p:cNvPr id="125" name="Rectangle 124">
                <a:extLst>
                  <a:ext uri="{FF2B5EF4-FFF2-40B4-BE49-F238E27FC236}">
                    <a16:creationId xmlns:a16="http://schemas.microsoft.com/office/drawing/2014/main" id="{F9B9A952-A65C-4D2C-BD11-B2E697D0CAD7}"/>
                  </a:ext>
                </a:extLst>
              </p:cNvPr>
              <p:cNvSpPr/>
              <p:nvPr/>
            </p:nvSpPr>
            <p:spPr>
              <a:xfrm>
                <a:off x="1251697"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6" name="Rectangle 125">
                <a:extLst>
                  <a:ext uri="{FF2B5EF4-FFF2-40B4-BE49-F238E27FC236}">
                    <a16:creationId xmlns:a16="http://schemas.microsoft.com/office/drawing/2014/main" id="{986DC406-19A2-4EFE-9223-9AD147B046AE}"/>
                  </a:ext>
                </a:extLst>
              </p:cNvPr>
              <p:cNvSpPr/>
              <p:nvPr/>
            </p:nvSpPr>
            <p:spPr>
              <a:xfrm>
                <a:off x="1604339"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27" name="Straight Connector 126">
                <a:extLst>
                  <a:ext uri="{FF2B5EF4-FFF2-40B4-BE49-F238E27FC236}">
                    <a16:creationId xmlns:a16="http://schemas.microsoft.com/office/drawing/2014/main" id="{3C74E6F8-C4C7-4963-94EE-48AC0C4A0EFE}"/>
                  </a:ext>
                </a:extLst>
              </p:cNvPr>
              <p:cNvCxnSpPr/>
              <p:nvPr/>
            </p:nvCxnSpPr>
            <p:spPr>
              <a:xfrm>
                <a:off x="1334707" y="5620570"/>
                <a:ext cx="338850" cy="0"/>
              </a:xfrm>
              <a:prstGeom prst="line">
                <a:avLst/>
              </a:prstGeom>
              <a:solidFill>
                <a:sysClr val="window" lastClr="FFFFFF"/>
              </a:solidFill>
              <a:ln w="28575" cap="flat" cmpd="sng" algn="ctr">
                <a:solidFill>
                  <a:srgbClr val="009900"/>
                </a:solidFill>
                <a:prstDash val="solid"/>
              </a:ln>
              <a:effectLst/>
            </p:spPr>
          </p:cxnSp>
        </p:grpSp>
        <p:cxnSp>
          <p:nvCxnSpPr>
            <p:cNvPr id="121" name="Straight Connector 120">
              <a:extLst>
                <a:ext uri="{FF2B5EF4-FFF2-40B4-BE49-F238E27FC236}">
                  <a16:creationId xmlns:a16="http://schemas.microsoft.com/office/drawing/2014/main" id="{C169ED08-FDE3-4EF1-BEF9-2D78D8C46CDF}"/>
                </a:ext>
              </a:extLst>
            </p:cNvPr>
            <p:cNvCxnSpPr/>
            <p:nvPr/>
          </p:nvCxnSpPr>
          <p:spPr>
            <a:xfrm>
              <a:off x="6168204" y="5679520"/>
              <a:ext cx="190604" cy="0"/>
            </a:xfrm>
            <a:prstGeom prst="line">
              <a:avLst/>
            </a:prstGeom>
            <a:solidFill>
              <a:sysClr val="window" lastClr="FFFFFF"/>
            </a:solidFill>
            <a:ln w="28575" cap="flat" cmpd="sng" algn="ctr">
              <a:solidFill>
                <a:schemeClr val="bg1">
                  <a:lumMod val="75000"/>
                </a:schemeClr>
              </a:solidFill>
              <a:prstDash val="solid"/>
            </a:ln>
            <a:effectLst/>
          </p:spPr>
        </p:cxnSp>
        <p:grpSp>
          <p:nvGrpSpPr>
            <p:cNvPr id="122" name="Group 121">
              <a:extLst>
                <a:ext uri="{FF2B5EF4-FFF2-40B4-BE49-F238E27FC236}">
                  <a16:creationId xmlns:a16="http://schemas.microsoft.com/office/drawing/2014/main" id="{BCA1473B-61FA-48D7-9023-8BBB65DD90FD}"/>
                </a:ext>
              </a:extLst>
            </p:cNvPr>
            <p:cNvGrpSpPr/>
            <p:nvPr/>
          </p:nvGrpSpPr>
          <p:grpSpPr>
            <a:xfrm>
              <a:off x="6091455" y="5606310"/>
              <a:ext cx="333527" cy="146420"/>
              <a:chOff x="6257809" y="5579151"/>
              <a:chExt cx="333527" cy="146420"/>
            </a:xfrm>
          </p:grpSpPr>
          <p:pic>
            <p:nvPicPr>
              <p:cNvPr id="123" name="Graphic 122" descr="Close">
                <a:extLst>
                  <a:ext uri="{FF2B5EF4-FFF2-40B4-BE49-F238E27FC236}">
                    <a16:creationId xmlns:a16="http://schemas.microsoft.com/office/drawing/2014/main" id="{142C32E1-5D90-4F89-9BFA-EACC318E13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7809" y="5580656"/>
                <a:ext cx="144915" cy="144915"/>
              </a:xfrm>
              <a:prstGeom prst="rect">
                <a:avLst/>
              </a:prstGeom>
            </p:spPr>
          </p:pic>
          <p:pic>
            <p:nvPicPr>
              <p:cNvPr id="124" name="Graphic 123" descr="Close">
                <a:extLst>
                  <a:ext uri="{FF2B5EF4-FFF2-40B4-BE49-F238E27FC236}">
                    <a16:creationId xmlns:a16="http://schemas.microsoft.com/office/drawing/2014/main" id="{8DEFDD98-A555-4CDA-9CC1-E4A406FB3D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6421" y="5579151"/>
                <a:ext cx="144915" cy="144915"/>
              </a:xfrm>
              <a:prstGeom prst="rect">
                <a:avLst/>
              </a:prstGeom>
            </p:spPr>
          </p:pic>
        </p:grpSp>
      </p:grpSp>
    </p:spTree>
    <p:extLst>
      <p:ext uri="{BB962C8B-B14F-4D97-AF65-F5344CB8AC3E}">
        <p14:creationId xmlns:p14="http://schemas.microsoft.com/office/powerpoint/2010/main" val="3163396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Single Corner Snipped 207">
            <a:extLst>
              <a:ext uri="{FF2B5EF4-FFF2-40B4-BE49-F238E27FC236}">
                <a16:creationId xmlns:a16="http://schemas.microsoft.com/office/drawing/2014/main" id="{0EA5722E-D578-4592-B380-4099E72BACFC}"/>
              </a:ext>
            </a:extLst>
          </p:cNvPr>
          <p:cNvSpPr/>
          <p:nvPr/>
        </p:nvSpPr>
        <p:spPr>
          <a:xfrm>
            <a:off x="3551207" y="1900679"/>
            <a:ext cx="727221" cy="2817464"/>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7" name="Content Placeholder 4">
            <a:extLst>
              <a:ext uri="{FF2B5EF4-FFF2-40B4-BE49-F238E27FC236}">
                <a16:creationId xmlns:a16="http://schemas.microsoft.com/office/drawing/2014/main" id="{C0D42C2A-3D7D-3A4C-8C90-DD65106878AB}"/>
              </a:ext>
            </a:extLst>
          </p:cNvPr>
          <p:cNvGraphicFramePr>
            <a:graphicFrameLocks/>
          </p:cNvGraphicFramePr>
          <p:nvPr/>
        </p:nvGraphicFramePr>
        <p:xfrm>
          <a:off x="420267" y="1729877"/>
          <a:ext cx="5175104" cy="2969725"/>
        </p:xfrm>
        <a:graphic>
          <a:graphicData uri="http://schemas.openxmlformats.org/drawingml/2006/chart">
            <c:chart xmlns:c="http://schemas.openxmlformats.org/drawingml/2006/chart" xmlns:r="http://schemas.openxmlformats.org/officeDocument/2006/relationships" r:id="rId2"/>
          </a:graphicData>
        </a:graphic>
      </p:graphicFrame>
      <p:sp>
        <p:nvSpPr>
          <p:cNvPr id="210" name="Rectangle: Single Corner Snipped 209">
            <a:extLst>
              <a:ext uri="{FF2B5EF4-FFF2-40B4-BE49-F238E27FC236}">
                <a16:creationId xmlns:a16="http://schemas.microsoft.com/office/drawing/2014/main" id="{EF6E79F2-E5B4-4DBD-BE28-565838804203}"/>
              </a:ext>
            </a:extLst>
          </p:cNvPr>
          <p:cNvSpPr/>
          <p:nvPr/>
        </p:nvSpPr>
        <p:spPr>
          <a:xfrm>
            <a:off x="9750579" y="1849097"/>
            <a:ext cx="727221" cy="2817464"/>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FUTURE 5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ACR20 Response by Anti-TNFi Exposure</a:t>
            </a:r>
          </a:p>
        </p:txBody>
      </p:sp>
      <p:sp>
        <p:nvSpPr>
          <p:cNvPr id="37" name="TextBox 36">
            <a:extLst>
              <a:ext uri="{FF2B5EF4-FFF2-40B4-BE49-F238E27FC236}">
                <a16:creationId xmlns:a16="http://schemas.microsoft.com/office/drawing/2014/main" id="{BF44809C-94A8-554D-9F23-FC595643DBB8}"/>
              </a:ext>
            </a:extLst>
          </p:cNvPr>
          <p:cNvSpPr txBox="1"/>
          <p:nvPr/>
        </p:nvSpPr>
        <p:spPr>
          <a:xfrm>
            <a:off x="52386" y="6518063"/>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2017 ACR Annual Meeting. November 3-8, 2017, San Diego, CA. P17L. </a:t>
            </a:r>
          </a:p>
        </p:txBody>
      </p:sp>
      <p:sp>
        <p:nvSpPr>
          <p:cNvPr id="89" name="Text Placeholder 4">
            <a:extLst>
              <a:ext uri="{FF2B5EF4-FFF2-40B4-BE49-F238E27FC236}">
                <a16:creationId xmlns:a16="http://schemas.microsoft.com/office/drawing/2014/main" id="{D5192213-259B-3E44-A364-0A7C375E9AF4}"/>
              </a:ext>
            </a:extLst>
          </p:cNvPr>
          <p:cNvSpPr txBox="1">
            <a:spLocks/>
          </p:cNvSpPr>
          <p:nvPr/>
        </p:nvSpPr>
        <p:spPr>
          <a:xfrm>
            <a:off x="51201" y="6066388"/>
            <a:ext cx="8579843" cy="465897"/>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a:t>
            </a:r>
            <a:r>
              <a:rPr kumimoji="0" lang="en-US" alt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0.0001;</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a:t>
            </a:r>
            <a:r>
              <a:rPr kumimoji="0" lang="en-US" alt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alt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0.001; </a:t>
            </a: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0.01 </a:t>
            </a:r>
            <a:r>
              <a:rPr kumimoji="0" lang="en-US" sz="1200" b="0" i="0" u="none" strike="noStrike" kern="1200" cap="none" spc="0" normalizeH="0" baseline="0" noProof="0" dirty="0" err="1">
                <a:ln>
                  <a:noFill/>
                </a:ln>
                <a:solidFill>
                  <a:srgbClr val="231F20"/>
                </a:solidFill>
                <a:effectLst/>
                <a:uLnTx/>
                <a:uFillTx/>
                <a:latin typeface="Calibri" panose="020F0502020204030204"/>
                <a:ea typeface="+mn-ea"/>
                <a:cs typeface="+mn-cs"/>
              </a:rPr>
              <a:t>vs.</a:t>
            </a:r>
            <a:r>
              <a:rPr kumimoji="0" lang="en-US" altLang="en-US" sz="1200" b="0" i="0" u="none" strike="noStrike" kern="1200" cap="none" spc="0" normalizeH="0" baseline="0" noProof="0" dirty="0" err="1">
                <a:ln>
                  <a:noFill/>
                </a:ln>
                <a:solidFill>
                  <a:srgbClr val="231F20"/>
                </a:solidFill>
                <a:effectLst/>
                <a:uLnTx/>
                <a:uFillTx/>
                <a:latin typeface="Calibri" panose="020F0502020204030204"/>
                <a:ea typeface="+mn-ea"/>
                <a:cs typeface="+mn-cs"/>
              </a:rPr>
              <a:t>placebo</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Statistical analysis was based on logistic regression. Missing values and placebo patients rescued at week 16 were imputed as </a:t>
            </a:r>
            <a:r>
              <a:rPr kumimoji="0" lang="en-US" sz="1200" b="0" i="0" u="none" strike="noStrike" kern="1200" cap="none" spc="0" normalizeH="0" baseline="0" noProof="0" dirty="0" err="1">
                <a:ln>
                  <a:noFill/>
                </a:ln>
                <a:solidFill>
                  <a:srgbClr val="231F20"/>
                </a:solidFill>
                <a:effectLst/>
                <a:uLnTx/>
                <a:uFillTx/>
                <a:latin typeface="Calibri" panose="020F0502020204030204"/>
                <a:ea typeface="+mn-ea"/>
                <a:cs typeface="+mn-cs"/>
              </a:rPr>
              <a:t>nonresponders</a:t>
            </a:r>
            <a:r>
              <a:rPr kumimoji="0" lang="en-GB" sz="1200" b="0" i="0" u="none" strike="noStrike" kern="1200" cap="none" spc="0" normalizeH="0" baseline="0" noProof="0" dirty="0">
                <a:ln>
                  <a:noFill/>
                </a:ln>
                <a:solidFill>
                  <a:srgbClr val="231F20"/>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3" name="Rectangle 10">
            <a:extLst>
              <a:ext uri="{FF2B5EF4-FFF2-40B4-BE49-F238E27FC236}">
                <a16:creationId xmlns:a16="http://schemas.microsoft.com/office/drawing/2014/main" id="{AFC09414-DEEB-D145-866E-5FC6CE338387}"/>
              </a:ext>
            </a:extLst>
          </p:cNvPr>
          <p:cNvSpPr>
            <a:spLocks noChangeArrowheads="1"/>
          </p:cNvSpPr>
          <p:nvPr/>
        </p:nvSpPr>
        <p:spPr bwMode="auto">
          <a:xfrm rot="16200000">
            <a:off x="5525117" y="3045074"/>
            <a:ext cx="2107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t>Responders, %</a:t>
            </a:r>
          </a:p>
        </p:txBody>
      </p:sp>
      <p:grpSp>
        <p:nvGrpSpPr>
          <p:cNvPr id="4" name="Group 3">
            <a:extLst>
              <a:ext uri="{FF2B5EF4-FFF2-40B4-BE49-F238E27FC236}">
                <a16:creationId xmlns:a16="http://schemas.microsoft.com/office/drawing/2014/main" id="{6477D1BF-41A6-41D7-8DE5-152C542DB024}"/>
              </a:ext>
            </a:extLst>
          </p:cNvPr>
          <p:cNvGrpSpPr/>
          <p:nvPr/>
        </p:nvGrpSpPr>
        <p:grpSpPr>
          <a:xfrm>
            <a:off x="5746017" y="1516805"/>
            <a:ext cx="6357882" cy="3332653"/>
            <a:chOff x="5746017" y="1516805"/>
            <a:chExt cx="6357882" cy="3332653"/>
          </a:xfrm>
        </p:grpSpPr>
        <p:graphicFrame>
          <p:nvGraphicFramePr>
            <p:cNvPr id="113" name="Content Placeholder 4">
              <a:extLst>
                <a:ext uri="{FF2B5EF4-FFF2-40B4-BE49-F238E27FC236}">
                  <a16:creationId xmlns:a16="http://schemas.microsoft.com/office/drawing/2014/main" id="{95D0300A-3755-D745-8E54-0B8CEF645429}"/>
                </a:ext>
              </a:extLst>
            </p:cNvPr>
            <p:cNvGraphicFramePr>
              <a:graphicFrameLocks/>
            </p:cNvGraphicFramePr>
            <p:nvPr/>
          </p:nvGraphicFramePr>
          <p:xfrm>
            <a:off x="5746017" y="1789077"/>
            <a:ext cx="6295092" cy="2959384"/>
          </p:xfrm>
          <a:graphic>
            <a:graphicData uri="http://schemas.openxmlformats.org/drawingml/2006/chart">
              <c:chart xmlns:c="http://schemas.openxmlformats.org/drawingml/2006/chart" xmlns:r="http://schemas.openxmlformats.org/officeDocument/2006/relationships" r:id="rId3"/>
            </a:graphicData>
          </a:graphic>
        </p:graphicFrame>
        <p:sp>
          <p:nvSpPr>
            <p:cNvPr id="114" name="TextBox 113">
              <a:extLst>
                <a:ext uri="{FF2B5EF4-FFF2-40B4-BE49-F238E27FC236}">
                  <a16:creationId xmlns:a16="http://schemas.microsoft.com/office/drawing/2014/main" id="{6DC183B6-9860-7046-8015-F4C5C19DC106}"/>
                </a:ext>
              </a:extLst>
            </p:cNvPr>
            <p:cNvSpPr txBox="1"/>
            <p:nvPr/>
          </p:nvSpPr>
          <p:spPr>
            <a:xfrm>
              <a:off x="8407415" y="1516805"/>
              <a:ext cx="1390791" cy="36933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Anti-TNF-IR</a:t>
              </a:r>
              <a:endParaRPr kumimoji="0" lang="en-US" sz="1800" b="1" i="0" u="none" strike="noStrike" kern="0" cap="none" spc="0" normalizeH="0" baseline="0" noProof="0" dirty="0">
                <a:ln>
                  <a:noFill/>
                </a:ln>
                <a:solidFill>
                  <a:srgbClr val="231F20"/>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5EB99D9B-4D90-604D-83BC-C5E04C8B8D80}"/>
                </a:ext>
              </a:extLst>
            </p:cNvPr>
            <p:cNvSpPr txBox="1"/>
            <p:nvPr/>
          </p:nvSpPr>
          <p:spPr>
            <a:xfrm>
              <a:off x="10777361" y="3033484"/>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16" name="TextBox 115">
              <a:extLst>
                <a:ext uri="{FF2B5EF4-FFF2-40B4-BE49-F238E27FC236}">
                  <a16:creationId xmlns:a16="http://schemas.microsoft.com/office/drawing/2014/main" id="{6D31F9AE-F3E7-EE46-B6F1-72C6D9BC8598}"/>
                </a:ext>
              </a:extLst>
            </p:cNvPr>
            <p:cNvSpPr txBox="1"/>
            <p:nvPr/>
          </p:nvSpPr>
          <p:spPr>
            <a:xfrm>
              <a:off x="7794966" y="2940201"/>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7" name="TextBox 116">
              <a:extLst>
                <a:ext uri="{FF2B5EF4-FFF2-40B4-BE49-F238E27FC236}">
                  <a16:creationId xmlns:a16="http://schemas.microsoft.com/office/drawing/2014/main" id="{F3B0FFC6-EFF1-5740-B4C4-70F671EF6D8A}"/>
                </a:ext>
              </a:extLst>
            </p:cNvPr>
            <p:cNvSpPr txBox="1"/>
            <p:nvPr/>
          </p:nvSpPr>
          <p:spPr>
            <a:xfrm>
              <a:off x="9281024" y="2695190"/>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8" name="Rectangle 117">
              <a:extLst>
                <a:ext uri="{FF2B5EF4-FFF2-40B4-BE49-F238E27FC236}">
                  <a16:creationId xmlns:a16="http://schemas.microsoft.com/office/drawing/2014/main" id="{7B0D4C29-993B-884C-982C-2C467E961B87}"/>
                </a:ext>
              </a:extLst>
            </p:cNvPr>
            <p:cNvSpPr/>
            <p:nvPr/>
          </p:nvSpPr>
          <p:spPr>
            <a:xfrm>
              <a:off x="9252939" y="3334039"/>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19" name="Rectangle 118">
              <a:extLst>
                <a:ext uri="{FF2B5EF4-FFF2-40B4-BE49-F238E27FC236}">
                  <a16:creationId xmlns:a16="http://schemas.microsoft.com/office/drawing/2014/main" id="{3840F273-F6D6-4743-82B9-249FB6B7F8A4}"/>
                </a:ext>
              </a:extLst>
            </p:cNvPr>
            <p:cNvSpPr/>
            <p:nvPr/>
          </p:nvSpPr>
          <p:spPr>
            <a:xfrm>
              <a:off x="11487261" y="3457778"/>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20" name="Rectangle 119">
              <a:extLst>
                <a:ext uri="{FF2B5EF4-FFF2-40B4-BE49-F238E27FC236}">
                  <a16:creationId xmlns:a16="http://schemas.microsoft.com/office/drawing/2014/main" id="{D328630A-DC4A-744F-9CEC-FECAA4FFE5D0}"/>
                </a:ext>
              </a:extLst>
            </p:cNvPr>
            <p:cNvSpPr/>
            <p:nvPr/>
          </p:nvSpPr>
          <p:spPr>
            <a:xfrm>
              <a:off x="11488176" y="3120470"/>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endPar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128E8D78-E524-E949-BB24-AC1765BFA43E}"/>
                </a:ext>
              </a:extLst>
            </p:cNvPr>
            <p:cNvSpPr txBox="1"/>
            <p:nvPr/>
          </p:nvSpPr>
          <p:spPr>
            <a:xfrm>
              <a:off x="9973540" y="2715943"/>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22" name="Rectangle 121">
              <a:extLst>
                <a:ext uri="{FF2B5EF4-FFF2-40B4-BE49-F238E27FC236}">
                  <a16:creationId xmlns:a16="http://schemas.microsoft.com/office/drawing/2014/main" id="{3269E4DA-36F7-C348-B000-B17C7D2691BB}"/>
                </a:ext>
              </a:extLst>
            </p:cNvPr>
            <p:cNvSpPr/>
            <p:nvPr/>
          </p:nvSpPr>
          <p:spPr>
            <a:xfrm>
              <a:off x="10740277" y="3372617"/>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23" name="TextBox 122">
              <a:extLst>
                <a:ext uri="{FF2B5EF4-FFF2-40B4-BE49-F238E27FC236}">
                  <a16:creationId xmlns:a16="http://schemas.microsoft.com/office/drawing/2014/main" id="{723C09B5-7CD0-F043-9752-6471D481748A}"/>
                </a:ext>
              </a:extLst>
            </p:cNvPr>
            <p:cNvSpPr txBox="1"/>
            <p:nvPr/>
          </p:nvSpPr>
          <p:spPr>
            <a:xfrm>
              <a:off x="10093757" y="2877433"/>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24" name="TextBox 123">
              <a:extLst>
                <a:ext uri="{FF2B5EF4-FFF2-40B4-BE49-F238E27FC236}">
                  <a16:creationId xmlns:a16="http://schemas.microsoft.com/office/drawing/2014/main" id="{47098796-E7D7-1446-82FD-7EE65DFAC7D6}"/>
                </a:ext>
              </a:extLst>
            </p:cNvPr>
            <p:cNvSpPr txBox="1"/>
            <p:nvPr/>
          </p:nvSpPr>
          <p:spPr>
            <a:xfrm>
              <a:off x="11524261" y="2652940"/>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25" name="Rectangle 124">
              <a:extLst>
                <a:ext uri="{FF2B5EF4-FFF2-40B4-BE49-F238E27FC236}">
                  <a16:creationId xmlns:a16="http://schemas.microsoft.com/office/drawing/2014/main" id="{8F138EDA-7B94-E64D-B76A-44546DDC270F}"/>
                </a:ext>
              </a:extLst>
            </p:cNvPr>
            <p:cNvSpPr/>
            <p:nvPr/>
          </p:nvSpPr>
          <p:spPr>
            <a:xfrm>
              <a:off x="9942897" y="3030796"/>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26" name="TextBox 125">
              <a:extLst>
                <a:ext uri="{FF2B5EF4-FFF2-40B4-BE49-F238E27FC236}">
                  <a16:creationId xmlns:a16="http://schemas.microsoft.com/office/drawing/2014/main" id="{0A8FF476-ECB1-AC44-B038-21FBA92A67B8}"/>
                </a:ext>
              </a:extLst>
            </p:cNvPr>
            <p:cNvSpPr txBox="1"/>
            <p:nvPr/>
          </p:nvSpPr>
          <p:spPr>
            <a:xfrm>
              <a:off x="10777074" y="2666475"/>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27" name="Rectangle 126">
              <a:extLst>
                <a:ext uri="{FF2B5EF4-FFF2-40B4-BE49-F238E27FC236}">
                  <a16:creationId xmlns:a16="http://schemas.microsoft.com/office/drawing/2014/main" id="{A0405834-07D9-504F-AE38-F68C4DCDB9AB}"/>
                </a:ext>
              </a:extLst>
            </p:cNvPr>
            <p:cNvSpPr/>
            <p:nvPr/>
          </p:nvSpPr>
          <p:spPr>
            <a:xfrm>
              <a:off x="9245907" y="2998494"/>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endPar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452E8A73-2557-BB45-81E8-46A0335A7298}"/>
                </a:ext>
              </a:extLst>
            </p:cNvPr>
            <p:cNvSpPr/>
            <p:nvPr/>
          </p:nvSpPr>
          <p:spPr>
            <a:xfrm>
              <a:off x="8499405" y="3327436"/>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29" name="TextBox 128">
              <a:extLst>
                <a:ext uri="{FF2B5EF4-FFF2-40B4-BE49-F238E27FC236}">
                  <a16:creationId xmlns:a16="http://schemas.microsoft.com/office/drawing/2014/main" id="{50464C61-006D-2A44-B277-F657BA9878A5}"/>
                </a:ext>
              </a:extLst>
            </p:cNvPr>
            <p:cNvSpPr txBox="1"/>
            <p:nvPr/>
          </p:nvSpPr>
          <p:spPr>
            <a:xfrm>
              <a:off x="8541631" y="2605212"/>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0" name="Rectangle 129">
              <a:extLst>
                <a:ext uri="{FF2B5EF4-FFF2-40B4-BE49-F238E27FC236}">
                  <a16:creationId xmlns:a16="http://schemas.microsoft.com/office/drawing/2014/main" id="{E1473E4A-95B4-9544-827A-73FD6F47B9A9}"/>
                </a:ext>
              </a:extLst>
            </p:cNvPr>
            <p:cNvSpPr/>
            <p:nvPr/>
          </p:nvSpPr>
          <p:spPr>
            <a:xfrm>
              <a:off x="8507072" y="3001204"/>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endPar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5EC546EA-D299-7841-9500-0626B9417751}"/>
                </a:ext>
              </a:extLst>
            </p:cNvPr>
            <p:cNvSpPr/>
            <p:nvPr/>
          </p:nvSpPr>
          <p:spPr>
            <a:xfrm>
              <a:off x="7770106" y="3267694"/>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endPar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05AC1B0D-5F4E-9441-B0E1-BFA0F31F8DD5}"/>
                </a:ext>
              </a:extLst>
            </p:cNvPr>
            <p:cNvSpPr/>
            <p:nvPr/>
          </p:nvSpPr>
          <p:spPr>
            <a:xfrm>
              <a:off x="7757705" y="3489751"/>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33" name="Rectangle 132">
              <a:extLst>
                <a:ext uri="{FF2B5EF4-FFF2-40B4-BE49-F238E27FC236}">
                  <a16:creationId xmlns:a16="http://schemas.microsoft.com/office/drawing/2014/main" id="{EC8D5826-5FF1-0B4A-98CC-C34788ED60B5}"/>
                </a:ext>
              </a:extLst>
            </p:cNvPr>
            <p:cNvSpPr/>
            <p:nvPr/>
          </p:nvSpPr>
          <p:spPr>
            <a:xfrm>
              <a:off x="7617005" y="3363405"/>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4" name="Rectangle 133">
              <a:extLst>
                <a:ext uri="{FF2B5EF4-FFF2-40B4-BE49-F238E27FC236}">
                  <a16:creationId xmlns:a16="http://schemas.microsoft.com/office/drawing/2014/main" id="{B4AF4602-A804-9C4E-873F-DCBB14A2E8BA}"/>
                </a:ext>
              </a:extLst>
            </p:cNvPr>
            <p:cNvSpPr/>
            <p:nvPr/>
          </p:nvSpPr>
          <p:spPr>
            <a:xfrm>
              <a:off x="7584513" y="3071671"/>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5" name="Rectangle 134">
              <a:extLst>
                <a:ext uri="{FF2B5EF4-FFF2-40B4-BE49-F238E27FC236}">
                  <a16:creationId xmlns:a16="http://schemas.microsoft.com/office/drawing/2014/main" id="{85B87D57-EC0C-E342-B44F-F66A1837BC00}"/>
                </a:ext>
              </a:extLst>
            </p:cNvPr>
            <p:cNvSpPr/>
            <p:nvPr/>
          </p:nvSpPr>
          <p:spPr>
            <a:xfrm>
              <a:off x="7379839" y="3286650"/>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6" name="Rectangle 135">
              <a:extLst>
                <a:ext uri="{FF2B5EF4-FFF2-40B4-BE49-F238E27FC236}">
                  <a16:creationId xmlns:a16="http://schemas.microsoft.com/office/drawing/2014/main" id="{5CF22754-9AEC-964E-9429-38BA7FCB61CB}"/>
                </a:ext>
              </a:extLst>
            </p:cNvPr>
            <p:cNvSpPr/>
            <p:nvPr/>
          </p:nvSpPr>
          <p:spPr>
            <a:xfrm>
              <a:off x="7283881" y="3329042"/>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7" name="TextBox 136">
              <a:extLst>
                <a:ext uri="{FF2B5EF4-FFF2-40B4-BE49-F238E27FC236}">
                  <a16:creationId xmlns:a16="http://schemas.microsoft.com/office/drawing/2014/main" id="{A5A0D223-4D2F-8E44-A1F1-9D35AB493924}"/>
                </a:ext>
              </a:extLst>
            </p:cNvPr>
            <p:cNvSpPr txBox="1"/>
            <p:nvPr/>
          </p:nvSpPr>
          <p:spPr>
            <a:xfrm>
              <a:off x="11555259" y="3658603"/>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18.4%</a:t>
              </a:r>
            </a:p>
          </p:txBody>
        </p:sp>
        <p:sp>
          <p:nvSpPr>
            <p:cNvPr id="138" name="TextBox 137">
              <a:extLst>
                <a:ext uri="{FF2B5EF4-FFF2-40B4-BE49-F238E27FC236}">
                  <a16:creationId xmlns:a16="http://schemas.microsoft.com/office/drawing/2014/main" id="{6EA19488-C53B-404F-9163-BD875F15CB4F}"/>
                </a:ext>
              </a:extLst>
            </p:cNvPr>
            <p:cNvSpPr txBox="1"/>
            <p:nvPr/>
          </p:nvSpPr>
          <p:spPr>
            <a:xfrm>
              <a:off x="11555259" y="3000591"/>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43.1%</a:t>
              </a:r>
            </a:p>
          </p:txBody>
        </p:sp>
        <p:sp>
          <p:nvSpPr>
            <p:cNvPr id="139" name="TextBox 138">
              <a:extLst>
                <a:ext uri="{FF2B5EF4-FFF2-40B4-BE49-F238E27FC236}">
                  <a16:creationId xmlns:a16="http://schemas.microsoft.com/office/drawing/2014/main" id="{5EBCC41E-8BEB-254C-938C-E5805B7597E8}"/>
                </a:ext>
              </a:extLst>
            </p:cNvPr>
            <p:cNvSpPr txBox="1"/>
            <p:nvPr/>
          </p:nvSpPr>
          <p:spPr>
            <a:xfrm>
              <a:off x="11555259" y="3313142"/>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31.3%</a:t>
              </a:r>
            </a:p>
          </p:txBody>
        </p:sp>
        <p:sp>
          <p:nvSpPr>
            <p:cNvPr id="140" name="TextBox 139">
              <a:extLst>
                <a:ext uri="{FF2B5EF4-FFF2-40B4-BE49-F238E27FC236}">
                  <a16:creationId xmlns:a16="http://schemas.microsoft.com/office/drawing/2014/main" id="{C2FE4EEF-9B30-8542-8A18-1D563B0C9FC2}"/>
                </a:ext>
              </a:extLst>
            </p:cNvPr>
            <p:cNvSpPr txBox="1"/>
            <p:nvPr/>
          </p:nvSpPr>
          <p:spPr>
            <a:xfrm>
              <a:off x="11555259" y="2729856"/>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52.9%</a:t>
              </a:r>
            </a:p>
          </p:txBody>
        </p:sp>
        <p:sp>
          <p:nvSpPr>
            <p:cNvPr id="141" name="TextBox 140">
              <a:extLst>
                <a:ext uri="{FF2B5EF4-FFF2-40B4-BE49-F238E27FC236}">
                  <a16:creationId xmlns:a16="http://schemas.microsoft.com/office/drawing/2014/main" id="{35FB29C7-7BA0-6C40-B2A1-800B9E9A2818}"/>
                </a:ext>
              </a:extLst>
            </p:cNvPr>
            <p:cNvSpPr txBox="1"/>
            <p:nvPr/>
          </p:nvSpPr>
          <p:spPr>
            <a:xfrm>
              <a:off x="9897661" y="3795055"/>
              <a:ext cx="548640" cy="228600"/>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18.4%</a:t>
              </a:r>
            </a:p>
          </p:txBody>
        </p:sp>
        <p:sp>
          <p:nvSpPr>
            <p:cNvPr id="142" name="TextBox 141">
              <a:extLst>
                <a:ext uri="{FF2B5EF4-FFF2-40B4-BE49-F238E27FC236}">
                  <a16:creationId xmlns:a16="http://schemas.microsoft.com/office/drawing/2014/main" id="{77735327-9245-F243-835B-DEE5524CD384}"/>
                </a:ext>
              </a:extLst>
            </p:cNvPr>
            <p:cNvSpPr txBox="1"/>
            <p:nvPr/>
          </p:nvSpPr>
          <p:spPr>
            <a:xfrm>
              <a:off x="9897661" y="2921750"/>
              <a:ext cx="548640" cy="228600"/>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50.8%</a:t>
              </a:r>
            </a:p>
          </p:txBody>
        </p:sp>
        <p:sp>
          <p:nvSpPr>
            <p:cNvPr id="143" name="TextBox 142">
              <a:extLst>
                <a:ext uri="{FF2B5EF4-FFF2-40B4-BE49-F238E27FC236}">
                  <a16:creationId xmlns:a16="http://schemas.microsoft.com/office/drawing/2014/main" id="{E301DBC0-FB0B-6A4E-AFC3-DBE58D11A39A}"/>
                </a:ext>
              </a:extLst>
            </p:cNvPr>
            <p:cNvSpPr txBox="1"/>
            <p:nvPr/>
          </p:nvSpPr>
          <p:spPr>
            <a:xfrm>
              <a:off x="9897661" y="3262603"/>
              <a:ext cx="548640" cy="228600"/>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39.1%</a:t>
              </a:r>
            </a:p>
          </p:txBody>
        </p:sp>
        <p:sp>
          <p:nvSpPr>
            <p:cNvPr id="144" name="TextBox 143">
              <a:extLst>
                <a:ext uri="{FF2B5EF4-FFF2-40B4-BE49-F238E27FC236}">
                  <a16:creationId xmlns:a16="http://schemas.microsoft.com/office/drawing/2014/main" id="{764D3739-8FCC-904A-B1A4-C8F5701572A6}"/>
                </a:ext>
              </a:extLst>
            </p:cNvPr>
            <p:cNvSpPr txBox="1"/>
            <p:nvPr/>
          </p:nvSpPr>
          <p:spPr>
            <a:xfrm>
              <a:off x="9897661" y="2612033"/>
              <a:ext cx="548640" cy="228600"/>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51.5%</a:t>
              </a:r>
            </a:p>
          </p:txBody>
        </p:sp>
        <p:sp>
          <p:nvSpPr>
            <p:cNvPr id="145" name="Rectangle 10">
              <a:extLst>
                <a:ext uri="{FF2B5EF4-FFF2-40B4-BE49-F238E27FC236}">
                  <a16:creationId xmlns:a16="http://schemas.microsoft.com/office/drawing/2014/main" id="{640DD3C5-9EFB-BA48-A0E6-E754A6FF516A}"/>
                </a:ext>
              </a:extLst>
            </p:cNvPr>
            <p:cNvSpPr>
              <a:spLocks noChangeArrowheads="1"/>
            </p:cNvSpPr>
            <p:nvPr/>
          </p:nvSpPr>
          <p:spPr bwMode="auto">
            <a:xfrm>
              <a:off x="7149738" y="4664792"/>
              <a:ext cx="4467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srgbClr val="231F20"/>
                </a:solidFill>
                <a:effectLst/>
                <a:uLnTx/>
                <a:uFillTx/>
                <a:latin typeface="Calibri" panose="020F0502020204030204"/>
                <a:ea typeface="+mn-ea"/>
                <a:cs typeface="Calibri" panose="020F0502020204030204" pitchFamily="34" charset="0"/>
              </a:endParaRPr>
            </a:p>
          </p:txBody>
        </p:sp>
      </p:grpSp>
      <p:sp>
        <p:nvSpPr>
          <p:cNvPr id="110" name="TextBox 109">
            <a:extLst>
              <a:ext uri="{FF2B5EF4-FFF2-40B4-BE49-F238E27FC236}">
                <a16:creationId xmlns:a16="http://schemas.microsoft.com/office/drawing/2014/main" id="{3DFB199E-677E-D74D-8939-3C89821311C4}"/>
              </a:ext>
            </a:extLst>
          </p:cNvPr>
          <p:cNvSpPr txBox="1"/>
          <p:nvPr/>
        </p:nvSpPr>
        <p:spPr>
          <a:xfrm>
            <a:off x="5352701" y="2278271"/>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68.2%</a:t>
            </a:r>
          </a:p>
        </p:txBody>
      </p:sp>
      <p:sp>
        <p:nvSpPr>
          <p:cNvPr id="111" name="Rectangle 10">
            <a:extLst>
              <a:ext uri="{FF2B5EF4-FFF2-40B4-BE49-F238E27FC236}">
                <a16:creationId xmlns:a16="http://schemas.microsoft.com/office/drawing/2014/main" id="{A4750D88-EA59-424E-AF41-EE74F0A3380B}"/>
              </a:ext>
            </a:extLst>
          </p:cNvPr>
          <p:cNvSpPr>
            <a:spLocks noChangeArrowheads="1"/>
          </p:cNvSpPr>
          <p:nvPr/>
        </p:nvSpPr>
        <p:spPr bwMode="auto">
          <a:xfrm>
            <a:off x="966651" y="4720962"/>
            <a:ext cx="4467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srgbClr val="231F20"/>
              </a:solidFill>
              <a:effectLst/>
              <a:uLnTx/>
              <a:uFillTx/>
              <a:latin typeface="Calibri" panose="020F0502020204030204"/>
              <a:ea typeface="+mn-ea"/>
              <a:cs typeface="Calibri" panose="020F0502020204030204" pitchFamily="34" charset="0"/>
            </a:endParaRPr>
          </a:p>
        </p:txBody>
      </p:sp>
      <p:sp>
        <p:nvSpPr>
          <p:cNvPr id="148" name="TextBox 147">
            <a:extLst>
              <a:ext uri="{FF2B5EF4-FFF2-40B4-BE49-F238E27FC236}">
                <a16:creationId xmlns:a16="http://schemas.microsoft.com/office/drawing/2014/main" id="{5981696E-F970-E640-ACCB-36ED86BD970A}"/>
              </a:ext>
            </a:extLst>
          </p:cNvPr>
          <p:cNvSpPr txBox="1"/>
          <p:nvPr/>
        </p:nvSpPr>
        <p:spPr>
          <a:xfrm>
            <a:off x="2500965" y="1536009"/>
            <a:ext cx="1828800" cy="36576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Anti-TNF-naïve </a:t>
            </a:r>
            <a:endParaRPr kumimoji="0" lang="en-US" sz="1800" b="1" i="0" u="none" strike="noStrike" kern="0" cap="none" spc="0" normalizeH="0" baseline="0" noProof="0" dirty="0">
              <a:ln>
                <a:noFill/>
              </a:ln>
              <a:solidFill>
                <a:srgbClr val="231F20"/>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8433D8E8-2273-A945-9B9E-8B69886D39B3}"/>
              </a:ext>
            </a:extLst>
          </p:cNvPr>
          <p:cNvSpPr txBox="1"/>
          <p:nvPr/>
        </p:nvSpPr>
        <p:spPr>
          <a:xfrm>
            <a:off x="1484397" y="3231630"/>
            <a:ext cx="182880" cy="182880"/>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50" name="TextBox 149">
            <a:extLst>
              <a:ext uri="{FF2B5EF4-FFF2-40B4-BE49-F238E27FC236}">
                <a16:creationId xmlns:a16="http://schemas.microsoft.com/office/drawing/2014/main" id="{C76960A7-CE45-DA42-AE3D-919CFC593B5D}"/>
              </a:ext>
            </a:extLst>
          </p:cNvPr>
          <p:cNvSpPr txBox="1"/>
          <p:nvPr/>
        </p:nvSpPr>
        <p:spPr>
          <a:xfrm>
            <a:off x="1597642" y="2710637"/>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51" name="TextBox 150">
            <a:extLst>
              <a:ext uri="{FF2B5EF4-FFF2-40B4-BE49-F238E27FC236}">
                <a16:creationId xmlns:a16="http://schemas.microsoft.com/office/drawing/2014/main" id="{DD7904F1-F810-124A-815F-D47A3440D801}"/>
              </a:ext>
            </a:extLst>
          </p:cNvPr>
          <p:cNvSpPr txBox="1"/>
          <p:nvPr/>
        </p:nvSpPr>
        <p:spPr>
          <a:xfrm>
            <a:off x="3083324" y="2601255"/>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52" name="TextBox 151">
            <a:extLst>
              <a:ext uri="{FF2B5EF4-FFF2-40B4-BE49-F238E27FC236}">
                <a16:creationId xmlns:a16="http://schemas.microsoft.com/office/drawing/2014/main" id="{FFC87470-0520-844B-ACCF-FE414C900CA4}"/>
              </a:ext>
            </a:extLst>
          </p:cNvPr>
          <p:cNvSpPr txBox="1"/>
          <p:nvPr/>
        </p:nvSpPr>
        <p:spPr>
          <a:xfrm>
            <a:off x="2350332" y="2679178"/>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53" name="TextBox 152">
            <a:extLst>
              <a:ext uri="{FF2B5EF4-FFF2-40B4-BE49-F238E27FC236}">
                <a16:creationId xmlns:a16="http://schemas.microsoft.com/office/drawing/2014/main" id="{CF30F9B3-3C44-7941-A419-9EC583EF2B8D}"/>
              </a:ext>
            </a:extLst>
          </p:cNvPr>
          <p:cNvSpPr txBox="1"/>
          <p:nvPr/>
        </p:nvSpPr>
        <p:spPr>
          <a:xfrm>
            <a:off x="2338587" y="2377995"/>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54" name="TextBox 153">
            <a:extLst>
              <a:ext uri="{FF2B5EF4-FFF2-40B4-BE49-F238E27FC236}">
                <a16:creationId xmlns:a16="http://schemas.microsoft.com/office/drawing/2014/main" id="{A50BC416-F67D-3B44-87FA-5B556920D02C}"/>
              </a:ext>
            </a:extLst>
          </p:cNvPr>
          <p:cNvSpPr txBox="1"/>
          <p:nvPr/>
        </p:nvSpPr>
        <p:spPr>
          <a:xfrm>
            <a:off x="3906091" y="2258109"/>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55" name="TextBox 154">
            <a:extLst>
              <a:ext uri="{FF2B5EF4-FFF2-40B4-BE49-F238E27FC236}">
                <a16:creationId xmlns:a16="http://schemas.microsoft.com/office/drawing/2014/main" id="{C6F01A1B-44EF-D243-A818-69F7687E6E99}"/>
              </a:ext>
            </a:extLst>
          </p:cNvPr>
          <p:cNvSpPr txBox="1"/>
          <p:nvPr/>
        </p:nvSpPr>
        <p:spPr>
          <a:xfrm>
            <a:off x="3092263" y="2786581"/>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56" name="TextBox 155">
            <a:extLst>
              <a:ext uri="{FF2B5EF4-FFF2-40B4-BE49-F238E27FC236}">
                <a16:creationId xmlns:a16="http://schemas.microsoft.com/office/drawing/2014/main" id="{49412A8A-E92A-3143-95CD-BD2624A8C81B}"/>
              </a:ext>
            </a:extLst>
          </p:cNvPr>
          <p:cNvSpPr txBox="1"/>
          <p:nvPr/>
        </p:nvSpPr>
        <p:spPr>
          <a:xfrm>
            <a:off x="3075504" y="2386191"/>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57" name="TextBox 156">
            <a:extLst>
              <a:ext uri="{FF2B5EF4-FFF2-40B4-BE49-F238E27FC236}">
                <a16:creationId xmlns:a16="http://schemas.microsoft.com/office/drawing/2014/main" id="{DE8CEECD-8042-7E46-AC54-4CC9B6D4C300}"/>
              </a:ext>
            </a:extLst>
          </p:cNvPr>
          <p:cNvSpPr txBox="1"/>
          <p:nvPr/>
        </p:nvSpPr>
        <p:spPr>
          <a:xfrm>
            <a:off x="1689082" y="3014292"/>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58" name="TextBox 157">
            <a:extLst>
              <a:ext uri="{FF2B5EF4-FFF2-40B4-BE49-F238E27FC236}">
                <a16:creationId xmlns:a16="http://schemas.microsoft.com/office/drawing/2014/main" id="{CF73AEAC-5C99-7349-B8CD-1E227B3A80CB}"/>
              </a:ext>
            </a:extLst>
          </p:cNvPr>
          <p:cNvSpPr txBox="1"/>
          <p:nvPr/>
        </p:nvSpPr>
        <p:spPr>
          <a:xfrm>
            <a:off x="3830328" y="2711179"/>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59" name="TextBox 158">
            <a:extLst>
              <a:ext uri="{FF2B5EF4-FFF2-40B4-BE49-F238E27FC236}">
                <a16:creationId xmlns:a16="http://schemas.microsoft.com/office/drawing/2014/main" id="{8CBDE577-2AC6-BD47-91F7-78AE61DF10DF}"/>
              </a:ext>
            </a:extLst>
          </p:cNvPr>
          <p:cNvSpPr txBox="1"/>
          <p:nvPr/>
        </p:nvSpPr>
        <p:spPr>
          <a:xfrm>
            <a:off x="4580067" y="2239276"/>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60" name="TextBox 159">
            <a:extLst>
              <a:ext uri="{FF2B5EF4-FFF2-40B4-BE49-F238E27FC236}">
                <a16:creationId xmlns:a16="http://schemas.microsoft.com/office/drawing/2014/main" id="{50F41FF0-F815-F24D-BE74-5B01E4204260}"/>
              </a:ext>
            </a:extLst>
          </p:cNvPr>
          <p:cNvSpPr txBox="1"/>
          <p:nvPr/>
        </p:nvSpPr>
        <p:spPr>
          <a:xfrm>
            <a:off x="4630464" y="2403734"/>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61" name="TextBox 160">
            <a:extLst>
              <a:ext uri="{FF2B5EF4-FFF2-40B4-BE49-F238E27FC236}">
                <a16:creationId xmlns:a16="http://schemas.microsoft.com/office/drawing/2014/main" id="{20494325-D39B-8F4E-902D-059E6173E780}"/>
              </a:ext>
            </a:extLst>
          </p:cNvPr>
          <p:cNvSpPr txBox="1"/>
          <p:nvPr/>
        </p:nvSpPr>
        <p:spPr>
          <a:xfrm>
            <a:off x="4576906" y="2711644"/>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62" name="TextBox 161">
            <a:extLst>
              <a:ext uri="{FF2B5EF4-FFF2-40B4-BE49-F238E27FC236}">
                <a16:creationId xmlns:a16="http://schemas.microsoft.com/office/drawing/2014/main" id="{3CAF2678-BE3D-7143-A701-4A7550BCEB47}"/>
              </a:ext>
            </a:extLst>
          </p:cNvPr>
          <p:cNvSpPr txBox="1"/>
          <p:nvPr/>
        </p:nvSpPr>
        <p:spPr>
          <a:xfrm>
            <a:off x="3831301" y="2261909"/>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63" name="TextBox 162">
            <a:extLst>
              <a:ext uri="{FF2B5EF4-FFF2-40B4-BE49-F238E27FC236}">
                <a16:creationId xmlns:a16="http://schemas.microsoft.com/office/drawing/2014/main" id="{04AFACE2-DFCC-B946-BE52-DCDEE3FBE9E6}"/>
              </a:ext>
            </a:extLst>
          </p:cNvPr>
          <p:cNvSpPr txBox="1"/>
          <p:nvPr/>
        </p:nvSpPr>
        <p:spPr>
          <a:xfrm>
            <a:off x="5324832" y="2395981"/>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64" name="TextBox 163">
            <a:extLst>
              <a:ext uri="{FF2B5EF4-FFF2-40B4-BE49-F238E27FC236}">
                <a16:creationId xmlns:a16="http://schemas.microsoft.com/office/drawing/2014/main" id="{9EF66DE3-FF7D-B440-B537-CEEA94D71681}"/>
              </a:ext>
            </a:extLst>
          </p:cNvPr>
          <p:cNvSpPr txBox="1"/>
          <p:nvPr/>
        </p:nvSpPr>
        <p:spPr>
          <a:xfrm>
            <a:off x="5318849" y="2708118"/>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65" name="TextBox 164">
            <a:extLst>
              <a:ext uri="{FF2B5EF4-FFF2-40B4-BE49-F238E27FC236}">
                <a16:creationId xmlns:a16="http://schemas.microsoft.com/office/drawing/2014/main" id="{79CF92BA-58E9-3F46-A625-F31D342ECEC3}"/>
              </a:ext>
            </a:extLst>
          </p:cNvPr>
          <p:cNvSpPr txBox="1"/>
          <p:nvPr/>
        </p:nvSpPr>
        <p:spPr>
          <a:xfrm>
            <a:off x="5318850" y="2223586"/>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67" name="TextBox 166">
            <a:extLst>
              <a:ext uri="{FF2B5EF4-FFF2-40B4-BE49-F238E27FC236}">
                <a16:creationId xmlns:a16="http://schemas.microsoft.com/office/drawing/2014/main" id="{B8AEA580-6D42-8D41-8D0B-2150A48F48BD}"/>
              </a:ext>
            </a:extLst>
          </p:cNvPr>
          <p:cNvSpPr txBox="1"/>
          <p:nvPr/>
        </p:nvSpPr>
        <p:spPr>
          <a:xfrm>
            <a:off x="2340641" y="2946063"/>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249" name="TextBox 248">
            <a:extLst>
              <a:ext uri="{FF2B5EF4-FFF2-40B4-BE49-F238E27FC236}">
                <a16:creationId xmlns:a16="http://schemas.microsoft.com/office/drawing/2014/main" id="{2BAB34BF-73FA-DD40-8F50-B424584BD4EF}"/>
              </a:ext>
            </a:extLst>
          </p:cNvPr>
          <p:cNvSpPr txBox="1"/>
          <p:nvPr/>
        </p:nvSpPr>
        <p:spPr>
          <a:xfrm>
            <a:off x="1541758" y="2883287"/>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250" name="TextBox 249">
            <a:extLst>
              <a:ext uri="{FF2B5EF4-FFF2-40B4-BE49-F238E27FC236}">
                <a16:creationId xmlns:a16="http://schemas.microsoft.com/office/drawing/2014/main" id="{A724E655-0B8E-E340-AEC1-083E8E76FF7D}"/>
              </a:ext>
            </a:extLst>
          </p:cNvPr>
          <p:cNvSpPr txBox="1"/>
          <p:nvPr/>
        </p:nvSpPr>
        <p:spPr>
          <a:xfrm>
            <a:off x="1136445" y="3242801"/>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251" name="TextBox 250">
            <a:extLst>
              <a:ext uri="{FF2B5EF4-FFF2-40B4-BE49-F238E27FC236}">
                <a16:creationId xmlns:a16="http://schemas.microsoft.com/office/drawing/2014/main" id="{B53F8F0F-A46F-664F-B9F4-C8BCF25119D9}"/>
              </a:ext>
            </a:extLst>
          </p:cNvPr>
          <p:cNvSpPr txBox="1"/>
          <p:nvPr/>
        </p:nvSpPr>
        <p:spPr>
          <a:xfrm>
            <a:off x="1411342" y="2764520"/>
            <a:ext cx="182880" cy="182880"/>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252" name="TextBox 251">
            <a:extLst>
              <a:ext uri="{FF2B5EF4-FFF2-40B4-BE49-F238E27FC236}">
                <a16:creationId xmlns:a16="http://schemas.microsoft.com/office/drawing/2014/main" id="{EF55917A-6BAD-4540-ACA3-438598773C77}"/>
              </a:ext>
            </a:extLst>
          </p:cNvPr>
          <p:cNvSpPr txBox="1"/>
          <p:nvPr/>
        </p:nvSpPr>
        <p:spPr>
          <a:xfrm>
            <a:off x="1353248" y="3099368"/>
            <a:ext cx="182880" cy="182880"/>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253" name="TextBox 252">
            <a:extLst>
              <a:ext uri="{FF2B5EF4-FFF2-40B4-BE49-F238E27FC236}">
                <a16:creationId xmlns:a16="http://schemas.microsoft.com/office/drawing/2014/main" id="{A1B1AB46-C3DF-3D4C-B5E9-0616EC387606}"/>
              </a:ext>
            </a:extLst>
          </p:cNvPr>
          <p:cNvSpPr txBox="1"/>
          <p:nvPr/>
        </p:nvSpPr>
        <p:spPr>
          <a:xfrm>
            <a:off x="1308736" y="3470995"/>
            <a:ext cx="182880" cy="182880"/>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254" name="TextBox 253">
            <a:extLst>
              <a:ext uri="{FF2B5EF4-FFF2-40B4-BE49-F238E27FC236}">
                <a16:creationId xmlns:a16="http://schemas.microsoft.com/office/drawing/2014/main" id="{E7E1BFE4-A5CF-1A43-AE6B-88EB41BDB5E0}"/>
              </a:ext>
            </a:extLst>
          </p:cNvPr>
          <p:cNvSpPr txBox="1"/>
          <p:nvPr/>
        </p:nvSpPr>
        <p:spPr>
          <a:xfrm>
            <a:off x="1245639" y="3546311"/>
            <a:ext cx="182880" cy="182880"/>
          </a:xfrm>
          <a:prstGeom prst="rect">
            <a:avLst/>
          </a:prstGeom>
          <a:noFill/>
        </p:spPr>
        <p:txBody>
          <a:bodyPr wrap="non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255" name="TextBox 254">
            <a:extLst>
              <a:ext uri="{FF2B5EF4-FFF2-40B4-BE49-F238E27FC236}">
                <a16:creationId xmlns:a16="http://schemas.microsoft.com/office/drawing/2014/main" id="{89F61CAB-A308-C540-AAC8-67ED778824FB}"/>
              </a:ext>
            </a:extLst>
          </p:cNvPr>
          <p:cNvSpPr txBox="1"/>
          <p:nvPr/>
        </p:nvSpPr>
        <p:spPr>
          <a:xfrm>
            <a:off x="5355352" y="3444727"/>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25.6%</a:t>
            </a:r>
          </a:p>
        </p:txBody>
      </p:sp>
      <p:sp>
        <p:nvSpPr>
          <p:cNvPr id="256" name="TextBox 255">
            <a:extLst>
              <a:ext uri="{FF2B5EF4-FFF2-40B4-BE49-F238E27FC236}">
                <a16:creationId xmlns:a16="http://schemas.microsoft.com/office/drawing/2014/main" id="{174C7AD6-C1D6-3149-AB73-A24D98962F02}"/>
              </a:ext>
            </a:extLst>
          </p:cNvPr>
          <p:cNvSpPr txBox="1"/>
          <p:nvPr/>
        </p:nvSpPr>
        <p:spPr>
          <a:xfrm>
            <a:off x="5367479" y="2598745"/>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57.4%</a:t>
            </a:r>
          </a:p>
        </p:txBody>
      </p:sp>
      <p:sp>
        <p:nvSpPr>
          <p:cNvPr id="257" name="TextBox 256">
            <a:extLst>
              <a:ext uri="{FF2B5EF4-FFF2-40B4-BE49-F238E27FC236}">
                <a16:creationId xmlns:a16="http://schemas.microsoft.com/office/drawing/2014/main" id="{476639F4-293E-D842-A520-6E1531E17089}"/>
              </a:ext>
            </a:extLst>
          </p:cNvPr>
          <p:cNvSpPr txBox="1"/>
          <p:nvPr/>
        </p:nvSpPr>
        <p:spPr>
          <a:xfrm>
            <a:off x="5379140" y="2459429"/>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62.0%</a:t>
            </a:r>
          </a:p>
        </p:txBody>
      </p:sp>
      <p:sp>
        <p:nvSpPr>
          <p:cNvPr id="258" name="TextBox 257">
            <a:extLst>
              <a:ext uri="{FF2B5EF4-FFF2-40B4-BE49-F238E27FC236}">
                <a16:creationId xmlns:a16="http://schemas.microsoft.com/office/drawing/2014/main" id="{E7B2BB21-AC35-D64B-B098-9D8A70B575C7}"/>
              </a:ext>
            </a:extLst>
          </p:cNvPr>
          <p:cNvSpPr txBox="1"/>
          <p:nvPr/>
        </p:nvSpPr>
        <p:spPr>
          <a:xfrm>
            <a:off x="3628517" y="3456892"/>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31.2%</a:t>
            </a:r>
          </a:p>
        </p:txBody>
      </p:sp>
      <p:sp>
        <p:nvSpPr>
          <p:cNvPr id="259" name="TextBox 258">
            <a:extLst>
              <a:ext uri="{FF2B5EF4-FFF2-40B4-BE49-F238E27FC236}">
                <a16:creationId xmlns:a16="http://schemas.microsoft.com/office/drawing/2014/main" id="{4BAE6888-552E-AB42-A195-D93503A8A90B}"/>
              </a:ext>
            </a:extLst>
          </p:cNvPr>
          <p:cNvSpPr txBox="1"/>
          <p:nvPr/>
        </p:nvSpPr>
        <p:spPr>
          <a:xfrm>
            <a:off x="3628517" y="2747914"/>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57.4%</a:t>
            </a:r>
          </a:p>
        </p:txBody>
      </p:sp>
      <p:sp>
        <p:nvSpPr>
          <p:cNvPr id="260" name="TextBox 259">
            <a:extLst>
              <a:ext uri="{FF2B5EF4-FFF2-40B4-BE49-F238E27FC236}">
                <a16:creationId xmlns:a16="http://schemas.microsoft.com/office/drawing/2014/main" id="{908660BC-3524-B94C-B1D3-3FEC9E9AD077}"/>
              </a:ext>
            </a:extLst>
          </p:cNvPr>
          <p:cNvSpPr txBox="1"/>
          <p:nvPr/>
        </p:nvSpPr>
        <p:spPr>
          <a:xfrm>
            <a:off x="3628517" y="2170693"/>
            <a:ext cx="548640" cy="182880"/>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67.7%</a:t>
            </a:r>
          </a:p>
        </p:txBody>
      </p:sp>
      <p:sp>
        <p:nvSpPr>
          <p:cNvPr id="261" name="TextBox 260">
            <a:extLst>
              <a:ext uri="{FF2B5EF4-FFF2-40B4-BE49-F238E27FC236}">
                <a16:creationId xmlns:a16="http://schemas.microsoft.com/office/drawing/2014/main" id="{C750FF57-8EB4-D94D-88A6-C9BB0A8E5AB7}"/>
              </a:ext>
            </a:extLst>
          </p:cNvPr>
          <p:cNvSpPr txBox="1"/>
          <p:nvPr/>
        </p:nvSpPr>
        <p:spPr>
          <a:xfrm>
            <a:off x="3628517" y="2424044"/>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67.5%</a:t>
            </a:r>
          </a:p>
        </p:txBody>
      </p:sp>
      <p:sp>
        <p:nvSpPr>
          <p:cNvPr id="262" name="Rectangle 10">
            <a:extLst>
              <a:ext uri="{FF2B5EF4-FFF2-40B4-BE49-F238E27FC236}">
                <a16:creationId xmlns:a16="http://schemas.microsoft.com/office/drawing/2014/main" id="{04511A35-1C00-AA4C-AF00-2FD07D1E3BF3}"/>
              </a:ext>
            </a:extLst>
          </p:cNvPr>
          <p:cNvSpPr>
            <a:spLocks noChangeArrowheads="1"/>
          </p:cNvSpPr>
          <p:nvPr/>
        </p:nvSpPr>
        <p:spPr bwMode="auto">
          <a:xfrm rot="16200000">
            <a:off x="-684958" y="3096981"/>
            <a:ext cx="2114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t>Responders, % </a:t>
            </a:r>
          </a:p>
        </p:txBody>
      </p:sp>
      <p:grpSp>
        <p:nvGrpSpPr>
          <p:cNvPr id="189" name="Group 188">
            <a:extLst>
              <a:ext uri="{FF2B5EF4-FFF2-40B4-BE49-F238E27FC236}">
                <a16:creationId xmlns:a16="http://schemas.microsoft.com/office/drawing/2014/main" id="{84C8D179-FF8F-4D37-8A19-585162421BE0}"/>
              </a:ext>
            </a:extLst>
          </p:cNvPr>
          <p:cNvGrpSpPr/>
          <p:nvPr/>
        </p:nvGrpSpPr>
        <p:grpSpPr>
          <a:xfrm>
            <a:off x="2933616" y="5307372"/>
            <a:ext cx="6324769" cy="495859"/>
            <a:chOff x="3219447" y="5307372"/>
            <a:chExt cx="6324769" cy="495859"/>
          </a:xfrm>
        </p:grpSpPr>
        <p:sp>
          <p:nvSpPr>
            <p:cNvPr id="190" name="TextBox 189">
              <a:extLst>
                <a:ext uri="{FF2B5EF4-FFF2-40B4-BE49-F238E27FC236}">
                  <a16:creationId xmlns:a16="http://schemas.microsoft.com/office/drawing/2014/main" id="{F3806FDD-6583-4E5E-9D2D-84B87612664D}"/>
                </a:ext>
              </a:extLst>
            </p:cNvPr>
            <p:cNvSpPr txBox="1"/>
            <p:nvPr/>
          </p:nvSpPr>
          <p:spPr>
            <a:xfrm>
              <a:off x="6367740" y="5313353"/>
              <a:ext cx="3176476"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No Load (</a:t>
              </a:r>
              <a:r>
                <a:rPr kumimoji="0" lang="en-GB" sz="1000" b="0" i="0" u="none" strike="noStrike" kern="0" cap="none" spc="-11" normalizeH="0" baseline="0" noProof="0" dirty="0">
                  <a:ln>
                    <a:noFill/>
                  </a:ln>
                  <a:solidFill>
                    <a:srgbClr val="231F20"/>
                  </a:solidFill>
                  <a:effectLst/>
                  <a:uLnTx/>
                  <a:uFillTx/>
                  <a:latin typeface="Calibri" panose="020F0502020204030204"/>
                  <a:ea typeface="+mn-ea"/>
                  <a:cs typeface="+mn-cs"/>
                </a:rPr>
                <a:t>naïve, n = 158; IR, n = 64</a:t>
              </a: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Placebo (naïve, n = 234; IR, n = 98)</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id="{9EA54003-DFD7-475A-ABA0-08E8CD273D29}"/>
                </a:ext>
              </a:extLst>
            </p:cNvPr>
            <p:cNvSpPr txBox="1"/>
            <p:nvPr/>
          </p:nvSpPr>
          <p:spPr>
            <a:xfrm>
              <a:off x="3463619" y="5307372"/>
              <a:ext cx="2730207"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300 mg (naïve, n = 154; IR, n = 68)</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(naïve, n = 155; IR, n = 65)</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grpSp>
          <p:nvGrpSpPr>
            <p:cNvPr id="192" name="Group 191">
              <a:extLst>
                <a:ext uri="{FF2B5EF4-FFF2-40B4-BE49-F238E27FC236}">
                  <a16:creationId xmlns:a16="http://schemas.microsoft.com/office/drawing/2014/main" id="{0B1CC62E-8304-467B-BE40-D0306901227D}"/>
                </a:ext>
              </a:extLst>
            </p:cNvPr>
            <p:cNvGrpSpPr/>
            <p:nvPr/>
          </p:nvGrpSpPr>
          <p:grpSpPr>
            <a:xfrm>
              <a:off x="6121390" y="5383830"/>
              <a:ext cx="290633" cy="81000"/>
              <a:chOff x="5325913" y="5860210"/>
              <a:chExt cx="516680" cy="144000"/>
            </a:xfrm>
            <a:solidFill>
              <a:srgbClr val="009900"/>
            </a:solidFill>
          </p:grpSpPr>
          <p:sp>
            <p:nvSpPr>
              <p:cNvPr id="205" name="Isosceles Triangle 148">
                <a:extLst>
                  <a:ext uri="{FF2B5EF4-FFF2-40B4-BE49-F238E27FC236}">
                    <a16:creationId xmlns:a16="http://schemas.microsoft.com/office/drawing/2014/main" id="{4166E951-B124-4E0D-8F04-7772F5412962}"/>
                  </a:ext>
                </a:extLst>
              </p:cNvPr>
              <p:cNvSpPr/>
              <p:nvPr/>
            </p:nvSpPr>
            <p:spPr>
              <a:xfrm>
                <a:off x="5325913"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06" name="Isosceles Triangle 149">
                <a:extLst>
                  <a:ext uri="{FF2B5EF4-FFF2-40B4-BE49-F238E27FC236}">
                    <a16:creationId xmlns:a16="http://schemas.microsoft.com/office/drawing/2014/main" id="{DB8CC6B7-E3E0-449D-9B13-06355A799BBB}"/>
                  </a:ext>
                </a:extLst>
              </p:cNvPr>
              <p:cNvSpPr/>
              <p:nvPr/>
            </p:nvSpPr>
            <p:spPr>
              <a:xfrm>
                <a:off x="5673168"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207" name="Straight Connector 206">
                <a:extLst>
                  <a:ext uri="{FF2B5EF4-FFF2-40B4-BE49-F238E27FC236}">
                    <a16:creationId xmlns:a16="http://schemas.microsoft.com/office/drawing/2014/main" id="{3BCAD47D-3BD7-46ED-955A-092F1D1B1060}"/>
                  </a:ext>
                </a:extLst>
              </p:cNvPr>
              <p:cNvCxnSpPr/>
              <p:nvPr/>
            </p:nvCxnSpPr>
            <p:spPr>
              <a:xfrm>
                <a:off x="5389447" y="5951888"/>
                <a:ext cx="338851" cy="0"/>
              </a:xfrm>
              <a:prstGeom prst="line">
                <a:avLst/>
              </a:prstGeom>
              <a:grpFill/>
              <a:ln w="28575" cap="flat" cmpd="sng" algn="ctr">
                <a:solidFill>
                  <a:srgbClr val="0000FF"/>
                </a:solidFill>
                <a:prstDash val="solid"/>
              </a:ln>
              <a:effectLst/>
            </p:spPr>
          </p:cxnSp>
        </p:grpSp>
        <p:grpSp>
          <p:nvGrpSpPr>
            <p:cNvPr id="193" name="Group 192">
              <a:extLst>
                <a:ext uri="{FF2B5EF4-FFF2-40B4-BE49-F238E27FC236}">
                  <a16:creationId xmlns:a16="http://schemas.microsoft.com/office/drawing/2014/main" id="{A7816BBA-E6AB-4189-9F47-F561059EC5C2}"/>
                </a:ext>
              </a:extLst>
            </p:cNvPr>
            <p:cNvGrpSpPr/>
            <p:nvPr/>
          </p:nvGrpSpPr>
          <p:grpSpPr>
            <a:xfrm>
              <a:off x="3232301" y="5620552"/>
              <a:ext cx="272724" cy="81000"/>
              <a:chOff x="872992" y="5844720"/>
              <a:chExt cx="484842" cy="144000"/>
            </a:xfrm>
          </p:grpSpPr>
          <p:sp>
            <p:nvSpPr>
              <p:cNvPr id="202" name="Rectangle 201">
                <a:extLst>
                  <a:ext uri="{FF2B5EF4-FFF2-40B4-BE49-F238E27FC236}">
                    <a16:creationId xmlns:a16="http://schemas.microsoft.com/office/drawing/2014/main" id="{A1B04611-5128-4B86-9D2D-1149174809AC}"/>
                  </a:ext>
                </a:extLst>
              </p:cNvPr>
              <p:cNvSpPr/>
              <p:nvPr/>
            </p:nvSpPr>
            <p:spPr>
              <a:xfrm rot="2700000">
                <a:off x="1213834"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03" name="Rectangle 202">
                <a:extLst>
                  <a:ext uri="{FF2B5EF4-FFF2-40B4-BE49-F238E27FC236}">
                    <a16:creationId xmlns:a16="http://schemas.microsoft.com/office/drawing/2014/main" id="{B80079AF-F7A9-46A5-A696-A73348CFFD7D}"/>
                  </a:ext>
                </a:extLst>
              </p:cNvPr>
              <p:cNvSpPr/>
              <p:nvPr/>
            </p:nvSpPr>
            <p:spPr>
              <a:xfrm rot="2700000">
                <a:off x="872992"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204" name="Straight Connector 203">
                <a:extLst>
                  <a:ext uri="{FF2B5EF4-FFF2-40B4-BE49-F238E27FC236}">
                    <a16:creationId xmlns:a16="http://schemas.microsoft.com/office/drawing/2014/main" id="{2D60783B-42C1-44AB-805F-A1E14265B536}"/>
                  </a:ext>
                </a:extLst>
              </p:cNvPr>
              <p:cNvCxnSpPr/>
              <p:nvPr/>
            </p:nvCxnSpPr>
            <p:spPr>
              <a:xfrm>
                <a:off x="936003" y="5915490"/>
                <a:ext cx="338851" cy="0"/>
              </a:xfrm>
              <a:prstGeom prst="line">
                <a:avLst/>
              </a:prstGeom>
              <a:solidFill>
                <a:sysClr val="window" lastClr="FFFFFF"/>
              </a:solidFill>
              <a:ln w="28575" cap="flat" cmpd="sng" algn="ctr">
                <a:solidFill>
                  <a:srgbClr val="4F8AFF"/>
                </a:solidFill>
                <a:prstDash val="solid"/>
              </a:ln>
              <a:effectLst/>
            </p:spPr>
          </p:cxnSp>
        </p:grpSp>
        <p:grpSp>
          <p:nvGrpSpPr>
            <p:cNvPr id="194" name="Group 193">
              <a:extLst>
                <a:ext uri="{FF2B5EF4-FFF2-40B4-BE49-F238E27FC236}">
                  <a16:creationId xmlns:a16="http://schemas.microsoft.com/office/drawing/2014/main" id="{9F2A7AD9-DFF0-4E82-B9B7-94BC70149CF5}"/>
                </a:ext>
              </a:extLst>
            </p:cNvPr>
            <p:cNvGrpSpPr/>
            <p:nvPr/>
          </p:nvGrpSpPr>
          <p:grpSpPr>
            <a:xfrm>
              <a:off x="3219447" y="5383312"/>
              <a:ext cx="279362" cy="81000"/>
              <a:chOff x="1251697" y="5532476"/>
              <a:chExt cx="496642" cy="144000"/>
            </a:xfrm>
          </p:grpSpPr>
          <p:sp>
            <p:nvSpPr>
              <p:cNvPr id="199" name="Rectangle 198">
                <a:extLst>
                  <a:ext uri="{FF2B5EF4-FFF2-40B4-BE49-F238E27FC236}">
                    <a16:creationId xmlns:a16="http://schemas.microsoft.com/office/drawing/2014/main" id="{F8730284-6E4A-4DE5-A44D-E92255D5FD1B}"/>
                  </a:ext>
                </a:extLst>
              </p:cNvPr>
              <p:cNvSpPr/>
              <p:nvPr/>
            </p:nvSpPr>
            <p:spPr>
              <a:xfrm>
                <a:off x="1251697"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00" name="Rectangle 199">
                <a:extLst>
                  <a:ext uri="{FF2B5EF4-FFF2-40B4-BE49-F238E27FC236}">
                    <a16:creationId xmlns:a16="http://schemas.microsoft.com/office/drawing/2014/main" id="{1DEAB645-3A08-4968-9F05-B72AF2811EC9}"/>
                  </a:ext>
                </a:extLst>
              </p:cNvPr>
              <p:cNvSpPr/>
              <p:nvPr/>
            </p:nvSpPr>
            <p:spPr>
              <a:xfrm>
                <a:off x="1604339"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201" name="Straight Connector 200">
                <a:extLst>
                  <a:ext uri="{FF2B5EF4-FFF2-40B4-BE49-F238E27FC236}">
                    <a16:creationId xmlns:a16="http://schemas.microsoft.com/office/drawing/2014/main" id="{405C0E5A-C0CC-488B-A3B8-36289CC28B2D}"/>
                  </a:ext>
                </a:extLst>
              </p:cNvPr>
              <p:cNvCxnSpPr/>
              <p:nvPr/>
            </p:nvCxnSpPr>
            <p:spPr>
              <a:xfrm>
                <a:off x="1334707" y="5620570"/>
                <a:ext cx="338850" cy="0"/>
              </a:xfrm>
              <a:prstGeom prst="line">
                <a:avLst/>
              </a:prstGeom>
              <a:solidFill>
                <a:sysClr val="window" lastClr="FFFFFF"/>
              </a:solidFill>
              <a:ln w="28575" cap="flat" cmpd="sng" algn="ctr">
                <a:solidFill>
                  <a:srgbClr val="009900"/>
                </a:solidFill>
                <a:prstDash val="solid"/>
              </a:ln>
              <a:effectLst/>
            </p:spPr>
          </p:cxnSp>
        </p:grpSp>
        <p:cxnSp>
          <p:nvCxnSpPr>
            <p:cNvPr id="195" name="Straight Connector 194">
              <a:extLst>
                <a:ext uri="{FF2B5EF4-FFF2-40B4-BE49-F238E27FC236}">
                  <a16:creationId xmlns:a16="http://schemas.microsoft.com/office/drawing/2014/main" id="{749FE9F8-649D-45B1-8090-4959A6A943E4}"/>
                </a:ext>
              </a:extLst>
            </p:cNvPr>
            <p:cNvCxnSpPr/>
            <p:nvPr/>
          </p:nvCxnSpPr>
          <p:spPr>
            <a:xfrm>
              <a:off x="6168204" y="5679520"/>
              <a:ext cx="190604" cy="0"/>
            </a:xfrm>
            <a:prstGeom prst="line">
              <a:avLst/>
            </a:prstGeom>
            <a:solidFill>
              <a:sysClr val="window" lastClr="FFFFFF"/>
            </a:solidFill>
            <a:ln w="28575" cap="flat" cmpd="sng" algn="ctr">
              <a:solidFill>
                <a:schemeClr val="bg1">
                  <a:lumMod val="75000"/>
                </a:schemeClr>
              </a:solidFill>
              <a:prstDash val="solid"/>
            </a:ln>
            <a:effectLst/>
          </p:spPr>
        </p:cxnSp>
        <p:grpSp>
          <p:nvGrpSpPr>
            <p:cNvPr id="196" name="Group 195">
              <a:extLst>
                <a:ext uri="{FF2B5EF4-FFF2-40B4-BE49-F238E27FC236}">
                  <a16:creationId xmlns:a16="http://schemas.microsoft.com/office/drawing/2014/main" id="{AF388065-2DF9-47D1-876F-F0307EFC0076}"/>
                </a:ext>
              </a:extLst>
            </p:cNvPr>
            <p:cNvGrpSpPr/>
            <p:nvPr/>
          </p:nvGrpSpPr>
          <p:grpSpPr>
            <a:xfrm>
              <a:off x="6091455" y="5606310"/>
              <a:ext cx="333527" cy="146420"/>
              <a:chOff x="6257809" y="5579151"/>
              <a:chExt cx="333527" cy="146420"/>
            </a:xfrm>
          </p:grpSpPr>
          <p:pic>
            <p:nvPicPr>
              <p:cNvPr id="197" name="Graphic 196" descr="Close">
                <a:extLst>
                  <a:ext uri="{FF2B5EF4-FFF2-40B4-BE49-F238E27FC236}">
                    <a16:creationId xmlns:a16="http://schemas.microsoft.com/office/drawing/2014/main" id="{B10E92FB-F61F-46AA-919C-F09A7CA35D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7809" y="5580656"/>
                <a:ext cx="144915" cy="144915"/>
              </a:xfrm>
              <a:prstGeom prst="rect">
                <a:avLst/>
              </a:prstGeom>
            </p:spPr>
          </p:pic>
          <p:pic>
            <p:nvPicPr>
              <p:cNvPr id="198" name="Graphic 197" descr="Close">
                <a:extLst>
                  <a:ext uri="{FF2B5EF4-FFF2-40B4-BE49-F238E27FC236}">
                    <a16:creationId xmlns:a16="http://schemas.microsoft.com/office/drawing/2014/main" id="{99123F1C-BFD6-469E-9660-F2D30F7E47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6421" y="5579151"/>
                <a:ext cx="144915" cy="144915"/>
              </a:xfrm>
              <a:prstGeom prst="rect">
                <a:avLst/>
              </a:prstGeom>
            </p:spPr>
          </p:pic>
        </p:grpSp>
      </p:grpSp>
      <p:sp>
        <p:nvSpPr>
          <p:cNvPr id="209" name="Rectangle 10">
            <a:extLst>
              <a:ext uri="{FF2B5EF4-FFF2-40B4-BE49-F238E27FC236}">
                <a16:creationId xmlns:a16="http://schemas.microsoft.com/office/drawing/2014/main" id="{AC3EC07B-FD39-4E3E-BDE8-8471F28E0732}"/>
              </a:ext>
            </a:extLst>
          </p:cNvPr>
          <p:cNvSpPr>
            <a:spLocks noChangeArrowheads="1"/>
          </p:cNvSpPr>
          <p:nvPr/>
        </p:nvSpPr>
        <p:spPr bwMode="auto">
          <a:xfrm>
            <a:off x="3791089" y="4345473"/>
            <a:ext cx="242340" cy="266457"/>
          </a:xfrm>
          <a:prstGeom prst="rect">
            <a:avLst/>
          </a:prstGeom>
          <a:solidFill>
            <a:srgbClr val="E9EBF5"/>
          </a:solidFill>
          <a:ln>
            <a:noFill/>
          </a:ln>
        </p:spPr>
        <p:txBody>
          <a:bodyPr wrap="square" lIns="0" tIns="0" rIns="0" bIns="81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16</a:t>
            </a:r>
          </a:p>
        </p:txBody>
      </p:sp>
      <p:sp>
        <p:nvSpPr>
          <p:cNvPr id="211" name="Rectangle 10">
            <a:extLst>
              <a:ext uri="{FF2B5EF4-FFF2-40B4-BE49-F238E27FC236}">
                <a16:creationId xmlns:a16="http://schemas.microsoft.com/office/drawing/2014/main" id="{8C951340-EA5D-4C78-BA17-39DBD5180B90}"/>
              </a:ext>
            </a:extLst>
          </p:cNvPr>
          <p:cNvSpPr>
            <a:spLocks noChangeArrowheads="1"/>
          </p:cNvSpPr>
          <p:nvPr/>
        </p:nvSpPr>
        <p:spPr bwMode="auto">
          <a:xfrm>
            <a:off x="10022445" y="4350916"/>
            <a:ext cx="182880" cy="266457"/>
          </a:xfrm>
          <a:prstGeom prst="rect">
            <a:avLst/>
          </a:prstGeom>
          <a:solidFill>
            <a:srgbClr val="E9EBF5"/>
          </a:solidFill>
          <a:ln>
            <a:noFill/>
          </a:ln>
        </p:spPr>
        <p:txBody>
          <a:bodyPr wrap="square" lIns="0" tIns="0" rIns="0" bIns="81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16</a:t>
            </a:r>
          </a:p>
        </p:txBody>
      </p:sp>
    </p:spTree>
    <p:extLst>
      <p:ext uri="{BB962C8B-B14F-4D97-AF65-F5344CB8AC3E}">
        <p14:creationId xmlns:p14="http://schemas.microsoft.com/office/powerpoint/2010/main" val="69938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 Clinical Trials</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Outcomes Measures</a:t>
            </a:r>
          </a:p>
        </p:txBody>
      </p:sp>
      <p:sp>
        <p:nvSpPr>
          <p:cNvPr id="21" name="TextBox 20">
            <a:extLst>
              <a:ext uri="{FF2B5EF4-FFF2-40B4-BE49-F238E27FC236}">
                <a16:creationId xmlns:a16="http://schemas.microsoft.com/office/drawing/2014/main" id="{6055086C-7909-9848-B594-714BFE12AEB6}"/>
              </a:ext>
            </a:extLst>
          </p:cNvPr>
          <p:cNvSpPr txBox="1"/>
          <p:nvPr/>
        </p:nvSpPr>
        <p:spPr>
          <a:xfrm>
            <a:off x="62798" y="6367691"/>
            <a:ext cx="5835980" cy="423857"/>
          </a:xfrm>
          <a:prstGeom prst="rect">
            <a:avLst/>
          </a:prstGeom>
          <a:noFill/>
        </p:spPr>
        <p:txBody>
          <a:bodyPr wrap="none" lIns="26999" tIns="26999" rIns="26999" bIns="26999" rtlCol="0" anchor="b" anchorCtr="0">
            <a:spAutoFit/>
          </a:bodyPr>
          <a:lstStyle/>
          <a:p>
            <a:pPr defTabSz="685765"/>
            <a:r>
              <a:rPr lang="da-DK" sz="1200" dirty="0">
                <a:solidFill>
                  <a:prstClr val="black"/>
                </a:solidFill>
              </a:rPr>
              <a:t>Mease P. </a:t>
            </a:r>
            <a:r>
              <a:rPr lang="da-DK" sz="1200" i="1" dirty="0">
                <a:solidFill>
                  <a:prstClr val="black"/>
                </a:solidFill>
              </a:rPr>
              <a:t>Arthritis Care Res</a:t>
            </a:r>
            <a:r>
              <a:rPr lang="da-DK" sz="1200" dirty="0">
                <a:solidFill>
                  <a:prstClr val="black"/>
                </a:solidFill>
              </a:rPr>
              <a:t>. 2011;63:64-85; Mease P, et al. </a:t>
            </a:r>
            <a:r>
              <a:rPr lang="da-DK" sz="1200" i="1" dirty="0">
                <a:solidFill>
                  <a:prstClr val="black"/>
                </a:solidFill>
              </a:rPr>
              <a:t>Ann Rheum Dis</a:t>
            </a:r>
            <a:r>
              <a:rPr lang="da-DK" sz="1200" dirty="0">
                <a:solidFill>
                  <a:prstClr val="black"/>
                </a:solidFill>
              </a:rPr>
              <a:t>. 2005;64:ii49-ii54;</a:t>
            </a:r>
            <a:br>
              <a:rPr lang="da-DK" sz="1200" dirty="0">
                <a:solidFill>
                  <a:prstClr val="black"/>
                </a:solidFill>
              </a:rPr>
            </a:br>
            <a:r>
              <a:rPr lang="da-DK" sz="1200" dirty="0">
                <a:solidFill>
                  <a:prstClr val="black"/>
                </a:solidFill>
              </a:rPr>
              <a:t>Mease P, van der Heijde D. </a:t>
            </a:r>
            <a:r>
              <a:rPr lang="da-DK" sz="1200" i="1" dirty="0">
                <a:solidFill>
                  <a:prstClr val="black"/>
                </a:solidFill>
              </a:rPr>
              <a:t>Int J Adv Rheum</a:t>
            </a:r>
            <a:r>
              <a:rPr lang="da-DK" sz="1200" dirty="0">
                <a:solidFill>
                  <a:prstClr val="black"/>
                </a:solidFill>
              </a:rPr>
              <a:t>. 2006;4:38-48.</a:t>
            </a:r>
            <a:endParaRPr lang="da-DK" sz="1200" dirty="0">
              <a:solidFill>
                <a:prstClr val="black"/>
              </a:solidFill>
              <a:latin typeface="Calibri"/>
            </a:endParaRPr>
          </a:p>
        </p:txBody>
      </p:sp>
      <p:graphicFrame>
        <p:nvGraphicFramePr>
          <p:cNvPr id="11" name="Table 10">
            <a:extLst>
              <a:ext uri="{FF2B5EF4-FFF2-40B4-BE49-F238E27FC236}">
                <a16:creationId xmlns:a16="http://schemas.microsoft.com/office/drawing/2014/main" id="{D055593B-7F4C-FB44-9DE0-229D8D1752EA}"/>
              </a:ext>
            </a:extLst>
          </p:cNvPr>
          <p:cNvGraphicFramePr>
            <a:graphicFrameLocks noGrp="1"/>
          </p:cNvGraphicFramePr>
          <p:nvPr>
            <p:extLst>
              <p:ext uri="{D42A27DB-BD31-4B8C-83A1-F6EECF244321}">
                <p14:modId xmlns:p14="http://schemas.microsoft.com/office/powerpoint/2010/main" val="3023770473"/>
              </p:ext>
            </p:extLst>
          </p:nvPr>
        </p:nvGraphicFramePr>
        <p:xfrm>
          <a:off x="2430449" y="1257815"/>
          <a:ext cx="7331102" cy="2773734"/>
        </p:xfrm>
        <a:graphic>
          <a:graphicData uri="http://schemas.openxmlformats.org/drawingml/2006/table">
            <a:tbl>
              <a:tblPr firstRow="1" bandRow="1">
                <a:tableStyleId>{5C22544A-7EE6-4342-B048-85BDC9FD1C3A}</a:tableStyleId>
              </a:tblPr>
              <a:tblGrid>
                <a:gridCol w="2059388">
                  <a:extLst>
                    <a:ext uri="{9D8B030D-6E8A-4147-A177-3AD203B41FA5}">
                      <a16:colId xmlns:a16="http://schemas.microsoft.com/office/drawing/2014/main" val="20000"/>
                    </a:ext>
                  </a:extLst>
                </a:gridCol>
                <a:gridCol w="5271714">
                  <a:extLst>
                    <a:ext uri="{9D8B030D-6E8A-4147-A177-3AD203B41FA5}">
                      <a16:colId xmlns:a16="http://schemas.microsoft.com/office/drawing/2014/main" val="20001"/>
                    </a:ext>
                  </a:extLst>
                </a:gridCol>
              </a:tblGrid>
              <a:tr h="13909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Domains</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Instruments</a:t>
                      </a:r>
                    </a:p>
                  </a:txBody>
                  <a:tcPr marT="45723" marB="45723" horzOverflow="overflow"/>
                </a:tc>
                <a:extLst>
                  <a:ext uri="{0D108BD9-81ED-4DB2-BD59-A6C34878D82A}">
                    <a16:rowId xmlns:a16="http://schemas.microsoft.com/office/drawing/2014/main" val="10000"/>
                  </a:ext>
                </a:extLst>
              </a:tr>
              <a:tr h="12320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Joint Assessment</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68/66 T/S joint count, ACR, DAS, PsARC, PsAJAI, DAPSA, cDAPSA</a:t>
                      </a:r>
                    </a:p>
                  </a:txBody>
                  <a:tcPr marT="45723" marB="45723" horzOverflow="overflow"/>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Axial Assessment</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BASDAI, BASFI, BASMI</a:t>
                      </a:r>
                    </a:p>
                  </a:txBody>
                  <a:tcPr marT="45723" marB="45723" horzOverflow="overflow"/>
                </a:tc>
                <a:extLst>
                  <a:ext uri="{0D108BD9-81ED-4DB2-BD59-A6C34878D82A}">
                    <a16:rowId xmlns:a16="http://schemas.microsoft.com/office/drawing/2014/main" val="10002"/>
                  </a:ext>
                </a:extLst>
              </a:tr>
              <a:tr h="153133">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Skin Assessment</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PASI, target lesion, global, PSI, PSD</a:t>
                      </a:r>
                    </a:p>
                  </a:txBody>
                  <a:tcPr marT="45723" marB="45723" horzOverflow="overflow"/>
                </a:tc>
                <a:extLst>
                  <a:ext uri="{0D108BD9-81ED-4DB2-BD59-A6C34878D82A}">
                    <a16:rowId xmlns:a16="http://schemas.microsoft.com/office/drawing/2014/main" val="10003"/>
                  </a:ext>
                </a:extLst>
              </a:tr>
              <a:tr h="128509">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Composite (holistic)</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MDA, VLDA, PASDAS, CPDAI, AMDF</a:t>
                      </a:r>
                    </a:p>
                  </a:txBody>
                  <a:tcPr marT="45723" marB="45723" horzOverflow="overflow"/>
                </a:tc>
                <a:extLst>
                  <a:ext uri="{0D108BD9-81ED-4DB2-BD59-A6C34878D82A}">
                    <a16:rowId xmlns:a16="http://schemas.microsoft.com/office/drawing/2014/main" val="10004"/>
                  </a:ext>
                </a:extLst>
              </a:tr>
              <a:tr h="167495">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Pain</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NRS</a:t>
                      </a:r>
                    </a:p>
                  </a:txBody>
                  <a:tcPr marT="45723" marB="45723" horzOverflow="overflow"/>
                </a:tc>
                <a:extLst>
                  <a:ext uri="{0D108BD9-81ED-4DB2-BD59-A6C34878D82A}">
                    <a16:rowId xmlns:a16="http://schemas.microsoft.com/office/drawing/2014/main" val="10005"/>
                  </a:ext>
                </a:extLst>
              </a:tr>
              <a:tr h="142872">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Patient Global</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T="45723" marB="45723" horzOverflow="overflow"/>
                </a:tc>
                <a:extLst>
                  <a:ext uri="{0D108BD9-81ED-4DB2-BD59-A6C34878D82A}">
                    <a16:rowId xmlns:a16="http://schemas.microsoft.com/office/drawing/2014/main" val="10006"/>
                  </a:ext>
                </a:extLst>
              </a:tr>
              <a:tr h="25746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Physician Global</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T="45723" marB="45723" horzOverflow="overflow"/>
                </a:tc>
                <a:extLst>
                  <a:ext uri="{0D108BD9-81ED-4DB2-BD59-A6C34878D82A}">
                    <a16:rowId xmlns:a16="http://schemas.microsoft.com/office/drawing/2014/main" val="10007"/>
                  </a:ext>
                </a:extLst>
              </a:tr>
              <a:tr h="25272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Function</a:t>
                      </a:r>
                    </a:p>
                  </a:txBody>
                  <a:tcPr marT="45723" marB="45723"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HAQ, HAQ-S, PSAID</a:t>
                      </a:r>
                    </a:p>
                  </a:txBody>
                  <a:tcPr marT="45723" marB="45723" horzOverflow="overflow"/>
                </a:tc>
                <a:extLst>
                  <a:ext uri="{0D108BD9-81ED-4DB2-BD59-A6C34878D82A}">
                    <a16:rowId xmlns:a16="http://schemas.microsoft.com/office/drawing/2014/main" val="10008"/>
                  </a:ext>
                </a:extLst>
              </a:tr>
            </a:tbl>
          </a:graphicData>
        </a:graphic>
      </p:graphicFrame>
      <p:graphicFrame>
        <p:nvGraphicFramePr>
          <p:cNvPr id="12" name="Table 11">
            <a:extLst>
              <a:ext uri="{FF2B5EF4-FFF2-40B4-BE49-F238E27FC236}">
                <a16:creationId xmlns:a16="http://schemas.microsoft.com/office/drawing/2014/main" id="{F95F868A-067F-7848-8980-B3F09F0DC87B}"/>
              </a:ext>
            </a:extLst>
          </p:cNvPr>
          <p:cNvGraphicFramePr>
            <a:graphicFrameLocks noGrp="1"/>
          </p:cNvGraphicFramePr>
          <p:nvPr>
            <p:extLst>
              <p:ext uri="{D42A27DB-BD31-4B8C-83A1-F6EECF244321}">
                <p14:modId xmlns:p14="http://schemas.microsoft.com/office/powerpoint/2010/main" val="3007049585"/>
              </p:ext>
            </p:extLst>
          </p:nvPr>
        </p:nvGraphicFramePr>
        <p:xfrm>
          <a:off x="2426473" y="4051406"/>
          <a:ext cx="7339054" cy="2133642"/>
        </p:xfrm>
        <a:graphic>
          <a:graphicData uri="http://schemas.openxmlformats.org/drawingml/2006/table">
            <a:tbl>
              <a:tblPr firstRow="1" bandRow="1">
                <a:tableStyleId>{5C22544A-7EE6-4342-B048-85BDC9FD1C3A}</a:tableStyleId>
              </a:tblPr>
              <a:tblGrid>
                <a:gridCol w="2059388">
                  <a:extLst>
                    <a:ext uri="{9D8B030D-6E8A-4147-A177-3AD203B41FA5}">
                      <a16:colId xmlns:a16="http://schemas.microsoft.com/office/drawing/2014/main" val="20000"/>
                    </a:ext>
                  </a:extLst>
                </a:gridCol>
                <a:gridCol w="5279666">
                  <a:extLst>
                    <a:ext uri="{9D8B030D-6E8A-4147-A177-3AD203B41FA5}">
                      <a16:colId xmlns:a16="http://schemas.microsoft.com/office/drawing/2014/main" val="20001"/>
                    </a:ext>
                  </a:extLst>
                </a:gridCol>
              </a:tblGrid>
              <a:tr h="232086">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HRQoL</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SF-36, PsAQoL, DLQI, PSAID</a:t>
                      </a:r>
                    </a:p>
                  </a:txBody>
                  <a:tcPr marT="45723" marB="45723" horzOverflow="overflow">
                    <a:solidFill>
                      <a:srgbClr val="D0D6EA"/>
                    </a:solidFill>
                  </a:tcPr>
                </a:tc>
                <a:extLst>
                  <a:ext uri="{0D108BD9-81ED-4DB2-BD59-A6C34878D82A}">
                    <a16:rowId xmlns:a16="http://schemas.microsoft.com/office/drawing/2014/main" val="10009"/>
                  </a:ext>
                </a:extLst>
              </a:tr>
              <a:tr h="301752">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Fatigue</a:t>
                      </a:r>
                    </a:p>
                  </a:txBody>
                  <a:tcPr marT="45723" marB="45723" horzOverflow="overflow">
                    <a:solidFill>
                      <a:srgbClr val="E9EBF5"/>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FACIT, Krupp, MFI, VAS</a:t>
                      </a:r>
                    </a:p>
                  </a:txBody>
                  <a:tcPr marT="45723" marB="45723" horzOverflow="overflow">
                    <a:solidFill>
                      <a:srgbClr val="E9EBF5"/>
                    </a:solidFill>
                  </a:tcPr>
                </a:tc>
                <a:extLst>
                  <a:ext uri="{0D108BD9-81ED-4DB2-BD59-A6C34878D82A}">
                    <a16:rowId xmlns:a16="http://schemas.microsoft.com/office/drawing/2014/main" val="10010"/>
                  </a:ext>
                </a:extLst>
              </a:tr>
              <a:tr h="270315">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Enthesitis Assessment</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SPARCC, MASES, 4-point</a:t>
                      </a:r>
                    </a:p>
                  </a:txBody>
                  <a:tcPr marT="45723" marB="45723" horzOverflow="overflow">
                    <a:solidFill>
                      <a:srgbClr val="D0D6EA"/>
                    </a:solidFill>
                  </a:tcPr>
                </a:tc>
                <a:extLst>
                  <a:ext uri="{0D108BD9-81ED-4DB2-BD59-A6C34878D82A}">
                    <a16:rowId xmlns:a16="http://schemas.microsoft.com/office/drawing/2014/main" val="10011"/>
                  </a:ext>
                </a:extLst>
              </a:tr>
              <a:tr h="257624">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Dactylitis Assessment</a:t>
                      </a:r>
                    </a:p>
                  </a:txBody>
                  <a:tcPr marT="45723" marB="45723" horzOverflow="overflow">
                    <a:solidFill>
                      <a:srgbClr val="E9EBF5"/>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present/absent, acute/chronic</a:t>
                      </a:r>
                    </a:p>
                  </a:txBody>
                  <a:tcPr marT="45723" marB="45723" horzOverflow="overflow">
                    <a:solidFill>
                      <a:srgbClr val="E9EBF5"/>
                    </a:solidFill>
                  </a:tcPr>
                </a:tc>
                <a:extLst>
                  <a:ext uri="{0D108BD9-81ED-4DB2-BD59-A6C34878D82A}">
                    <a16:rowId xmlns:a16="http://schemas.microsoft.com/office/drawing/2014/main" val="10012"/>
                  </a:ext>
                </a:extLst>
              </a:tr>
              <a:tr h="0">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Acute Phase Reactant</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ESR, CRP</a:t>
                      </a:r>
                    </a:p>
                  </a:txBody>
                  <a:tcPr marT="45723" marB="45723" horzOverflow="overflow">
                    <a:solidFill>
                      <a:srgbClr val="D0D6EA"/>
                    </a:solidFill>
                  </a:tcPr>
                </a:tc>
                <a:extLst>
                  <a:ext uri="{0D108BD9-81ED-4DB2-BD59-A6C34878D82A}">
                    <a16:rowId xmlns:a16="http://schemas.microsoft.com/office/drawing/2014/main" val="10013"/>
                  </a:ext>
                </a:extLst>
              </a:tr>
              <a:tr h="188420">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Imaging</a:t>
                      </a:r>
                    </a:p>
                  </a:txBody>
                  <a:tcPr marT="45723" marB="45723" horzOverflow="overflow">
                    <a:solidFill>
                      <a:srgbClr val="E9EBF5"/>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X-ray (modified Sharp or van der Heijde–Sharp), MRI, US</a:t>
                      </a:r>
                    </a:p>
                  </a:txBody>
                  <a:tcPr marT="45723" marB="45723" horzOverflow="overflow">
                    <a:solidFill>
                      <a:srgbClr val="E9EBF5"/>
                    </a:solidFill>
                  </a:tcPr>
                </a:tc>
                <a:extLst>
                  <a:ext uri="{0D108BD9-81ED-4DB2-BD59-A6C34878D82A}">
                    <a16:rowId xmlns:a16="http://schemas.microsoft.com/office/drawing/2014/main" val="10014"/>
                  </a:ext>
                </a:extLst>
              </a:tr>
              <a:tr h="147989">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Work/Home Productivity</a:t>
                      </a:r>
                    </a:p>
                  </a:txBody>
                  <a:tcPr marT="45723" marB="45723" horzOverflow="overflow">
                    <a:solidFill>
                      <a:srgbClr val="D0D6EA"/>
                    </a:solidFill>
                  </a:tcPr>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WPAI, WPS</a:t>
                      </a:r>
                    </a:p>
                  </a:txBody>
                  <a:tcPr marT="45723" marB="45723" horzOverflow="overflow">
                    <a:solidFill>
                      <a:srgbClr val="D0D6EA"/>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53878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FUTURE 5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Change From Baseline vdH-mTSS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52386" y="6528696"/>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2017 ACR Annual Meeting. November 3-8, 2017, San Diego, CA. P17L. </a:t>
            </a:r>
          </a:p>
        </p:txBody>
      </p:sp>
      <p:sp>
        <p:nvSpPr>
          <p:cNvPr id="168" name="Text Placeholder 4">
            <a:extLst>
              <a:ext uri="{FF2B5EF4-FFF2-40B4-BE49-F238E27FC236}">
                <a16:creationId xmlns:a16="http://schemas.microsoft.com/office/drawing/2014/main" id="{9D39A891-0451-034F-8C7D-9BE8143B0CA1}"/>
              </a:ext>
            </a:extLst>
          </p:cNvPr>
          <p:cNvSpPr txBox="1">
            <a:spLocks/>
          </p:cNvSpPr>
          <p:nvPr/>
        </p:nvSpPr>
        <p:spPr>
          <a:xfrm>
            <a:off x="47708" y="6115797"/>
            <a:ext cx="9185502" cy="3724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0.01; </a:t>
            </a: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0.05 vs</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placebo.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Statistical analysis was based on a nonparametric ANCOVA. Linear extrapolation was applied if a baseline and week 16 value were available.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69" name="Chart 168">
            <a:extLst>
              <a:ext uri="{FF2B5EF4-FFF2-40B4-BE49-F238E27FC236}">
                <a16:creationId xmlns:a16="http://schemas.microsoft.com/office/drawing/2014/main" id="{E8783EB0-9B6D-8740-9277-64A9312B9A58}"/>
              </a:ext>
            </a:extLst>
          </p:cNvPr>
          <p:cNvGraphicFramePr/>
          <p:nvPr/>
        </p:nvGraphicFramePr>
        <p:xfrm>
          <a:off x="3211550" y="2084323"/>
          <a:ext cx="5642521" cy="3270807"/>
        </p:xfrm>
        <a:graphic>
          <a:graphicData uri="http://schemas.openxmlformats.org/drawingml/2006/chart">
            <c:chart xmlns:c="http://schemas.openxmlformats.org/drawingml/2006/chart" xmlns:r="http://schemas.openxmlformats.org/officeDocument/2006/relationships" r:id="rId2"/>
          </a:graphicData>
        </a:graphic>
      </p:graphicFrame>
      <p:sp>
        <p:nvSpPr>
          <p:cNvPr id="170" name="TextBox 169">
            <a:extLst>
              <a:ext uri="{FF2B5EF4-FFF2-40B4-BE49-F238E27FC236}">
                <a16:creationId xmlns:a16="http://schemas.microsoft.com/office/drawing/2014/main" id="{D3A97E8E-3B06-BE4A-AC03-569A74EB1173}"/>
              </a:ext>
            </a:extLst>
          </p:cNvPr>
          <p:cNvSpPr txBox="1"/>
          <p:nvPr/>
        </p:nvSpPr>
        <p:spPr>
          <a:xfrm>
            <a:off x="4504647" y="3555404"/>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71" name="TextBox 170">
            <a:extLst>
              <a:ext uri="{FF2B5EF4-FFF2-40B4-BE49-F238E27FC236}">
                <a16:creationId xmlns:a16="http://schemas.microsoft.com/office/drawing/2014/main" id="{02FD4278-AFA4-234A-BF6D-31D88917F2D4}"/>
              </a:ext>
            </a:extLst>
          </p:cNvPr>
          <p:cNvSpPr txBox="1"/>
          <p:nvPr/>
        </p:nvSpPr>
        <p:spPr>
          <a:xfrm>
            <a:off x="5672975" y="3285549"/>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72" name="TextBox 171">
            <a:extLst>
              <a:ext uri="{FF2B5EF4-FFF2-40B4-BE49-F238E27FC236}">
                <a16:creationId xmlns:a16="http://schemas.microsoft.com/office/drawing/2014/main" id="{849419DB-838C-5340-B004-8D61CB1C3B37}"/>
              </a:ext>
            </a:extLst>
          </p:cNvPr>
          <p:cNvSpPr txBox="1"/>
          <p:nvPr/>
        </p:nvSpPr>
        <p:spPr>
          <a:xfrm>
            <a:off x="6859106" y="4709201"/>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73" name="Rectangle 172">
            <a:extLst>
              <a:ext uri="{FF2B5EF4-FFF2-40B4-BE49-F238E27FC236}">
                <a16:creationId xmlns:a16="http://schemas.microsoft.com/office/drawing/2014/main" id="{884CD9F8-3261-D946-8574-BA628E934F9E}"/>
              </a:ext>
            </a:extLst>
          </p:cNvPr>
          <p:cNvSpPr/>
          <p:nvPr/>
        </p:nvSpPr>
        <p:spPr>
          <a:xfrm>
            <a:off x="7772075" y="3989531"/>
            <a:ext cx="611065" cy="261610"/>
          </a:xfrm>
          <a:prstGeom prst="rect">
            <a:avLst/>
          </a:prstGeom>
        </p:spPr>
        <p:txBody>
          <a:bodyPr wrap="none">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panose="020F0502020204030204"/>
                <a:ea typeface="+mn-ea"/>
                <a:cs typeface="+mn-cs"/>
              </a:rPr>
              <a:t>n = 296</a:t>
            </a:r>
            <a:endPar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F3704240-363E-7E4B-9CBD-5FC503B64D89}"/>
              </a:ext>
            </a:extLst>
          </p:cNvPr>
          <p:cNvSpPr/>
          <p:nvPr/>
        </p:nvSpPr>
        <p:spPr>
          <a:xfrm>
            <a:off x="6614534" y="4247428"/>
            <a:ext cx="611065" cy="261610"/>
          </a:xfrm>
          <a:prstGeom prst="rect">
            <a:avLst/>
          </a:prstGeom>
        </p:spPr>
        <p:txBody>
          <a:bodyPr wrap="none">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panose="020F0502020204030204"/>
                <a:ea typeface="+mn-ea"/>
                <a:cs typeface="+mn-cs"/>
              </a:rPr>
              <a:t>n = 210</a:t>
            </a:r>
            <a:endPar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D4BF24A1-955D-BB45-8D95-6B986A3F8386}"/>
              </a:ext>
            </a:extLst>
          </p:cNvPr>
          <p:cNvSpPr/>
          <p:nvPr/>
        </p:nvSpPr>
        <p:spPr>
          <a:xfrm>
            <a:off x="5458883" y="3990560"/>
            <a:ext cx="611065" cy="261610"/>
          </a:xfrm>
          <a:prstGeom prst="rect">
            <a:avLst/>
          </a:prstGeom>
        </p:spPr>
        <p:txBody>
          <a:bodyPr wrap="none">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panose="020F0502020204030204"/>
                <a:ea typeface="+mn-ea"/>
                <a:cs typeface="+mn-cs"/>
              </a:rPr>
              <a:t>n = 213</a:t>
            </a:r>
            <a:endPar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FBC19DCE-BBB7-B149-B442-4F52C69F7CB7}"/>
              </a:ext>
            </a:extLst>
          </p:cNvPr>
          <p:cNvSpPr/>
          <p:nvPr/>
        </p:nvSpPr>
        <p:spPr>
          <a:xfrm>
            <a:off x="4290555" y="3990560"/>
            <a:ext cx="611065" cy="261610"/>
          </a:xfrm>
          <a:prstGeom prst="rect">
            <a:avLst/>
          </a:prstGeom>
        </p:spPr>
        <p:txBody>
          <a:bodyPr wrap="none">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panose="020F0502020204030204"/>
                <a:ea typeface="+mn-ea"/>
                <a:cs typeface="+mn-cs"/>
              </a:rPr>
              <a:t>n = 217</a:t>
            </a:r>
            <a:endPar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FACB1922-EE24-5B43-A059-66B3042C7698}"/>
              </a:ext>
            </a:extLst>
          </p:cNvPr>
          <p:cNvSpPr/>
          <p:nvPr/>
        </p:nvSpPr>
        <p:spPr>
          <a:xfrm rot="16200000">
            <a:off x="1916297" y="3602774"/>
            <a:ext cx="2836033" cy="276999"/>
          </a:xfrm>
          <a:prstGeom prst="rect">
            <a:avLst/>
          </a:prstGeom>
        </p:spPr>
        <p:txBody>
          <a:bodyPr wrap="none">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t>Mean change in vdH-mTSS  from baseline</a:t>
            </a:r>
          </a:p>
        </p:txBody>
      </p:sp>
      <p:sp>
        <p:nvSpPr>
          <p:cNvPr id="178" name="TextBox 177">
            <a:extLst>
              <a:ext uri="{FF2B5EF4-FFF2-40B4-BE49-F238E27FC236}">
                <a16:creationId xmlns:a16="http://schemas.microsoft.com/office/drawing/2014/main" id="{801489DB-A8B0-9F46-A1A1-341541E4F919}"/>
              </a:ext>
            </a:extLst>
          </p:cNvPr>
          <p:cNvSpPr txBox="1"/>
          <p:nvPr/>
        </p:nvSpPr>
        <p:spPr>
          <a:xfrm>
            <a:off x="4967854" y="5349127"/>
            <a:ext cx="1618782" cy="27699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338"/>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Secukinumab</a:t>
            </a:r>
          </a:p>
        </p:txBody>
      </p:sp>
      <p:sp>
        <p:nvSpPr>
          <p:cNvPr id="179" name="TextBox 178">
            <a:extLst>
              <a:ext uri="{FF2B5EF4-FFF2-40B4-BE49-F238E27FC236}">
                <a16:creationId xmlns:a16="http://schemas.microsoft.com/office/drawing/2014/main" id="{603DED01-4A8D-B747-AB8A-7C58E366A29A}"/>
              </a:ext>
            </a:extLst>
          </p:cNvPr>
          <p:cNvSpPr txBox="1"/>
          <p:nvPr/>
        </p:nvSpPr>
        <p:spPr>
          <a:xfrm>
            <a:off x="4206633" y="4896827"/>
            <a:ext cx="778908"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338"/>
              </a:spcAft>
              <a:buClrTx/>
              <a:buSzTx/>
              <a:buFontTx/>
              <a:buNone/>
              <a:tabLst/>
              <a:defRPr/>
            </a:pP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300 mg </a:t>
            </a:r>
            <a:b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b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 Load</a:t>
            </a:r>
          </a:p>
        </p:txBody>
      </p:sp>
      <p:sp>
        <p:nvSpPr>
          <p:cNvPr id="180" name="TextBox 179">
            <a:extLst>
              <a:ext uri="{FF2B5EF4-FFF2-40B4-BE49-F238E27FC236}">
                <a16:creationId xmlns:a16="http://schemas.microsoft.com/office/drawing/2014/main" id="{41CC0392-6324-3440-BAD2-2454D3E2EA1A}"/>
              </a:ext>
            </a:extLst>
          </p:cNvPr>
          <p:cNvSpPr txBox="1"/>
          <p:nvPr/>
        </p:nvSpPr>
        <p:spPr>
          <a:xfrm>
            <a:off x="5374961" y="4890586"/>
            <a:ext cx="778908"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338"/>
              </a:spcAft>
              <a:buClrTx/>
              <a:buSzTx/>
              <a:buFontTx/>
              <a:buNone/>
              <a:tabLst/>
              <a:defRPr/>
            </a:pP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150 mg </a:t>
            </a:r>
            <a:b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b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 Load</a:t>
            </a:r>
          </a:p>
        </p:txBody>
      </p:sp>
      <p:sp>
        <p:nvSpPr>
          <p:cNvPr id="181" name="TextBox 180">
            <a:extLst>
              <a:ext uri="{FF2B5EF4-FFF2-40B4-BE49-F238E27FC236}">
                <a16:creationId xmlns:a16="http://schemas.microsoft.com/office/drawing/2014/main" id="{BBDB8C04-8A33-2F43-90D7-85592AD45BC3}"/>
              </a:ext>
            </a:extLst>
          </p:cNvPr>
          <p:cNvSpPr txBox="1"/>
          <p:nvPr/>
        </p:nvSpPr>
        <p:spPr>
          <a:xfrm>
            <a:off x="6536482" y="4899639"/>
            <a:ext cx="828128" cy="461665"/>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338"/>
              </a:spcAft>
              <a:buClrTx/>
              <a:buSzTx/>
              <a:buFontTx/>
              <a:buNone/>
              <a:tabLst/>
              <a:defRPr/>
            </a:pP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150 mg </a:t>
            </a:r>
            <a:b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b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No Load</a:t>
            </a:r>
          </a:p>
        </p:txBody>
      </p:sp>
      <p:sp>
        <p:nvSpPr>
          <p:cNvPr id="182" name="TextBox 181">
            <a:extLst>
              <a:ext uri="{FF2B5EF4-FFF2-40B4-BE49-F238E27FC236}">
                <a16:creationId xmlns:a16="http://schemas.microsoft.com/office/drawing/2014/main" id="{98B2A46E-71DF-9D48-B642-751C13B6CE35}"/>
              </a:ext>
            </a:extLst>
          </p:cNvPr>
          <p:cNvSpPr txBox="1"/>
          <p:nvPr/>
        </p:nvSpPr>
        <p:spPr>
          <a:xfrm>
            <a:off x="7688153" y="4976906"/>
            <a:ext cx="778908" cy="27699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338"/>
              </a:spcAft>
              <a:buClrTx/>
              <a:buSzTx/>
              <a:buFontTx/>
              <a:buNone/>
              <a:tabLst/>
              <a:defRPr/>
            </a:pP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Placebo</a:t>
            </a:r>
          </a:p>
        </p:txBody>
      </p:sp>
      <p:cxnSp>
        <p:nvCxnSpPr>
          <p:cNvPr id="183" name="Straight Connector 182">
            <a:extLst>
              <a:ext uri="{FF2B5EF4-FFF2-40B4-BE49-F238E27FC236}">
                <a16:creationId xmlns:a16="http://schemas.microsoft.com/office/drawing/2014/main" id="{FED89548-6C6E-C147-8F12-1020F1D49305}"/>
              </a:ext>
            </a:extLst>
          </p:cNvPr>
          <p:cNvCxnSpPr/>
          <p:nvPr/>
        </p:nvCxnSpPr>
        <p:spPr>
          <a:xfrm>
            <a:off x="4185856" y="5347885"/>
            <a:ext cx="3182775" cy="0"/>
          </a:xfrm>
          <a:prstGeom prst="line">
            <a:avLst/>
          </a:prstGeom>
          <a:noFill/>
          <a:ln w="19050" cap="rnd" cmpd="sng" algn="ctr">
            <a:solidFill>
              <a:srgbClr val="231F20"/>
            </a:solidFill>
            <a:prstDash val="solid"/>
            <a:headEnd type="diamond"/>
            <a:tailEnd type="diamond"/>
          </a:ln>
          <a:effectLst/>
        </p:spPr>
      </p:cxnSp>
      <p:sp>
        <p:nvSpPr>
          <p:cNvPr id="184" name="Rectangle 180">
            <a:extLst>
              <a:ext uri="{FF2B5EF4-FFF2-40B4-BE49-F238E27FC236}">
                <a16:creationId xmlns:a16="http://schemas.microsoft.com/office/drawing/2014/main" id="{4FC557DD-DD45-AC44-84C3-01C8CECC56A9}"/>
              </a:ext>
            </a:extLst>
          </p:cNvPr>
          <p:cNvSpPr>
            <a:spLocks noChangeArrowheads="1"/>
          </p:cNvSpPr>
          <p:nvPr/>
        </p:nvSpPr>
        <p:spPr bwMode="auto">
          <a:xfrm>
            <a:off x="3896822" y="1553899"/>
            <a:ext cx="4228733" cy="26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Overall Population at 24 Weeks</a:t>
            </a:r>
            <a:endParaRPr kumimoji="0" lang="en-US" sz="2000" b="1" i="0" u="none" strike="noStrike" kern="1200" cap="none" spc="0" normalizeH="0" baseline="3000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943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Single Corner Snipped 158">
            <a:extLst>
              <a:ext uri="{FF2B5EF4-FFF2-40B4-BE49-F238E27FC236}">
                <a16:creationId xmlns:a16="http://schemas.microsoft.com/office/drawing/2014/main" id="{7995AA8C-FDAE-40CF-ABD4-5E77C383D0FB}"/>
              </a:ext>
            </a:extLst>
          </p:cNvPr>
          <p:cNvSpPr/>
          <p:nvPr/>
        </p:nvSpPr>
        <p:spPr>
          <a:xfrm>
            <a:off x="9750579" y="1866515"/>
            <a:ext cx="727221" cy="2743200"/>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Single Corner Snipped 73">
            <a:extLst>
              <a:ext uri="{FF2B5EF4-FFF2-40B4-BE49-F238E27FC236}">
                <a16:creationId xmlns:a16="http://schemas.microsoft.com/office/drawing/2014/main" id="{E01F6F3E-034B-4E75-955E-C2FFD98F6E96}"/>
              </a:ext>
            </a:extLst>
          </p:cNvPr>
          <p:cNvSpPr/>
          <p:nvPr/>
        </p:nvSpPr>
        <p:spPr>
          <a:xfrm>
            <a:off x="3551207" y="1900679"/>
            <a:ext cx="727221" cy="2743200"/>
          </a:xfrm>
          <a:prstGeom prst="snip1Rect">
            <a:avLst/>
          </a:prstGeom>
          <a:solidFill>
            <a:srgbClr val="E9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FUTURE 5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Resolution of Enthesitis and Dactylitis</a:t>
            </a:r>
          </a:p>
        </p:txBody>
      </p:sp>
      <p:sp>
        <p:nvSpPr>
          <p:cNvPr id="37" name="TextBox 36">
            <a:extLst>
              <a:ext uri="{FF2B5EF4-FFF2-40B4-BE49-F238E27FC236}">
                <a16:creationId xmlns:a16="http://schemas.microsoft.com/office/drawing/2014/main" id="{BF44809C-94A8-554D-9F23-FC595643DBB8}"/>
              </a:ext>
            </a:extLst>
          </p:cNvPr>
          <p:cNvSpPr txBox="1"/>
          <p:nvPr/>
        </p:nvSpPr>
        <p:spPr>
          <a:xfrm>
            <a:off x="52386" y="6528696"/>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2017 ACR Annual Meeting. November 3-8, 2017, San Diego, CA. P17L. </a:t>
            </a:r>
          </a:p>
        </p:txBody>
      </p:sp>
      <p:sp>
        <p:nvSpPr>
          <p:cNvPr id="168" name="Text Placeholder 4">
            <a:extLst>
              <a:ext uri="{FF2B5EF4-FFF2-40B4-BE49-F238E27FC236}">
                <a16:creationId xmlns:a16="http://schemas.microsoft.com/office/drawing/2014/main" id="{9D39A891-0451-034F-8C7D-9BE8143B0CA1}"/>
              </a:ext>
            </a:extLst>
          </p:cNvPr>
          <p:cNvSpPr txBox="1">
            <a:spLocks/>
          </p:cNvSpPr>
          <p:nvPr/>
        </p:nvSpPr>
        <p:spPr>
          <a:xfrm>
            <a:off x="47708" y="6115797"/>
            <a:ext cx="9185502" cy="3724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0.01; </a:t>
            </a:r>
            <a:r>
              <a:rPr kumimoji="0" lang="en-US" sz="1200" b="0" i="0" u="none" strike="noStrike" kern="1200" cap="none" spc="0" normalizeH="0" baseline="30000" noProof="0" dirty="0">
                <a:ln>
                  <a:noFill/>
                </a:ln>
                <a:solidFill>
                  <a:srgbClr val="231F2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231F2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 &lt; 0.05 vs</a:t>
            </a:r>
            <a:r>
              <a:rPr kumimoji="0" lang="en-US" altLang="en-US" sz="1200" b="0" i="0" u="none" strike="noStrike" kern="1200" cap="none" spc="0" normalizeH="0" baseline="0" noProof="0" dirty="0">
                <a:ln>
                  <a:noFill/>
                </a:ln>
                <a:solidFill>
                  <a:srgbClr val="231F20"/>
                </a:solidFill>
                <a:effectLst/>
                <a:uLnTx/>
                <a:uFillTx/>
                <a:latin typeface="Calibri" panose="020F0502020204030204"/>
                <a:ea typeface="+mn-ea"/>
                <a:cs typeface="+mn-cs"/>
              </a:rPr>
              <a:t> placebo.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1F20"/>
                </a:solidFill>
                <a:effectLst/>
                <a:uLnTx/>
                <a:uFillTx/>
                <a:latin typeface="Calibri" panose="020F0502020204030204"/>
                <a:ea typeface="+mn-ea"/>
                <a:cs typeface="+mn-cs"/>
              </a:rPr>
              <a:t>Statistical analysis was based on a nonparametric ANCOVA. Linear extrapolation was applied if a baseline and week 16 value were available.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6" name="Chart 85">
            <a:extLst>
              <a:ext uri="{FF2B5EF4-FFF2-40B4-BE49-F238E27FC236}">
                <a16:creationId xmlns:a16="http://schemas.microsoft.com/office/drawing/2014/main" id="{2B72B24E-F711-1243-B778-683640D1E831}"/>
              </a:ext>
            </a:extLst>
          </p:cNvPr>
          <p:cNvGraphicFramePr/>
          <p:nvPr/>
        </p:nvGraphicFramePr>
        <p:xfrm>
          <a:off x="257323" y="1820827"/>
          <a:ext cx="5396943" cy="2860001"/>
        </p:xfrm>
        <a:graphic>
          <a:graphicData uri="http://schemas.openxmlformats.org/drawingml/2006/chart">
            <c:chart xmlns:c="http://schemas.openxmlformats.org/drawingml/2006/chart" xmlns:r="http://schemas.openxmlformats.org/officeDocument/2006/relationships" r:id="rId2"/>
          </a:graphicData>
        </a:graphic>
      </p:graphicFrame>
      <p:sp>
        <p:nvSpPr>
          <p:cNvPr id="102" name="TextBox 101">
            <a:extLst>
              <a:ext uri="{FF2B5EF4-FFF2-40B4-BE49-F238E27FC236}">
                <a16:creationId xmlns:a16="http://schemas.microsoft.com/office/drawing/2014/main" id="{F0A85CC0-5E91-E543-926E-FC1092149BC9}"/>
              </a:ext>
            </a:extLst>
          </p:cNvPr>
          <p:cNvSpPr txBox="1"/>
          <p:nvPr/>
        </p:nvSpPr>
        <p:spPr>
          <a:xfrm>
            <a:off x="949232" y="1505150"/>
            <a:ext cx="4445397" cy="33855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1F20"/>
                </a:solidFill>
                <a:effectLst/>
                <a:uLnTx/>
                <a:uFillTx/>
                <a:latin typeface="Calibri" panose="020F0502020204030204"/>
                <a:ea typeface="+mn-ea"/>
                <a:cs typeface="+mn-cs"/>
              </a:rPr>
              <a:t>Resolution of Enthesitis</a:t>
            </a:r>
            <a:endParaRPr kumimoji="0" lang="en-US" sz="1600" b="1"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sp>
        <p:nvSpPr>
          <p:cNvPr id="103" name="Rectangle 10">
            <a:extLst>
              <a:ext uri="{FF2B5EF4-FFF2-40B4-BE49-F238E27FC236}">
                <a16:creationId xmlns:a16="http://schemas.microsoft.com/office/drawing/2014/main" id="{05A26D0B-CFFD-4543-861F-D4A1D42DB409}"/>
              </a:ext>
            </a:extLst>
          </p:cNvPr>
          <p:cNvSpPr>
            <a:spLocks noChangeArrowheads="1"/>
          </p:cNvSpPr>
          <p:nvPr/>
        </p:nvSpPr>
        <p:spPr bwMode="auto">
          <a:xfrm rot="16200000">
            <a:off x="-676027" y="3010580"/>
            <a:ext cx="21317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t>Patients, %</a:t>
            </a:r>
          </a:p>
        </p:txBody>
      </p:sp>
      <p:sp>
        <p:nvSpPr>
          <p:cNvPr id="104" name="Rectangle 10">
            <a:extLst>
              <a:ext uri="{FF2B5EF4-FFF2-40B4-BE49-F238E27FC236}">
                <a16:creationId xmlns:a16="http://schemas.microsoft.com/office/drawing/2014/main" id="{B5FD5FA1-5BD7-3A49-9B11-0FBF7A77979D}"/>
              </a:ext>
            </a:extLst>
          </p:cNvPr>
          <p:cNvSpPr>
            <a:spLocks noChangeArrowheads="1"/>
          </p:cNvSpPr>
          <p:nvPr/>
        </p:nvSpPr>
        <p:spPr bwMode="auto">
          <a:xfrm>
            <a:off x="949233" y="4631245"/>
            <a:ext cx="44453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srgbClr val="231F20"/>
              </a:solidFill>
              <a:effectLst/>
              <a:uLnTx/>
              <a:uFillTx/>
              <a:latin typeface="Calibri" panose="020F0502020204030204"/>
              <a:ea typeface="+mn-ea"/>
              <a:cs typeface="Calibri" panose="020F0502020204030204" pitchFamily="34" charset="0"/>
            </a:endParaRPr>
          </a:p>
        </p:txBody>
      </p:sp>
      <p:sp>
        <p:nvSpPr>
          <p:cNvPr id="113" name="TextBox 112">
            <a:extLst>
              <a:ext uri="{FF2B5EF4-FFF2-40B4-BE49-F238E27FC236}">
                <a16:creationId xmlns:a16="http://schemas.microsoft.com/office/drawing/2014/main" id="{E5DD1FA1-7322-4241-A8EF-6E333C96AB04}"/>
              </a:ext>
            </a:extLst>
          </p:cNvPr>
          <p:cNvSpPr txBox="1"/>
          <p:nvPr/>
        </p:nvSpPr>
        <p:spPr>
          <a:xfrm>
            <a:off x="3138650" y="2875704"/>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14" name="TextBox 113">
            <a:extLst>
              <a:ext uri="{FF2B5EF4-FFF2-40B4-BE49-F238E27FC236}">
                <a16:creationId xmlns:a16="http://schemas.microsoft.com/office/drawing/2014/main" id="{4DFAF3FA-9B2A-6D44-972E-35EF4B3C90ED}"/>
              </a:ext>
            </a:extLst>
          </p:cNvPr>
          <p:cNvSpPr txBox="1"/>
          <p:nvPr/>
        </p:nvSpPr>
        <p:spPr>
          <a:xfrm>
            <a:off x="3028782" y="2885296"/>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5" name="TextBox 39">
            <a:extLst>
              <a:ext uri="{FF2B5EF4-FFF2-40B4-BE49-F238E27FC236}">
                <a16:creationId xmlns:a16="http://schemas.microsoft.com/office/drawing/2014/main" id="{3F475A8F-C3FA-9241-8E8A-F68DD4842C43}"/>
              </a:ext>
            </a:extLst>
          </p:cNvPr>
          <p:cNvSpPr txBox="1"/>
          <p:nvPr/>
        </p:nvSpPr>
        <p:spPr>
          <a:xfrm>
            <a:off x="3836621" y="2849722"/>
            <a:ext cx="248786"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16" name="TextBox 39">
            <a:extLst>
              <a:ext uri="{FF2B5EF4-FFF2-40B4-BE49-F238E27FC236}">
                <a16:creationId xmlns:a16="http://schemas.microsoft.com/office/drawing/2014/main" id="{197B11D9-A52C-2547-9014-4EEDF2FD9210}"/>
              </a:ext>
            </a:extLst>
          </p:cNvPr>
          <p:cNvSpPr txBox="1"/>
          <p:nvPr/>
        </p:nvSpPr>
        <p:spPr>
          <a:xfrm>
            <a:off x="3757561" y="2844955"/>
            <a:ext cx="248786"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7" name="TextBox 116">
            <a:extLst>
              <a:ext uri="{FF2B5EF4-FFF2-40B4-BE49-F238E27FC236}">
                <a16:creationId xmlns:a16="http://schemas.microsoft.com/office/drawing/2014/main" id="{68EB79D4-0054-894C-8950-DC8936BDB1D5}"/>
              </a:ext>
            </a:extLst>
          </p:cNvPr>
          <p:cNvSpPr txBox="1"/>
          <p:nvPr/>
        </p:nvSpPr>
        <p:spPr>
          <a:xfrm>
            <a:off x="5409439" y="2844396"/>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18" name="TextBox 39">
            <a:extLst>
              <a:ext uri="{FF2B5EF4-FFF2-40B4-BE49-F238E27FC236}">
                <a16:creationId xmlns:a16="http://schemas.microsoft.com/office/drawing/2014/main" id="{F1C41413-49A5-6848-9D16-5C6C80ACF63C}"/>
              </a:ext>
            </a:extLst>
          </p:cNvPr>
          <p:cNvSpPr txBox="1"/>
          <p:nvPr/>
        </p:nvSpPr>
        <p:spPr>
          <a:xfrm>
            <a:off x="5376486" y="2981251"/>
            <a:ext cx="248786"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19" name="Rectangle 118">
            <a:extLst>
              <a:ext uri="{FF2B5EF4-FFF2-40B4-BE49-F238E27FC236}">
                <a16:creationId xmlns:a16="http://schemas.microsoft.com/office/drawing/2014/main" id="{06EFAE6D-CA3C-AD4D-A87E-3795DB0CAEE8}"/>
              </a:ext>
            </a:extLst>
          </p:cNvPr>
          <p:cNvSpPr/>
          <p:nvPr/>
        </p:nvSpPr>
        <p:spPr>
          <a:xfrm>
            <a:off x="5376486" y="3121043"/>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20" name="TextBox 119">
            <a:extLst>
              <a:ext uri="{FF2B5EF4-FFF2-40B4-BE49-F238E27FC236}">
                <a16:creationId xmlns:a16="http://schemas.microsoft.com/office/drawing/2014/main" id="{7F37C702-0E16-1442-8EEB-0DDC5C8DC145}"/>
              </a:ext>
            </a:extLst>
          </p:cNvPr>
          <p:cNvSpPr txBox="1"/>
          <p:nvPr/>
        </p:nvSpPr>
        <p:spPr>
          <a:xfrm>
            <a:off x="3665266" y="3549069"/>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35.4%</a:t>
            </a:r>
            <a:endParaRPr kumimoji="0" lang="en-US" sz="1000" b="1" i="0" u="none" strike="noStrike" kern="0" cap="none" spc="0" normalizeH="0" baseline="0" noProof="0" dirty="0">
              <a:ln>
                <a:noFill/>
              </a:ln>
              <a:solidFill>
                <a:srgbClr val="808080"/>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9EE29068-B0B8-CE47-B718-675ECDED673B}"/>
              </a:ext>
            </a:extLst>
          </p:cNvPr>
          <p:cNvSpPr txBox="1"/>
          <p:nvPr/>
        </p:nvSpPr>
        <p:spPr>
          <a:xfrm>
            <a:off x="3572447" y="2755561"/>
            <a:ext cx="548640" cy="246221"/>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54.6%</a:t>
            </a:r>
            <a:endParaRPr kumimoji="0" lang="en-US" sz="1000" b="1"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4BAEDFC5-A962-6445-A6A5-88C622F257FE}"/>
              </a:ext>
            </a:extLst>
          </p:cNvPr>
          <p:cNvSpPr txBox="1"/>
          <p:nvPr/>
        </p:nvSpPr>
        <p:spPr>
          <a:xfrm>
            <a:off x="3694869" y="3102583"/>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41.9%</a:t>
            </a:r>
            <a:endParaRPr kumimoji="0" lang="en-US" sz="1000" b="1" i="0" u="none" strike="noStrike" kern="0" cap="none" spc="0" normalizeH="0" baseline="0" noProof="0" dirty="0">
              <a:ln>
                <a:noFill/>
              </a:ln>
              <a:solidFill>
                <a:srgbClr val="0000FF"/>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DE5C64BD-4094-A64D-8A0E-F69A06E00A4B}"/>
              </a:ext>
            </a:extLst>
          </p:cNvPr>
          <p:cNvSpPr txBox="1"/>
          <p:nvPr/>
        </p:nvSpPr>
        <p:spPr>
          <a:xfrm>
            <a:off x="3795542" y="2613785"/>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55.7%</a:t>
            </a:r>
            <a:endParaRPr kumimoji="0" lang="en-US" sz="1000" b="1" i="0" u="none" strike="noStrike" kern="0" cap="none" spc="0" normalizeH="0" baseline="0" noProof="0" dirty="0">
              <a:ln>
                <a:noFill/>
              </a:ln>
              <a:solidFill>
                <a:srgbClr val="009900"/>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0FF63D3B-DB0A-094C-9315-9640E788BF47}"/>
              </a:ext>
            </a:extLst>
          </p:cNvPr>
          <p:cNvSpPr txBox="1"/>
          <p:nvPr/>
        </p:nvSpPr>
        <p:spPr>
          <a:xfrm>
            <a:off x="5442521" y="3407273"/>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34.4%</a:t>
            </a:r>
            <a:endParaRPr kumimoji="0" lang="en-US" sz="1000" b="1" i="0" u="none" strike="noStrike" kern="0" cap="none" spc="0" normalizeH="0" baseline="0" noProof="0" dirty="0">
              <a:ln>
                <a:noFill/>
              </a:ln>
              <a:solidFill>
                <a:srgbClr val="808080"/>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AA0BFFA6-29B1-8B43-A74A-D59107F6D608}"/>
              </a:ext>
            </a:extLst>
          </p:cNvPr>
          <p:cNvSpPr txBox="1"/>
          <p:nvPr/>
        </p:nvSpPr>
        <p:spPr>
          <a:xfrm>
            <a:off x="5461497" y="2947104"/>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54.6%</a:t>
            </a:r>
            <a:endParaRPr kumimoji="0" lang="en-US" sz="1000" b="1"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C0A00B03-84F3-C44C-B195-4C6BE1976248}"/>
              </a:ext>
            </a:extLst>
          </p:cNvPr>
          <p:cNvSpPr txBox="1"/>
          <p:nvPr/>
        </p:nvSpPr>
        <p:spPr>
          <a:xfrm>
            <a:off x="5468846" y="3128254"/>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47.3%</a:t>
            </a:r>
            <a:endParaRPr kumimoji="0" lang="en-US" sz="1000" b="1" i="0" u="none" strike="noStrike" kern="0" cap="none" spc="0" normalizeH="0" baseline="0" noProof="0" dirty="0">
              <a:ln>
                <a:noFill/>
              </a:ln>
              <a:solidFill>
                <a:srgbClr val="0000FF"/>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E0890095-5902-1B43-8007-ABB0B7841423}"/>
              </a:ext>
            </a:extLst>
          </p:cNvPr>
          <p:cNvSpPr txBox="1"/>
          <p:nvPr/>
        </p:nvSpPr>
        <p:spPr>
          <a:xfrm>
            <a:off x="5471534" y="2784978"/>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61.4%</a:t>
            </a:r>
            <a:endParaRPr kumimoji="0" lang="en-US" sz="1000" b="1" i="0" u="none" strike="noStrike" kern="0" cap="none" spc="0" normalizeH="0" baseline="0" noProof="0" dirty="0">
              <a:ln>
                <a:noFill/>
              </a:ln>
              <a:solidFill>
                <a:srgbClr val="009900"/>
              </a:solidFill>
              <a:effectLst/>
              <a:uLnTx/>
              <a:uFillTx/>
              <a:latin typeface="Calibri" panose="020F0502020204030204"/>
              <a:ea typeface="+mn-ea"/>
              <a:cs typeface="+mn-cs"/>
            </a:endParaRPr>
          </a:p>
        </p:txBody>
      </p:sp>
      <p:sp>
        <p:nvSpPr>
          <p:cNvPr id="128" name="TextBox 1">
            <a:extLst>
              <a:ext uri="{FF2B5EF4-FFF2-40B4-BE49-F238E27FC236}">
                <a16:creationId xmlns:a16="http://schemas.microsoft.com/office/drawing/2014/main" id="{D702B50B-D962-0048-988B-8C204C1EC989}"/>
              </a:ext>
            </a:extLst>
          </p:cNvPr>
          <p:cNvSpPr txBox="1"/>
          <p:nvPr/>
        </p:nvSpPr>
        <p:spPr>
          <a:xfrm>
            <a:off x="1571711" y="3227079"/>
            <a:ext cx="248786"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9900"/>
                </a:solidFill>
                <a:effectLst/>
                <a:uLnTx/>
                <a:uFillTx/>
                <a:latin typeface="Calibri" panose="020F0502020204030204"/>
                <a:ea typeface="+mn-ea"/>
                <a:cs typeface="Calibri" panose="020F0502020204030204" pitchFamily="34" charset="0"/>
              </a:rPr>
              <a:t>‡</a:t>
            </a:r>
            <a:endPar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21A43695-E943-914E-9CBD-77834121EB66}"/>
              </a:ext>
            </a:extLst>
          </p:cNvPr>
          <p:cNvSpPr/>
          <p:nvPr/>
        </p:nvSpPr>
        <p:spPr>
          <a:xfrm>
            <a:off x="1381145" y="3253083"/>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0" name="TextBox 39">
            <a:extLst>
              <a:ext uri="{FF2B5EF4-FFF2-40B4-BE49-F238E27FC236}">
                <a16:creationId xmlns:a16="http://schemas.microsoft.com/office/drawing/2014/main" id="{2C6D50CD-471C-714C-927B-4E91DD97E939}"/>
              </a:ext>
            </a:extLst>
          </p:cNvPr>
          <p:cNvSpPr txBox="1"/>
          <p:nvPr/>
        </p:nvSpPr>
        <p:spPr>
          <a:xfrm>
            <a:off x="2257286" y="3012218"/>
            <a:ext cx="248786"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1" name="Rectangle 130">
            <a:extLst>
              <a:ext uri="{FF2B5EF4-FFF2-40B4-BE49-F238E27FC236}">
                <a16:creationId xmlns:a16="http://schemas.microsoft.com/office/drawing/2014/main" id="{A7FF7A0F-AF06-EE4D-843D-A84EB0D6C2D9}"/>
              </a:ext>
            </a:extLst>
          </p:cNvPr>
          <p:cNvSpPr/>
          <p:nvPr/>
        </p:nvSpPr>
        <p:spPr>
          <a:xfrm>
            <a:off x="2357314" y="3012218"/>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graphicFrame>
        <p:nvGraphicFramePr>
          <p:cNvPr id="85" name="Chart 84">
            <a:extLst>
              <a:ext uri="{FF2B5EF4-FFF2-40B4-BE49-F238E27FC236}">
                <a16:creationId xmlns:a16="http://schemas.microsoft.com/office/drawing/2014/main" id="{1B5F92C8-6A4B-AB41-8D83-BC5C4EB24CF4}"/>
              </a:ext>
            </a:extLst>
          </p:cNvPr>
          <p:cNvGraphicFramePr/>
          <p:nvPr/>
        </p:nvGraphicFramePr>
        <p:xfrm>
          <a:off x="6794508" y="1827095"/>
          <a:ext cx="4944645" cy="2837779"/>
        </p:xfrm>
        <a:graphic>
          <a:graphicData uri="http://schemas.openxmlformats.org/drawingml/2006/chart">
            <c:chart xmlns:c="http://schemas.openxmlformats.org/drawingml/2006/chart" xmlns:r="http://schemas.openxmlformats.org/officeDocument/2006/relationships" r:id="rId3"/>
          </a:graphicData>
        </a:graphic>
      </p:graphicFrame>
      <p:sp>
        <p:nvSpPr>
          <p:cNvPr id="87" name="Rectangle 10">
            <a:extLst>
              <a:ext uri="{FF2B5EF4-FFF2-40B4-BE49-F238E27FC236}">
                <a16:creationId xmlns:a16="http://schemas.microsoft.com/office/drawing/2014/main" id="{77165BC1-A35E-A64D-9998-2BBE96EF2530}"/>
              </a:ext>
            </a:extLst>
          </p:cNvPr>
          <p:cNvSpPr>
            <a:spLocks noChangeArrowheads="1"/>
          </p:cNvSpPr>
          <p:nvPr/>
        </p:nvSpPr>
        <p:spPr bwMode="auto">
          <a:xfrm rot="16200000">
            <a:off x="5438265" y="2982947"/>
            <a:ext cx="2261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b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br>
            <a:r>
              <a:rPr kumimoji="0" lang="en-US" sz="1200" b="1" i="0" u="none" strike="noStrike" kern="0" cap="none" spc="0" normalizeH="0" baseline="0" noProof="0" dirty="0">
                <a:ln>
                  <a:noFill/>
                </a:ln>
                <a:solidFill>
                  <a:srgbClr val="231F20"/>
                </a:solidFill>
                <a:effectLst/>
                <a:uLnTx/>
                <a:uFillTx/>
                <a:latin typeface="Calibri" panose="020F0502020204030204"/>
                <a:ea typeface="+mn-ea"/>
                <a:cs typeface="+mn-cs"/>
              </a:rPr>
              <a:t>Patients, %</a:t>
            </a:r>
          </a:p>
        </p:txBody>
      </p:sp>
      <p:sp>
        <p:nvSpPr>
          <p:cNvPr id="106" name="TextBox 105">
            <a:extLst>
              <a:ext uri="{FF2B5EF4-FFF2-40B4-BE49-F238E27FC236}">
                <a16:creationId xmlns:a16="http://schemas.microsoft.com/office/drawing/2014/main" id="{9A5F96FA-86D0-D147-AFE3-079B29A3A27A}"/>
              </a:ext>
            </a:extLst>
          </p:cNvPr>
          <p:cNvSpPr txBox="1"/>
          <p:nvPr/>
        </p:nvSpPr>
        <p:spPr>
          <a:xfrm>
            <a:off x="7133030" y="1505150"/>
            <a:ext cx="4445397" cy="338554"/>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1F20"/>
                </a:solidFill>
                <a:effectLst/>
                <a:uLnTx/>
                <a:uFillTx/>
                <a:latin typeface="Calibri" panose="020F0502020204030204"/>
                <a:ea typeface="+mn-ea"/>
                <a:cs typeface="+mn-cs"/>
              </a:rPr>
              <a:t>Resolution of Dactylitis</a:t>
            </a:r>
            <a:endParaRPr kumimoji="0" lang="en-US" sz="1600" b="1"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sp>
        <p:nvSpPr>
          <p:cNvPr id="107" name="Rectangle 10">
            <a:extLst>
              <a:ext uri="{FF2B5EF4-FFF2-40B4-BE49-F238E27FC236}">
                <a16:creationId xmlns:a16="http://schemas.microsoft.com/office/drawing/2014/main" id="{45965431-69C7-B440-860A-AD2B95B291A5}"/>
              </a:ext>
            </a:extLst>
          </p:cNvPr>
          <p:cNvSpPr>
            <a:spLocks noChangeArrowheads="1"/>
          </p:cNvSpPr>
          <p:nvPr/>
        </p:nvSpPr>
        <p:spPr bwMode="auto">
          <a:xfrm>
            <a:off x="7133030" y="4631245"/>
            <a:ext cx="4445397" cy="19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231F20"/>
                </a:solidFill>
                <a:effectLst/>
                <a:uLnTx/>
                <a:uFillTx/>
                <a:latin typeface="Calibri" panose="020F0502020204030204"/>
                <a:ea typeface="+mn-ea"/>
                <a:cs typeface="+mn-cs"/>
              </a:rPr>
              <a:t>Weeks</a:t>
            </a:r>
            <a:endParaRPr kumimoji="0" lang="en-US" sz="1200" b="1" i="0" u="none" strike="noStrike" kern="0" cap="none" spc="0" normalizeH="0" baseline="0" noProof="0" dirty="0">
              <a:ln>
                <a:noFill/>
              </a:ln>
              <a:solidFill>
                <a:srgbClr val="231F20"/>
              </a:solidFill>
              <a:effectLst/>
              <a:uLnTx/>
              <a:uFillTx/>
              <a:latin typeface="Calibri" panose="020F0502020204030204"/>
              <a:ea typeface="+mn-ea"/>
              <a:cs typeface="Calibri" panose="020F0502020204030204" pitchFamily="34" charset="0"/>
            </a:endParaRPr>
          </a:p>
        </p:txBody>
      </p:sp>
      <p:sp>
        <p:nvSpPr>
          <p:cNvPr id="132" name="TextBox 131">
            <a:extLst>
              <a:ext uri="{FF2B5EF4-FFF2-40B4-BE49-F238E27FC236}">
                <a16:creationId xmlns:a16="http://schemas.microsoft.com/office/drawing/2014/main" id="{C3FF4FAA-87BA-6A4B-A226-BB94C4DB9839}"/>
              </a:ext>
            </a:extLst>
          </p:cNvPr>
          <p:cNvSpPr txBox="1"/>
          <p:nvPr/>
        </p:nvSpPr>
        <p:spPr>
          <a:xfrm>
            <a:off x="10088868" y="2684958"/>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3" name="TextBox 132">
            <a:extLst>
              <a:ext uri="{FF2B5EF4-FFF2-40B4-BE49-F238E27FC236}">
                <a16:creationId xmlns:a16="http://schemas.microsoft.com/office/drawing/2014/main" id="{A57F77AD-C15C-0445-9404-32A38DBFC663}"/>
              </a:ext>
            </a:extLst>
          </p:cNvPr>
          <p:cNvSpPr txBox="1"/>
          <p:nvPr/>
        </p:nvSpPr>
        <p:spPr>
          <a:xfrm>
            <a:off x="11591234" y="2983433"/>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sp>
        <p:nvSpPr>
          <p:cNvPr id="134" name="TextBox 133">
            <a:extLst>
              <a:ext uri="{FF2B5EF4-FFF2-40B4-BE49-F238E27FC236}">
                <a16:creationId xmlns:a16="http://schemas.microsoft.com/office/drawing/2014/main" id="{6FA9CA00-3A8F-E14C-B902-3C62073C1A22}"/>
              </a:ext>
            </a:extLst>
          </p:cNvPr>
          <p:cNvSpPr txBox="1"/>
          <p:nvPr/>
        </p:nvSpPr>
        <p:spPr>
          <a:xfrm>
            <a:off x="11586535" y="2702330"/>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5" name="TextBox 134">
            <a:extLst>
              <a:ext uri="{FF2B5EF4-FFF2-40B4-BE49-F238E27FC236}">
                <a16:creationId xmlns:a16="http://schemas.microsoft.com/office/drawing/2014/main" id="{01021796-5980-724D-84F5-CE0E1BF25A99}"/>
              </a:ext>
            </a:extLst>
          </p:cNvPr>
          <p:cNvSpPr txBox="1"/>
          <p:nvPr/>
        </p:nvSpPr>
        <p:spPr>
          <a:xfrm>
            <a:off x="11591236" y="2849067"/>
            <a:ext cx="182880" cy="24622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6" name="TextBox 39">
            <a:extLst>
              <a:ext uri="{FF2B5EF4-FFF2-40B4-BE49-F238E27FC236}">
                <a16:creationId xmlns:a16="http://schemas.microsoft.com/office/drawing/2014/main" id="{76DE9B55-A1D5-914B-B265-895955CD6138}"/>
              </a:ext>
            </a:extLst>
          </p:cNvPr>
          <p:cNvSpPr txBox="1"/>
          <p:nvPr/>
        </p:nvSpPr>
        <p:spPr>
          <a:xfrm>
            <a:off x="9934208" y="2839495"/>
            <a:ext cx="1828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7" name="TextBox 39">
            <a:extLst>
              <a:ext uri="{FF2B5EF4-FFF2-40B4-BE49-F238E27FC236}">
                <a16:creationId xmlns:a16="http://schemas.microsoft.com/office/drawing/2014/main" id="{725FD7E7-9307-3F44-9E69-1CA9F21C72B0}"/>
              </a:ext>
            </a:extLst>
          </p:cNvPr>
          <p:cNvSpPr txBox="1"/>
          <p:nvPr/>
        </p:nvSpPr>
        <p:spPr>
          <a:xfrm>
            <a:off x="9261497" y="2751704"/>
            <a:ext cx="1828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38" name="Rectangle 137">
            <a:extLst>
              <a:ext uri="{FF2B5EF4-FFF2-40B4-BE49-F238E27FC236}">
                <a16:creationId xmlns:a16="http://schemas.microsoft.com/office/drawing/2014/main" id="{3C8BBA60-8681-9F40-B465-4F7B8E85DA72}"/>
              </a:ext>
            </a:extLst>
          </p:cNvPr>
          <p:cNvSpPr/>
          <p:nvPr/>
        </p:nvSpPr>
        <p:spPr>
          <a:xfrm>
            <a:off x="9143340" y="2980642"/>
            <a:ext cx="182880" cy="246221"/>
          </a:xfrm>
          <a:prstGeom prst="rect">
            <a:avLst/>
          </a:prstGeom>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F8AFF"/>
                </a:solidFill>
                <a:effectLst/>
                <a:uLnTx/>
                <a:uFillTx/>
                <a:latin typeface="Calibri" panose="020F0502020204030204"/>
                <a:ea typeface="+mn-ea"/>
                <a:cs typeface="+mn-cs"/>
              </a:rPr>
              <a:t>§</a:t>
            </a:r>
          </a:p>
        </p:txBody>
      </p:sp>
      <p:sp>
        <p:nvSpPr>
          <p:cNvPr id="139" name="TextBox 138">
            <a:extLst>
              <a:ext uri="{FF2B5EF4-FFF2-40B4-BE49-F238E27FC236}">
                <a16:creationId xmlns:a16="http://schemas.microsoft.com/office/drawing/2014/main" id="{79DEB1A8-1A35-FD4B-AFE5-8F70AFE97EBA}"/>
              </a:ext>
            </a:extLst>
          </p:cNvPr>
          <p:cNvSpPr txBox="1"/>
          <p:nvPr/>
        </p:nvSpPr>
        <p:spPr>
          <a:xfrm>
            <a:off x="11598644" y="3405038"/>
            <a:ext cx="548640" cy="274320"/>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33.9%</a:t>
            </a:r>
            <a:endParaRPr kumimoji="0" lang="en-US" sz="1000" b="1" i="0" u="none" strike="noStrike" kern="0" cap="none" spc="0" normalizeH="0" baseline="0" noProof="0" dirty="0">
              <a:ln>
                <a:noFill/>
              </a:ln>
              <a:solidFill>
                <a:srgbClr val="808080"/>
              </a:solidFill>
              <a:effectLst/>
              <a:uLnTx/>
              <a:uFillTx/>
              <a:latin typeface="Calibri" panose="020F0502020204030204"/>
              <a:ea typeface="+mn-ea"/>
              <a:cs typeface="+mn-cs"/>
            </a:endParaRPr>
          </a:p>
        </p:txBody>
      </p:sp>
      <p:sp>
        <p:nvSpPr>
          <p:cNvPr id="140" name="TextBox 139">
            <a:extLst>
              <a:ext uri="{FF2B5EF4-FFF2-40B4-BE49-F238E27FC236}">
                <a16:creationId xmlns:a16="http://schemas.microsoft.com/office/drawing/2014/main" id="{F7884D52-5E6F-0C42-A2EF-CFAFB5D517B1}"/>
              </a:ext>
            </a:extLst>
          </p:cNvPr>
          <p:cNvSpPr txBox="1"/>
          <p:nvPr/>
        </p:nvSpPr>
        <p:spPr>
          <a:xfrm>
            <a:off x="11598644" y="2668051"/>
            <a:ext cx="548640" cy="274320"/>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63.7%</a:t>
            </a:r>
            <a:endParaRPr kumimoji="0" lang="en-US" sz="1000" b="1"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41" name="TextBox 140">
            <a:extLst>
              <a:ext uri="{FF2B5EF4-FFF2-40B4-BE49-F238E27FC236}">
                <a16:creationId xmlns:a16="http://schemas.microsoft.com/office/drawing/2014/main" id="{96D2006A-0BAD-5D4B-9019-C6B4227233A5}"/>
              </a:ext>
            </a:extLst>
          </p:cNvPr>
          <p:cNvSpPr txBox="1"/>
          <p:nvPr/>
        </p:nvSpPr>
        <p:spPr>
          <a:xfrm>
            <a:off x="11598644" y="2960673"/>
            <a:ext cx="548640" cy="274320"/>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61.2%</a:t>
            </a:r>
            <a:endParaRPr kumimoji="0" lang="en-US" sz="1000" b="1" i="0" u="none" strike="noStrike" kern="0" cap="none" spc="0" normalizeH="0" baseline="0" noProof="0" dirty="0">
              <a:ln>
                <a:noFill/>
              </a:ln>
              <a:solidFill>
                <a:srgbClr val="0000FF"/>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E8292CD3-DC81-8346-AE9D-AA79E2FF514A}"/>
              </a:ext>
            </a:extLst>
          </p:cNvPr>
          <p:cNvSpPr txBox="1"/>
          <p:nvPr/>
        </p:nvSpPr>
        <p:spPr>
          <a:xfrm>
            <a:off x="11598644" y="2822471"/>
            <a:ext cx="548640" cy="274320"/>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63.4%</a:t>
            </a:r>
            <a:endParaRPr kumimoji="0" lang="en-US" sz="1000" b="1" i="0" u="none" strike="noStrike" kern="0" cap="none" spc="0" normalizeH="0" baseline="0" noProof="0" dirty="0">
              <a:ln>
                <a:noFill/>
              </a:ln>
              <a:solidFill>
                <a:srgbClr val="009900"/>
              </a:solidFill>
              <a:effectLst/>
              <a:uLnTx/>
              <a:uFillTx/>
              <a:latin typeface="Calibri" panose="020F0502020204030204"/>
              <a:ea typeface="+mn-ea"/>
              <a:cs typeface="+mn-cs"/>
            </a:endParaRPr>
          </a:p>
        </p:txBody>
      </p:sp>
      <p:sp>
        <p:nvSpPr>
          <p:cNvPr id="143" name="TextBox 142">
            <a:extLst>
              <a:ext uri="{FF2B5EF4-FFF2-40B4-BE49-F238E27FC236}">
                <a16:creationId xmlns:a16="http://schemas.microsoft.com/office/drawing/2014/main" id="{6DDC9D62-B971-7845-B8CF-46E7EAB445CE}"/>
              </a:ext>
            </a:extLst>
          </p:cNvPr>
          <p:cNvSpPr txBox="1"/>
          <p:nvPr/>
        </p:nvSpPr>
        <p:spPr>
          <a:xfrm>
            <a:off x="9855135" y="3613447"/>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808080"/>
                </a:solidFill>
                <a:effectLst/>
                <a:uLnTx/>
                <a:uFillTx/>
                <a:latin typeface="Calibri" panose="020F0502020204030204"/>
                <a:ea typeface="+mn-ea"/>
                <a:cs typeface="+mn-cs"/>
              </a:rPr>
              <a:t>32.3%</a:t>
            </a:r>
            <a:endParaRPr kumimoji="0" lang="en-US" sz="1000" b="1" i="0" u="none" strike="noStrike" kern="0" cap="none" spc="0" normalizeH="0" baseline="0" noProof="0" dirty="0">
              <a:ln>
                <a:noFill/>
              </a:ln>
              <a:solidFill>
                <a:srgbClr val="808080"/>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CB774757-F57C-8C44-A17D-04CB3C2BA615}"/>
              </a:ext>
            </a:extLst>
          </p:cNvPr>
          <p:cNvSpPr txBox="1"/>
          <p:nvPr/>
        </p:nvSpPr>
        <p:spPr>
          <a:xfrm>
            <a:off x="9768045" y="2589670"/>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F8AFF"/>
                </a:solidFill>
                <a:effectLst/>
                <a:uLnTx/>
                <a:uFillTx/>
                <a:latin typeface="Calibri" panose="020F0502020204030204"/>
                <a:ea typeface="+mn-ea"/>
                <a:cs typeface="+mn-cs"/>
              </a:rPr>
              <a:t>57.5%</a:t>
            </a:r>
            <a:endParaRPr kumimoji="0" lang="en-US" sz="1000" b="1" i="0" u="none" strike="noStrike" kern="0" cap="none" spc="0" normalizeH="0" baseline="0" noProof="0" dirty="0">
              <a:ln>
                <a:noFill/>
              </a:ln>
              <a:solidFill>
                <a:srgbClr val="4F8AFF"/>
              </a:solidFill>
              <a:effectLst/>
              <a:uLnTx/>
              <a:uFillTx/>
              <a:latin typeface="Calibri" panose="020F0502020204030204"/>
              <a:ea typeface="+mn-ea"/>
              <a:cs typeface="+mn-cs"/>
            </a:endParaRPr>
          </a:p>
        </p:txBody>
      </p:sp>
      <p:sp>
        <p:nvSpPr>
          <p:cNvPr id="145" name="TextBox 144">
            <a:extLst>
              <a:ext uri="{FF2B5EF4-FFF2-40B4-BE49-F238E27FC236}">
                <a16:creationId xmlns:a16="http://schemas.microsoft.com/office/drawing/2014/main" id="{B272BF86-7BF8-F142-87F3-77494DE60C57}"/>
              </a:ext>
            </a:extLst>
          </p:cNvPr>
          <p:cNvSpPr txBox="1"/>
          <p:nvPr/>
        </p:nvSpPr>
        <p:spPr>
          <a:xfrm>
            <a:off x="9855135" y="3135874"/>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FF"/>
                </a:solidFill>
                <a:effectLst/>
                <a:uLnTx/>
                <a:uFillTx/>
                <a:latin typeface="Calibri" panose="020F0502020204030204"/>
                <a:ea typeface="+mn-ea"/>
                <a:cs typeface="+mn-cs"/>
              </a:rPr>
              <a:t>56.3%</a:t>
            </a:r>
            <a:endParaRPr kumimoji="0" lang="en-US" sz="1000" b="1" i="0" u="none" strike="noStrike" kern="0" cap="none" spc="0" normalizeH="0" baseline="0" noProof="0" dirty="0">
              <a:ln>
                <a:noFill/>
              </a:ln>
              <a:solidFill>
                <a:srgbClr val="0000FF"/>
              </a:solidFill>
              <a:effectLst/>
              <a:uLnTx/>
              <a:uFillTx/>
              <a:latin typeface="Calibri" panose="020F0502020204030204"/>
              <a:ea typeface="+mn-ea"/>
              <a:cs typeface="+mn-cs"/>
            </a:endParaRPr>
          </a:p>
        </p:txBody>
      </p:sp>
      <p:sp>
        <p:nvSpPr>
          <p:cNvPr id="146" name="TextBox 145">
            <a:extLst>
              <a:ext uri="{FF2B5EF4-FFF2-40B4-BE49-F238E27FC236}">
                <a16:creationId xmlns:a16="http://schemas.microsoft.com/office/drawing/2014/main" id="{83FDDE3D-5157-4C46-833E-2C5FB7016A01}"/>
              </a:ext>
            </a:extLst>
          </p:cNvPr>
          <p:cNvSpPr txBox="1"/>
          <p:nvPr/>
        </p:nvSpPr>
        <p:spPr>
          <a:xfrm>
            <a:off x="9942225" y="2451786"/>
            <a:ext cx="508473" cy="246221"/>
          </a:xfrm>
          <a:prstGeom prst="rect">
            <a:avLst/>
          </a:prstGeom>
          <a:noFill/>
        </p:spPr>
        <p:txBody>
          <a:bodyPr wrap="non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9900"/>
                </a:solidFill>
                <a:effectLst/>
                <a:uLnTx/>
                <a:uFillTx/>
                <a:latin typeface="Calibri" panose="020F0502020204030204"/>
                <a:ea typeface="+mn-ea"/>
                <a:cs typeface="+mn-cs"/>
              </a:rPr>
              <a:t>65.9%</a:t>
            </a:r>
            <a:endParaRPr kumimoji="0" lang="en-US" sz="1000" b="1" i="0" u="none" strike="noStrike" kern="0" cap="none" spc="0" normalizeH="0" baseline="0" noProof="0" dirty="0">
              <a:ln>
                <a:noFill/>
              </a:ln>
              <a:solidFill>
                <a:srgbClr val="009900"/>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11318533-D130-0D4A-A7A6-E681FA578880}"/>
              </a:ext>
            </a:extLst>
          </p:cNvPr>
          <p:cNvSpPr/>
          <p:nvPr/>
        </p:nvSpPr>
        <p:spPr>
          <a:xfrm>
            <a:off x="8494770" y="2925766"/>
            <a:ext cx="248786" cy="246221"/>
          </a:xfrm>
          <a:prstGeom prst="rect">
            <a:avLst/>
          </a:prstGeom>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9900"/>
                </a:solidFill>
                <a:effectLst/>
                <a:uLnTx/>
                <a:uFillTx/>
                <a:latin typeface="Calibri" panose="020F0502020204030204"/>
                <a:ea typeface="+mn-ea"/>
                <a:cs typeface="+mn-cs"/>
              </a:rPr>
              <a:t>§</a:t>
            </a:r>
          </a:p>
        </p:txBody>
      </p:sp>
      <p:sp>
        <p:nvSpPr>
          <p:cNvPr id="148" name="TextBox 39">
            <a:extLst>
              <a:ext uri="{FF2B5EF4-FFF2-40B4-BE49-F238E27FC236}">
                <a16:creationId xmlns:a16="http://schemas.microsoft.com/office/drawing/2014/main" id="{6459EC45-65BB-B148-BD34-42B5854167C0}"/>
              </a:ext>
            </a:extLst>
          </p:cNvPr>
          <p:cNvSpPr txBox="1"/>
          <p:nvPr/>
        </p:nvSpPr>
        <p:spPr>
          <a:xfrm>
            <a:off x="10008705" y="3052055"/>
            <a:ext cx="1828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ea typeface="+mn-ea"/>
                <a:cs typeface="+mn-cs"/>
              </a:rPr>
              <a:t>†</a:t>
            </a:r>
          </a:p>
        </p:txBody>
      </p:sp>
      <p:grpSp>
        <p:nvGrpSpPr>
          <p:cNvPr id="76" name="Group 75">
            <a:extLst>
              <a:ext uri="{FF2B5EF4-FFF2-40B4-BE49-F238E27FC236}">
                <a16:creationId xmlns:a16="http://schemas.microsoft.com/office/drawing/2014/main" id="{E294794C-ED60-4E0F-AA01-6A287EF3E005}"/>
              </a:ext>
            </a:extLst>
          </p:cNvPr>
          <p:cNvGrpSpPr/>
          <p:nvPr/>
        </p:nvGrpSpPr>
        <p:grpSpPr>
          <a:xfrm>
            <a:off x="2933616" y="5307372"/>
            <a:ext cx="6324769" cy="495859"/>
            <a:chOff x="3219447" y="5307372"/>
            <a:chExt cx="6324769" cy="495859"/>
          </a:xfrm>
        </p:grpSpPr>
        <p:sp>
          <p:nvSpPr>
            <p:cNvPr id="77" name="TextBox 76">
              <a:extLst>
                <a:ext uri="{FF2B5EF4-FFF2-40B4-BE49-F238E27FC236}">
                  <a16:creationId xmlns:a16="http://schemas.microsoft.com/office/drawing/2014/main" id="{FC5124A3-ECAC-438A-8A81-C7D10AC6DB6B}"/>
                </a:ext>
              </a:extLst>
            </p:cNvPr>
            <p:cNvSpPr txBox="1"/>
            <p:nvPr/>
          </p:nvSpPr>
          <p:spPr>
            <a:xfrm>
              <a:off x="6367740" y="5313353"/>
              <a:ext cx="3176476"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 No Load</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Placebo</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776C531A-6B23-41EF-8186-C067F2AC8E14}"/>
                </a:ext>
              </a:extLst>
            </p:cNvPr>
            <p:cNvSpPr txBox="1"/>
            <p:nvPr/>
          </p:nvSpPr>
          <p:spPr>
            <a:xfrm>
              <a:off x="3463619" y="5307372"/>
              <a:ext cx="2730207" cy="489878"/>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300 mg</a:t>
              </a:r>
            </a:p>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000" b="0" i="0" u="none" strike="noStrike" kern="0" cap="none" spc="0" normalizeH="0" baseline="0" noProof="0" dirty="0">
                  <a:ln>
                    <a:noFill/>
                  </a:ln>
                  <a:solidFill>
                    <a:srgbClr val="231F20"/>
                  </a:solidFill>
                  <a:effectLst/>
                  <a:uLnTx/>
                  <a:uFillTx/>
                  <a:latin typeface="Calibri" panose="020F0502020204030204"/>
                  <a:ea typeface="+mn-ea"/>
                  <a:cs typeface="+mn-cs"/>
                </a:rPr>
                <a:t>Secukinumab 150 mg</a:t>
              </a:r>
              <a:endParaRPr kumimoji="0" lang="en-GB" sz="1000" b="0" i="0" u="none" strike="noStrike" kern="0" cap="none" spc="0" normalizeH="0" baseline="30000" noProof="0" dirty="0">
                <a:ln>
                  <a:noFill/>
                </a:ln>
                <a:solidFill>
                  <a:srgbClr val="231F20"/>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C152ADFB-3A43-4D40-B2FE-CE9752CB8898}"/>
                </a:ext>
              </a:extLst>
            </p:cNvPr>
            <p:cNvGrpSpPr/>
            <p:nvPr/>
          </p:nvGrpSpPr>
          <p:grpSpPr>
            <a:xfrm>
              <a:off x="6121390" y="5383830"/>
              <a:ext cx="290633" cy="81000"/>
              <a:chOff x="5325913" y="5860210"/>
              <a:chExt cx="516680" cy="144000"/>
            </a:xfrm>
            <a:solidFill>
              <a:srgbClr val="009900"/>
            </a:solidFill>
          </p:grpSpPr>
          <p:sp>
            <p:nvSpPr>
              <p:cNvPr id="156" name="Isosceles Triangle 148">
                <a:extLst>
                  <a:ext uri="{FF2B5EF4-FFF2-40B4-BE49-F238E27FC236}">
                    <a16:creationId xmlns:a16="http://schemas.microsoft.com/office/drawing/2014/main" id="{A865784A-E90D-4F84-9ABD-B47862478935}"/>
                  </a:ext>
                </a:extLst>
              </p:cNvPr>
              <p:cNvSpPr/>
              <p:nvPr/>
            </p:nvSpPr>
            <p:spPr>
              <a:xfrm>
                <a:off x="5325913"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7" name="Isosceles Triangle 149">
                <a:extLst>
                  <a:ext uri="{FF2B5EF4-FFF2-40B4-BE49-F238E27FC236}">
                    <a16:creationId xmlns:a16="http://schemas.microsoft.com/office/drawing/2014/main" id="{6E09B5CF-6FE5-4C1A-A491-79C05CF37675}"/>
                  </a:ext>
                </a:extLst>
              </p:cNvPr>
              <p:cNvSpPr/>
              <p:nvPr/>
            </p:nvSpPr>
            <p:spPr>
              <a:xfrm>
                <a:off x="5673168" y="5860210"/>
                <a:ext cx="169425" cy="144000"/>
              </a:xfrm>
              <a:prstGeom prst="triangle">
                <a:avLst/>
              </a:prstGeom>
              <a:solidFill>
                <a:srgbClr val="0000FF"/>
              </a:solidFill>
              <a:ln w="12700" cap="flat" cmpd="sng" algn="ctr">
                <a:solidFill>
                  <a:srgbClr val="0000FF"/>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58" name="Straight Connector 157">
                <a:extLst>
                  <a:ext uri="{FF2B5EF4-FFF2-40B4-BE49-F238E27FC236}">
                    <a16:creationId xmlns:a16="http://schemas.microsoft.com/office/drawing/2014/main" id="{7C2B32BF-3AAB-4145-AACD-0F75CC495912}"/>
                  </a:ext>
                </a:extLst>
              </p:cNvPr>
              <p:cNvCxnSpPr/>
              <p:nvPr/>
            </p:nvCxnSpPr>
            <p:spPr>
              <a:xfrm>
                <a:off x="5389447" y="5951888"/>
                <a:ext cx="338851" cy="0"/>
              </a:xfrm>
              <a:prstGeom prst="line">
                <a:avLst/>
              </a:prstGeom>
              <a:grpFill/>
              <a:ln w="28575" cap="flat" cmpd="sng" algn="ctr">
                <a:solidFill>
                  <a:srgbClr val="0000FF"/>
                </a:solidFill>
                <a:prstDash val="solid"/>
              </a:ln>
              <a:effectLst/>
            </p:spPr>
          </p:cxnSp>
        </p:grpSp>
        <p:grpSp>
          <p:nvGrpSpPr>
            <p:cNvPr id="80" name="Group 79">
              <a:extLst>
                <a:ext uri="{FF2B5EF4-FFF2-40B4-BE49-F238E27FC236}">
                  <a16:creationId xmlns:a16="http://schemas.microsoft.com/office/drawing/2014/main" id="{7E784045-05FE-4796-A22A-975298B69FD8}"/>
                </a:ext>
              </a:extLst>
            </p:cNvPr>
            <p:cNvGrpSpPr/>
            <p:nvPr/>
          </p:nvGrpSpPr>
          <p:grpSpPr>
            <a:xfrm>
              <a:off x="3232301" y="5620552"/>
              <a:ext cx="272724" cy="81000"/>
              <a:chOff x="872992" y="5844720"/>
              <a:chExt cx="484842" cy="144000"/>
            </a:xfrm>
          </p:grpSpPr>
          <p:sp>
            <p:nvSpPr>
              <p:cNvPr id="153" name="Rectangle 152">
                <a:extLst>
                  <a:ext uri="{FF2B5EF4-FFF2-40B4-BE49-F238E27FC236}">
                    <a16:creationId xmlns:a16="http://schemas.microsoft.com/office/drawing/2014/main" id="{16E9C09D-A2BB-4B7D-893C-A2B1F2546C70}"/>
                  </a:ext>
                </a:extLst>
              </p:cNvPr>
              <p:cNvSpPr/>
              <p:nvPr/>
            </p:nvSpPr>
            <p:spPr>
              <a:xfrm rot="2700000">
                <a:off x="1213834"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4" name="Rectangle 153">
                <a:extLst>
                  <a:ext uri="{FF2B5EF4-FFF2-40B4-BE49-F238E27FC236}">
                    <a16:creationId xmlns:a16="http://schemas.microsoft.com/office/drawing/2014/main" id="{76511557-B4FC-48D3-8C12-12B5795E51F4}"/>
                  </a:ext>
                </a:extLst>
              </p:cNvPr>
              <p:cNvSpPr/>
              <p:nvPr/>
            </p:nvSpPr>
            <p:spPr>
              <a:xfrm rot="2700000">
                <a:off x="872992" y="5844720"/>
                <a:ext cx="144000" cy="144000"/>
              </a:xfrm>
              <a:prstGeom prst="rect">
                <a:avLst/>
              </a:prstGeom>
              <a:solidFill>
                <a:srgbClr val="4F8AFF"/>
              </a:solidFill>
              <a:ln w="12700" cap="flat" cmpd="sng" algn="ctr">
                <a:no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55" name="Straight Connector 154">
                <a:extLst>
                  <a:ext uri="{FF2B5EF4-FFF2-40B4-BE49-F238E27FC236}">
                    <a16:creationId xmlns:a16="http://schemas.microsoft.com/office/drawing/2014/main" id="{109758ED-86AF-4BEB-A4D1-D9B91AF33843}"/>
                  </a:ext>
                </a:extLst>
              </p:cNvPr>
              <p:cNvCxnSpPr/>
              <p:nvPr/>
            </p:nvCxnSpPr>
            <p:spPr>
              <a:xfrm>
                <a:off x="936003" y="5915490"/>
                <a:ext cx="338851" cy="0"/>
              </a:xfrm>
              <a:prstGeom prst="line">
                <a:avLst/>
              </a:prstGeom>
              <a:solidFill>
                <a:sysClr val="window" lastClr="FFFFFF"/>
              </a:solidFill>
              <a:ln w="28575" cap="flat" cmpd="sng" algn="ctr">
                <a:solidFill>
                  <a:srgbClr val="4F8AFF"/>
                </a:solidFill>
                <a:prstDash val="solid"/>
              </a:ln>
              <a:effectLst/>
            </p:spPr>
          </p:cxnSp>
        </p:grpSp>
        <p:grpSp>
          <p:nvGrpSpPr>
            <p:cNvPr id="81" name="Group 80">
              <a:extLst>
                <a:ext uri="{FF2B5EF4-FFF2-40B4-BE49-F238E27FC236}">
                  <a16:creationId xmlns:a16="http://schemas.microsoft.com/office/drawing/2014/main" id="{ED9245F7-1D8D-4681-AD81-5699AB513E33}"/>
                </a:ext>
              </a:extLst>
            </p:cNvPr>
            <p:cNvGrpSpPr/>
            <p:nvPr/>
          </p:nvGrpSpPr>
          <p:grpSpPr>
            <a:xfrm>
              <a:off x="3219447" y="5383312"/>
              <a:ext cx="279362" cy="81000"/>
              <a:chOff x="1251697" y="5532476"/>
              <a:chExt cx="496642" cy="144000"/>
            </a:xfrm>
          </p:grpSpPr>
          <p:sp>
            <p:nvSpPr>
              <p:cNvPr id="150" name="Rectangle 149">
                <a:extLst>
                  <a:ext uri="{FF2B5EF4-FFF2-40B4-BE49-F238E27FC236}">
                    <a16:creationId xmlns:a16="http://schemas.microsoft.com/office/drawing/2014/main" id="{68AD7E7C-151E-4880-BB20-02CE24418EC3}"/>
                  </a:ext>
                </a:extLst>
              </p:cNvPr>
              <p:cNvSpPr/>
              <p:nvPr/>
            </p:nvSpPr>
            <p:spPr>
              <a:xfrm>
                <a:off x="1251697"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1" name="Rectangle 150">
                <a:extLst>
                  <a:ext uri="{FF2B5EF4-FFF2-40B4-BE49-F238E27FC236}">
                    <a16:creationId xmlns:a16="http://schemas.microsoft.com/office/drawing/2014/main" id="{5AE6D7F2-45F2-4E5D-ABF6-744776D9B9C7}"/>
                  </a:ext>
                </a:extLst>
              </p:cNvPr>
              <p:cNvSpPr/>
              <p:nvPr/>
            </p:nvSpPr>
            <p:spPr>
              <a:xfrm>
                <a:off x="1604339" y="5532476"/>
                <a:ext cx="144000" cy="144000"/>
              </a:xfrm>
              <a:prstGeom prst="rect">
                <a:avLst/>
              </a:prstGeom>
              <a:solidFill>
                <a:srgbClr val="009900"/>
              </a:solidFill>
              <a:ln w="12700" cap="flat" cmpd="sng" algn="ctr">
                <a:solidFill>
                  <a:srgbClr val="009900"/>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52" name="Straight Connector 151">
                <a:extLst>
                  <a:ext uri="{FF2B5EF4-FFF2-40B4-BE49-F238E27FC236}">
                    <a16:creationId xmlns:a16="http://schemas.microsoft.com/office/drawing/2014/main" id="{88FB5CCF-4CE4-4576-A915-BACEB79E4573}"/>
                  </a:ext>
                </a:extLst>
              </p:cNvPr>
              <p:cNvCxnSpPr/>
              <p:nvPr/>
            </p:nvCxnSpPr>
            <p:spPr>
              <a:xfrm>
                <a:off x="1334707" y="5620570"/>
                <a:ext cx="338850" cy="0"/>
              </a:xfrm>
              <a:prstGeom prst="line">
                <a:avLst/>
              </a:prstGeom>
              <a:solidFill>
                <a:sysClr val="window" lastClr="FFFFFF"/>
              </a:solidFill>
              <a:ln w="28575" cap="flat" cmpd="sng" algn="ctr">
                <a:solidFill>
                  <a:srgbClr val="009900"/>
                </a:solidFill>
                <a:prstDash val="solid"/>
              </a:ln>
              <a:effectLst/>
            </p:spPr>
          </p:cxnSp>
        </p:grpSp>
        <p:cxnSp>
          <p:nvCxnSpPr>
            <p:cNvPr id="82" name="Straight Connector 81">
              <a:extLst>
                <a:ext uri="{FF2B5EF4-FFF2-40B4-BE49-F238E27FC236}">
                  <a16:creationId xmlns:a16="http://schemas.microsoft.com/office/drawing/2014/main" id="{2EACFDDD-9815-42D1-818A-F69B5D5A7C5E}"/>
                </a:ext>
              </a:extLst>
            </p:cNvPr>
            <p:cNvCxnSpPr/>
            <p:nvPr/>
          </p:nvCxnSpPr>
          <p:spPr>
            <a:xfrm>
              <a:off x="6168204" y="5679520"/>
              <a:ext cx="190604" cy="0"/>
            </a:xfrm>
            <a:prstGeom prst="line">
              <a:avLst/>
            </a:prstGeom>
            <a:solidFill>
              <a:sysClr val="window" lastClr="FFFFFF"/>
            </a:solidFill>
            <a:ln w="28575" cap="flat" cmpd="sng" algn="ctr">
              <a:solidFill>
                <a:schemeClr val="bg1">
                  <a:lumMod val="75000"/>
                </a:schemeClr>
              </a:solidFill>
              <a:prstDash val="solid"/>
            </a:ln>
            <a:effectLst/>
          </p:spPr>
        </p:cxnSp>
        <p:grpSp>
          <p:nvGrpSpPr>
            <p:cNvPr id="83" name="Group 82">
              <a:extLst>
                <a:ext uri="{FF2B5EF4-FFF2-40B4-BE49-F238E27FC236}">
                  <a16:creationId xmlns:a16="http://schemas.microsoft.com/office/drawing/2014/main" id="{B26DA6A8-A0D6-4BE6-B158-AA71BC5B30EE}"/>
                </a:ext>
              </a:extLst>
            </p:cNvPr>
            <p:cNvGrpSpPr/>
            <p:nvPr/>
          </p:nvGrpSpPr>
          <p:grpSpPr>
            <a:xfrm>
              <a:off x="6091455" y="5606310"/>
              <a:ext cx="333527" cy="146420"/>
              <a:chOff x="6257809" y="5579151"/>
              <a:chExt cx="333527" cy="146420"/>
            </a:xfrm>
          </p:grpSpPr>
          <p:pic>
            <p:nvPicPr>
              <p:cNvPr id="84" name="Graphic 83" descr="Close">
                <a:extLst>
                  <a:ext uri="{FF2B5EF4-FFF2-40B4-BE49-F238E27FC236}">
                    <a16:creationId xmlns:a16="http://schemas.microsoft.com/office/drawing/2014/main" id="{08CD719A-7E67-4F9A-A027-01EA21F46D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7809" y="5580656"/>
                <a:ext cx="144915" cy="144915"/>
              </a:xfrm>
              <a:prstGeom prst="rect">
                <a:avLst/>
              </a:prstGeom>
            </p:spPr>
          </p:pic>
          <p:pic>
            <p:nvPicPr>
              <p:cNvPr id="149" name="Graphic 148" descr="Close">
                <a:extLst>
                  <a:ext uri="{FF2B5EF4-FFF2-40B4-BE49-F238E27FC236}">
                    <a16:creationId xmlns:a16="http://schemas.microsoft.com/office/drawing/2014/main" id="{AB03C490-F96D-4DB4-85B9-969ECA74B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6421" y="5579151"/>
                <a:ext cx="144915" cy="144915"/>
              </a:xfrm>
              <a:prstGeom prst="rect">
                <a:avLst/>
              </a:prstGeom>
            </p:spPr>
          </p:pic>
        </p:grpSp>
      </p:grpSp>
      <p:sp>
        <p:nvSpPr>
          <p:cNvPr id="75" name="Rectangle 10">
            <a:extLst>
              <a:ext uri="{FF2B5EF4-FFF2-40B4-BE49-F238E27FC236}">
                <a16:creationId xmlns:a16="http://schemas.microsoft.com/office/drawing/2014/main" id="{CFE5D6ED-6A01-44B4-9AFA-BA42627599E4}"/>
              </a:ext>
            </a:extLst>
          </p:cNvPr>
          <p:cNvSpPr>
            <a:spLocks noChangeArrowheads="1"/>
          </p:cNvSpPr>
          <p:nvPr/>
        </p:nvSpPr>
        <p:spPr bwMode="auto">
          <a:xfrm>
            <a:off x="3791089" y="4381685"/>
            <a:ext cx="242340" cy="266457"/>
          </a:xfrm>
          <a:prstGeom prst="rect">
            <a:avLst/>
          </a:prstGeom>
          <a:solidFill>
            <a:srgbClr val="E9EBF5"/>
          </a:solidFill>
          <a:ln>
            <a:noFill/>
          </a:ln>
        </p:spPr>
        <p:txBody>
          <a:bodyPr wrap="square" lIns="0" tIns="0" rIns="0" bIns="81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16</a:t>
            </a:r>
          </a:p>
        </p:txBody>
      </p:sp>
      <p:sp>
        <p:nvSpPr>
          <p:cNvPr id="160" name="Rectangle 10">
            <a:extLst>
              <a:ext uri="{FF2B5EF4-FFF2-40B4-BE49-F238E27FC236}">
                <a16:creationId xmlns:a16="http://schemas.microsoft.com/office/drawing/2014/main" id="{0C622BCB-B136-407A-A937-B2452B7C37AC}"/>
              </a:ext>
            </a:extLst>
          </p:cNvPr>
          <p:cNvSpPr>
            <a:spLocks noChangeArrowheads="1"/>
          </p:cNvSpPr>
          <p:nvPr/>
        </p:nvSpPr>
        <p:spPr bwMode="auto">
          <a:xfrm>
            <a:off x="10022445" y="4350916"/>
            <a:ext cx="182880" cy="266457"/>
          </a:xfrm>
          <a:prstGeom prst="rect">
            <a:avLst/>
          </a:prstGeom>
          <a:solidFill>
            <a:srgbClr val="E9EBF5"/>
          </a:solidFill>
          <a:ln>
            <a:noFill/>
          </a:ln>
        </p:spPr>
        <p:txBody>
          <a:bodyPr wrap="square" lIns="0" tIns="0" rIns="0" bIns="81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16</a:t>
            </a:r>
          </a:p>
        </p:txBody>
      </p:sp>
    </p:spTree>
    <p:extLst>
      <p:ext uri="{BB962C8B-B14F-4D97-AF65-F5344CB8AC3E}">
        <p14:creationId xmlns:p14="http://schemas.microsoft.com/office/powerpoint/2010/main" val="3630532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Single Corner Snipped 21">
            <a:extLst>
              <a:ext uri="{FF2B5EF4-FFF2-40B4-BE49-F238E27FC236}">
                <a16:creationId xmlns:a16="http://schemas.microsoft.com/office/drawing/2014/main" id="{E70B688B-24E4-544A-BF8E-DD780EFFB583}"/>
              </a:ext>
            </a:extLst>
          </p:cNvPr>
          <p:cNvSpPr/>
          <p:nvPr/>
        </p:nvSpPr>
        <p:spPr bwMode="auto">
          <a:xfrm>
            <a:off x="9697962" y="1881047"/>
            <a:ext cx="407804" cy="3640183"/>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Ixekizumab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SPIRIT-P1 Primary Outcome: ACR20</a:t>
            </a:r>
          </a:p>
        </p:txBody>
      </p:sp>
      <p:sp>
        <p:nvSpPr>
          <p:cNvPr id="37" name="TextBox 36">
            <a:extLst>
              <a:ext uri="{FF2B5EF4-FFF2-40B4-BE49-F238E27FC236}">
                <a16:creationId xmlns:a16="http://schemas.microsoft.com/office/drawing/2014/main" id="{BF44809C-94A8-554D-9F23-FC595643DBB8}"/>
              </a:ext>
            </a:extLst>
          </p:cNvPr>
          <p:cNvSpPr txBox="1"/>
          <p:nvPr/>
        </p:nvSpPr>
        <p:spPr>
          <a:xfrm>
            <a:off x="52386" y="6528696"/>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2017;76:79-87. </a:t>
            </a:r>
          </a:p>
        </p:txBody>
      </p:sp>
      <p:graphicFrame>
        <p:nvGraphicFramePr>
          <p:cNvPr id="21" name="Chart 20">
            <a:extLst>
              <a:ext uri="{FF2B5EF4-FFF2-40B4-BE49-F238E27FC236}">
                <a16:creationId xmlns:a16="http://schemas.microsoft.com/office/drawing/2014/main" id="{ED6059F1-300B-604C-8728-13AB5E765129}"/>
              </a:ext>
            </a:extLst>
          </p:cNvPr>
          <p:cNvGraphicFramePr/>
          <p:nvPr/>
        </p:nvGraphicFramePr>
        <p:xfrm>
          <a:off x="2050869" y="1098394"/>
          <a:ext cx="8090263" cy="4661212"/>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1">
            <a:extLst>
              <a:ext uri="{FF2B5EF4-FFF2-40B4-BE49-F238E27FC236}">
                <a16:creationId xmlns:a16="http://schemas.microsoft.com/office/drawing/2014/main" id="{0DC10225-E946-A245-96D5-A92B2122D2D2}"/>
              </a:ext>
            </a:extLst>
          </p:cNvPr>
          <p:cNvSpPr txBox="1"/>
          <p:nvPr/>
        </p:nvSpPr>
        <p:spPr>
          <a:xfrm>
            <a:off x="63019" y="6186086"/>
            <a:ext cx="6233922" cy="30921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&lt;.05 for IXE Q4W, IXE Q2W, and ADA vs PBO</a:t>
            </a:r>
          </a:p>
        </p:txBody>
      </p:sp>
    </p:spTree>
    <p:extLst>
      <p:ext uri="{BB962C8B-B14F-4D97-AF65-F5344CB8AC3E}">
        <p14:creationId xmlns:p14="http://schemas.microsoft.com/office/powerpoint/2010/main" val="2741616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Ixekizumab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SPIRIT-P1: IXE in TNFi-Naive Active PsA</a:t>
            </a:r>
          </a:p>
        </p:txBody>
      </p:sp>
      <p:grpSp>
        <p:nvGrpSpPr>
          <p:cNvPr id="7" name="Group 6">
            <a:extLst>
              <a:ext uri="{FF2B5EF4-FFF2-40B4-BE49-F238E27FC236}">
                <a16:creationId xmlns:a16="http://schemas.microsoft.com/office/drawing/2014/main" id="{30348628-84FC-FF47-A676-85DFC59D0482}"/>
              </a:ext>
            </a:extLst>
          </p:cNvPr>
          <p:cNvGrpSpPr/>
          <p:nvPr/>
        </p:nvGrpSpPr>
        <p:grpSpPr>
          <a:xfrm>
            <a:off x="6334782" y="2414256"/>
            <a:ext cx="5062661" cy="3321768"/>
            <a:chOff x="3356406" y="110174"/>
            <a:chExt cx="5585371" cy="4348296"/>
          </a:xfrm>
        </p:grpSpPr>
        <p:grpSp>
          <p:nvGrpSpPr>
            <p:cNvPr id="9" name="Group 8">
              <a:extLst>
                <a:ext uri="{FF2B5EF4-FFF2-40B4-BE49-F238E27FC236}">
                  <a16:creationId xmlns:a16="http://schemas.microsoft.com/office/drawing/2014/main" id="{90EE7436-5E23-804E-97B8-B37343BDD082}"/>
                </a:ext>
              </a:extLst>
            </p:cNvPr>
            <p:cNvGrpSpPr/>
            <p:nvPr/>
          </p:nvGrpSpPr>
          <p:grpSpPr>
            <a:xfrm>
              <a:off x="3978692" y="1397056"/>
              <a:ext cx="4851703" cy="2935050"/>
              <a:chOff x="5304731" y="1447368"/>
              <a:chExt cx="6468937" cy="2935050"/>
            </a:xfrm>
          </p:grpSpPr>
          <p:cxnSp>
            <p:nvCxnSpPr>
              <p:cNvPr id="232" name="Straight Connector 231">
                <a:extLst>
                  <a:ext uri="{FF2B5EF4-FFF2-40B4-BE49-F238E27FC236}">
                    <a16:creationId xmlns:a16="http://schemas.microsoft.com/office/drawing/2014/main" id="{02E2AAEB-5D70-E14A-A417-707D89AFD7DF}"/>
                  </a:ext>
                </a:extLst>
              </p:cNvPr>
              <p:cNvCxnSpPr/>
              <p:nvPr/>
            </p:nvCxnSpPr>
            <p:spPr>
              <a:xfrm>
                <a:off x="5364959" y="1447368"/>
                <a:ext cx="0" cy="2935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A1F59E8-497B-0145-BF41-7E29FEB3967F}"/>
                  </a:ext>
                </a:extLst>
              </p:cNvPr>
              <p:cNvCxnSpPr/>
              <p:nvPr/>
            </p:nvCxnSpPr>
            <p:spPr>
              <a:xfrm flipH="1">
                <a:off x="5304731" y="1450396"/>
                <a:ext cx="63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49750460-F020-934E-980D-BAEB157993C3}"/>
                  </a:ext>
                </a:extLst>
              </p:cNvPr>
              <p:cNvCxnSpPr/>
              <p:nvPr/>
            </p:nvCxnSpPr>
            <p:spPr>
              <a:xfrm flipH="1">
                <a:off x="5304731" y="2034604"/>
                <a:ext cx="63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E858CF7-563D-D140-881F-326FE980E3CE}"/>
                  </a:ext>
                </a:extLst>
              </p:cNvPr>
              <p:cNvCxnSpPr/>
              <p:nvPr/>
            </p:nvCxnSpPr>
            <p:spPr>
              <a:xfrm flipH="1">
                <a:off x="5304731" y="2624458"/>
                <a:ext cx="63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CF0C1A4-C06E-C048-94CB-58A86F0BD005}"/>
                  </a:ext>
                </a:extLst>
              </p:cNvPr>
              <p:cNvCxnSpPr/>
              <p:nvPr/>
            </p:nvCxnSpPr>
            <p:spPr>
              <a:xfrm flipH="1">
                <a:off x="5304731" y="3208047"/>
                <a:ext cx="63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F455DD8-8824-224A-93CC-D399323180C2}"/>
                  </a:ext>
                </a:extLst>
              </p:cNvPr>
              <p:cNvCxnSpPr/>
              <p:nvPr/>
            </p:nvCxnSpPr>
            <p:spPr>
              <a:xfrm flipH="1">
                <a:off x="5304731" y="3797982"/>
                <a:ext cx="6468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2EC5E77-F0F6-1F45-B7A1-2426CDA4A0DD}"/>
                  </a:ext>
                </a:extLst>
              </p:cNvPr>
              <p:cNvCxnSpPr/>
              <p:nvPr/>
            </p:nvCxnSpPr>
            <p:spPr>
              <a:xfrm flipH="1">
                <a:off x="5304731" y="4382418"/>
                <a:ext cx="63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8455432-93D3-8643-887C-0146905489D6}"/>
                  </a:ext>
                </a:extLst>
              </p:cNvPr>
              <p:cNvCxnSpPr/>
              <p:nvPr/>
            </p:nvCxnSpPr>
            <p:spPr>
              <a:xfrm>
                <a:off x="11773668" y="379594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5DA627E-0212-1146-9B7D-2539C8F3FBF1}"/>
                  </a:ext>
                </a:extLst>
              </p:cNvPr>
              <p:cNvCxnSpPr/>
              <p:nvPr/>
            </p:nvCxnSpPr>
            <p:spPr>
              <a:xfrm>
                <a:off x="10490034" y="379594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AF0BD2D-9867-5C42-9BF5-EA0303AD6834}"/>
                  </a:ext>
                </a:extLst>
              </p:cNvPr>
              <p:cNvCxnSpPr/>
              <p:nvPr/>
            </p:nvCxnSpPr>
            <p:spPr>
              <a:xfrm>
                <a:off x="9211992" y="379594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6815F40-10D9-8344-B950-C233914BA262}"/>
                  </a:ext>
                </a:extLst>
              </p:cNvPr>
              <p:cNvCxnSpPr/>
              <p:nvPr/>
            </p:nvCxnSpPr>
            <p:spPr>
              <a:xfrm>
                <a:off x="7922576" y="379594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E082127-18E8-C14F-AB40-24081C008DC3}"/>
                  </a:ext>
                </a:extLst>
              </p:cNvPr>
              <p:cNvCxnSpPr/>
              <p:nvPr/>
            </p:nvCxnSpPr>
            <p:spPr>
              <a:xfrm>
                <a:off x="6641417" y="379594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itle 3">
              <a:extLst>
                <a:ext uri="{FF2B5EF4-FFF2-40B4-BE49-F238E27FC236}">
                  <a16:creationId xmlns:a16="http://schemas.microsoft.com/office/drawing/2014/main" id="{4975A8AB-E54A-C548-B435-BEE702EAA638}"/>
                </a:ext>
              </a:extLst>
            </p:cNvPr>
            <p:cNvSpPr txBox="1">
              <a:spLocks/>
            </p:cNvSpPr>
            <p:nvPr/>
          </p:nvSpPr>
          <p:spPr>
            <a:xfrm>
              <a:off x="4109875" y="110174"/>
              <a:ext cx="4363151" cy="5363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j-ea"/>
                  <a:cs typeface="Calibri" panose="020F0502020204030204" pitchFamily="34" charset="0"/>
                </a:rPr>
                <a:t>Observed mTSS ∆ from BL, Week 52</a:t>
              </a:r>
            </a:p>
          </p:txBody>
        </p:sp>
        <p:sp>
          <p:nvSpPr>
            <p:cNvPr id="11" name="Rectangle 10">
              <a:extLst>
                <a:ext uri="{FF2B5EF4-FFF2-40B4-BE49-F238E27FC236}">
                  <a16:creationId xmlns:a16="http://schemas.microsoft.com/office/drawing/2014/main" id="{1735BC12-9E36-8E42-8020-A10155A930CE}"/>
                </a:ext>
              </a:extLst>
            </p:cNvPr>
            <p:cNvSpPr/>
            <p:nvPr/>
          </p:nvSpPr>
          <p:spPr>
            <a:xfrm>
              <a:off x="5149039" y="4147371"/>
              <a:ext cx="2501618" cy="206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Cumulative percentage</a:t>
              </a:r>
            </a:p>
          </p:txBody>
        </p:sp>
        <p:sp>
          <p:nvSpPr>
            <p:cNvPr id="12" name="Rectangle 11">
              <a:extLst>
                <a:ext uri="{FF2B5EF4-FFF2-40B4-BE49-F238E27FC236}">
                  <a16:creationId xmlns:a16="http://schemas.microsoft.com/office/drawing/2014/main" id="{F3598830-DD17-F146-BD13-10FCD02233E4}"/>
                </a:ext>
              </a:extLst>
            </p:cNvPr>
            <p:cNvSpPr/>
            <p:nvPr/>
          </p:nvSpPr>
          <p:spPr>
            <a:xfrm rot="16200000">
              <a:off x="1862793" y="2604374"/>
              <a:ext cx="3224914" cy="23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mTSS</a:t>
              </a: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 c</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hange from BL (Week 52)</a:t>
              </a:r>
            </a:p>
          </p:txBody>
        </p:sp>
        <p:grpSp>
          <p:nvGrpSpPr>
            <p:cNvPr id="13" name="Group 12">
              <a:extLst>
                <a:ext uri="{FF2B5EF4-FFF2-40B4-BE49-F238E27FC236}">
                  <a16:creationId xmlns:a16="http://schemas.microsoft.com/office/drawing/2014/main" id="{946092E5-15B5-B749-8356-49071F8F3226}"/>
                </a:ext>
              </a:extLst>
            </p:cNvPr>
            <p:cNvGrpSpPr/>
            <p:nvPr/>
          </p:nvGrpSpPr>
          <p:grpSpPr>
            <a:xfrm>
              <a:off x="4045732" y="3309988"/>
              <a:ext cx="4803551" cy="881784"/>
              <a:chOff x="5394118" y="3360300"/>
              <a:chExt cx="6404735" cy="881784"/>
            </a:xfrm>
            <a:solidFill>
              <a:srgbClr val="00B050"/>
            </a:solidFill>
          </p:grpSpPr>
          <p:sp>
            <p:nvSpPr>
              <p:cNvPr id="125" name="Diamond 175">
                <a:extLst>
                  <a:ext uri="{FF2B5EF4-FFF2-40B4-BE49-F238E27FC236}">
                    <a16:creationId xmlns:a16="http://schemas.microsoft.com/office/drawing/2014/main" id="{EAF39A7C-B6BE-2545-B8F9-85CC78EAD875}"/>
                  </a:ext>
                </a:extLst>
              </p:cNvPr>
              <p:cNvSpPr>
                <a:spLocks/>
              </p:cNvSpPr>
              <p:nvPr/>
            </p:nvSpPr>
            <p:spPr bwMode="auto">
              <a:xfrm>
                <a:off x="10739837" y="3770336"/>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Diamond 175">
                <a:extLst>
                  <a:ext uri="{FF2B5EF4-FFF2-40B4-BE49-F238E27FC236}">
                    <a16:creationId xmlns:a16="http://schemas.microsoft.com/office/drawing/2014/main" id="{EE15E135-92BE-224F-AACD-C57A9B1ABF99}"/>
                  </a:ext>
                </a:extLst>
              </p:cNvPr>
              <p:cNvSpPr>
                <a:spLocks/>
              </p:cNvSpPr>
              <p:nvPr/>
            </p:nvSpPr>
            <p:spPr bwMode="auto">
              <a:xfrm>
                <a:off x="562544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Diamond 176">
                <a:extLst>
                  <a:ext uri="{FF2B5EF4-FFF2-40B4-BE49-F238E27FC236}">
                    <a16:creationId xmlns:a16="http://schemas.microsoft.com/office/drawing/2014/main" id="{9F877CC7-B8CD-2A4A-B710-793B90AFD24D}"/>
                  </a:ext>
                </a:extLst>
              </p:cNvPr>
              <p:cNvSpPr>
                <a:spLocks/>
              </p:cNvSpPr>
              <p:nvPr/>
            </p:nvSpPr>
            <p:spPr bwMode="auto">
              <a:xfrm>
                <a:off x="568381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Diamond 177">
                <a:extLst>
                  <a:ext uri="{FF2B5EF4-FFF2-40B4-BE49-F238E27FC236}">
                    <a16:creationId xmlns:a16="http://schemas.microsoft.com/office/drawing/2014/main" id="{6B0D2D93-77A2-5940-BE2B-2E3EAFBB6AF1}"/>
                  </a:ext>
                </a:extLst>
              </p:cNvPr>
              <p:cNvSpPr>
                <a:spLocks/>
              </p:cNvSpPr>
              <p:nvPr/>
            </p:nvSpPr>
            <p:spPr bwMode="auto">
              <a:xfrm>
                <a:off x="574218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Diamond 178">
                <a:extLst>
                  <a:ext uri="{FF2B5EF4-FFF2-40B4-BE49-F238E27FC236}">
                    <a16:creationId xmlns:a16="http://schemas.microsoft.com/office/drawing/2014/main" id="{1B098BE0-BA96-0445-9A42-F469CF1AD0B1}"/>
                  </a:ext>
                </a:extLst>
              </p:cNvPr>
              <p:cNvSpPr>
                <a:spLocks/>
              </p:cNvSpPr>
              <p:nvPr/>
            </p:nvSpPr>
            <p:spPr bwMode="auto">
              <a:xfrm>
                <a:off x="580055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Diamond 179">
                <a:extLst>
                  <a:ext uri="{FF2B5EF4-FFF2-40B4-BE49-F238E27FC236}">
                    <a16:creationId xmlns:a16="http://schemas.microsoft.com/office/drawing/2014/main" id="{3F26D18F-3415-7A45-AAE7-848ACE79714E}"/>
                  </a:ext>
                </a:extLst>
              </p:cNvPr>
              <p:cNvSpPr>
                <a:spLocks/>
              </p:cNvSpPr>
              <p:nvPr/>
            </p:nvSpPr>
            <p:spPr bwMode="auto">
              <a:xfrm>
                <a:off x="585892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Diamond 180">
                <a:extLst>
                  <a:ext uri="{FF2B5EF4-FFF2-40B4-BE49-F238E27FC236}">
                    <a16:creationId xmlns:a16="http://schemas.microsoft.com/office/drawing/2014/main" id="{D2B7C524-DA3B-8443-8D32-5F5E09A68E21}"/>
                  </a:ext>
                </a:extLst>
              </p:cNvPr>
              <p:cNvSpPr>
                <a:spLocks/>
              </p:cNvSpPr>
              <p:nvPr/>
            </p:nvSpPr>
            <p:spPr bwMode="auto">
              <a:xfrm>
                <a:off x="591729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Diamond 181">
                <a:extLst>
                  <a:ext uri="{FF2B5EF4-FFF2-40B4-BE49-F238E27FC236}">
                    <a16:creationId xmlns:a16="http://schemas.microsoft.com/office/drawing/2014/main" id="{F7AB5300-AAC5-2048-9F41-8C33DC64E30D}"/>
                  </a:ext>
                </a:extLst>
              </p:cNvPr>
              <p:cNvSpPr>
                <a:spLocks/>
              </p:cNvSpPr>
              <p:nvPr/>
            </p:nvSpPr>
            <p:spPr bwMode="auto">
              <a:xfrm>
                <a:off x="597566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Diamond 182">
                <a:extLst>
                  <a:ext uri="{FF2B5EF4-FFF2-40B4-BE49-F238E27FC236}">
                    <a16:creationId xmlns:a16="http://schemas.microsoft.com/office/drawing/2014/main" id="{CDCF923A-77C3-7B4C-A832-6847C65D3ECE}"/>
                  </a:ext>
                </a:extLst>
              </p:cNvPr>
              <p:cNvSpPr>
                <a:spLocks/>
              </p:cNvSpPr>
              <p:nvPr/>
            </p:nvSpPr>
            <p:spPr bwMode="auto">
              <a:xfrm>
                <a:off x="6034028"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Diamond 175">
                <a:extLst>
                  <a:ext uri="{FF2B5EF4-FFF2-40B4-BE49-F238E27FC236}">
                    <a16:creationId xmlns:a16="http://schemas.microsoft.com/office/drawing/2014/main" id="{06700814-318D-4F40-B3B5-A4FA9683DCC8}"/>
                  </a:ext>
                </a:extLst>
              </p:cNvPr>
              <p:cNvSpPr>
                <a:spLocks/>
              </p:cNvSpPr>
              <p:nvPr/>
            </p:nvSpPr>
            <p:spPr bwMode="auto">
              <a:xfrm>
                <a:off x="6097556"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Diamond 176">
                <a:extLst>
                  <a:ext uri="{FF2B5EF4-FFF2-40B4-BE49-F238E27FC236}">
                    <a16:creationId xmlns:a16="http://schemas.microsoft.com/office/drawing/2014/main" id="{3CA4236E-70D3-F04E-BA05-FE829AA05726}"/>
                  </a:ext>
                </a:extLst>
              </p:cNvPr>
              <p:cNvSpPr>
                <a:spLocks/>
              </p:cNvSpPr>
              <p:nvPr/>
            </p:nvSpPr>
            <p:spPr bwMode="auto">
              <a:xfrm>
                <a:off x="6155925"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Diamond 177">
                <a:extLst>
                  <a:ext uri="{FF2B5EF4-FFF2-40B4-BE49-F238E27FC236}">
                    <a16:creationId xmlns:a16="http://schemas.microsoft.com/office/drawing/2014/main" id="{FA27265E-1749-654E-8494-0B16DE5A424B}"/>
                  </a:ext>
                </a:extLst>
              </p:cNvPr>
              <p:cNvSpPr>
                <a:spLocks/>
              </p:cNvSpPr>
              <p:nvPr/>
            </p:nvSpPr>
            <p:spPr bwMode="auto">
              <a:xfrm>
                <a:off x="6214293"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Diamond 178">
                <a:extLst>
                  <a:ext uri="{FF2B5EF4-FFF2-40B4-BE49-F238E27FC236}">
                    <a16:creationId xmlns:a16="http://schemas.microsoft.com/office/drawing/2014/main" id="{84174524-7D08-F244-BC64-295F6E59AF0F}"/>
                  </a:ext>
                </a:extLst>
              </p:cNvPr>
              <p:cNvSpPr>
                <a:spLocks/>
              </p:cNvSpPr>
              <p:nvPr/>
            </p:nvSpPr>
            <p:spPr bwMode="auto">
              <a:xfrm>
                <a:off x="6272661"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Diamond 179">
                <a:extLst>
                  <a:ext uri="{FF2B5EF4-FFF2-40B4-BE49-F238E27FC236}">
                    <a16:creationId xmlns:a16="http://schemas.microsoft.com/office/drawing/2014/main" id="{44744A29-3C0F-0B4C-8343-19F3B6823DDF}"/>
                  </a:ext>
                </a:extLst>
              </p:cNvPr>
              <p:cNvSpPr>
                <a:spLocks/>
              </p:cNvSpPr>
              <p:nvPr/>
            </p:nvSpPr>
            <p:spPr bwMode="auto">
              <a:xfrm>
                <a:off x="6331030"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Diamond 180">
                <a:extLst>
                  <a:ext uri="{FF2B5EF4-FFF2-40B4-BE49-F238E27FC236}">
                    <a16:creationId xmlns:a16="http://schemas.microsoft.com/office/drawing/2014/main" id="{31234BF2-2C5E-0541-8CE1-DE6922C85B29}"/>
                  </a:ext>
                </a:extLst>
              </p:cNvPr>
              <p:cNvSpPr>
                <a:spLocks/>
              </p:cNvSpPr>
              <p:nvPr/>
            </p:nvSpPr>
            <p:spPr bwMode="auto">
              <a:xfrm>
                <a:off x="6389398"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Diamond 181">
                <a:extLst>
                  <a:ext uri="{FF2B5EF4-FFF2-40B4-BE49-F238E27FC236}">
                    <a16:creationId xmlns:a16="http://schemas.microsoft.com/office/drawing/2014/main" id="{C507B039-895D-C842-9AAE-0666EA13BBC5}"/>
                  </a:ext>
                </a:extLst>
              </p:cNvPr>
              <p:cNvSpPr>
                <a:spLocks/>
              </p:cNvSpPr>
              <p:nvPr/>
            </p:nvSpPr>
            <p:spPr bwMode="auto">
              <a:xfrm>
                <a:off x="6447768" y="3766747"/>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Diamond 182">
                <a:extLst>
                  <a:ext uri="{FF2B5EF4-FFF2-40B4-BE49-F238E27FC236}">
                    <a16:creationId xmlns:a16="http://schemas.microsoft.com/office/drawing/2014/main" id="{D1A033D0-8F9E-D945-B0F5-2389EDB43EE7}"/>
                  </a:ext>
                </a:extLst>
              </p:cNvPr>
              <p:cNvSpPr>
                <a:spLocks/>
              </p:cNvSpPr>
              <p:nvPr/>
            </p:nvSpPr>
            <p:spPr bwMode="auto">
              <a:xfrm>
                <a:off x="6506136" y="3766748"/>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Diamond 175">
                <a:extLst>
                  <a:ext uri="{FF2B5EF4-FFF2-40B4-BE49-F238E27FC236}">
                    <a16:creationId xmlns:a16="http://schemas.microsoft.com/office/drawing/2014/main" id="{463D9C2F-F73E-F647-8218-52431C0A1692}"/>
                  </a:ext>
                </a:extLst>
              </p:cNvPr>
              <p:cNvSpPr>
                <a:spLocks/>
              </p:cNvSpPr>
              <p:nvPr/>
            </p:nvSpPr>
            <p:spPr bwMode="auto">
              <a:xfrm>
                <a:off x="6559909"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Diamond 176">
                <a:extLst>
                  <a:ext uri="{FF2B5EF4-FFF2-40B4-BE49-F238E27FC236}">
                    <a16:creationId xmlns:a16="http://schemas.microsoft.com/office/drawing/2014/main" id="{202A6DAE-05DE-744C-A60A-7E2759B2F722}"/>
                  </a:ext>
                </a:extLst>
              </p:cNvPr>
              <p:cNvSpPr>
                <a:spLocks/>
              </p:cNvSpPr>
              <p:nvPr/>
            </p:nvSpPr>
            <p:spPr bwMode="auto">
              <a:xfrm>
                <a:off x="661827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Diamond 177">
                <a:extLst>
                  <a:ext uri="{FF2B5EF4-FFF2-40B4-BE49-F238E27FC236}">
                    <a16:creationId xmlns:a16="http://schemas.microsoft.com/office/drawing/2014/main" id="{E7286576-5974-EC49-89FD-08A8A6CC4851}"/>
                  </a:ext>
                </a:extLst>
              </p:cNvPr>
              <p:cNvSpPr>
                <a:spLocks/>
              </p:cNvSpPr>
              <p:nvPr/>
            </p:nvSpPr>
            <p:spPr bwMode="auto">
              <a:xfrm>
                <a:off x="6676646"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Diamond 178">
                <a:extLst>
                  <a:ext uri="{FF2B5EF4-FFF2-40B4-BE49-F238E27FC236}">
                    <a16:creationId xmlns:a16="http://schemas.microsoft.com/office/drawing/2014/main" id="{FE1C3862-2858-B344-A5C5-7ACC572E0022}"/>
                  </a:ext>
                </a:extLst>
              </p:cNvPr>
              <p:cNvSpPr>
                <a:spLocks/>
              </p:cNvSpPr>
              <p:nvPr/>
            </p:nvSpPr>
            <p:spPr bwMode="auto">
              <a:xfrm>
                <a:off x="6735014"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Diamond 179">
                <a:extLst>
                  <a:ext uri="{FF2B5EF4-FFF2-40B4-BE49-F238E27FC236}">
                    <a16:creationId xmlns:a16="http://schemas.microsoft.com/office/drawing/2014/main" id="{C2C930F1-7C5A-6742-B264-33DD4B3008E9}"/>
                  </a:ext>
                </a:extLst>
              </p:cNvPr>
              <p:cNvSpPr>
                <a:spLocks/>
              </p:cNvSpPr>
              <p:nvPr/>
            </p:nvSpPr>
            <p:spPr bwMode="auto">
              <a:xfrm>
                <a:off x="679338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Diamond 180">
                <a:extLst>
                  <a:ext uri="{FF2B5EF4-FFF2-40B4-BE49-F238E27FC236}">
                    <a16:creationId xmlns:a16="http://schemas.microsoft.com/office/drawing/2014/main" id="{84B14CEF-0B07-1243-B5EC-5E3B31F4A9E3}"/>
                  </a:ext>
                </a:extLst>
              </p:cNvPr>
              <p:cNvSpPr>
                <a:spLocks/>
              </p:cNvSpPr>
              <p:nvPr/>
            </p:nvSpPr>
            <p:spPr bwMode="auto">
              <a:xfrm>
                <a:off x="6851751"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Diamond 181">
                <a:extLst>
                  <a:ext uri="{FF2B5EF4-FFF2-40B4-BE49-F238E27FC236}">
                    <a16:creationId xmlns:a16="http://schemas.microsoft.com/office/drawing/2014/main" id="{8CED1FB8-3390-D643-9C6E-90887C0B2E1D}"/>
                  </a:ext>
                </a:extLst>
              </p:cNvPr>
              <p:cNvSpPr>
                <a:spLocks/>
              </p:cNvSpPr>
              <p:nvPr/>
            </p:nvSpPr>
            <p:spPr bwMode="auto">
              <a:xfrm>
                <a:off x="6910121"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Diamond 182">
                <a:extLst>
                  <a:ext uri="{FF2B5EF4-FFF2-40B4-BE49-F238E27FC236}">
                    <a16:creationId xmlns:a16="http://schemas.microsoft.com/office/drawing/2014/main" id="{70D6AA16-0CB0-804E-83F1-DEBB6F7753C4}"/>
                  </a:ext>
                </a:extLst>
              </p:cNvPr>
              <p:cNvSpPr>
                <a:spLocks/>
              </p:cNvSpPr>
              <p:nvPr/>
            </p:nvSpPr>
            <p:spPr bwMode="auto">
              <a:xfrm>
                <a:off x="6968489"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Diamond 175">
                <a:extLst>
                  <a:ext uri="{FF2B5EF4-FFF2-40B4-BE49-F238E27FC236}">
                    <a16:creationId xmlns:a16="http://schemas.microsoft.com/office/drawing/2014/main" id="{94D14997-B018-4940-B9F2-CF090F0F014F}"/>
                  </a:ext>
                </a:extLst>
              </p:cNvPr>
              <p:cNvSpPr>
                <a:spLocks/>
              </p:cNvSpPr>
              <p:nvPr/>
            </p:nvSpPr>
            <p:spPr bwMode="auto">
              <a:xfrm>
                <a:off x="702882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Diamond 176">
                <a:extLst>
                  <a:ext uri="{FF2B5EF4-FFF2-40B4-BE49-F238E27FC236}">
                    <a16:creationId xmlns:a16="http://schemas.microsoft.com/office/drawing/2014/main" id="{D2E29659-CFD3-E44F-A23E-19D609646375}"/>
                  </a:ext>
                </a:extLst>
              </p:cNvPr>
              <p:cNvSpPr>
                <a:spLocks/>
              </p:cNvSpPr>
              <p:nvPr/>
            </p:nvSpPr>
            <p:spPr bwMode="auto">
              <a:xfrm>
                <a:off x="708719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Diamond 177">
                <a:extLst>
                  <a:ext uri="{FF2B5EF4-FFF2-40B4-BE49-F238E27FC236}">
                    <a16:creationId xmlns:a16="http://schemas.microsoft.com/office/drawing/2014/main" id="{E3D27369-32EE-B642-89D4-7BA4CD383CC9}"/>
                  </a:ext>
                </a:extLst>
              </p:cNvPr>
              <p:cNvSpPr>
                <a:spLocks/>
              </p:cNvSpPr>
              <p:nvPr/>
            </p:nvSpPr>
            <p:spPr bwMode="auto">
              <a:xfrm>
                <a:off x="714556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Diamond 178">
                <a:extLst>
                  <a:ext uri="{FF2B5EF4-FFF2-40B4-BE49-F238E27FC236}">
                    <a16:creationId xmlns:a16="http://schemas.microsoft.com/office/drawing/2014/main" id="{8CE3473E-15C8-C945-A469-138F4A1F05E3}"/>
                  </a:ext>
                </a:extLst>
              </p:cNvPr>
              <p:cNvSpPr>
                <a:spLocks/>
              </p:cNvSpPr>
              <p:nvPr/>
            </p:nvSpPr>
            <p:spPr bwMode="auto">
              <a:xfrm>
                <a:off x="720392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Diamond 179">
                <a:extLst>
                  <a:ext uri="{FF2B5EF4-FFF2-40B4-BE49-F238E27FC236}">
                    <a16:creationId xmlns:a16="http://schemas.microsoft.com/office/drawing/2014/main" id="{239AC832-43A6-544F-8F80-F62D2505601A}"/>
                  </a:ext>
                </a:extLst>
              </p:cNvPr>
              <p:cNvSpPr>
                <a:spLocks/>
              </p:cNvSpPr>
              <p:nvPr/>
            </p:nvSpPr>
            <p:spPr bwMode="auto">
              <a:xfrm>
                <a:off x="726229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Diamond 180">
                <a:extLst>
                  <a:ext uri="{FF2B5EF4-FFF2-40B4-BE49-F238E27FC236}">
                    <a16:creationId xmlns:a16="http://schemas.microsoft.com/office/drawing/2014/main" id="{8246C808-3343-6C46-A4F0-50E0470D8D75}"/>
                  </a:ext>
                </a:extLst>
              </p:cNvPr>
              <p:cNvSpPr>
                <a:spLocks/>
              </p:cNvSpPr>
              <p:nvPr/>
            </p:nvSpPr>
            <p:spPr bwMode="auto">
              <a:xfrm>
                <a:off x="732066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Diamond 181">
                <a:extLst>
                  <a:ext uri="{FF2B5EF4-FFF2-40B4-BE49-F238E27FC236}">
                    <a16:creationId xmlns:a16="http://schemas.microsoft.com/office/drawing/2014/main" id="{3161EE33-B1C5-254E-944D-EE41781A1F2C}"/>
                  </a:ext>
                </a:extLst>
              </p:cNvPr>
              <p:cNvSpPr>
                <a:spLocks/>
              </p:cNvSpPr>
              <p:nvPr/>
            </p:nvSpPr>
            <p:spPr bwMode="auto">
              <a:xfrm>
                <a:off x="737903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Diamond 182">
                <a:extLst>
                  <a:ext uri="{FF2B5EF4-FFF2-40B4-BE49-F238E27FC236}">
                    <a16:creationId xmlns:a16="http://schemas.microsoft.com/office/drawing/2014/main" id="{D83E52C6-0495-8240-9E5A-73EEA7D69429}"/>
                  </a:ext>
                </a:extLst>
              </p:cNvPr>
              <p:cNvSpPr>
                <a:spLocks/>
              </p:cNvSpPr>
              <p:nvPr/>
            </p:nvSpPr>
            <p:spPr bwMode="auto">
              <a:xfrm>
                <a:off x="7437403"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Diamond 175">
                <a:extLst>
                  <a:ext uri="{FF2B5EF4-FFF2-40B4-BE49-F238E27FC236}">
                    <a16:creationId xmlns:a16="http://schemas.microsoft.com/office/drawing/2014/main" id="{EA885A56-022D-0D46-BC6B-05048EDD7DEF}"/>
                  </a:ext>
                </a:extLst>
              </p:cNvPr>
              <p:cNvSpPr>
                <a:spLocks/>
              </p:cNvSpPr>
              <p:nvPr/>
            </p:nvSpPr>
            <p:spPr bwMode="auto">
              <a:xfrm>
                <a:off x="749233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Diamond 176">
                <a:extLst>
                  <a:ext uri="{FF2B5EF4-FFF2-40B4-BE49-F238E27FC236}">
                    <a16:creationId xmlns:a16="http://schemas.microsoft.com/office/drawing/2014/main" id="{AB7DEDB8-0715-1445-8A6F-2DD21C1595C7}"/>
                  </a:ext>
                </a:extLst>
              </p:cNvPr>
              <p:cNvSpPr>
                <a:spLocks/>
              </p:cNvSpPr>
              <p:nvPr/>
            </p:nvSpPr>
            <p:spPr bwMode="auto">
              <a:xfrm>
                <a:off x="7550704"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Diamond 177">
                <a:extLst>
                  <a:ext uri="{FF2B5EF4-FFF2-40B4-BE49-F238E27FC236}">
                    <a16:creationId xmlns:a16="http://schemas.microsoft.com/office/drawing/2014/main" id="{AB3E5819-025B-0445-AC67-5F5A63AD54D9}"/>
                  </a:ext>
                </a:extLst>
              </p:cNvPr>
              <p:cNvSpPr>
                <a:spLocks/>
              </p:cNvSpPr>
              <p:nvPr/>
            </p:nvSpPr>
            <p:spPr bwMode="auto">
              <a:xfrm>
                <a:off x="760907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Diamond 178">
                <a:extLst>
                  <a:ext uri="{FF2B5EF4-FFF2-40B4-BE49-F238E27FC236}">
                    <a16:creationId xmlns:a16="http://schemas.microsoft.com/office/drawing/2014/main" id="{4D106525-3288-BA47-9B94-48D2D801D6A6}"/>
                  </a:ext>
                </a:extLst>
              </p:cNvPr>
              <p:cNvSpPr>
                <a:spLocks/>
              </p:cNvSpPr>
              <p:nvPr/>
            </p:nvSpPr>
            <p:spPr bwMode="auto">
              <a:xfrm>
                <a:off x="766744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Diamond 179">
                <a:extLst>
                  <a:ext uri="{FF2B5EF4-FFF2-40B4-BE49-F238E27FC236}">
                    <a16:creationId xmlns:a16="http://schemas.microsoft.com/office/drawing/2014/main" id="{8925C298-09C4-FB4B-B11B-C4346536882E}"/>
                  </a:ext>
                </a:extLst>
              </p:cNvPr>
              <p:cNvSpPr>
                <a:spLocks/>
              </p:cNvSpPr>
              <p:nvPr/>
            </p:nvSpPr>
            <p:spPr bwMode="auto">
              <a:xfrm>
                <a:off x="7725809"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Diamond 180">
                <a:extLst>
                  <a:ext uri="{FF2B5EF4-FFF2-40B4-BE49-F238E27FC236}">
                    <a16:creationId xmlns:a16="http://schemas.microsoft.com/office/drawing/2014/main" id="{C4613D69-1B98-9842-A326-9971FF80EC18}"/>
                  </a:ext>
                </a:extLst>
              </p:cNvPr>
              <p:cNvSpPr>
                <a:spLocks/>
              </p:cNvSpPr>
              <p:nvPr/>
            </p:nvSpPr>
            <p:spPr bwMode="auto">
              <a:xfrm>
                <a:off x="778417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Diamond 181">
                <a:extLst>
                  <a:ext uri="{FF2B5EF4-FFF2-40B4-BE49-F238E27FC236}">
                    <a16:creationId xmlns:a16="http://schemas.microsoft.com/office/drawing/2014/main" id="{066E0CB4-059B-834C-97FF-05384D4885E7}"/>
                  </a:ext>
                </a:extLst>
              </p:cNvPr>
              <p:cNvSpPr>
                <a:spLocks/>
              </p:cNvSpPr>
              <p:nvPr/>
            </p:nvSpPr>
            <p:spPr bwMode="auto">
              <a:xfrm>
                <a:off x="784254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Diamond 182">
                <a:extLst>
                  <a:ext uri="{FF2B5EF4-FFF2-40B4-BE49-F238E27FC236}">
                    <a16:creationId xmlns:a16="http://schemas.microsoft.com/office/drawing/2014/main" id="{791FA754-AE9D-6947-96ED-EE2C671B01C6}"/>
                  </a:ext>
                </a:extLst>
              </p:cNvPr>
              <p:cNvSpPr>
                <a:spLocks/>
              </p:cNvSpPr>
              <p:nvPr/>
            </p:nvSpPr>
            <p:spPr bwMode="auto">
              <a:xfrm>
                <a:off x="7900915"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Diamond 175">
                <a:extLst>
                  <a:ext uri="{FF2B5EF4-FFF2-40B4-BE49-F238E27FC236}">
                    <a16:creationId xmlns:a16="http://schemas.microsoft.com/office/drawing/2014/main" id="{97C377B3-90BE-CD43-A97D-12B62C6A6919}"/>
                  </a:ext>
                </a:extLst>
              </p:cNvPr>
              <p:cNvSpPr>
                <a:spLocks/>
              </p:cNvSpPr>
              <p:nvPr/>
            </p:nvSpPr>
            <p:spPr bwMode="auto">
              <a:xfrm>
                <a:off x="7954634"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Diamond 176">
                <a:extLst>
                  <a:ext uri="{FF2B5EF4-FFF2-40B4-BE49-F238E27FC236}">
                    <a16:creationId xmlns:a16="http://schemas.microsoft.com/office/drawing/2014/main" id="{B5C00ECB-F1E7-6741-9B8C-E3C0AFCDC27C}"/>
                  </a:ext>
                </a:extLst>
              </p:cNvPr>
              <p:cNvSpPr>
                <a:spLocks/>
              </p:cNvSpPr>
              <p:nvPr/>
            </p:nvSpPr>
            <p:spPr bwMode="auto">
              <a:xfrm>
                <a:off x="801300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Diamond 177">
                <a:extLst>
                  <a:ext uri="{FF2B5EF4-FFF2-40B4-BE49-F238E27FC236}">
                    <a16:creationId xmlns:a16="http://schemas.microsoft.com/office/drawing/2014/main" id="{8495C7DB-E352-B240-83B1-070CC12E3F0D}"/>
                  </a:ext>
                </a:extLst>
              </p:cNvPr>
              <p:cNvSpPr>
                <a:spLocks/>
              </p:cNvSpPr>
              <p:nvPr/>
            </p:nvSpPr>
            <p:spPr bwMode="auto">
              <a:xfrm>
                <a:off x="8071371"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Diamond 178">
                <a:extLst>
                  <a:ext uri="{FF2B5EF4-FFF2-40B4-BE49-F238E27FC236}">
                    <a16:creationId xmlns:a16="http://schemas.microsoft.com/office/drawing/2014/main" id="{09BFF221-1E04-CC4E-A9C8-31610A2CFADA}"/>
                  </a:ext>
                </a:extLst>
              </p:cNvPr>
              <p:cNvSpPr>
                <a:spLocks/>
              </p:cNvSpPr>
              <p:nvPr/>
            </p:nvSpPr>
            <p:spPr bwMode="auto">
              <a:xfrm>
                <a:off x="8129739"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Diamond 179">
                <a:extLst>
                  <a:ext uri="{FF2B5EF4-FFF2-40B4-BE49-F238E27FC236}">
                    <a16:creationId xmlns:a16="http://schemas.microsoft.com/office/drawing/2014/main" id="{758EF989-3EFA-4B43-9498-DFA2F292B221}"/>
                  </a:ext>
                </a:extLst>
              </p:cNvPr>
              <p:cNvSpPr>
                <a:spLocks/>
              </p:cNvSpPr>
              <p:nvPr/>
            </p:nvSpPr>
            <p:spPr bwMode="auto">
              <a:xfrm>
                <a:off x="818810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Diamond 180">
                <a:extLst>
                  <a:ext uri="{FF2B5EF4-FFF2-40B4-BE49-F238E27FC236}">
                    <a16:creationId xmlns:a16="http://schemas.microsoft.com/office/drawing/2014/main" id="{780DF2A1-21CA-084B-BA39-45466DD2F6A5}"/>
                  </a:ext>
                </a:extLst>
              </p:cNvPr>
              <p:cNvSpPr>
                <a:spLocks/>
              </p:cNvSpPr>
              <p:nvPr/>
            </p:nvSpPr>
            <p:spPr bwMode="auto">
              <a:xfrm>
                <a:off x="8246476"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Diamond 181">
                <a:extLst>
                  <a:ext uri="{FF2B5EF4-FFF2-40B4-BE49-F238E27FC236}">
                    <a16:creationId xmlns:a16="http://schemas.microsoft.com/office/drawing/2014/main" id="{3F099B1B-8DCD-1B48-BB2C-EC8083F6E9CE}"/>
                  </a:ext>
                </a:extLst>
              </p:cNvPr>
              <p:cNvSpPr>
                <a:spLocks/>
              </p:cNvSpPr>
              <p:nvPr/>
            </p:nvSpPr>
            <p:spPr bwMode="auto">
              <a:xfrm>
                <a:off x="8304846"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Diamond 182">
                <a:extLst>
                  <a:ext uri="{FF2B5EF4-FFF2-40B4-BE49-F238E27FC236}">
                    <a16:creationId xmlns:a16="http://schemas.microsoft.com/office/drawing/2014/main" id="{8F728A81-2D77-E345-8CFC-D6646AD9D3D9}"/>
                  </a:ext>
                </a:extLst>
              </p:cNvPr>
              <p:cNvSpPr>
                <a:spLocks/>
              </p:cNvSpPr>
              <p:nvPr/>
            </p:nvSpPr>
            <p:spPr bwMode="auto">
              <a:xfrm>
                <a:off x="8363214"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Diamond 175">
                <a:extLst>
                  <a:ext uri="{FF2B5EF4-FFF2-40B4-BE49-F238E27FC236}">
                    <a16:creationId xmlns:a16="http://schemas.microsoft.com/office/drawing/2014/main" id="{6FECCDE5-5F7C-4D4B-9291-2B40F3F62DC5}"/>
                  </a:ext>
                </a:extLst>
              </p:cNvPr>
              <p:cNvSpPr>
                <a:spLocks/>
              </p:cNvSpPr>
              <p:nvPr/>
            </p:nvSpPr>
            <p:spPr bwMode="auto">
              <a:xfrm>
                <a:off x="841278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Diamond 176">
                <a:extLst>
                  <a:ext uri="{FF2B5EF4-FFF2-40B4-BE49-F238E27FC236}">
                    <a16:creationId xmlns:a16="http://schemas.microsoft.com/office/drawing/2014/main" id="{C69996E1-BDEF-C34F-B654-C53DC1275086}"/>
                  </a:ext>
                </a:extLst>
              </p:cNvPr>
              <p:cNvSpPr>
                <a:spLocks/>
              </p:cNvSpPr>
              <p:nvPr/>
            </p:nvSpPr>
            <p:spPr bwMode="auto">
              <a:xfrm>
                <a:off x="847115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Diamond 177">
                <a:extLst>
                  <a:ext uri="{FF2B5EF4-FFF2-40B4-BE49-F238E27FC236}">
                    <a16:creationId xmlns:a16="http://schemas.microsoft.com/office/drawing/2014/main" id="{6A8AD833-C33E-954E-9CD2-BC0721C98E57}"/>
                  </a:ext>
                </a:extLst>
              </p:cNvPr>
              <p:cNvSpPr>
                <a:spLocks/>
              </p:cNvSpPr>
              <p:nvPr/>
            </p:nvSpPr>
            <p:spPr bwMode="auto">
              <a:xfrm>
                <a:off x="852952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Diamond 178">
                <a:extLst>
                  <a:ext uri="{FF2B5EF4-FFF2-40B4-BE49-F238E27FC236}">
                    <a16:creationId xmlns:a16="http://schemas.microsoft.com/office/drawing/2014/main" id="{BEE3933F-B866-7743-A65A-3C10377C33C3}"/>
                  </a:ext>
                </a:extLst>
              </p:cNvPr>
              <p:cNvSpPr>
                <a:spLocks/>
              </p:cNvSpPr>
              <p:nvPr/>
            </p:nvSpPr>
            <p:spPr bwMode="auto">
              <a:xfrm>
                <a:off x="858788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Diamond 179">
                <a:extLst>
                  <a:ext uri="{FF2B5EF4-FFF2-40B4-BE49-F238E27FC236}">
                    <a16:creationId xmlns:a16="http://schemas.microsoft.com/office/drawing/2014/main" id="{03DB859C-1CEA-444F-ABB5-AB60F9F39870}"/>
                  </a:ext>
                </a:extLst>
              </p:cNvPr>
              <p:cNvSpPr>
                <a:spLocks/>
              </p:cNvSpPr>
              <p:nvPr/>
            </p:nvSpPr>
            <p:spPr bwMode="auto">
              <a:xfrm>
                <a:off x="864625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Diamond 180">
                <a:extLst>
                  <a:ext uri="{FF2B5EF4-FFF2-40B4-BE49-F238E27FC236}">
                    <a16:creationId xmlns:a16="http://schemas.microsoft.com/office/drawing/2014/main" id="{71568EC9-A372-994A-917C-F44D477DD90F}"/>
                  </a:ext>
                </a:extLst>
              </p:cNvPr>
              <p:cNvSpPr>
                <a:spLocks/>
              </p:cNvSpPr>
              <p:nvPr/>
            </p:nvSpPr>
            <p:spPr bwMode="auto">
              <a:xfrm>
                <a:off x="870462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Diamond 181">
                <a:extLst>
                  <a:ext uri="{FF2B5EF4-FFF2-40B4-BE49-F238E27FC236}">
                    <a16:creationId xmlns:a16="http://schemas.microsoft.com/office/drawing/2014/main" id="{127638AC-2984-4843-A476-EF1280B7B464}"/>
                  </a:ext>
                </a:extLst>
              </p:cNvPr>
              <p:cNvSpPr>
                <a:spLocks/>
              </p:cNvSpPr>
              <p:nvPr/>
            </p:nvSpPr>
            <p:spPr bwMode="auto">
              <a:xfrm>
                <a:off x="876299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Diamond 182">
                <a:extLst>
                  <a:ext uri="{FF2B5EF4-FFF2-40B4-BE49-F238E27FC236}">
                    <a16:creationId xmlns:a16="http://schemas.microsoft.com/office/drawing/2014/main" id="{E79AF030-562D-1445-AC2A-5AA77F119C8E}"/>
                  </a:ext>
                </a:extLst>
              </p:cNvPr>
              <p:cNvSpPr>
                <a:spLocks/>
              </p:cNvSpPr>
              <p:nvPr/>
            </p:nvSpPr>
            <p:spPr bwMode="auto">
              <a:xfrm>
                <a:off x="8821363"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Diamond 175">
                <a:extLst>
                  <a:ext uri="{FF2B5EF4-FFF2-40B4-BE49-F238E27FC236}">
                    <a16:creationId xmlns:a16="http://schemas.microsoft.com/office/drawing/2014/main" id="{0F927304-B64B-2C47-888D-63C8658DA7EC}"/>
                  </a:ext>
                </a:extLst>
              </p:cNvPr>
              <p:cNvSpPr>
                <a:spLocks/>
              </p:cNvSpPr>
              <p:nvPr/>
            </p:nvSpPr>
            <p:spPr bwMode="auto">
              <a:xfrm>
                <a:off x="8884891"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Diamond 176">
                <a:extLst>
                  <a:ext uri="{FF2B5EF4-FFF2-40B4-BE49-F238E27FC236}">
                    <a16:creationId xmlns:a16="http://schemas.microsoft.com/office/drawing/2014/main" id="{C01AC245-5834-474E-80E7-D63EB8983F6C}"/>
                  </a:ext>
                </a:extLst>
              </p:cNvPr>
              <p:cNvSpPr>
                <a:spLocks/>
              </p:cNvSpPr>
              <p:nvPr/>
            </p:nvSpPr>
            <p:spPr bwMode="auto">
              <a:xfrm>
                <a:off x="894326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Diamond 177">
                <a:extLst>
                  <a:ext uri="{FF2B5EF4-FFF2-40B4-BE49-F238E27FC236}">
                    <a16:creationId xmlns:a16="http://schemas.microsoft.com/office/drawing/2014/main" id="{C97E3006-8CC4-3742-9B30-0BD0AA23081E}"/>
                  </a:ext>
                </a:extLst>
              </p:cNvPr>
              <p:cNvSpPr>
                <a:spLocks/>
              </p:cNvSpPr>
              <p:nvPr/>
            </p:nvSpPr>
            <p:spPr bwMode="auto">
              <a:xfrm>
                <a:off x="900162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Diamond 178">
                <a:extLst>
                  <a:ext uri="{FF2B5EF4-FFF2-40B4-BE49-F238E27FC236}">
                    <a16:creationId xmlns:a16="http://schemas.microsoft.com/office/drawing/2014/main" id="{905E498A-470A-9C40-9E25-294BB6CCD303}"/>
                  </a:ext>
                </a:extLst>
              </p:cNvPr>
              <p:cNvSpPr>
                <a:spLocks/>
              </p:cNvSpPr>
              <p:nvPr/>
            </p:nvSpPr>
            <p:spPr bwMode="auto">
              <a:xfrm>
                <a:off x="9059996"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Diamond 179">
                <a:extLst>
                  <a:ext uri="{FF2B5EF4-FFF2-40B4-BE49-F238E27FC236}">
                    <a16:creationId xmlns:a16="http://schemas.microsoft.com/office/drawing/2014/main" id="{892BEDD3-3DE9-9D4A-A404-5B4EAC50911E}"/>
                  </a:ext>
                </a:extLst>
              </p:cNvPr>
              <p:cNvSpPr>
                <a:spLocks/>
              </p:cNvSpPr>
              <p:nvPr/>
            </p:nvSpPr>
            <p:spPr bwMode="auto">
              <a:xfrm>
                <a:off x="911836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Diamond 180">
                <a:extLst>
                  <a:ext uri="{FF2B5EF4-FFF2-40B4-BE49-F238E27FC236}">
                    <a16:creationId xmlns:a16="http://schemas.microsoft.com/office/drawing/2014/main" id="{EC59C6B5-F414-E143-BE76-F5243AF897D4}"/>
                  </a:ext>
                </a:extLst>
              </p:cNvPr>
              <p:cNvSpPr>
                <a:spLocks/>
              </p:cNvSpPr>
              <p:nvPr/>
            </p:nvSpPr>
            <p:spPr bwMode="auto">
              <a:xfrm>
                <a:off x="917673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Diamond 181">
                <a:extLst>
                  <a:ext uri="{FF2B5EF4-FFF2-40B4-BE49-F238E27FC236}">
                    <a16:creationId xmlns:a16="http://schemas.microsoft.com/office/drawing/2014/main" id="{1C36DEE6-008E-D546-9364-40E9A2760399}"/>
                  </a:ext>
                </a:extLst>
              </p:cNvPr>
              <p:cNvSpPr>
                <a:spLocks/>
              </p:cNvSpPr>
              <p:nvPr/>
            </p:nvSpPr>
            <p:spPr bwMode="auto">
              <a:xfrm>
                <a:off x="923510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Diamond 182">
                <a:extLst>
                  <a:ext uri="{FF2B5EF4-FFF2-40B4-BE49-F238E27FC236}">
                    <a16:creationId xmlns:a16="http://schemas.microsoft.com/office/drawing/2014/main" id="{4C6C7476-1F59-D045-8FE2-6FE68364D057}"/>
                  </a:ext>
                </a:extLst>
              </p:cNvPr>
              <p:cNvSpPr>
                <a:spLocks/>
              </p:cNvSpPr>
              <p:nvPr/>
            </p:nvSpPr>
            <p:spPr bwMode="auto">
              <a:xfrm>
                <a:off x="9293471"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Diamond 175">
                <a:extLst>
                  <a:ext uri="{FF2B5EF4-FFF2-40B4-BE49-F238E27FC236}">
                    <a16:creationId xmlns:a16="http://schemas.microsoft.com/office/drawing/2014/main" id="{E3FE1728-7CB0-E649-8D07-0D31B9114037}"/>
                  </a:ext>
                </a:extLst>
              </p:cNvPr>
              <p:cNvSpPr>
                <a:spLocks/>
              </p:cNvSpPr>
              <p:nvPr/>
            </p:nvSpPr>
            <p:spPr bwMode="auto">
              <a:xfrm>
                <a:off x="9347244"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Diamond 176">
                <a:extLst>
                  <a:ext uri="{FF2B5EF4-FFF2-40B4-BE49-F238E27FC236}">
                    <a16:creationId xmlns:a16="http://schemas.microsoft.com/office/drawing/2014/main" id="{CCC5DF69-8C74-244F-8A0B-BB2473B965CB}"/>
                  </a:ext>
                </a:extLst>
              </p:cNvPr>
              <p:cNvSpPr>
                <a:spLocks/>
              </p:cNvSpPr>
              <p:nvPr/>
            </p:nvSpPr>
            <p:spPr bwMode="auto">
              <a:xfrm>
                <a:off x="940561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Diamond 177">
                <a:extLst>
                  <a:ext uri="{FF2B5EF4-FFF2-40B4-BE49-F238E27FC236}">
                    <a16:creationId xmlns:a16="http://schemas.microsoft.com/office/drawing/2014/main" id="{9953942C-EBE6-7041-B387-FA7A3947673B}"/>
                  </a:ext>
                </a:extLst>
              </p:cNvPr>
              <p:cNvSpPr>
                <a:spLocks/>
              </p:cNvSpPr>
              <p:nvPr/>
            </p:nvSpPr>
            <p:spPr bwMode="auto">
              <a:xfrm>
                <a:off x="9463981"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Diamond 178">
                <a:extLst>
                  <a:ext uri="{FF2B5EF4-FFF2-40B4-BE49-F238E27FC236}">
                    <a16:creationId xmlns:a16="http://schemas.microsoft.com/office/drawing/2014/main" id="{7A25FD36-0922-AC45-BF5C-D1FF7E50CD4F}"/>
                  </a:ext>
                </a:extLst>
              </p:cNvPr>
              <p:cNvSpPr>
                <a:spLocks/>
              </p:cNvSpPr>
              <p:nvPr/>
            </p:nvSpPr>
            <p:spPr bwMode="auto">
              <a:xfrm>
                <a:off x="9522349"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Diamond 179">
                <a:extLst>
                  <a:ext uri="{FF2B5EF4-FFF2-40B4-BE49-F238E27FC236}">
                    <a16:creationId xmlns:a16="http://schemas.microsoft.com/office/drawing/2014/main" id="{40017257-D17A-FD44-99E8-1584BFB5F68E}"/>
                  </a:ext>
                </a:extLst>
              </p:cNvPr>
              <p:cNvSpPr>
                <a:spLocks/>
              </p:cNvSpPr>
              <p:nvPr/>
            </p:nvSpPr>
            <p:spPr bwMode="auto">
              <a:xfrm>
                <a:off x="958071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Diamond 180">
                <a:extLst>
                  <a:ext uri="{FF2B5EF4-FFF2-40B4-BE49-F238E27FC236}">
                    <a16:creationId xmlns:a16="http://schemas.microsoft.com/office/drawing/2014/main" id="{D529596D-71D7-0842-839C-664B4B25F550}"/>
                  </a:ext>
                </a:extLst>
              </p:cNvPr>
              <p:cNvSpPr>
                <a:spLocks/>
              </p:cNvSpPr>
              <p:nvPr/>
            </p:nvSpPr>
            <p:spPr bwMode="auto">
              <a:xfrm>
                <a:off x="9639086"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Diamond 181">
                <a:extLst>
                  <a:ext uri="{FF2B5EF4-FFF2-40B4-BE49-F238E27FC236}">
                    <a16:creationId xmlns:a16="http://schemas.microsoft.com/office/drawing/2014/main" id="{3207AFA3-E8C2-4B4D-8D42-38FD63B368A0}"/>
                  </a:ext>
                </a:extLst>
              </p:cNvPr>
              <p:cNvSpPr>
                <a:spLocks/>
              </p:cNvSpPr>
              <p:nvPr/>
            </p:nvSpPr>
            <p:spPr bwMode="auto">
              <a:xfrm>
                <a:off x="9697456"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Diamond 182">
                <a:extLst>
                  <a:ext uri="{FF2B5EF4-FFF2-40B4-BE49-F238E27FC236}">
                    <a16:creationId xmlns:a16="http://schemas.microsoft.com/office/drawing/2014/main" id="{CEC4A002-93F4-9E43-BFFD-AB9F0B741A40}"/>
                  </a:ext>
                </a:extLst>
              </p:cNvPr>
              <p:cNvSpPr>
                <a:spLocks/>
              </p:cNvSpPr>
              <p:nvPr/>
            </p:nvSpPr>
            <p:spPr bwMode="auto">
              <a:xfrm>
                <a:off x="9755824"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Diamond 175">
                <a:extLst>
                  <a:ext uri="{FF2B5EF4-FFF2-40B4-BE49-F238E27FC236}">
                    <a16:creationId xmlns:a16="http://schemas.microsoft.com/office/drawing/2014/main" id="{E9656E09-DE83-1A48-965D-95D9A6317F04}"/>
                  </a:ext>
                </a:extLst>
              </p:cNvPr>
              <p:cNvSpPr>
                <a:spLocks/>
              </p:cNvSpPr>
              <p:nvPr/>
            </p:nvSpPr>
            <p:spPr bwMode="auto">
              <a:xfrm>
                <a:off x="9816158"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Diamond 176">
                <a:extLst>
                  <a:ext uri="{FF2B5EF4-FFF2-40B4-BE49-F238E27FC236}">
                    <a16:creationId xmlns:a16="http://schemas.microsoft.com/office/drawing/2014/main" id="{501EAC80-BF77-4C49-ABC5-3D5236D79BE8}"/>
                  </a:ext>
                </a:extLst>
              </p:cNvPr>
              <p:cNvSpPr>
                <a:spLocks/>
              </p:cNvSpPr>
              <p:nvPr/>
            </p:nvSpPr>
            <p:spPr bwMode="auto">
              <a:xfrm>
                <a:off x="987452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Diamond 177">
                <a:extLst>
                  <a:ext uri="{FF2B5EF4-FFF2-40B4-BE49-F238E27FC236}">
                    <a16:creationId xmlns:a16="http://schemas.microsoft.com/office/drawing/2014/main" id="{3E0F55CE-C542-054F-9839-56C37DC7F6F3}"/>
                  </a:ext>
                </a:extLst>
              </p:cNvPr>
              <p:cNvSpPr>
                <a:spLocks/>
              </p:cNvSpPr>
              <p:nvPr/>
            </p:nvSpPr>
            <p:spPr bwMode="auto">
              <a:xfrm>
                <a:off x="993289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Diamond 178">
                <a:extLst>
                  <a:ext uri="{FF2B5EF4-FFF2-40B4-BE49-F238E27FC236}">
                    <a16:creationId xmlns:a16="http://schemas.microsoft.com/office/drawing/2014/main" id="{B96A5115-C684-564F-AF72-73F6654F6427}"/>
                  </a:ext>
                </a:extLst>
              </p:cNvPr>
              <p:cNvSpPr>
                <a:spLocks/>
              </p:cNvSpPr>
              <p:nvPr/>
            </p:nvSpPr>
            <p:spPr bwMode="auto">
              <a:xfrm>
                <a:off x="9991263"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Diamond 179">
                <a:extLst>
                  <a:ext uri="{FF2B5EF4-FFF2-40B4-BE49-F238E27FC236}">
                    <a16:creationId xmlns:a16="http://schemas.microsoft.com/office/drawing/2014/main" id="{162BB173-1EA9-1C4A-A58F-37714C5C7CE3}"/>
                  </a:ext>
                </a:extLst>
              </p:cNvPr>
              <p:cNvSpPr>
                <a:spLocks/>
              </p:cNvSpPr>
              <p:nvPr/>
            </p:nvSpPr>
            <p:spPr bwMode="auto">
              <a:xfrm>
                <a:off x="1004963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Diamond 180">
                <a:extLst>
                  <a:ext uri="{FF2B5EF4-FFF2-40B4-BE49-F238E27FC236}">
                    <a16:creationId xmlns:a16="http://schemas.microsoft.com/office/drawing/2014/main" id="{C3FAA46D-2712-9444-831C-266075062DC1}"/>
                  </a:ext>
                </a:extLst>
              </p:cNvPr>
              <p:cNvSpPr>
                <a:spLocks/>
              </p:cNvSpPr>
              <p:nvPr/>
            </p:nvSpPr>
            <p:spPr bwMode="auto">
              <a:xfrm>
                <a:off x="1010800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Diamond 181">
                <a:extLst>
                  <a:ext uri="{FF2B5EF4-FFF2-40B4-BE49-F238E27FC236}">
                    <a16:creationId xmlns:a16="http://schemas.microsoft.com/office/drawing/2014/main" id="{3AA81D50-218D-A84B-AB77-B965BCADF05B}"/>
                  </a:ext>
                </a:extLst>
              </p:cNvPr>
              <p:cNvSpPr>
                <a:spLocks/>
              </p:cNvSpPr>
              <p:nvPr/>
            </p:nvSpPr>
            <p:spPr bwMode="auto">
              <a:xfrm>
                <a:off x="1016637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Diamond 182">
                <a:extLst>
                  <a:ext uri="{FF2B5EF4-FFF2-40B4-BE49-F238E27FC236}">
                    <a16:creationId xmlns:a16="http://schemas.microsoft.com/office/drawing/2014/main" id="{30F8A92C-E733-DC4B-BF22-970AE84942E4}"/>
                  </a:ext>
                </a:extLst>
              </p:cNvPr>
              <p:cNvSpPr>
                <a:spLocks/>
              </p:cNvSpPr>
              <p:nvPr/>
            </p:nvSpPr>
            <p:spPr bwMode="auto">
              <a:xfrm>
                <a:off x="10224738"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Diamond 175">
                <a:extLst>
                  <a:ext uri="{FF2B5EF4-FFF2-40B4-BE49-F238E27FC236}">
                    <a16:creationId xmlns:a16="http://schemas.microsoft.com/office/drawing/2014/main" id="{72ECDF1D-79EF-BF47-8970-399DD670622E}"/>
                  </a:ext>
                </a:extLst>
              </p:cNvPr>
              <p:cNvSpPr>
                <a:spLocks/>
              </p:cNvSpPr>
              <p:nvPr/>
            </p:nvSpPr>
            <p:spPr bwMode="auto">
              <a:xfrm>
                <a:off x="10279670"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Diamond 176">
                <a:extLst>
                  <a:ext uri="{FF2B5EF4-FFF2-40B4-BE49-F238E27FC236}">
                    <a16:creationId xmlns:a16="http://schemas.microsoft.com/office/drawing/2014/main" id="{E76F9D4C-5351-CA4A-B3A2-20DE3DE1BB05}"/>
                  </a:ext>
                </a:extLst>
              </p:cNvPr>
              <p:cNvSpPr>
                <a:spLocks/>
              </p:cNvSpPr>
              <p:nvPr/>
            </p:nvSpPr>
            <p:spPr bwMode="auto">
              <a:xfrm>
                <a:off x="10338039"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Diamond 177">
                <a:extLst>
                  <a:ext uri="{FF2B5EF4-FFF2-40B4-BE49-F238E27FC236}">
                    <a16:creationId xmlns:a16="http://schemas.microsoft.com/office/drawing/2014/main" id="{7BE29677-C58F-4C4E-B1D1-EF50F4D4C976}"/>
                  </a:ext>
                </a:extLst>
              </p:cNvPr>
              <p:cNvSpPr>
                <a:spLocks/>
              </p:cNvSpPr>
              <p:nvPr/>
            </p:nvSpPr>
            <p:spPr bwMode="auto">
              <a:xfrm>
                <a:off x="10396407"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Diamond 178">
                <a:extLst>
                  <a:ext uri="{FF2B5EF4-FFF2-40B4-BE49-F238E27FC236}">
                    <a16:creationId xmlns:a16="http://schemas.microsoft.com/office/drawing/2014/main" id="{3E20979D-9DDA-6147-895E-B9A025458AE5}"/>
                  </a:ext>
                </a:extLst>
              </p:cNvPr>
              <p:cNvSpPr>
                <a:spLocks/>
              </p:cNvSpPr>
              <p:nvPr/>
            </p:nvSpPr>
            <p:spPr bwMode="auto">
              <a:xfrm>
                <a:off x="10454775"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Diamond 179">
                <a:extLst>
                  <a:ext uri="{FF2B5EF4-FFF2-40B4-BE49-F238E27FC236}">
                    <a16:creationId xmlns:a16="http://schemas.microsoft.com/office/drawing/2014/main" id="{5B342626-1304-ED4F-82F1-1F00DDA5EA21}"/>
                  </a:ext>
                </a:extLst>
              </p:cNvPr>
              <p:cNvSpPr>
                <a:spLocks/>
              </p:cNvSpPr>
              <p:nvPr/>
            </p:nvSpPr>
            <p:spPr bwMode="auto">
              <a:xfrm>
                <a:off x="10513144"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Diamond 180">
                <a:extLst>
                  <a:ext uri="{FF2B5EF4-FFF2-40B4-BE49-F238E27FC236}">
                    <a16:creationId xmlns:a16="http://schemas.microsoft.com/office/drawing/2014/main" id="{164DC58B-AF26-0347-95BE-086D6E61103F}"/>
                  </a:ext>
                </a:extLst>
              </p:cNvPr>
              <p:cNvSpPr>
                <a:spLocks/>
              </p:cNvSpPr>
              <p:nvPr/>
            </p:nvSpPr>
            <p:spPr bwMode="auto">
              <a:xfrm>
                <a:off x="1057151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Diamond 181">
                <a:extLst>
                  <a:ext uri="{FF2B5EF4-FFF2-40B4-BE49-F238E27FC236}">
                    <a16:creationId xmlns:a16="http://schemas.microsoft.com/office/drawing/2014/main" id="{2357E085-B2FB-964E-AABB-C4615346EE8D}"/>
                  </a:ext>
                </a:extLst>
              </p:cNvPr>
              <p:cNvSpPr>
                <a:spLocks/>
              </p:cNvSpPr>
              <p:nvPr/>
            </p:nvSpPr>
            <p:spPr bwMode="auto">
              <a:xfrm>
                <a:off x="10629882" y="376986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Diamond 182">
                <a:extLst>
                  <a:ext uri="{FF2B5EF4-FFF2-40B4-BE49-F238E27FC236}">
                    <a16:creationId xmlns:a16="http://schemas.microsoft.com/office/drawing/2014/main" id="{2CD05893-F37B-7644-95D8-D953DF233910}"/>
                  </a:ext>
                </a:extLst>
              </p:cNvPr>
              <p:cNvSpPr>
                <a:spLocks/>
              </p:cNvSpPr>
              <p:nvPr/>
            </p:nvSpPr>
            <p:spPr bwMode="auto">
              <a:xfrm>
                <a:off x="10688250" y="376986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Diamond 175">
                <a:extLst>
                  <a:ext uri="{FF2B5EF4-FFF2-40B4-BE49-F238E27FC236}">
                    <a16:creationId xmlns:a16="http://schemas.microsoft.com/office/drawing/2014/main" id="{6467E525-33F4-6B43-B810-A12667F69B43}"/>
                  </a:ext>
                </a:extLst>
              </p:cNvPr>
              <p:cNvSpPr>
                <a:spLocks/>
              </p:cNvSpPr>
              <p:nvPr/>
            </p:nvSpPr>
            <p:spPr bwMode="auto">
              <a:xfrm>
                <a:off x="10787857" y="370904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Diamond 176">
                <a:extLst>
                  <a:ext uri="{FF2B5EF4-FFF2-40B4-BE49-F238E27FC236}">
                    <a16:creationId xmlns:a16="http://schemas.microsoft.com/office/drawing/2014/main" id="{3554D523-2105-1F4A-9412-3F3F4973042F}"/>
                  </a:ext>
                </a:extLst>
              </p:cNvPr>
              <p:cNvSpPr>
                <a:spLocks/>
              </p:cNvSpPr>
              <p:nvPr/>
            </p:nvSpPr>
            <p:spPr bwMode="auto">
              <a:xfrm>
                <a:off x="10846224" y="370904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Diamond 177">
                <a:extLst>
                  <a:ext uri="{FF2B5EF4-FFF2-40B4-BE49-F238E27FC236}">
                    <a16:creationId xmlns:a16="http://schemas.microsoft.com/office/drawing/2014/main" id="{B0166641-12C9-A844-A3B6-056F15462CD1}"/>
                  </a:ext>
                </a:extLst>
              </p:cNvPr>
              <p:cNvSpPr>
                <a:spLocks/>
              </p:cNvSpPr>
              <p:nvPr/>
            </p:nvSpPr>
            <p:spPr bwMode="auto">
              <a:xfrm>
                <a:off x="10904593" y="370904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Diamond 178">
                <a:extLst>
                  <a:ext uri="{FF2B5EF4-FFF2-40B4-BE49-F238E27FC236}">
                    <a16:creationId xmlns:a16="http://schemas.microsoft.com/office/drawing/2014/main" id="{2B097669-75CD-E846-8CF0-31900C5C821C}"/>
                  </a:ext>
                </a:extLst>
              </p:cNvPr>
              <p:cNvSpPr>
                <a:spLocks/>
              </p:cNvSpPr>
              <p:nvPr/>
            </p:nvSpPr>
            <p:spPr bwMode="auto">
              <a:xfrm>
                <a:off x="10962962" y="370904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Diamond 179">
                <a:extLst>
                  <a:ext uri="{FF2B5EF4-FFF2-40B4-BE49-F238E27FC236}">
                    <a16:creationId xmlns:a16="http://schemas.microsoft.com/office/drawing/2014/main" id="{C7B63E0F-3628-064B-A083-7C98966650FA}"/>
                  </a:ext>
                </a:extLst>
              </p:cNvPr>
              <p:cNvSpPr>
                <a:spLocks/>
              </p:cNvSpPr>
              <p:nvPr/>
            </p:nvSpPr>
            <p:spPr bwMode="auto">
              <a:xfrm>
                <a:off x="11021330" y="370904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Diamond 180">
                <a:extLst>
                  <a:ext uri="{FF2B5EF4-FFF2-40B4-BE49-F238E27FC236}">
                    <a16:creationId xmlns:a16="http://schemas.microsoft.com/office/drawing/2014/main" id="{4E227A5B-A876-044F-BF17-5CA9FCBD4DCE}"/>
                  </a:ext>
                </a:extLst>
              </p:cNvPr>
              <p:cNvSpPr>
                <a:spLocks/>
              </p:cNvSpPr>
              <p:nvPr/>
            </p:nvSpPr>
            <p:spPr bwMode="auto">
              <a:xfrm>
                <a:off x="11079698" y="370904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Diamond 181">
                <a:extLst>
                  <a:ext uri="{FF2B5EF4-FFF2-40B4-BE49-F238E27FC236}">
                    <a16:creationId xmlns:a16="http://schemas.microsoft.com/office/drawing/2014/main" id="{0F2C19F9-89A8-2544-A5AD-B277EF6F1979}"/>
                  </a:ext>
                </a:extLst>
              </p:cNvPr>
              <p:cNvSpPr>
                <a:spLocks/>
              </p:cNvSpPr>
              <p:nvPr/>
            </p:nvSpPr>
            <p:spPr bwMode="auto">
              <a:xfrm>
                <a:off x="11153227" y="3703066"/>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Diamond 182">
                <a:extLst>
                  <a:ext uri="{FF2B5EF4-FFF2-40B4-BE49-F238E27FC236}">
                    <a16:creationId xmlns:a16="http://schemas.microsoft.com/office/drawing/2014/main" id="{C8BBF7C7-D3A1-2E47-819F-6967FC917C06}"/>
                  </a:ext>
                </a:extLst>
              </p:cNvPr>
              <p:cNvSpPr>
                <a:spLocks/>
              </p:cNvSpPr>
              <p:nvPr/>
            </p:nvSpPr>
            <p:spPr bwMode="auto">
              <a:xfrm>
                <a:off x="11181965" y="3700622"/>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Diamond 176">
                <a:extLst>
                  <a:ext uri="{FF2B5EF4-FFF2-40B4-BE49-F238E27FC236}">
                    <a16:creationId xmlns:a16="http://schemas.microsoft.com/office/drawing/2014/main" id="{275949E1-4116-A047-BA09-BC9D4EAB12FD}"/>
                  </a:ext>
                </a:extLst>
              </p:cNvPr>
              <p:cNvSpPr>
                <a:spLocks/>
              </p:cNvSpPr>
              <p:nvPr/>
            </p:nvSpPr>
            <p:spPr bwMode="auto">
              <a:xfrm>
                <a:off x="5470915" y="4055468"/>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Diamond 177">
                <a:extLst>
                  <a:ext uri="{FF2B5EF4-FFF2-40B4-BE49-F238E27FC236}">
                    <a16:creationId xmlns:a16="http://schemas.microsoft.com/office/drawing/2014/main" id="{B496E3CD-76CA-DD4C-B62A-092868C1BCEA}"/>
                  </a:ext>
                </a:extLst>
              </p:cNvPr>
              <p:cNvSpPr>
                <a:spLocks/>
              </p:cNvSpPr>
              <p:nvPr/>
            </p:nvSpPr>
            <p:spPr bwMode="auto">
              <a:xfrm>
                <a:off x="5394118" y="4170084"/>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Diamond 178">
                <a:extLst>
                  <a:ext uri="{FF2B5EF4-FFF2-40B4-BE49-F238E27FC236}">
                    <a16:creationId xmlns:a16="http://schemas.microsoft.com/office/drawing/2014/main" id="{609F858A-385E-D24E-BAB6-E030233033FB}"/>
                  </a:ext>
                </a:extLst>
              </p:cNvPr>
              <p:cNvSpPr>
                <a:spLocks/>
              </p:cNvSpPr>
              <p:nvPr/>
            </p:nvSpPr>
            <p:spPr bwMode="auto">
              <a:xfrm>
                <a:off x="11249813" y="3642532"/>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Diamond 179">
                <a:extLst>
                  <a:ext uri="{FF2B5EF4-FFF2-40B4-BE49-F238E27FC236}">
                    <a16:creationId xmlns:a16="http://schemas.microsoft.com/office/drawing/2014/main" id="{9868FACE-AE08-4F4A-B1FC-88A2063238DF}"/>
                  </a:ext>
                </a:extLst>
              </p:cNvPr>
              <p:cNvSpPr>
                <a:spLocks/>
              </p:cNvSpPr>
              <p:nvPr/>
            </p:nvSpPr>
            <p:spPr bwMode="auto">
              <a:xfrm>
                <a:off x="11333531" y="3593679"/>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Diamond 180">
                <a:extLst>
                  <a:ext uri="{FF2B5EF4-FFF2-40B4-BE49-F238E27FC236}">
                    <a16:creationId xmlns:a16="http://schemas.microsoft.com/office/drawing/2014/main" id="{EDB7B84B-62E5-7749-B3DB-E4E169682501}"/>
                  </a:ext>
                </a:extLst>
              </p:cNvPr>
              <p:cNvSpPr>
                <a:spLocks/>
              </p:cNvSpPr>
              <p:nvPr/>
            </p:nvSpPr>
            <p:spPr bwMode="auto">
              <a:xfrm>
                <a:off x="11408164" y="359644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Diamond 181">
                <a:extLst>
                  <a:ext uri="{FF2B5EF4-FFF2-40B4-BE49-F238E27FC236}">
                    <a16:creationId xmlns:a16="http://schemas.microsoft.com/office/drawing/2014/main" id="{8F859968-7E1E-3D4C-B9E2-E9CDD7951BC1}"/>
                  </a:ext>
                </a:extLst>
              </p:cNvPr>
              <p:cNvSpPr>
                <a:spLocks/>
              </p:cNvSpPr>
              <p:nvPr/>
            </p:nvSpPr>
            <p:spPr bwMode="auto">
              <a:xfrm>
                <a:off x="11481935" y="3593679"/>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Diamond 182">
                <a:extLst>
                  <a:ext uri="{FF2B5EF4-FFF2-40B4-BE49-F238E27FC236}">
                    <a16:creationId xmlns:a16="http://schemas.microsoft.com/office/drawing/2014/main" id="{293DC783-1FE8-E243-B8F5-A355F06602B6}"/>
                  </a:ext>
                </a:extLst>
              </p:cNvPr>
              <p:cNvSpPr>
                <a:spLocks/>
              </p:cNvSpPr>
              <p:nvPr/>
            </p:nvSpPr>
            <p:spPr bwMode="auto">
              <a:xfrm>
                <a:off x="11556168" y="3534116"/>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Diamond 182">
                <a:extLst>
                  <a:ext uri="{FF2B5EF4-FFF2-40B4-BE49-F238E27FC236}">
                    <a16:creationId xmlns:a16="http://schemas.microsoft.com/office/drawing/2014/main" id="{48F7CAED-59A2-BE48-9F48-78DAE50D1AE2}"/>
                  </a:ext>
                </a:extLst>
              </p:cNvPr>
              <p:cNvSpPr>
                <a:spLocks/>
              </p:cNvSpPr>
              <p:nvPr/>
            </p:nvSpPr>
            <p:spPr bwMode="auto">
              <a:xfrm>
                <a:off x="11643290" y="3415684"/>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Diamond 182">
                <a:extLst>
                  <a:ext uri="{FF2B5EF4-FFF2-40B4-BE49-F238E27FC236}">
                    <a16:creationId xmlns:a16="http://schemas.microsoft.com/office/drawing/2014/main" id="{20BDB8E7-2C0A-7547-8E9A-832AAC8E12E5}"/>
                  </a:ext>
                </a:extLst>
              </p:cNvPr>
              <p:cNvSpPr>
                <a:spLocks/>
              </p:cNvSpPr>
              <p:nvPr/>
            </p:nvSpPr>
            <p:spPr bwMode="auto">
              <a:xfrm>
                <a:off x="11726853" y="3360300"/>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Diamond 176">
                <a:extLst>
                  <a:ext uri="{FF2B5EF4-FFF2-40B4-BE49-F238E27FC236}">
                    <a16:creationId xmlns:a16="http://schemas.microsoft.com/office/drawing/2014/main" id="{4C01928F-477D-4043-9E4A-D554A8DDA3CF}"/>
                  </a:ext>
                </a:extLst>
              </p:cNvPr>
              <p:cNvSpPr>
                <a:spLocks/>
              </p:cNvSpPr>
              <p:nvPr/>
            </p:nvSpPr>
            <p:spPr bwMode="auto">
              <a:xfrm>
                <a:off x="5550539" y="3819401"/>
                <a:ext cx="72000" cy="72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390F22F4-14E0-CC4A-BBDE-4118C8AB2176}"/>
                </a:ext>
              </a:extLst>
            </p:cNvPr>
            <p:cNvGrpSpPr/>
            <p:nvPr/>
          </p:nvGrpSpPr>
          <p:grpSpPr>
            <a:xfrm>
              <a:off x="4366326" y="1386856"/>
              <a:ext cx="2799814" cy="552367"/>
              <a:chOff x="6702300" y="2007903"/>
              <a:chExt cx="3733084" cy="552367"/>
            </a:xfrm>
          </p:grpSpPr>
          <p:sp>
            <p:nvSpPr>
              <p:cNvPr id="122" name="Rectangle 121">
                <a:extLst>
                  <a:ext uri="{FF2B5EF4-FFF2-40B4-BE49-F238E27FC236}">
                    <a16:creationId xmlns:a16="http://schemas.microsoft.com/office/drawing/2014/main" id="{B7109EE6-8D23-0E42-BF66-07A0FC772764}"/>
                  </a:ext>
                </a:extLst>
              </p:cNvPr>
              <p:cNvSpPr/>
              <p:nvPr/>
            </p:nvSpPr>
            <p:spPr>
              <a:xfrm>
                <a:off x="6746252" y="2007903"/>
                <a:ext cx="3689132" cy="552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IXE q4w (n=97;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Nx</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IXE q2w (n=96;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Nx</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=83)</a:t>
                </a:r>
              </a:p>
            </p:txBody>
          </p:sp>
          <p:sp>
            <p:nvSpPr>
              <p:cNvPr id="123" name="Diamond 176">
                <a:extLst>
                  <a:ext uri="{FF2B5EF4-FFF2-40B4-BE49-F238E27FC236}">
                    <a16:creationId xmlns:a16="http://schemas.microsoft.com/office/drawing/2014/main" id="{23649E8A-42C0-ED4D-BEB3-621577354B8F}"/>
                  </a:ext>
                </a:extLst>
              </p:cNvPr>
              <p:cNvSpPr>
                <a:spLocks/>
              </p:cNvSpPr>
              <p:nvPr/>
            </p:nvSpPr>
            <p:spPr bwMode="auto">
              <a:xfrm>
                <a:off x="6702300" y="2352988"/>
                <a:ext cx="108000" cy="108000"/>
              </a:xfrm>
              <a:prstGeom prst="ellipse">
                <a:avLst/>
              </a:prstGeom>
              <a:solidFill>
                <a:schemeClr val="accent2"/>
              </a:solidFill>
              <a:ln w="12700">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Isosceles Triangle 381">
                <a:extLst>
                  <a:ext uri="{FF2B5EF4-FFF2-40B4-BE49-F238E27FC236}">
                    <a16:creationId xmlns:a16="http://schemas.microsoft.com/office/drawing/2014/main" id="{AF10CDAC-9ABB-7042-8D7C-59278A733956}"/>
                  </a:ext>
                </a:extLst>
              </p:cNvPr>
              <p:cNvSpPr>
                <a:spLocks/>
              </p:cNvSpPr>
              <p:nvPr/>
            </p:nvSpPr>
            <p:spPr bwMode="auto">
              <a:xfrm>
                <a:off x="6702305" y="2143988"/>
                <a:ext cx="108001" cy="108000"/>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Isosceles Triangle 382">
              <a:extLst>
                <a:ext uri="{FF2B5EF4-FFF2-40B4-BE49-F238E27FC236}">
                  <a16:creationId xmlns:a16="http://schemas.microsoft.com/office/drawing/2014/main" id="{5E1369AB-6A97-AD40-BC18-9B229941D104}"/>
                </a:ext>
              </a:extLst>
            </p:cNvPr>
            <p:cNvSpPr/>
            <p:nvPr/>
          </p:nvSpPr>
          <p:spPr bwMode="auto">
            <a:xfrm>
              <a:off x="4109875" y="3780836"/>
              <a:ext cx="68762" cy="66694"/>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Isosceles Triangle 251">
              <a:extLst>
                <a:ext uri="{FF2B5EF4-FFF2-40B4-BE49-F238E27FC236}">
                  <a16:creationId xmlns:a16="http://schemas.microsoft.com/office/drawing/2014/main" id="{10E83D75-6DB6-BE4C-B634-3FCD5F2A9D1A}"/>
                </a:ext>
              </a:extLst>
            </p:cNvPr>
            <p:cNvSpPr/>
            <p:nvPr/>
          </p:nvSpPr>
          <p:spPr bwMode="auto">
            <a:xfrm>
              <a:off x="4057566" y="3888022"/>
              <a:ext cx="68762" cy="66694"/>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9ADA63DC-5C2D-1847-9EA5-3F20B2D84D4C}"/>
                </a:ext>
              </a:extLst>
            </p:cNvPr>
            <p:cNvGrpSpPr/>
            <p:nvPr/>
          </p:nvGrpSpPr>
          <p:grpSpPr>
            <a:xfrm>
              <a:off x="4175398" y="1849072"/>
              <a:ext cx="4687301" cy="1998458"/>
              <a:chOff x="5567007" y="1899384"/>
              <a:chExt cx="6249734" cy="1998458"/>
            </a:xfrm>
            <a:solidFill>
              <a:srgbClr val="79FFB6"/>
            </a:solidFill>
          </p:grpSpPr>
          <p:grpSp>
            <p:nvGrpSpPr>
              <p:cNvPr id="32" name="Group 31">
                <a:extLst>
                  <a:ext uri="{FF2B5EF4-FFF2-40B4-BE49-F238E27FC236}">
                    <a16:creationId xmlns:a16="http://schemas.microsoft.com/office/drawing/2014/main" id="{9B456BAC-C283-BF43-8206-2ACD77EC0D20}"/>
                  </a:ext>
                </a:extLst>
              </p:cNvPr>
              <p:cNvGrpSpPr/>
              <p:nvPr/>
            </p:nvGrpSpPr>
            <p:grpSpPr bwMode="auto">
              <a:xfrm>
                <a:off x="5567007" y="3831148"/>
                <a:ext cx="241248" cy="66694"/>
                <a:chOff x="7148467" y="4030729"/>
                <a:chExt cx="187165" cy="61512"/>
              </a:xfrm>
              <a:grpFill/>
            </p:grpSpPr>
            <p:sp>
              <p:nvSpPr>
                <p:cNvPr id="119" name="Isosceles Triangle 378">
                  <a:extLst>
                    <a:ext uri="{FF2B5EF4-FFF2-40B4-BE49-F238E27FC236}">
                      <a16:creationId xmlns:a16="http://schemas.microsoft.com/office/drawing/2014/main" id="{A04BD3E9-6A56-954F-A6D7-11B4EAA05ACB}"/>
                    </a:ext>
                  </a:extLst>
                </p:cNvPr>
                <p:cNvSpPr/>
                <p:nvPr/>
              </p:nvSpPr>
              <p:spPr>
                <a:xfrm>
                  <a:off x="7148467" y="4030729"/>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Isosceles Triangle 379">
                  <a:extLst>
                    <a:ext uri="{FF2B5EF4-FFF2-40B4-BE49-F238E27FC236}">
                      <a16:creationId xmlns:a16="http://schemas.microsoft.com/office/drawing/2014/main" id="{F8E589A4-E1C4-1A45-BFEB-7B1D9BD52C68}"/>
                    </a:ext>
                  </a:extLst>
                </p:cNvPr>
                <p:cNvSpPr/>
                <p:nvPr/>
              </p:nvSpPr>
              <p:spPr>
                <a:xfrm>
                  <a:off x="7206485" y="4030729"/>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Isosceles Triangle 380">
                  <a:extLst>
                    <a:ext uri="{FF2B5EF4-FFF2-40B4-BE49-F238E27FC236}">
                      <a16:creationId xmlns:a16="http://schemas.microsoft.com/office/drawing/2014/main" id="{7069E8D0-1C78-FA4B-A9DB-33215ABF90E5}"/>
                    </a:ext>
                  </a:extLst>
                </p:cNvPr>
                <p:cNvSpPr/>
                <p:nvPr/>
              </p:nvSpPr>
              <p:spPr>
                <a:xfrm>
                  <a:off x="7264503" y="4030729"/>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7263B2FC-D0C2-314A-84BC-3B25FBB58285}"/>
                  </a:ext>
                </a:extLst>
              </p:cNvPr>
              <p:cNvGrpSpPr/>
              <p:nvPr/>
            </p:nvGrpSpPr>
            <p:grpSpPr bwMode="auto">
              <a:xfrm>
                <a:off x="5792136" y="3765308"/>
                <a:ext cx="2253487" cy="66694"/>
                <a:chOff x="7559972" y="3922488"/>
                <a:chExt cx="1748300" cy="61512"/>
              </a:xfrm>
              <a:grpFill/>
            </p:grpSpPr>
            <p:sp>
              <p:nvSpPr>
                <p:cNvPr id="90" name="Isosceles Triangle 349">
                  <a:extLst>
                    <a:ext uri="{FF2B5EF4-FFF2-40B4-BE49-F238E27FC236}">
                      <a16:creationId xmlns:a16="http://schemas.microsoft.com/office/drawing/2014/main" id="{07857645-0F35-BA4B-89ED-03D0E8AB4821}"/>
                    </a:ext>
                  </a:extLst>
                </p:cNvPr>
                <p:cNvSpPr/>
                <p:nvPr/>
              </p:nvSpPr>
              <p:spPr>
                <a:xfrm>
                  <a:off x="7559972"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Isosceles Triangle 350">
                  <a:extLst>
                    <a:ext uri="{FF2B5EF4-FFF2-40B4-BE49-F238E27FC236}">
                      <a16:creationId xmlns:a16="http://schemas.microsoft.com/office/drawing/2014/main" id="{D08BAA45-EDAA-8746-B9D2-579EF6606A5F}"/>
                    </a:ext>
                  </a:extLst>
                </p:cNvPr>
                <p:cNvSpPr/>
                <p:nvPr/>
              </p:nvSpPr>
              <p:spPr>
                <a:xfrm>
                  <a:off x="7619871"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Isosceles Triangle 351">
                  <a:extLst>
                    <a:ext uri="{FF2B5EF4-FFF2-40B4-BE49-F238E27FC236}">
                      <a16:creationId xmlns:a16="http://schemas.microsoft.com/office/drawing/2014/main" id="{4F050537-D8CA-1843-A17D-FC3C77470B52}"/>
                    </a:ext>
                  </a:extLst>
                </p:cNvPr>
                <p:cNvSpPr/>
                <p:nvPr/>
              </p:nvSpPr>
              <p:spPr>
                <a:xfrm>
                  <a:off x="7679770"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Isosceles Triangle 352">
                  <a:extLst>
                    <a:ext uri="{FF2B5EF4-FFF2-40B4-BE49-F238E27FC236}">
                      <a16:creationId xmlns:a16="http://schemas.microsoft.com/office/drawing/2014/main" id="{441E2821-FD9F-5C42-9DC6-87C1F0BA3831}"/>
                    </a:ext>
                  </a:extLst>
                </p:cNvPr>
                <p:cNvSpPr/>
                <p:nvPr/>
              </p:nvSpPr>
              <p:spPr>
                <a:xfrm>
                  <a:off x="7739669"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Isosceles Triangle 353">
                  <a:extLst>
                    <a:ext uri="{FF2B5EF4-FFF2-40B4-BE49-F238E27FC236}">
                      <a16:creationId xmlns:a16="http://schemas.microsoft.com/office/drawing/2014/main" id="{328F8C5D-DD85-DD40-8806-105EF36C4688}"/>
                    </a:ext>
                  </a:extLst>
                </p:cNvPr>
                <p:cNvSpPr/>
                <p:nvPr/>
              </p:nvSpPr>
              <p:spPr>
                <a:xfrm>
                  <a:off x="7799568"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Isosceles Triangle 354">
                  <a:extLst>
                    <a:ext uri="{FF2B5EF4-FFF2-40B4-BE49-F238E27FC236}">
                      <a16:creationId xmlns:a16="http://schemas.microsoft.com/office/drawing/2014/main" id="{726C53D8-6851-CB4D-A403-028F34849F49}"/>
                    </a:ext>
                  </a:extLst>
                </p:cNvPr>
                <p:cNvSpPr/>
                <p:nvPr/>
              </p:nvSpPr>
              <p:spPr>
                <a:xfrm>
                  <a:off x="7859467"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Isosceles Triangle 355">
                  <a:extLst>
                    <a:ext uri="{FF2B5EF4-FFF2-40B4-BE49-F238E27FC236}">
                      <a16:creationId xmlns:a16="http://schemas.microsoft.com/office/drawing/2014/main" id="{785872DD-7096-FF41-8219-D5F51378B330}"/>
                    </a:ext>
                  </a:extLst>
                </p:cNvPr>
                <p:cNvSpPr/>
                <p:nvPr/>
              </p:nvSpPr>
              <p:spPr>
                <a:xfrm>
                  <a:off x="7919366"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Isosceles Triangle 356">
                  <a:extLst>
                    <a:ext uri="{FF2B5EF4-FFF2-40B4-BE49-F238E27FC236}">
                      <a16:creationId xmlns:a16="http://schemas.microsoft.com/office/drawing/2014/main" id="{0251ECF1-5DFE-224A-B0CF-A7FB0AF54E9E}"/>
                    </a:ext>
                  </a:extLst>
                </p:cNvPr>
                <p:cNvSpPr/>
                <p:nvPr/>
              </p:nvSpPr>
              <p:spPr>
                <a:xfrm>
                  <a:off x="7979265"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Isosceles Triangle 357">
                  <a:extLst>
                    <a:ext uri="{FF2B5EF4-FFF2-40B4-BE49-F238E27FC236}">
                      <a16:creationId xmlns:a16="http://schemas.microsoft.com/office/drawing/2014/main" id="{231EC8F4-DF12-034C-BBEB-7EB0B7E06251}"/>
                    </a:ext>
                  </a:extLst>
                </p:cNvPr>
                <p:cNvSpPr/>
                <p:nvPr/>
              </p:nvSpPr>
              <p:spPr>
                <a:xfrm>
                  <a:off x="8039164"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Isosceles Triangle 358">
                  <a:extLst>
                    <a:ext uri="{FF2B5EF4-FFF2-40B4-BE49-F238E27FC236}">
                      <a16:creationId xmlns:a16="http://schemas.microsoft.com/office/drawing/2014/main" id="{215E5867-6592-1D46-9FBA-DF3DED491D86}"/>
                    </a:ext>
                  </a:extLst>
                </p:cNvPr>
                <p:cNvSpPr/>
                <p:nvPr/>
              </p:nvSpPr>
              <p:spPr>
                <a:xfrm>
                  <a:off x="8099063"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Isosceles Triangle 359">
                  <a:extLst>
                    <a:ext uri="{FF2B5EF4-FFF2-40B4-BE49-F238E27FC236}">
                      <a16:creationId xmlns:a16="http://schemas.microsoft.com/office/drawing/2014/main" id="{78C158B5-6773-A24C-882B-612E8BA852E2}"/>
                    </a:ext>
                  </a:extLst>
                </p:cNvPr>
                <p:cNvSpPr/>
                <p:nvPr/>
              </p:nvSpPr>
              <p:spPr>
                <a:xfrm>
                  <a:off x="8158962"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Isosceles Triangle 360">
                  <a:extLst>
                    <a:ext uri="{FF2B5EF4-FFF2-40B4-BE49-F238E27FC236}">
                      <a16:creationId xmlns:a16="http://schemas.microsoft.com/office/drawing/2014/main" id="{57F6D0DF-1265-3D48-A53D-3F7B171821CC}"/>
                    </a:ext>
                  </a:extLst>
                </p:cNvPr>
                <p:cNvSpPr/>
                <p:nvPr/>
              </p:nvSpPr>
              <p:spPr>
                <a:xfrm>
                  <a:off x="8218861"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Isosceles Triangle 361">
                  <a:extLst>
                    <a:ext uri="{FF2B5EF4-FFF2-40B4-BE49-F238E27FC236}">
                      <a16:creationId xmlns:a16="http://schemas.microsoft.com/office/drawing/2014/main" id="{9944B40D-1089-334A-9998-6D026FE5564E}"/>
                    </a:ext>
                  </a:extLst>
                </p:cNvPr>
                <p:cNvSpPr/>
                <p:nvPr/>
              </p:nvSpPr>
              <p:spPr>
                <a:xfrm>
                  <a:off x="8278760"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Isosceles Triangle 362">
                  <a:extLst>
                    <a:ext uri="{FF2B5EF4-FFF2-40B4-BE49-F238E27FC236}">
                      <a16:creationId xmlns:a16="http://schemas.microsoft.com/office/drawing/2014/main" id="{F156ABB7-B403-3241-9BA7-981C6FFC20AF}"/>
                    </a:ext>
                  </a:extLst>
                </p:cNvPr>
                <p:cNvSpPr/>
                <p:nvPr/>
              </p:nvSpPr>
              <p:spPr>
                <a:xfrm>
                  <a:off x="8338659"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Isosceles Triangle 363">
                  <a:extLst>
                    <a:ext uri="{FF2B5EF4-FFF2-40B4-BE49-F238E27FC236}">
                      <a16:creationId xmlns:a16="http://schemas.microsoft.com/office/drawing/2014/main" id="{82AA1BC8-6FEB-3245-9C3D-BC6B3BD72435}"/>
                    </a:ext>
                  </a:extLst>
                </p:cNvPr>
                <p:cNvSpPr/>
                <p:nvPr/>
              </p:nvSpPr>
              <p:spPr>
                <a:xfrm>
                  <a:off x="8398558"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Isosceles Triangle 364">
                  <a:extLst>
                    <a:ext uri="{FF2B5EF4-FFF2-40B4-BE49-F238E27FC236}">
                      <a16:creationId xmlns:a16="http://schemas.microsoft.com/office/drawing/2014/main" id="{E7666B29-E1FC-A249-A352-5990F1D269AB}"/>
                    </a:ext>
                  </a:extLst>
                </p:cNvPr>
                <p:cNvSpPr/>
                <p:nvPr/>
              </p:nvSpPr>
              <p:spPr>
                <a:xfrm>
                  <a:off x="8458457"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Isosceles Triangle 365">
                  <a:extLst>
                    <a:ext uri="{FF2B5EF4-FFF2-40B4-BE49-F238E27FC236}">
                      <a16:creationId xmlns:a16="http://schemas.microsoft.com/office/drawing/2014/main" id="{3AFA07C7-80CE-364D-9CAD-7622B4E76C0A}"/>
                    </a:ext>
                  </a:extLst>
                </p:cNvPr>
                <p:cNvSpPr/>
                <p:nvPr/>
              </p:nvSpPr>
              <p:spPr>
                <a:xfrm>
                  <a:off x="8518356"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Isosceles Triangle 366">
                  <a:extLst>
                    <a:ext uri="{FF2B5EF4-FFF2-40B4-BE49-F238E27FC236}">
                      <a16:creationId xmlns:a16="http://schemas.microsoft.com/office/drawing/2014/main" id="{7FAFE401-70C8-0D42-854C-BD06A799065E}"/>
                    </a:ext>
                  </a:extLst>
                </p:cNvPr>
                <p:cNvSpPr/>
                <p:nvPr/>
              </p:nvSpPr>
              <p:spPr>
                <a:xfrm>
                  <a:off x="8578255"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Isosceles Triangle 367">
                  <a:extLst>
                    <a:ext uri="{FF2B5EF4-FFF2-40B4-BE49-F238E27FC236}">
                      <a16:creationId xmlns:a16="http://schemas.microsoft.com/office/drawing/2014/main" id="{7FD01D9A-6D40-AA4B-AE97-28D865D2B2E5}"/>
                    </a:ext>
                  </a:extLst>
                </p:cNvPr>
                <p:cNvSpPr/>
                <p:nvPr/>
              </p:nvSpPr>
              <p:spPr>
                <a:xfrm>
                  <a:off x="8638154"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Isosceles Triangle 368">
                  <a:extLst>
                    <a:ext uri="{FF2B5EF4-FFF2-40B4-BE49-F238E27FC236}">
                      <a16:creationId xmlns:a16="http://schemas.microsoft.com/office/drawing/2014/main" id="{E557B6D5-C445-734D-BD6D-D8827AC00027}"/>
                    </a:ext>
                  </a:extLst>
                </p:cNvPr>
                <p:cNvSpPr/>
                <p:nvPr/>
              </p:nvSpPr>
              <p:spPr>
                <a:xfrm>
                  <a:off x="8698053"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Isosceles Triangle 369">
                  <a:extLst>
                    <a:ext uri="{FF2B5EF4-FFF2-40B4-BE49-F238E27FC236}">
                      <a16:creationId xmlns:a16="http://schemas.microsoft.com/office/drawing/2014/main" id="{A861EFAB-5BD3-064F-8992-3951FAA18710}"/>
                    </a:ext>
                  </a:extLst>
                </p:cNvPr>
                <p:cNvSpPr/>
                <p:nvPr/>
              </p:nvSpPr>
              <p:spPr>
                <a:xfrm>
                  <a:off x="8757952"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Isosceles Triangle 370">
                  <a:extLst>
                    <a:ext uri="{FF2B5EF4-FFF2-40B4-BE49-F238E27FC236}">
                      <a16:creationId xmlns:a16="http://schemas.microsoft.com/office/drawing/2014/main" id="{6B1B61CB-E6F6-3441-8B4C-A443CEDEFCE9}"/>
                    </a:ext>
                  </a:extLst>
                </p:cNvPr>
                <p:cNvSpPr/>
                <p:nvPr/>
              </p:nvSpPr>
              <p:spPr>
                <a:xfrm>
                  <a:off x="8817851"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Isosceles Triangle 371">
                  <a:extLst>
                    <a:ext uri="{FF2B5EF4-FFF2-40B4-BE49-F238E27FC236}">
                      <a16:creationId xmlns:a16="http://schemas.microsoft.com/office/drawing/2014/main" id="{D536AEE5-D0D1-E644-B265-8C01D2AEA280}"/>
                    </a:ext>
                  </a:extLst>
                </p:cNvPr>
                <p:cNvSpPr/>
                <p:nvPr/>
              </p:nvSpPr>
              <p:spPr>
                <a:xfrm>
                  <a:off x="8877750"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Isosceles Triangle 372">
                  <a:extLst>
                    <a:ext uri="{FF2B5EF4-FFF2-40B4-BE49-F238E27FC236}">
                      <a16:creationId xmlns:a16="http://schemas.microsoft.com/office/drawing/2014/main" id="{A456909E-DAAD-164E-90FE-000C74425B5B}"/>
                    </a:ext>
                  </a:extLst>
                </p:cNvPr>
                <p:cNvSpPr/>
                <p:nvPr/>
              </p:nvSpPr>
              <p:spPr>
                <a:xfrm>
                  <a:off x="8937649"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Isosceles Triangle 373">
                  <a:extLst>
                    <a:ext uri="{FF2B5EF4-FFF2-40B4-BE49-F238E27FC236}">
                      <a16:creationId xmlns:a16="http://schemas.microsoft.com/office/drawing/2014/main" id="{94012B28-151B-7941-83EC-09C899927EC8}"/>
                    </a:ext>
                  </a:extLst>
                </p:cNvPr>
                <p:cNvSpPr/>
                <p:nvPr/>
              </p:nvSpPr>
              <p:spPr>
                <a:xfrm>
                  <a:off x="8997548"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Isosceles Triangle 374">
                  <a:extLst>
                    <a:ext uri="{FF2B5EF4-FFF2-40B4-BE49-F238E27FC236}">
                      <a16:creationId xmlns:a16="http://schemas.microsoft.com/office/drawing/2014/main" id="{9F51D0E9-4FB8-784B-BC11-B1D1E22830FA}"/>
                    </a:ext>
                  </a:extLst>
                </p:cNvPr>
                <p:cNvSpPr/>
                <p:nvPr/>
              </p:nvSpPr>
              <p:spPr>
                <a:xfrm>
                  <a:off x="9057447"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Isosceles Triangle 375">
                  <a:extLst>
                    <a:ext uri="{FF2B5EF4-FFF2-40B4-BE49-F238E27FC236}">
                      <a16:creationId xmlns:a16="http://schemas.microsoft.com/office/drawing/2014/main" id="{884C61DB-2588-264D-936C-7B715DB8A706}"/>
                    </a:ext>
                  </a:extLst>
                </p:cNvPr>
                <p:cNvSpPr/>
                <p:nvPr/>
              </p:nvSpPr>
              <p:spPr>
                <a:xfrm>
                  <a:off x="9117346"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Isosceles Triangle 376">
                  <a:extLst>
                    <a:ext uri="{FF2B5EF4-FFF2-40B4-BE49-F238E27FC236}">
                      <a16:creationId xmlns:a16="http://schemas.microsoft.com/office/drawing/2014/main" id="{10B36CF8-ACC6-E843-8FB7-B36DA773DD6B}"/>
                    </a:ext>
                  </a:extLst>
                </p:cNvPr>
                <p:cNvSpPr/>
                <p:nvPr/>
              </p:nvSpPr>
              <p:spPr>
                <a:xfrm>
                  <a:off x="9177245"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Isosceles Triangle 377">
                  <a:extLst>
                    <a:ext uri="{FF2B5EF4-FFF2-40B4-BE49-F238E27FC236}">
                      <a16:creationId xmlns:a16="http://schemas.microsoft.com/office/drawing/2014/main" id="{E649FE73-D66E-7540-BFD9-0ADA4AA4FCC0}"/>
                    </a:ext>
                  </a:extLst>
                </p:cNvPr>
                <p:cNvSpPr/>
                <p:nvPr/>
              </p:nvSpPr>
              <p:spPr>
                <a:xfrm>
                  <a:off x="9237143"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3B77A0CD-34BD-C946-AA5C-435F41D3D01C}"/>
                  </a:ext>
                </a:extLst>
              </p:cNvPr>
              <p:cNvGrpSpPr/>
              <p:nvPr/>
            </p:nvGrpSpPr>
            <p:grpSpPr bwMode="auto">
              <a:xfrm>
                <a:off x="8019302" y="3765308"/>
                <a:ext cx="875028" cy="66694"/>
                <a:chOff x="9292989" y="3922488"/>
                <a:chExt cx="678864" cy="61512"/>
              </a:xfrm>
              <a:grpFill/>
            </p:grpSpPr>
            <p:sp>
              <p:nvSpPr>
                <p:cNvPr id="79" name="Isosceles Triangle 338">
                  <a:extLst>
                    <a:ext uri="{FF2B5EF4-FFF2-40B4-BE49-F238E27FC236}">
                      <a16:creationId xmlns:a16="http://schemas.microsoft.com/office/drawing/2014/main" id="{7CF04DC5-9E96-6B42-BC43-B7822EEBA10B}"/>
                    </a:ext>
                  </a:extLst>
                </p:cNvPr>
                <p:cNvSpPr/>
                <p:nvPr/>
              </p:nvSpPr>
              <p:spPr>
                <a:xfrm>
                  <a:off x="9292989"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Isosceles Triangle 339">
                  <a:extLst>
                    <a:ext uri="{FF2B5EF4-FFF2-40B4-BE49-F238E27FC236}">
                      <a16:creationId xmlns:a16="http://schemas.microsoft.com/office/drawing/2014/main" id="{0267943A-D773-F24C-8A7A-24D2C48DCBAA}"/>
                    </a:ext>
                  </a:extLst>
                </p:cNvPr>
                <p:cNvSpPr/>
                <p:nvPr/>
              </p:nvSpPr>
              <p:spPr>
                <a:xfrm>
                  <a:off x="9353763"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Isosceles Triangle 340">
                  <a:extLst>
                    <a:ext uri="{FF2B5EF4-FFF2-40B4-BE49-F238E27FC236}">
                      <a16:creationId xmlns:a16="http://schemas.microsoft.com/office/drawing/2014/main" id="{10490808-BBA8-5143-B456-34C906CCCE76}"/>
                    </a:ext>
                  </a:extLst>
                </p:cNvPr>
                <p:cNvSpPr/>
                <p:nvPr/>
              </p:nvSpPr>
              <p:spPr>
                <a:xfrm>
                  <a:off x="9414537"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Isosceles Triangle 341">
                  <a:extLst>
                    <a:ext uri="{FF2B5EF4-FFF2-40B4-BE49-F238E27FC236}">
                      <a16:creationId xmlns:a16="http://schemas.microsoft.com/office/drawing/2014/main" id="{FD185EE8-1031-1D49-AA2D-11AFF67513EB}"/>
                    </a:ext>
                  </a:extLst>
                </p:cNvPr>
                <p:cNvSpPr/>
                <p:nvPr/>
              </p:nvSpPr>
              <p:spPr>
                <a:xfrm>
                  <a:off x="9475311"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Isosceles Triangle 342">
                  <a:extLst>
                    <a:ext uri="{FF2B5EF4-FFF2-40B4-BE49-F238E27FC236}">
                      <a16:creationId xmlns:a16="http://schemas.microsoft.com/office/drawing/2014/main" id="{20D89210-6D6E-C840-952F-1630AF2B48E1}"/>
                    </a:ext>
                  </a:extLst>
                </p:cNvPr>
                <p:cNvSpPr/>
                <p:nvPr/>
              </p:nvSpPr>
              <p:spPr>
                <a:xfrm>
                  <a:off x="9536085"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Isosceles Triangle 343">
                  <a:extLst>
                    <a:ext uri="{FF2B5EF4-FFF2-40B4-BE49-F238E27FC236}">
                      <a16:creationId xmlns:a16="http://schemas.microsoft.com/office/drawing/2014/main" id="{7362E219-68A5-B34A-B72E-936C0C5EE26E}"/>
                    </a:ext>
                  </a:extLst>
                </p:cNvPr>
                <p:cNvSpPr/>
                <p:nvPr/>
              </p:nvSpPr>
              <p:spPr>
                <a:xfrm>
                  <a:off x="9596859"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Isosceles Triangle 344">
                  <a:extLst>
                    <a:ext uri="{FF2B5EF4-FFF2-40B4-BE49-F238E27FC236}">
                      <a16:creationId xmlns:a16="http://schemas.microsoft.com/office/drawing/2014/main" id="{6F97FC9F-2DC8-404C-A15D-A06FD767DECF}"/>
                    </a:ext>
                  </a:extLst>
                </p:cNvPr>
                <p:cNvSpPr/>
                <p:nvPr/>
              </p:nvSpPr>
              <p:spPr>
                <a:xfrm>
                  <a:off x="9657633"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Isosceles Triangle 345">
                  <a:extLst>
                    <a:ext uri="{FF2B5EF4-FFF2-40B4-BE49-F238E27FC236}">
                      <a16:creationId xmlns:a16="http://schemas.microsoft.com/office/drawing/2014/main" id="{60088862-A2FD-864F-A31D-8FEEF913B87E}"/>
                    </a:ext>
                  </a:extLst>
                </p:cNvPr>
                <p:cNvSpPr/>
                <p:nvPr/>
              </p:nvSpPr>
              <p:spPr>
                <a:xfrm>
                  <a:off x="9718407"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Isosceles Triangle 346">
                  <a:extLst>
                    <a:ext uri="{FF2B5EF4-FFF2-40B4-BE49-F238E27FC236}">
                      <a16:creationId xmlns:a16="http://schemas.microsoft.com/office/drawing/2014/main" id="{20BB4466-A666-F94B-BAD0-9CA826B00444}"/>
                    </a:ext>
                  </a:extLst>
                </p:cNvPr>
                <p:cNvSpPr/>
                <p:nvPr/>
              </p:nvSpPr>
              <p:spPr>
                <a:xfrm>
                  <a:off x="9779180"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Isosceles Triangle 347">
                  <a:extLst>
                    <a:ext uri="{FF2B5EF4-FFF2-40B4-BE49-F238E27FC236}">
                      <a16:creationId xmlns:a16="http://schemas.microsoft.com/office/drawing/2014/main" id="{700EF651-4EA3-574D-A6CF-D096D9E4BC34}"/>
                    </a:ext>
                  </a:extLst>
                </p:cNvPr>
                <p:cNvSpPr/>
                <p:nvPr/>
              </p:nvSpPr>
              <p:spPr>
                <a:xfrm>
                  <a:off x="9839953"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Isosceles Triangle 348">
                  <a:extLst>
                    <a:ext uri="{FF2B5EF4-FFF2-40B4-BE49-F238E27FC236}">
                      <a16:creationId xmlns:a16="http://schemas.microsoft.com/office/drawing/2014/main" id="{89FE4E06-CB9A-DB46-9C21-20974E35F7CE}"/>
                    </a:ext>
                  </a:extLst>
                </p:cNvPr>
                <p:cNvSpPr/>
                <p:nvPr/>
              </p:nvSpPr>
              <p:spPr>
                <a:xfrm>
                  <a:off x="9900724" y="392248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EAD72749-D7BB-774A-BCB3-1EE0A352B9CA}"/>
                  </a:ext>
                </a:extLst>
              </p:cNvPr>
              <p:cNvGrpSpPr/>
              <p:nvPr/>
            </p:nvGrpSpPr>
            <p:grpSpPr bwMode="auto">
              <a:xfrm>
                <a:off x="8869361" y="3765307"/>
                <a:ext cx="718363" cy="66695"/>
                <a:chOff x="9292989" y="3966132"/>
                <a:chExt cx="557320" cy="61513"/>
              </a:xfrm>
              <a:grpFill/>
            </p:grpSpPr>
            <p:sp>
              <p:nvSpPr>
                <p:cNvPr id="70" name="Isosceles Triangle 329">
                  <a:extLst>
                    <a:ext uri="{FF2B5EF4-FFF2-40B4-BE49-F238E27FC236}">
                      <a16:creationId xmlns:a16="http://schemas.microsoft.com/office/drawing/2014/main" id="{5767EB8A-8230-BE43-BB28-F75C96FD5DFB}"/>
                    </a:ext>
                  </a:extLst>
                </p:cNvPr>
                <p:cNvSpPr/>
                <p:nvPr/>
              </p:nvSpPr>
              <p:spPr>
                <a:xfrm>
                  <a:off x="9292989" y="3966133"/>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Isosceles Triangle 330">
                  <a:extLst>
                    <a:ext uri="{FF2B5EF4-FFF2-40B4-BE49-F238E27FC236}">
                      <a16:creationId xmlns:a16="http://schemas.microsoft.com/office/drawing/2014/main" id="{0799323C-5A60-EF42-A901-31850BBA81B7}"/>
                    </a:ext>
                  </a:extLst>
                </p:cNvPr>
                <p:cNvSpPr/>
                <p:nvPr/>
              </p:nvSpPr>
              <p:spPr>
                <a:xfrm>
                  <a:off x="9353763"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Isosceles Triangle 331">
                  <a:extLst>
                    <a:ext uri="{FF2B5EF4-FFF2-40B4-BE49-F238E27FC236}">
                      <a16:creationId xmlns:a16="http://schemas.microsoft.com/office/drawing/2014/main" id="{BB6114D8-5A91-C046-9E90-BA0C8BDC38ED}"/>
                    </a:ext>
                  </a:extLst>
                </p:cNvPr>
                <p:cNvSpPr/>
                <p:nvPr/>
              </p:nvSpPr>
              <p:spPr>
                <a:xfrm>
                  <a:off x="9414537"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Isosceles Triangle 332">
                  <a:extLst>
                    <a:ext uri="{FF2B5EF4-FFF2-40B4-BE49-F238E27FC236}">
                      <a16:creationId xmlns:a16="http://schemas.microsoft.com/office/drawing/2014/main" id="{A3EABE0D-B11D-A24D-862F-5F7DC8276F59}"/>
                    </a:ext>
                  </a:extLst>
                </p:cNvPr>
                <p:cNvSpPr/>
                <p:nvPr/>
              </p:nvSpPr>
              <p:spPr>
                <a:xfrm>
                  <a:off x="9475311"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Isosceles Triangle 333">
                  <a:extLst>
                    <a:ext uri="{FF2B5EF4-FFF2-40B4-BE49-F238E27FC236}">
                      <a16:creationId xmlns:a16="http://schemas.microsoft.com/office/drawing/2014/main" id="{7D25D575-66A0-D945-B97E-CD260759CF28}"/>
                    </a:ext>
                  </a:extLst>
                </p:cNvPr>
                <p:cNvSpPr/>
                <p:nvPr/>
              </p:nvSpPr>
              <p:spPr>
                <a:xfrm>
                  <a:off x="9536085"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Isosceles Triangle 334">
                  <a:extLst>
                    <a:ext uri="{FF2B5EF4-FFF2-40B4-BE49-F238E27FC236}">
                      <a16:creationId xmlns:a16="http://schemas.microsoft.com/office/drawing/2014/main" id="{8EB04B04-3998-2B40-922F-8CCFFC47D053}"/>
                    </a:ext>
                  </a:extLst>
                </p:cNvPr>
                <p:cNvSpPr/>
                <p:nvPr/>
              </p:nvSpPr>
              <p:spPr>
                <a:xfrm>
                  <a:off x="9596859"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Isosceles Triangle 335">
                  <a:extLst>
                    <a:ext uri="{FF2B5EF4-FFF2-40B4-BE49-F238E27FC236}">
                      <a16:creationId xmlns:a16="http://schemas.microsoft.com/office/drawing/2014/main" id="{F043D4B7-ADF1-E042-8A92-251BD65F9B5C}"/>
                    </a:ext>
                  </a:extLst>
                </p:cNvPr>
                <p:cNvSpPr/>
                <p:nvPr/>
              </p:nvSpPr>
              <p:spPr>
                <a:xfrm>
                  <a:off x="9657633"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Isosceles Triangle 336">
                  <a:extLst>
                    <a:ext uri="{FF2B5EF4-FFF2-40B4-BE49-F238E27FC236}">
                      <a16:creationId xmlns:a16="http://schemas.microsoft.com/office/drawing/2014/main" id="{F3117C0A-3E08-354A-9BFF-A69ADFA4BBE4}"/>
                    </a:ext>
                  </a:extLst>
                </p:cNvPr>
                <p:cNvSpPr/>
                <p:nvPr/>
              </p:nvSpPr>
              <p:spPr>
                <a:xfrm>
                  <a:off x="9718407"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Isosceles Triangle 337">
                  <a:extLst>
                    <a:ext uri="{FF2B5EF4-FFF2-40B4-BE49-F238E27FC236}">
                      <a16:creationId xmlns:a16="http://schemas.microsoft.com/office/drawing/2014/main" id="{87A9CF7D-7F9B-C846-90CE-4E8B43B1117C}"/>
                    </a:ext>
                  </a:extLst>
                </p:cNvPr>
                <p:cNvSpPr/>
                <p:nvPr/>
              </p:nvSpPr>
              <p:spPr>
                <a:xfrm>
                  <a:off x="9779180" y="396613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89542FB4-CE97-F24B-9843-2972D5083367}"/>
                  </a:ext>
                </a:extLst>
              </p:cNvPr>
              <p:cNvGrpSpPr/>
              <p:nvPr/>
            </p:nvGrpSpPr>
            <p:grpSpPr bwMode="auto">
              <a:xfrm>
                <a:off x="9557106" y="3765307"/>
                <a:ext cx="761660" cy="66694"/>
                <a:chOff x="9292989" y="3998962"/>
                <a:chExt cx="590911" cy="61512"/>
              </a:xfrm>
              <a:grpFill/>
            </p:grpSpPr>
            <p:sp>
              <p:nvSpPr>
                <p:cNvPr id="63" name="Isosceles Triangle 322">
                  <a:extLst>
                    <a:ext uri="{FF2B5EF4-FFF2-40B4-BE49-F238E27FC236}">
                      <a16:creationId xmlns:a16="http://schemas.microsoft.com/office/drawing/2014/main" id="{FF16CB97-50FD-A14B-987E-EECD9AC05407}"/>
                    </a:ext>
                  </a:extLst>
                </p:cNvPr>
                <p:cNvSpPr/>
                <p:nvPr/>
              </p:nvSpPr>
              <p:spPr>
                <a:xfrm>
                  <a:off x="9292989"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Isosceles Triangle 323">
                  <a:extLst>
                    <a:ext uri="{FF2B5EF4-FFF2-40B4-BE49-F238E27FC236}">
                      <a16:creationId xmlns:a16="http://schemas.microsoft.com/office/drawing/2014/main" id="{A6BF115C-A04F-A94F-BDBC-ACE995E3ED0C}"/>
                    </a:ext>
                  </a:extLst>
                </p:cNvPr>
                <p:cNvSpPr/>
                <p:nvPr/>
              </p:nvSpPr>
              <p:spPr>
                <a:xfrm>
                  <a:off x="9353763"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Isosceles Triangle 324">
                  <a:extLst>
                    <a:ext uri="{FF2B5EF4-FFF2-40B4-BE49-F238E27FC236}">
                      <a16:creationId xmlns:a16="http://schemas.microsoft.com/office/drawing/2014/main" id="{B1209D30-0B8F-8848-AD06-BC4A2D937D83}"/>
                    </a:ext>
                  </a:extLst>
                </p:cNvPr>
                <p:cNvSpPr/>
                <p:nvPr/>
              </p:nvSpPr>
              <p:spPr>
                <a:xfrm>
                  <a:off x="9414537"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Isosceles Triangle 325">
                  <a:extLst>
                    <a:ext uri="{FF2B5EF4-FFF2-40B4-BE49-F238E27FC236}">
                      <a16:creationId xmlns:a16="http://schemas.microsoft.com/office/drawing/2014/main" id="{5D2F0783-D755-694D-9814-B6A73B5FC34F}"/>
                    </a:ext>
                  </a:extLst>
                </p:cNvPr>
                <p:cNvSpPr/>
                <p:nvPr/>
              </p:nvSpPr>
              <p:spPr>
                <a:xfrm>
                  <a:off x="9475311"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Isosceles Triangle 326">
                  <a:extLst>
                    <a:ext uri="{FF2B5EF4-FFF2-40B4-BE49-F238E27FC236}">
                      <a16:creationId xmlns:a16="http://schemas.microsoft.com/office/drawing/2014/main" id="{33887279-7A29-EA43-9A01-223EC8AD6E24}"/>
                    </a:ext>
                  </a:extLst>
                </p:cNvPr>
                <p:cNvSpPr/>
                <p:nvPr/>
              </p:nvSpPr>
              <p:spPr>
                <a:xfrm>
                  <a:off x="9531555"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Isosceles Triangle 327">
                  <a:extLst>
                    <a:ext uri="{FF2B5EF4-FFF2-40B4-BE49-F238E27FC236}">
                      <a16:creationId xmlns:a16="http://schemas.microsoft.com/office/drawing/2014/main" id="{EEB4EB38-F4C5-B442-8DCD-13A67442D51E}"/>
                    </a:ext>
                  </a:extLst>
                </p:cNvPr>
                <p:cNvSpPr/>
                <p:nvPr/>
              </p:nvSpPr>
              <p:spPr>
                <a:xfrm>
                  <a:off x="9756528"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Isosceles Triangle 328">
                  <a:extLst>
                    <a:ext uri="{FF2B5EF4-FFF2-40B4-BE49-F238E27FC236}">
                      <a16:creationId xmlns:a16="http://schemas.microsoft.com/office/drawing/2014/main" id="{BA255E4A-9DB8-D14D-8129-8AE24F24AF7B}"/>
                    </a:ext>
                  </a:extLst>
                </p:cNvPr>
                <p:cNvSpPr/>
                <p:nvPr/>
              </p:nvSpPr>
              <p:spPr>
                <a:xfrm>
                  <a:off x="9812771" y="3998962"/>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AA54696A-DD8A-7348-A798-DDE0997ECC87}"/>
                  </a:ext>
                </a:extLst>
              </p:cNvPr>
              <p:cNvGrpSpPr/>
              <p:nvPr/>
            </p:nvGrpSpPr>
            <p:grpSpPr bwMode="auto">
              <a:xfrm>
                <a:off x="9937102" y="3694728"/>
                <a:ext cx="1318829" cy="138016"/>
                <a:chOff x="9289367" y="3972723"/>
                <a:chExt cx="1023174" cy="127293"/>
              </a:xfrm>
              <a:grpFill/>
            </p:grpSpPr>
            <p:sp>
              <p:nvSpPr>
                <p:cNvPr id="48" name="Isosceles Triangle 307">
                  <a:extLst>
                    <a:ext uri="{FF2B5EF4-FFF2-40B4-BE49-F238E27FC236}">
                      <a16:creationId xmlns:a16="http://schemas.microsoft.com/office/drawing/2014/main" id="{F811552F-BF1C-A543-810A-7582B7E8546B}"/>
                    </a:ext>
                  </a:extLst>
                </p:cNvPr>
                <p:cNvSpPr/>
                <p:nvPr/>
              </p:nvSpPr>
              <p:spPr>
                <a:xfrm>
                  <a:off x="9289367" y="403781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Isosceles Triangle 308">
                  <a:extLst>
                    <a:ext uri="{FF2B5EF4-FFF2-40B4-BE49-F238E27FC236}">
                      <a16:creationId xmlns:a16="http://schemas.microsoft.com/office/drawing/2014/main" id="{CEF9A0D1-4CBB-7B4A-B0A8-0D6B3944DDF0}"/>
                    </a:ext>
                  </a:extLst>
                </p:cNvPr>
                <p:cNvSpPr/>
                <p:nvPr/>
              </p:nvSpPr>
              <p:spPr>
                <a:xfrm>
                  <a:off x="9345610" y="403781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Isosceles Triangle 309">
                  <a:extLst>
                    <a:ext uri="{FF2B5EF4-FFF2-40B4-BE49-F238E27FC236}">
                      <a16:creationId xmlns:a16="http://schemas.microsoft.com/office/drawing/2014/main" id="{0142AAD7-1E5F-E247-AED9-5D430896231F}"/>
                    </a:ext>
                  </a:extLst>
                </p:cNvPr>
                <p:cNvSpPr/>
                <p:nvPr/>
              </p:nvSpPr>
              <p:spPr>
                <a:xfrm>
                  <a:off x="9401854" y="4037818"/>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Isosceles Triangle 310">
                  <a:extLst>
                    <a:ext uri="{FF2B5EF4-FFF2-40B4-BE49-F238E27FC236}">
                      <a16:creationId xmlns:a16="http://schemas.microsoft.com/office/drawing/2014/main" id="{F5F387FE-B4B9-974F-9635-5D6FFDC2D06E}"/>
                    </a:ext>
                  </a:extLst>
                </p:cNvPr>
                <p:cNvSpPr/>
                <p:nvPr/>
              </p:nvSpPr>
              <p:spPr>
                <a:xfrm>
                  <a:off x="9569675" y="4038504"/>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Isosceles Triangle 311">
                  <a:extLst>
                    <a:ext uri="{FF2B5EF4-FFF2-40B4-BE49-F238E27FC236}">
                      <a16:creationId xmlns:a16="http://schemas.microsoft.com/office/drawing/2014/main" id="{435645FC-8921-2B4D-8E70-CBDE3ABCF35E}"/>
                    </a:ext>
                  </a:extLst>
                </p:cNvPr>
                <p:cNvSpPr/>
                <p:nvPr/>
              </p:nvSpPr>
              <p:spPr>
                <a:xfrm>
                  <a:off x="9630448" y="4038504"/>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Isosceles Triangle 312">
                  <a:extLst>
                    <a:ext uri="{FF2B5EF4-FFF2-40B4-BE49-F238E27FC236}">
                      <a16:creationId xmlns:a16="http://schemas.microsoft.com/office/drawing/2014/main" id="{916A0C67-40AE-1346-9062-608D59A03F05}"/>
                    </a:ext>
                  </a:extLst>
                </p:cNvPr>
                <p:cNvSpPr/>
                <p:nvPr/>
              </p:nvSpPr>
              <p:spPr>
                <a:xfrm>
                  <a:off x="9691222" y="4038504"/>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Isosceles Triangle 313">
                  <a:extLst>
                    <a:ext uri="{FF2B5EF4-FFF2-40B4-BE49-F238E27FC236}">
                      <a16:creationId xmlns:a16="http://schemas.microsoft.com/office/drawing/2014/main" id="{4DE41C3D-A666-6542-9001-14C506DDC5E3}"/>
                    </a:ext>
                  </a:extLst>
                </p:cNvPr>
                <p:cNvSpPr/>
                <p:nvPr/>
              </p:nvSpPr>
              <p:spPr>
                <a:xfrm>
                  <a:off x="9754540" y="4037199"/>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Isosceles Triangle 314">
                  <a:extLst>
                    <a:ext uri="{FF2B5EF4-FFF2-40B4-BE49-F238E27FC236}">
                      <a16:creationId xmlns:a16="http://schemas.microsoft.com/office/drawing/2014/main" id="{0F908485-136F-DB4D-8486-88D279A531EE}"/>
                    </a:ext>
                  </a:extLst>
                </p:cNvPr>
                <p:cNvSpPr/>
                <p:nvPr/>
              </p:nvSpPr>
              <p:spPr>
                <a:xfrm rot="60000">
                  <a:off x="9815314" y="4037199"/>
                  <a:ext cx="53034"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Isosceles Triangle 315">
                  <a:extLst>
                    <a:ext uri="{FF2B5EF4-FFF2-40B4-BE49-F238E27FC236}">
                      <a16:creationId xmlns:a16="http://schemas.microsoft.com/office/drawing/2014/main" id="{CEB072DB-1D61-7148-950C-58C82C4E09A3}"/>
                    </a:ext>
                  </a:extLst>
                </p:cNvPr>
                <p:cNvSpPr/>
                <p:nvPr/>
              </p:nvSpPr>
              <p:spPr>
                <a:xfrm>
                  <a:off x="9876087" y="4037199"/>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Isosceles Triangle 316">
                  <a:extLst>
                    <a:ext uri="{FF2B5EF4-FFF2-40B4-BE49-F238E27FC236}">
                      <a16:creationId xmlns:a16="http://schemas.microsoft.com/office/drawing/2014/main" id="{783CE147-1C36-4546-9158-C4F121C47112}"/>
                    </a:ext>
                  </a:extLst>
                </p:cNvPr>
                <p:cNvSpPr/>
                <p:nvPr/>
              </p:nvSpPr>
              <p:spPr>
                <a:xfrm>
                  <a:off x="9942735" y="3984136"/>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Isosceles Triangle 317">
                  <a:extLst>
                    <a:ext uri="{FF2B5EF4-FFF2-40B4-BE49-F238E27FC236}">
                      <a16:creationId xmlns:a16="http://schemas.microsoft.com/office/drawing/2014/main" id="{EB953A2A-E611-484F-AC4E-CCFDE9A05621}"/>
                    </a:ext>
                  </a:extLst>
                </p:cNvPr>
                <p:cNvSpPr/>
                <p:nvPr/>
              </p:nvSpPr>
              <p:spPr>
                <a:xfrm>
                  <a:off x="10003508" y="3984136"/>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Isosceles Triangle 318">
                  <a:extLst>
                    <a:ext uri="{FF2B5EF4-FFF2-40B4-BE49-F238E27FC236}">
                      <a16:creationId xmlns:a16="http://schemas.microsoft.com/office/drawing/2014/main" id="{0748931F-ABDC-D440-BB45-9F9B8A0D80BE}"/>
                    </a:ext>
                  </a:extLst>
                </p:cNvPr>
                <p:cNvSpPr/>
                <p:nvPr/>
              </p:nvSpPr>
              <p:spPr>
                <a:xfrm>
                  <a:off x="10064282" y="3984136"/>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Isosceles Triangle 319">
                  <a:extLst>
                    <a:ext uri="{FF2B5EF4-FFF2-40B4-BE49-F238E27FC236}">
                      <a16:creationId xmlns:a16="http://schemas.microsoft.com/office/drawing/2014/main" id="{BBA64390-E024-BA42-8294-8BAB983D6F51}"/>
                    </a:ext>
                  </a:extLst>
                </p:cNvPr>
                <p:cNvSpPr/>
                <p:nvPr/>
              </p:nvSpPr>
              <p:spPr>
                <a:xfrm>
                  <a:off x="10118496" y="3982645"/>
                  <a:ext cx="71129"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Isosceles Triangle 320">
                  <a:extLst>
                    <a:ext uri="{FF2B5EF4-FFF2-40B4-BE49-F238E27FC236}">
                      <a16:creationId xmlns:a16="http://schemas.microsoft.com/office/drawing/2014/main" id="{914FACC7-5A22-DD4C-9325-8AE3FD0CC6AD}"/>
                    </a:ext>
                  </a:extLst>
                </p:cNvPr>
                <p:cNvSpPr>
                  <a:spLocks noChangeAspect="1"/>
                </p:cNvSpPr>
                <p:nvPr/>
              </p:nvSpPr>
              <p:spPr>
                <a:xfrm>
                  <a:off x="10179270" y="3982641"/>
                  <a:ext cx="71353"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Isosceles Triangle 321">
                  <a:extLst>
                    <a:ext uri="{FF2B5EF4-FFF2-40B4-BE49-F238E27FC236}">
                      <a16:creationId xmlns:a16="http://schemas.microsoft.com/office/drawing/2014/main" id="{7BDBA5C6-D616-584C-90A3-758C5EB0B272}"/>
                    </a:ext>
                  </a:extLst>
                </p:cNvPr>
                <p:cNvSpPr>
                  <a:spLocks noChangeAspect="1"/>
                </p:cNvSpPr>
                <p:nvPr/>
              </p:nvSpPr>
              <p:spPr>
                <a:xfrm>
                  <a:off x="10241188" y="3972723"/>
                  <a:ext cx="71353"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65819E35-AD46-5244-A234-569908A965CD}"/>
                  </a:ext>
                </a:extLst>
              </p:cNvPr>
              <p:cNvGrpSpPr/>
              <p:nvPr/>
            </p:nvGrpSpPr>
            <p:grpSpPr bwMode="auto">
              <a:xfrm>
                <a:off x="11245741" y="3586995"/>
                <a:ext cx="173627" cy="112483"/>
                <a:chOff x="10121265" y="3954110"/>
                <a:chExt cx="134703" cy="103744"/>
              </a:xfrm>
              <a:grpFill/>
            </p:grpSpPr>
            <p:sp>
              <p:nvSpPr>
                <p:cNvPr id="46" name="Isosceles Triangle 305">
                  <a:extLst>
                    <a:ext uri="{FF2B5EF4-FFF2-40B4-BE49-F238E27FC236}">
                      <a16:creationId xmlns:a16="http://schemas.microsoft.com/office/drawing/2014/main" id="{5CED6E93-C70E-5C49-B962-821E46724F5E}"/>
                    </a:ext>
                  </a:extLst>
                </p:cNvPr>
                <p:cNvSpPr>
                  <a:spLocks noChangeAspect="1"/>
                </p:cNvSpPr>
                <p:nvPr/>
              </p:nvSpPr>
              <p:spPr>
                <a:xfrm>
                  <a:off x="10121265" y="3996342"/>
                  <a:ext cx="71354"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Isosceles Triangle 306">
                  <a:extLst>
                    <a:ext uri="{FF2B5EF4-FFF2-40B4-BE49-F238E27FC236}">
                      <a16:creationId xmlns:a16="http://schemas.microsoft.com/office/drawing/2014/main" id="{6469D19F-FC2F-A24E-9E03-3549D9053AD8}"/>
                    </a:ext>
                  </a:extLst>
                </p:cNvPr>
                <p:cNvSpPr>
                  <a:spLocks noChangeAspect="1"/>
                </p:cNvSpPr>
                <p:nvPr/>
              </p:nvSpPr>
              <p:spPr>
                <a:xfrm>
                  <a:off x="10184615" y="3954110"/>
                  <a:ext cx="71353"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256BD215-329F-AC45-88A5-86D101ED204E}"/>
                  </a:ext>
                </a:extLst>
              </p:cNvPr>
              <p:cNvGrpSpPr/>
              <p:nvPr/>
            </p:nvGrpSpPr>
            <p:grpSpPr bwMode="auto">
              <a:xfrm>
                <a:off x="11478865" y="3061215"/>
                <a:ext cx="173054" cy="356517"/>
                <a:chOff x="10122329" y="3542516"/>
                <a:chExt cx="134259" cy="328817"/>
              </a:xfrm>
              <a:grpFill/>
            </p:grpSpPr>
            <p:sp>
              <p:nvSpPr>
                <p:cNvPr id="44" name="Isosceles Triangle 303">
                  <a:extLst>
                    <a:ext uri="{FF2B5EF4-FFF2-40B4-BE49-F238E27FC236}">
                      <a16:creationId xmlns:a16="http://schemas.microsoft.com/office/drawing/2014/main" id="{3FC91963-F03E-614C-81B9-FAFE607FFAEA}"/>
                    </a:ext>
                  </a:extLst>
                </p:cNvPr>
                <p:cNvSpPr>
                  <a:spLocks noChangeAspect="1"/>
                </p:cNvSpPr>
                <p:nvPr/>
              </p:nvSpPr>
              <p:spPr>
                <a:xfrm>
                  <a:off x="10122329" y="3809821"/>
                  <a:ext cx="71353"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Isosceles Triangle 304">
                  <a:extLst>
                    <a:ext uri="{FF2B5EF4-FFF2-40B4-BE49-F238E27FC236}">
                      <a16:creationId xmlns:a16="http://schemas.microsoft.com/office/drawing/2014/main" id="{17A90129-5837-BE42-B6E7-3FDD33EF6C73}"/>
                    </a:ext>
                  </a:extLst>
                </p:cNvPr>
                <p:cNvSpPr>
                  <a:spLocks noChangeAspect="1"/>
                </p:cNvSpPr>
                <p:nvPr/>
              </p:nvSpPr>
              <p:spPr>
                <a:xfrm>
                  <a:off x="10185233" y="3542516"/>
                  <a:ext cx="71355" cy="61512"/>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 name="Isosceles Triangle 300">
                <a:extLst>
                  <a:ext uri="{FF2B5EF4-FFF2-40B4-BE49-F238E27FC236}">
                    <a16:creationId xmlns:a16="http://schemas.microsoft.com/office/drawing/2014/main" id="{EF3A62F5-98E9-DD4B-A09F-97747D627DE4}"/>
                  </a:ext>
                </a:extLst>
              </p:cNvPr>
              <p:cNvSpPr>
                <a:spLocks noChangeAspect="1"/>
              </p:cNvSpPr>
              <p:nvPr/>
            </p:nvSpPr>
            <p:spPr bwMode="auto">
              <a:xfrm>
                <a:off x="11404666" y="3536944"/>
                <a:ext cx="91971" cy="66694"/>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Isosceles Triangle 301">
                <a:extLst>
                  <a:ext uri="{FF2B5EF4-FFF2-40B4-BE49-F238E27FC236}">
                    <a16:creationId xmlns:a16="http://schemas.microsoft.com/office/drawing/2014/main" id="{9C006653-C266-4148-BE20-D11B627C74B7}"/>
                  </a:ext>
                </a:extLst>
              </p:cNvPr>
              <p:cNvSpPr>
                <a:spLocks noChangeAspect="1"/>
              </p:cNvSpPr>
              <p:nvPr/>
            </p:nvSpPr>
            <p:spPr bwMode="auto">
              <a:xfrm>
                <a:off x="11642200" y="3015687"/>
                <a:ext cx="91971" cy="66694"/>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Isosceles Triangle 302">
                <a:extLst>
                  <a:ext uri="{FF2B5EF4-FFF2-40B4-BE49-F238E27FC236}">
                    <a16:creationId xmlns:a16="http://schemas.microsoft.com/office/drawing/2014/main" id="{029B389D-2016-734D-907B-4802080561A8}"/>
                  </a:ext>
                </a:extLst>
              </p:cNvPr>
              <p:cNvSpPr>
                <a:spLocks noChangeAspect="1"/>
              </p:cNvSpPr>
              <p:nvPr/>
            </p:nvSpPr>
            <p:spPr bwMode="auto">
              <a:xfrm>
                <a:off x="11724770" y="1899384"/>
                <a:ext cx="91971" cy="66694"/>
              </a:xfrm>
              <a:prstGeom prst="triangle">
                <a:avLst/>
              </a:prstGeom>
              <a:solidFill>
                <a:srgbClr val="0099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TextBox 13">
              <a:extLst>
                <a:ext uri="{FF2B5EF4-FFF2-40B4-BE49-F238E27FC236}">
                  <a16:creationId xmlns:a16="http://schemas.microsoft.com/office/drawing/2014/main" id="{586E2603-364F-1C45-A9DF-6CDAC30D9BFB}"/>
                </a:ext>
              </a:extLst>
            </p:cNvPr>
            <p:cNvSpPr txBox="1">
              <a:spLocks noChangeArrowheads="1"/>
            </p:cNvSpPr>
            <p:nvPr/>
          </p:nvSpPr>
          <p:spPr bwMode="auto">
            <a:xfrm>
              <a:off x="3842280" y="3043957"/>
              <a:ext cx="86658"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sp>
          <p:nvSpPr>
            <p:cNvPr id="19" name="TextBox 15">
              <a:extLst>
                <a:ext uri="{FF2B5EF4-FFF2-40B4-BE49-F238E27FC236}">
                  <a16:creationId xmlns:a16="http://schemas.microsoft.com/office/drawing/2014/main" id="{EFE7B6E6-E19A-7045-9BF8-9511057009F2}"/>
                </a:ext>
              </a:extLst>
            </p:cNvPr>
            <p:cNvSpPr txBox="1">
              <a:spLocks noChangeArrowheads="1"/>
            </p:cNvSpPr>
            <p:nvPr/>
          </p:nvSpPr>
          <p:spPr bwMode="auto">
            <a:xfrm>
              <a:off x="3755624" y="1289334"/>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20" name="TextBox 74">
              <a:extLst>
                <a:ext uri="{FF2B5EF4-FFF2-40B4-BE49-F238E27FC236}">
                  <a16:creationId xmlns:a16="http://schemas.microsoft.com/office/drawing/2014/main" id="{CFD4EF64-E306-D94D-900D-DB220FFE17B0}"/>
                </a:ext>
              </a:extLst>
            </p:cNvPr>
            <p:cNvSpPr txBox="1">
              <a:spLocks noChangeArrowheads="1"/>
            </p:cNvSpPr>
            <p:nvPr/>
          </p:nvSpPr>
          <p:spPr bwMode="auto">
            <a:xfrm>
              <a:off x="3755624" y="1874208"/>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p>
          </p:txBody>
        </p:sp>
        <p:sp>
          <p:nvSpPr>
            <p:cNvPr id="24" name="TextBox 76">
              <a:extLst>
                <a:ext uri="{FF2B5EF4-FFF2-40B4-BE49-F238E27FC236}">
                  <a16:creationId xmlns:a16="http://schemas.microsoft.com/office/drawing/2014/main" id="{32127C55-EDAB-934F-9196-ABCF8A46F3A4}"/>
                </a:ext>
              </a:extLst>
            </p:cNvPr>
            <p:cNvSpPr txBox="1">
              <a:spLocks noChangeArrowheads="1"/>
            </p:cNvSpPr>
            <p:nvPr/>
          </p:nvSpPr>
          <p:spPr bwMode="auto">
            <a:xfrm>
              <a:off x="3755624" y="2459082"/>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25" name="TextBox 78">
              <a:extLst>
                <a:ext uri="{FF2B5EF4-FFF2-40B4-BE49-F238E27FC236}">
                  <a16:creationId xmlns:a16="http://schemas.microsoft.com/office/drawing/2014/main" id="{3C5F766B-2BB9-4845-AE37-AE946507C798}"/>
                </a:ext>
              </a:extLst>
            </p:cNvPr>
            <p:cNvSpPr txBox="1">
              <a:spLocks noChangeArrowheads="1"/>
            </p:cNvSpPr>
            <p:nvPr/>
          </p:nvSpPr>
          <p:spPr bwMode="auto">
            <a:xfrm>
              <a:off x="3842280" y="3628831"/>
              <a:ext cx="86658"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6" name="TextBox 81">
              <a:extLst>
                <a:ext uri="{FF2B5EF4-FFF2-40B4-BE49-F238E27FC236}">
                  <a16:creationId xmlns:a16="http://schemas.microsoft.com/office/drawing/2014/main" id="{102926CB-6FEB-7343-BFC0-EC3F9CFACD99}"/>
                </a:ext>
              </a:extLst>
            </p:cNvPr>
            <p:cNvSpPr txBox="1">
              <a:spLocks noChangeArrowheads="1"/>
            </p:cNvSpPr>
            <p:nvPr/>
          </p:nvSpPr>
          <p:spPr bwMode="auto">
            <a:xfrm>
              <a:off x="3757393" y="4216737"/>
              <a:ext cx="171545"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sp>
          <p:nvSpPr>
            <p:cNvPr id="27" name="TextBox 22">
              <a:extLst>
                <a:ext uri="{FF2B5EF4-FFF2-40B4-BE49-F238E27FC236}">
                  <a16:creationId xmlns:a16="http://schemas.microsoft.com/office/drawing/2014/main" id="{2E80508C-39ED-8043-AB74-CBE35D24F8EE}"/>
                </a:ext>
              </a:extLst>
            </p:cNvPr>
            <p:cNvSpPr txBox="1">
              <a:spLocks noChangeArrowheads="1"/>
            </p:cNvSpPr>
            <p:nvPr/>
          </p:nvSpPr>
          <p:spPr bwMode="auto">
            <a:xfrm>
              <a:off x="5846413" y="3846993"/>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28" name="TextBox 24">
              <a:extLst>
                <a:ext uri="{FF2B5EF4-FFF2-40B4-BE49-F238E27FC236}">
                  <a16:creationId xmlns:a16="http://schemas.microsoft.com/office/drawing/2014/main" id="{444B863F-F1CA-7A4A-87F7-63A070CD6AC2}"/>
                </a:ext>
              </a:extLst>
            </p:cNvPr>
            <p:cNvSpPr txBox="1">
              <a:spLocks noChangeArrowheads="1"/>
            </p:cNvSpPr>
            <p:nvPr/>
          </p:nvSpPr>
          <p:spPr bwMode="auto">
            <a:xfrm>
              <a:off x="8681807" y="3846993"/>
              <a:ext cx="259970"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29" name="TextBox 33">
              <a:extLst>
                <a:ext uri="{FF2B5EF4-FFF2-40B4-BE49-F238E27FC236}">
                  <a16:creationId xmlns:a16="http://schemas.microsoft.com/office/drawing/2014/main" id="{B4877642-D252-8D48-94C0-035A4204939B}"/>
                </a:ext>
              </a:extLst>
            </p:cNvPr>
            <p:cNvSpPr txBox="1">
              <a:spLocks noChangeArrowheads="1"/>
            </p:cNvSpPr>
            <p:nvPr/>
          </p:nvSpPr>
          <p:spPr bwMode="auto">
            <a:xfrm>
              <a:off x="6807139" y="3846993"/>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30" name="TextBox 89">
              <a:extLst>
                <a:ext uri="{FF2B5EF4-FFF2-40B4-BE49-F238E27FC236}">
                  <a16:creationId xmlns:a16="http://schemas.microsoft.com/office/drawing/2014/main" id="{E2E5FFB2-DB3C-FF4F-9AD8-E3C0547660C8}"/>
                </a:ext>
              </a:extLst>
            </p:cNvPr>
            <p:cNvSpPr txBox="1">
              <a:spLocks noChangeArrowheads="1"/>
            </p:cNvSpPr>
            <p:nvPr/>
          </p:nvSpPr>
          <p:spPr bwMode="auto">
            <a:xfrm>
              <a:off x="7767865" y="3846993"/>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31" name="TextBox 92">
              <a:extLst>
                <a:ext uri="{FF2B5EF4-FFF2-40B4-BE49-F238E27FC236}">
                  <a16:creationId xmlns:a16="http://schemas.microsoft.com/office/drawing/2014/main" id="{9E0B9D82-8AC6-ED4F-BA76-F86C97F5F038}"/>
                </a:ext>
              </a:extLst>
            </p:cNvPr>
            <p:cNvSpPr txBox="1">
              <a:spLocks noChangeArrowheads="1"/>
            </p:cNvSpPr>
            <p:nvPr/>
          </p:nvSpPr>
          <p:spPr bwMode="auto">
            <a:xfrm>
              <a:off x="4877410" y="3846993"/>
              <a:ext cx="173314"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grpSp>
      <p:grpSp>
        <p:nvGrpSpPr>
          <p:cNvPr id="244" name="Group 243">
            <a:extLst>
              <a:ext uri="{FF2B5EF4-FFF2-40B4-BE49-F238E27FC236}">
                <a16:creationId xmlns:a16="http://schemas.microsoft.com/office/drawing/2014/main" id="{6A4B3D81-FA7D-044C-B71A-1D042816A0D7}"/>
              </a:ext>
            </a:extLst>
          </p:cNvPr>
          <p:cNvGrpSpPr/>
          <p:nvPr/>
        </p:nvGrpSpPr>
        <p:grpSpPr>
          <a:xfrm>
            <a:off x="530693" y="2318087"/>
            <a:ext cx="4980390" cy="3646111"/>
            <a:chOff x="405163" y="1349649"/>
            <a:chExt cx="3608085" cy="3028349"/>
          </a:xfrm>
        </p:grpSpPr>
        <p:graphicFrame>
          <p:nvGraphicFramePr>
            <p:cNvPr id="245" name="Content Placeholder 1">
              <a:extLst>
                <a:ext uri="{FF2B5EF4-FFF2-40B4-BE49-F238E27FC236}">
                  <a16:creationId xmlns:a16="http://schemas.microsoft.com/office/drawing/2014/main" id="{BB38CE90-E1E4-6947-954D-ADD6498C38A3}"/>
                </a:ext>
              </a:extLst>
            </p:cNvPr>
            <p:cNvGraphicFramePr>
              <a:graphicFrameLocks/>
            </p:cNvGraphicFramePr>
            <p:nvPr/>
          </p:nvGraphicFramePr>
          <p:xfrm>
            <a:off x="543217" y="1869739"/>
            <a:ext cx="2950562" cy="2508259"/>
          </p:xfrm>
          <a:graphic>
            <a:graphicData uri="http://schemas.openxmlformats.org/drawingml/2006/chart">
              <c:chart xmlns:c="http://schemas.openxmlformats.org/drawingml/2006/chart" xmlns:r="http://schemas.openxmlformats.org/officeDocument/2006/relationships" r:id="rId2"/>
            </a:graphicData>
          </a:graphic>
        </p:graphicFrame>
        <p:sp>
          <p:nvSpPr>
            <p:cNvPr id="246" name="Title 3">
              <a:extLst>
                <a:ext uri="{FF2B5EF4-FFF2-40B4-BE49-F238E27FC236}">
                  <a16:creationId xmlns:a16="http://schemas.microsoft.com/office/drawing/2014/main" id="{1C8688E4-8A15-3F44-8F8D-5E57F7F0B377}"/>
                </a:ext>
              </a:extLst>
            </p:cNvPr>
            <p:cNvSpPr txBox="1">
              <a:spLocks/>
            </p:cNvSpPr>
            <p:nvPr/>
          </p:nvSpPr>
          <p:spPr>
            <a:xfrm>
              <a:off x="405163" y="1349649"/>
              <a:ext cx="3608085" cy="3198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j-ea"/>
                  <a:cs typeface="Calibri" panose="020F0502020204030204" pitchFamily="34" charset="0"/>
                </a:rPr>
                <a:t>ACR responders, Week 52 (mNRI)</a:t>
              </a:r>
            </a:p>
          </p:txBody>
        </p:sp>
      </p:grpSp>
      <p:sp>
        <p:nvSpPr>
          <p:cNvPr id="247" name="Content Placeholder 2">
            <a:extLst>
              <a:ext uri="{FF2B5EF4-FFF2-40B4-BE49-F238E27FC236}">
                <a16:creationId xmlns:a16="http://schemas.microsoft.com/office/drawing/2014/main" id="{F1DB5B3B-81B9-B241-901D-49E2EB38B4C3}"/>
              </a:ext>
            </a:extLst>
          </p:cNvPr>
          <p:cNvSpPr txBox="1">
            <a:spLocks/>
          </p:cNvSpPr>
          <p:nvPr/>
        </p:nvSpPr>
        <p:spPr>
          <a:xfrm>
            <a:off x="466201" y="1379710"/>
            <a:ext cx="8063042" cy="630587"/>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Radiographs analyzed for patients taking same IXE dose for full 52 weeks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Little radiographic change with either dose</a:t>
            </a:r>
          </a:p>
        </p:txBody>
      </p:sp>
      <p:sp>
        <p:nvSpPr>
          <p:cNvPr id="248" name="TextBox 247">
            <a:extLst>
              <a:ext uri="{FF2B5EF4-FFF2-40B4-BE49-F238E27FC236}">
                <a16:creationId xmlns:a16="http://schemas.microsoft.com/office/drawing/2014/main" id="{49DCAEB1-9A12-5E4E-B83C-E7049A3D89CF}"/>
              </a:ext>
            </a:extLst>
          </p:cNvPr>
          <p:cNvSpPr txBox="1"/>
          <p:nvPr/>
        </p:nvSpPr>
        <p:spPr>
          <a:xfrm>
            <a:off x="55106" y="6339767"/>
            <a:ext cx="8463503" cy="461665"/>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ACR 2016, Washington DC, 959; Van der Heijde D, et al. EULAR 2017, Madrid, OP0221; </a:t>
            </a:r>
          </a:p>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2017;76:79-87.</a:t>
            </a:r>
          </a:p>
        </p:txBody>
      </p:sp>
      <p:sp>
        <p:nvSpPr>
          <p:cNvPr id="249" name="Text Placeholder 4">
            <a:extLst>
              <a:ext uri="{FF2B5EF4-FFF2-40B4-BE49-F238E27FC236}">
                <a16:creationId xmlns:a16="http://schemas.microsoft.com/office/drawing/2014/main" id="{9B01677B-12E4-6E4B-8C1B-5903322E74AE}"/>
              </a:ext>
            </a:extLst>
          </p:cNvPr>
          <p:cNvSpPr txBox="1">
            <a:spLocks/>
          </p:cNvSpPr>
          <p:nvPr/>
        </p:nvSpPr>
        <p:spPr>
          <a:xfrm>
            <a:off x="7047663" y="4062016"/>
            <a:ext cx="4585446" cy="279180"/>
          </a:xfrm>
          <a:prstGeom prst="rect">
            <a:avLst/>
          </a:prstGeom>
        </p:spPr>
        <p:txBody>
          <a:bodyPr vert="horz" wrap="square" lIns="90000" tIns="46800" rIns="90000" bIns="46800" rtlCol="0" anchor="b">
            <a:spAutoFit/>
          </a:bodyPr>
          <a:lstStyle>
            <a:lvl1pPr marL="0" indent="0" algn="l" defTabSz="685800" rtl="0" eaLnBrk="1" latinLnBrk="0" hangingPunct="1">
              <a:spcBef>
                <a:spcPts val="400"/>
              </a:spcBef>
              <a:buClr>
                <a:srgbClr val="C00000"/>
              </a:buClr>
              <a:buFontTx/>
              <a:buNone/>
              <a:defRPr sz="1200" kern="1200">
                <a:solidFill>
                  <a:schemeClr val="tx1"/>
                </a:solidFill>
                <a:latin typeface="Arial" pitchFamily="34" charset="0"/>
                <a:ea typeface="+mn-ea"/>
                <a:cs typeface="Arial" pitchFamily="34" charset="0"/>
              </a:defRPr>
            </a:lvl1pPr>
            <a:lvl2pPr marL="136922"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400"/>
              </a:spcBef>
              <a:spcAft>
                <a:spcPts val="0"/>
              </a:spcAft>
              <a:buClr>
                <a:srgbClr val="C00000"/>
              </a:buClr>
              <a:buSzTx/>
              <a:buFontTx/>
              <a:buNone/>
              <a:tabLst/>
              <a:defRPr/>
            </a:pPr>
            <a:r>
              <a:rPr kumimoji="0" lang="en-US" sz="1200" b="0" i="0" u="none" strike="noStrike" kern="1200" cap="none" spc="0" normalizeH="0" baseline="0" noProof="0" dirty="0" err="1">
                <a:ln>
                  <a:noFill/>
                </a:ln>
                <a:solidFill>
                  <a:sysClr val="windowText" lastClr="000000"/>
                </a:solidFill>
                <a:effectLst/>
                <a:uLnTx/>
                <a:uFillTx/>
                <a:latin typeface="Calibri" panose="020F0502020204030204"/>
                <a:ea typeface="+mn-ea"/>
                <a:cs typeface="Calibri" panose="020F0502020204030204" pitchFamily="34" charset="0"/>
              </a:rPr>
              <a:t>Nx</a:t>
            </a: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 number of patients with non-missing change from baseline data</a:t>
            </a:r>
          </a:p>
        </p:txBody>
      </p:sp>
    </p:spTree>
    <p:extLst>
      <p:ext uri="{BB962C8B-B14F-4D97-AF65-F5344CB8AC3E}">
        <p14:creationId xmlns:p14="http://schemas.microsoft.com/office/powerpoint/2010/main" val="459429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Ixekizumab in TNFi-IR 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SPIRIT-P2</a:t>
            </a:r>
          </a:p>
        </p:txBody>
      </p:sp>
      <p:sp>
        <p:nvSpPr>
          <p:cNvPr id="248" name="TextBox 247">
            <a:extLst>
              <a:ext uri="{FF2B5EF4-FFF2-40B4-BE49-F238E27FC236}">
                <a16:creationId xmlns:a16="http://schemas.microsoft.com/office/drawing/2014/main" id="{49DCAEB1-9A12-5E4E-B83C-E7049A3D89CF}"/>
              </a:ext>
            </a:extLst>
          </p:cNvPr>
          <p:cNvSpPr txBox="1"/>
          <p:nvPr/>
        </p:nvSpPr>
        <p:spPr>
          <a:xfrm>
            <a:off x="55106" y="6329134"/>
            <a:ext cx="8463503" cy="461665"/>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ACR 2016, Washington DC, 959; Van der Heijde D, et al. EULAR 2017, Madrid, OP0221; </a:t>
            </a:r>
          </a:p>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2017;76:79-87.</a:t>
            </a:r>
          </a:p>
        </p:txBody>
      </p:sp>
      <p:sp>
        <p:nvSpPr>
          <p:cNvPr id="250" name="Text Placeholder 5">
            <a:extLst>
              <a:ext uri="{FF2B5EF4-FFF2-40B4-BE49-F238E27FC236}">
                <a16:creationId xmlns:a16="http://schemas.microsoft.com/office/drawing/2014/main" id="{526FA3CF-2DDC-CA4C-AF0E-837624537761}"/>
              </a:ext>
            </a:extLst>
          </p:cNvPr>
          <p:cNvSpPr txBox="1">
            <a:spLocks/>
          </p:cNvSpPr>
          <p:nvPr/>
        </p:nvSpPr>
        <p:spPr>
          <a:xfrm>
            <a:off x="63244" y="6001554"/>
            <a:ext cx="6230180" cy="279180"/>
          </a:xfrm>
          <a:prstGeom prst="rect">
            <a:avLst/>
          </a:prstGeom>
        </p:spPr>
        <p:txBody>
          <a:bodyPr vert="horz" wrap="square" lIns="90000" tIns="46800" rIns="90000" bIns="46800" rtlCol="0" anchor="b">
            <a:spAutoFit/>
          </a:bodyPr>
          <a:lstStyle>
            <a:lvl1pPr marL="0" indent="0" algn="l" defTabSz="685800" rtl="0" eaLnBrk="1" latinLnBrk="0" hangingPunct="1">
              <a:spcBef>
                <a:spcPts val="400"/>
              </a:spcBef>
              <a:buClr>
                <a:srgbClr val="C00000"/>
              </a:buClr>
              <a:buFontTx/>
              <a:buNone/>
              <a:defRPr sz="1200" kern="1200">
                <a:solidFill>
                  <a:schemeClr val="tx1"/>
                </a:solidFill>
                <a:latin typeface="Arial" pitchFamily="34" charset="0"/>
                <a:ea typeface="+mn-ea"/>
                <a:cs typeface="Arial" pitchFamily="34" charset="0"/>
              </a:defRPr>
            </a:lvl1pPr>
            <a:lvl2pPr marL="136922"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ts val="6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400"/>
              </a:spcBef>
              <a:spcAft>
                <a:spcPts val="0"/>
              </a:spcAft>
              <a:buClr>
                <a:srgbClr val="C00000"/>
              </a:buClr>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a:t>
            </a:r>
            <a:r>
              <a:rPr kumimoji="0" lang="en-US" sz="1200" b="0" i="1"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P </a:t>
            </a: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≤0.01 vs PBO; †</a:t>
            </a:r>
            <a:r>
              <a:rPr kumimoji="0" lang="en-US" sz="1200" b="0" i="1"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P </a:t>
            </a: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≤0.001 vs PBO</a:t>
            </a:r>
          </a:p>
        </p:txBody>
      </p:sp>
      <p:sp>
        <p:nvSpPr>
          <p:cNvPr id="251" name="Content Placeholder 4">
            <a:extLst>
              <a:ext uri="{FF2B5EF4-FFF2-40B4-BE49-F238E27FC236}">
                <a16:creationId xmlns:a16="http://schemas.microsoft.com/office/drawing/2014/main" id="{6F6C04A9-CA92-0A4F-8E13-61EDFF46CEF4}"/>
              </a:ext>
            </a:extLst>
          </p:cNvPr>
          <p:cNvSpPr txBox="1">
            <a:spLocks/>
          </p:cNvSpPr>
          <p:nvPr/>
        </p:nvSpPr>
        <p:spPr>
          <a:xfrm>
            <a:off x="457198" y="1513741"/>
            <a:ext cx="5603815" cy="3732431"/>
          </a:xfrm>
          <a:prstGeom prst="rect">
            <a:avLst/>
          </a:prstGeom>
        </p:spPr>
        <p:txBody>
          <a:bodyPr vert="horz" lIns="91440" tIns="45720" rIns="91440" bIns="4572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24-week RCT in 363 pts with TNFi intolerance or inadequate response</a:t>
            </a:r>
          </a:p>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IXE 80 mg q2w or q4w vs PBO after single 160-mg loading dose </a:t>
            </a:r>
          </a:p>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56% failed 1 TNFi, 35% failed 2 TNFi, </a:t>
            </a:r>
            <a:b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b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9% intolerance</a:t>
            </a:r>
          </a:p>
        </p:txBody>
      </p:sp>
      <p:grpSp>
        <p:nvGrpSpPr>
          <p:cNvPr id="252" name="Group 251">
            <a:extLst>
              <a:ext uri="{FF2B5EF4-FFF2-40B4-BE49-F238E27FC236}">
                <a16:creationId xmlns:a16="http://schemas.microsoft.com/office/drawing/2014/main" id="{E86E0197-E71D-A74C-97EF-053BE322F74B}"/>
              </a:ext>
            </a:extLst>
          </p:cNvPr>
          <p:cNvGrpSpPr/>
          <p:nvPr/>
        </p:nvGrpSpPr>
        <p:grpSpPr>
          <a:xfrm>
            <a:off x="6231753" y="1408430"/>
            <a:ext cx="5357688" cy="4041141"/>
            <a:chOff x="6242305" y="4050035"/>
            <a:chExt cx="5523117" cy="2309174"/>
          </a:xfrm>
        </p:grpSpPr>
        <p:sp>
          <p:nvSpPr>
            <p:cNvPr id="270" name="Rectangle: Single Corner Snipped 269">
              <a:extLst>
                <a:ext uri="{FF2B5EF4-FFF2-40B4-BE49-F238E27FC236}">
                  <a16:creationId xmlns:a16="http://schemas.microsoft.com/office/drawing/2014/main" id="{B62ADE35-FCF8-2044-8124-30095E7EB62A}"/>
                </a:ext>
              </a:extLst>
            </p:cNvPr>
            <p:cNvSpPr/>
            <p:nvPr/>
          </p:nvSpPr>
          <p:spPr>
            <a:xfrm>
              <a:off x="11316477" y="4428281"/>
              <a:ext cx="406132" cy="1638579"/>
            </a:xfrm>
            <a:prstGeom prst="snip1Rect">
              <a:avLst/>
            </a:prstGeom>
            <a:solidFill>
              <a:srgbClr val="E9EBF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61" name="Rectangle: Single Corner Snipped 260">
              <a:extLst>
                <a:ext uri="{FF2B5EF4-FFF2-40B4-BE49-F238E27FC236}">
                  <a16:creationId xmlns:a16="http://schemas.microsoft.com/office/drawing/2014/main" id="{FEA0F89D-7D9B-8844-97A8-29BFA141D379}"/>
                </a:ext>
              </a:extLst>
            </p:cNvPr>
            <p:cNvSpPr/>
            <p:nvPr/>
          </p:nvSpPr>
          <p:spPr>
            <a:xfrm>
              <a:off x="9041149" y="4428281"/>
              <a:ext cx="406132" cy="1639404"/>
            </a:xfrm>
            <a:prstGeom prst="snip1Rect">
              <a:avLst/>
            </a:prstGeom>
            <a:solidFill>
              <a:srgbClr val="E9EBF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3" name="Rectangle 252">
              <a:extLst>
                <a:ext uri="{FF2B5EF4-FFF2-40B4-BE49-F238E27FC236}">
                  <a16:creationId xmlns:a16="http://schemas.microsoft.com/office/drawing/2014/main" id="{184B35B3-94A4-3C4F-A2C7-5DFDBDFF4B67}"/>
                </a:ext>
              </a:extLst>
            </p:cNvPr>
            <p:cNvSpPr/>
            <p:nvPr/>
          </p:nvSpPr>
          <p:spPr>
            <a:xfrm>
              <a:off x="8283508" y="4115723"/>
              <a:ext cx="1860449" cy="23367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PASI 75 response</a:t>
              </a:r>
            </a:p>
          </p:txBody>
        </p:sp>
        <p:graphicFrame>
          <p:nvGraphicFramePr>
            <p:cNvPr id="254" name="Chart 1">
              <a:extLst>
                <a:ext uri="{FF2B5EF4-FFF2-40B4-BE49-F238E27FC236}">
                  <a16:creationId xmlns:a16="http://schemas.microsoft.com/office/drawing/2014/main" id="{2015FC86-5D71-1E46-9D61-A5F8475A4F2E}"/>
                </a:ext>
              </a:extLst>
            </p:cNvPr>
            <p:cNvGraphicFramePr/>
            <p:nvPr/>
          </p:nvGraphicFramePr>
          <p:xfrm>
            <a:off x="6242305" y="4050035"/>
            <a:ext cx="5427724" cy="2309174"/>
          </p:xfrm>
          <a:graphic>
            <a:graphicData uri="http://schemas.openxmlformats.org/drawingml/2006/chart">
              <c:chart xmlns:c="http://schemas.openxmlformats.org/drawingml/2006/chart" xmlns:r="http://schemas.openxmlformats.org/officeDocument/2006/relationships" r:id="rId2"/>
            </a:graphicData>
          </a:graphic>
        </p:graphicFrame>
        <p:sp>
          <p:nvSpPr>
            <p:cNvPr id="255" name="TextBox 254">
              <a:extLst>
                <a:ext uri="{FF2B5EF4-FFF2-40B4-BE49-F238E27FC236}">
                  <a16:creationId xmlns:a16="http://schemas.microsoft.com/office/drawing/2014/main" id="{AC1FD7E0-3754-9A44-9288-5228FA1A6738}"/>
                </a:ext>
              </a:extLst>
            </p:cNvPr>
            <p:cNvSpPr txBox="1"/>
            <p:nvPr/>
          </p:nvSpPr>
          <p:spPr>
            <a:xfrm>
              <a:off x="9026824" y="4734953"/>
              <a:ext cx="458072" cy="21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999"/>
                  </a:solidFill>
                  <a:effectLst/>
                  <a:uLnTx/>
                  <a:uFillTx/>
                  <a:latin typeface="Calibri" panose="020F0502020204030204"/>
                  <a:ea typeface="+mn-ea"/>
                  <a:cs typeface="+mn-cs"/>
                </a:rPr>
                <a:t>62</a:t>
              </a:r>
              <a:r>
                <a:rPr kumimoji="0" lang="en-US" sz="1800" b="1" i="0" u="none" strike="noStrike" kern="0" cap="none" spc="0" normalizeH="0" baseline="30000" noProof="0" dirty="0">
                  <a:ln>
                    <a:noFill/>
                  </a:ln>
                  <a:solidFill>
                    <a:srgbClr val="009999"/>
                  </a:solidFill>
                  <a:effectLst/>
                  <a:uLnTx/>
                  <a:uFillTx/>
                  <a:latin typeface="Calibri" panose="020F0502020204030204"/>
                  <a:ea typeface="+mn-ea"/>
                  <a:cs typeface="+mn-cs"/>
                </a:rPr>
                <a:t>†</a:t>
              </a:r>
              <a:endParaRPr kumimoji="0" lang="en-US" sz="1400" b="1" i="0" u="none" strike="noStrike" kern="0" cap="none" spc="0" normalizeH="0" baseline="0" noProof="0" dirty="0">
                <a:ln>
                  <a:noFill/>
                </a:ln>
                <a:solidFill>
                  <a:srgbClr val="009999"/>
                </a:solidFill>
                <a:effectLst/>
                <a:uLnTx/>
                <a:uFillTx/>
                <a:latin typeface="Calibri" panose="020F0502020204030204"/>
                <a:ea typeface="+mn-ea"/>
                <a:cs typeface="+mn-cs"/>
              </a:endParaRPr>
            </a:p>
          </p:txBody>
        </p:sp>
        <p:sp>
          <p:nvSpPr>
            <p:cNvPr id="256" name="TextBox 255">
              <a:extLst>
                <a:ext uri="{FF2B5EF4-FFF2-40B4-BE49-F238E27FC236}">
                  <a16:creationId xmlns:a16="http://schemas.microsoft.com/office/drawing/2014/main" id="{79524FD0-BFDC-734B-A8E0-21C691AA6790}"/>
                </a:ext>
              </a:extLst>
            </p:cNvPr>
            <p:cNvSpPr txBox="1"/>
            <p:nvPr/>
          </p:nvSpPr>
          <p:spPr>
            <a:xfrm>
              <a:off x="9020238" y="5025473"/>
              <a:ext cx="458072" cy="21104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solidFill>
                  <a:effectLst/>
                  <a:uLnTx/>
                  <a:uFillTx/>
                  <a:latin typeface="Calibri" panose="020F0502020204030204"/>
                  <a:ea typeface="+mn-ea"/>
                  <a:cs typeface="+mn-cs"/>
                </a:rPr>
                <a:t>57</a:t>
              </a:r>
              <a:r>
                <a:rPr kumimoji="0" lang="en-US" sz="1800" b="1" i="0" u="none" strike="noStrike" kern="0" cap="none" spc="0" normalizeH="0" baseline="30000" noProof="0" dirty="0">
                  <a:ln>
                    <a:noFill/>
                  </a:ln>
                  <a:solidFill>
                    <a:srgbClr val="ED7D31"/>
                  </a:solidFill>
                  <a:effectLst/>
                  <a:uLnTx/>
                  <a:uFillTx/>
                  <a:latin typeface="Calibri" panose="020F0502020204030204"/>
                  <a:ea typeface="+mn-ea"/>
                  <a:cs typeface="+mn-cs"/>
                </a:rPr>
                <a:t>†</a:t>
              </a:r>
              <a:endParaRPr kumimoji="0" lang="en-US" sz="1800" b="1"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
          <p:nvSpPr>
            <p:cNvPr id="257" name="TextBox 256">
              <a:extLst>
                <a:ext uri="{FF2B5EF4-FFF2-40B4-BE49-F238E27FC236}">
                  <a16:creationId xmlns:a16="http://schemas.microsoft.com/office/drawing/2014/main" id="{1DAC455D-B340-6F44-AA58-606FCACD390E}"/>
                </a:ext>
              </a:extLst>
            </p:cNvPr>
            <p:cNvSpPr txBox="1"/>
            <p:nvPr/>
          </p:nvSpPr>
          <p:spPr>
            <a:xfrm>
              <a:off x="9059801" y="5504311"/>
              <a:ext cx="378752" cy="1758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10</a:t>
              </a:r>
              <a:endParaRPr kumimoji="0" lang="en-US" sz="12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58" name="TextBox 257">
              <a:extLst>
                <a:ext uri="{FF2B5EF4-FFF2-40B4-BE49-F238E27FC236}">
                  <a16:creationId xmlns:a16="http://schemas.microsoft.com/office/drawing/2014/main" id="{DD92B12A-1774-2840-A7D3-03BF9B1F9E8D}"/>
                </a:ext>
              </a:extLst>
            </p:cNvPr>
            <p:cNvSpPr txBox="1"/>
            <p:nvPr/>
          </p:nvSpPr>
          <p:spPr>
            <a:xfrm>
              <a:off x="11322744" y="5451179"/>
              <a:ext cx="378752" cy="1758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15</a:t>
              </a:r>
              <a:endParaRPr kumimoji="0" lang="en-US" sz="1200" b="1" i="0" u="none" strike="noStrike" kern="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59" name="TextBox 258">
              <a:extLst>
                <a:ext uri="{FF2B5EF4-FFF2-40B4-BE49-F238E27FC236}">
                  <a16:creationId xmlns:a16="http://schemas.microsoft.com/office/drawing/2014/main" id="{2594E3F3-9DD7-7445-A3C8-62FF470E6217}"/>
                </a:ext>
              </a:extLst>
            </p:cNvPr>
            <p:cNvSpPr txBox="1"/>
            <p:nvPr/>
          </p:nvSpPr>
          <p:spPr>
            <a:xfrm>
              <a:off x="11297824" y="5030472"/>
              <a:ext cx="458072" cy="21104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D7D31"/>
                  </a:solidFill>
                  <a:effectLst/>
                  <a:uLnTx/>
                  <a:uFillTx/>
                  <a:latin typeface="Calibri" panose="020F0502020204030204"/>
                  <a:ea typeface="+mn-ea"/>
                  <a:cs typeface="+mn-cs"/>
                </a:rPr>
                <a:t>56</a:t>
              </a:r>
              <a:r>
                <a:rPr kumimoji="0" lang="en-US" sz="1800" b="1" i="0" u="none" strike="noStrike" kern="0" cap="none" spc="0" normalizeH="0" baseline="30000" noProof="0" dirty="0">
                  <a:ln>
                    <a:noFill/>
                  </a:ln>
                  <a:solidFill>
                    <a:srgbClr val="ED7D31"/>
                  </a:solidFill>
                  <a:effectLst/>
                  <a:uLnTx/>
                  <a:uFillTx/>
                  <a:latin typeface="Calibri" panose="020F0502020204030204"/>
                  <a:ea typeface="+mn-ea"/>
                  <a:cs typeface="+mn-cs"/>
                </a:rPr>
                <a:t>†</a:t>
              </a:r>
              <a:endParaRPr kumimoji="0" lang="en-US" sz="1400" b="1"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
          <p:nvSpPr>
            <p:cNvPr id="260" name="TextBox 259">
              <a:extLst>
                <a:ext uri="{FF2B5EF4-FFF2-40B4-BE49-F238E27FC236}">
                  <a16:creationId xmlns:a16="http://schemas.microsoft.com/office/drawing/2014/main" id="{E9554D9E-A05A-1440-BF7E-D49D3CA1DDB3}"/>
                </a:ext>
              </a:extLst>
            </p:cNvPr>
            <p:cNvSpPr txBox="1"/>
            <p:nvPr/>
          </p:nvSpPr>
          <p:spPr>
            <a:xfrm>
              <a:off x="11307350" y="4764412"/>
              <a:ext cx="458072" cy="21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999"/>
                  </a:solidFill>
                  <a:effectLst/>
                  <a:uLnTx/>
                  <a:uFillTx/>
                  <a:latin typeface="Calibri" panose="020F0502020204030204"/>
                  <a:ea typeface="+mn-ea"/>
                  <a:cs typeface="+mn-cs"/>
                </a:rPr>
                <a:t>60</a:t>
              </a:r>
              <a:r>
                <a:rPr kumimoji="0" lang="en-US" sz="1800" b="1" i="0" u="none" strike="noStrike" kern="0" cap="none" spc="0" normalizeH="0" baseline="30000" noProof="0" dirty="0">
                  <a:ln>
                    <a:noFill/>
                  </a:ln>
                  <a:solidFill>
                    <a:srgbClr val="009999"/>
                  </a:solidFill>
                  <a:effectLst/>
                  <a:uLnTx/>
                  <a:uFillTx/>
                  <a:latin typeface="Calibri" panose="020F0502020204030204"/>
                  <a:ea typeface="+mn-ea"/>
                  <a:cs typeface="+mn-cs"/>
                </a:rPr>
                <a:t>†</a:t>
              </a:r>
              <a:endParaRPr kumimoji="0" lang="en-US" sz="1200" b="1" i="0" u="none" strike="noStrike" kern="0" cap="none" spc="0" normalizeH="0" baseline="0" noProof="0" dirty="0">
                <a:ln>
                  <a:noFill/>
                </a:ln>
                <a:solidFill>
                  <a:srgbClr val="009999"/>
                </a:solidFill>
                <a:effectLst/>
                <a:uLnTx/>
                <a:uFillTx/>
                <a:latin typeface="Calibri" panose="020F0502020204030204"/>
                <a:ea typeface="+mn-ea"/>
                <a:cs typeface="+mn-cs"/>
              </a:endParaRPr>
            </a:p>
          </p:txBody>
        </p:sp>
        <p:sp>
          <p:nvSpPr>
            <p:cNvPr id="262" name="TextBox 261">
              <a:extLst>
                <a:ext uri="{FF2B5EF4-FFF2-40B4-BE49-F238E27FC236}">
                  <a16:creationId xmlns:a16="http://schemas.microsoft.com/office/drawing/2014/main" id="{B41EC5D0-E576-BD4B-93EE-ACDD5F27AEC2}"/>
                </a:ext>
              </a:extLst>
            </p:cNvPr>
            <p:cNvSpPr txBox="1"/>
            <p:nvPr/>
          </p:nvSpPr>
          <p:spPr>
            <a:xfrm>
              <a:off x="7584023" y="5113952"/>
              <a:ext cx="270034" cy="1582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009999"/>
                  </a:solidFill>
                  <a:effectLst/>
                  <a:uLnTx/>
                  <a:uFillTx/>
                  <a:latin typeface="Calibri" panose="020F0502020204030204"/>
                  <a:ea typeface="+mn-ea"/>
                  <a:cs typeface="+mn-cs"/>
                </a:rPr>
                <a:t>†</a:t>
              </a:r>
            </a:p>
          </p:txBody>
        </p:sp>
        <p:sp>
          <p:nvSpPr>
            <p:cNvPr id="263" name="TextBox 262">
              <a:extLst>
                <a:ext uri="{FF2B5EF4-FFF2-40B4-BE49-F238E27FC236}">
                  <a16:creationId xmlns:a16="http://schemas.microsoft.com/office/drawing/2014/main" id="{5376DF80-9918-FD43-9839-D0C08F8625A9}"/>
                </a:ext>
              </a:extLst>
            </p:cNvPr>
            <p:cNvSpPr txBox="1"/>
            <p:nvPr/>
          </p:nvSpPr>
          <p:spPr>
            <a:xfrm>
              <a:off x="8318182" y="5174406"/>
              <a:ext cx="319843" cy="211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ED7D31"/>
                  </a:solidFill>
                  <a:effectLst/>
                  <a:uLnTx/>
                  <a:uFillTx/>
                  <a:latin typeface="Calibri" panose="020F0502020204030204"/>
                  <a:ea typeface="+mn-ea"/>
                  <a:cs typeface="+mn-cs"/>
                </a:rPr>
                <a:t>†</a:t>
              </a:r>
              <a:endParaRPr kumimoji="0" lang="en-US" sz="1800" b="0"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
          <p:nvSpPr>
            <p:cNvPr id="264" name="TextBox 263">
              <a:extLst>
                <a:ext uri="{FF2B5EF4-FFF2-40B4-BE49-F238E27FC236}">
                  <a16:creationId xmlns:a16="http://schemas.microsoft.com/office/drawing/2014/main" id="{C0D6D7A1-9D0B-8B40-A79D-3C56DFD97EDA}"/>
                </a:ext>
              </a:extLst>
            </p:cNvPr>
            <p:cNvSpPr txBox="1"/>
            <p:nvPr/>
          </p:nvSpPr>
          <p:spPr>
            <a:xfrm>
              <a:off x="8321083" y="4825142"/>
              <a:ext cx="295327" cy="211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009999"/>
                  </a:solidFill>
                  <a:effectLst/>
                  <a:uLnTx/>
                  <a:uFillTx/>
                  <a:latin typeface="Calibri" panose="020F0502020204030204"/>
                  <a:ea typeface="+mn-ea"/>
                  <a:cs typeface="+mn-cs"/>
                </a:rPr>
                <a:t>†</a:t>
              </a:r>
              <a:endParaRPr kumimoji="0" lang="en-US" sz="1400" b="0" i="0" u="none" strike="noStrike" kern="0" cap="none" spc="0" normalizeH="0" baseline="0" noProof="0" dirty="0">
                <a:ln>
                  <a:noFill/>
                </a:ln>
                <a:solidFill>
                  <a:srgbClr val="009999"/>
                </a:solidFill>
                <a:effectLst/>
                <a:uLnTx/>
                <a:uFillTx/>
                <a:latin typeface="Calibri" panose="020F0502020204030204"/>
                <a:ea typeface="+mn-ea"/>
                <a:cs typeface="+mn-cs"/>
              </a:endParaRPr>
            </a:p>
          </p:txBody>
        </p:sp>
        <p:sp>
          <p:nvSpPr>
            <p:cNvPr id="265" name="TextBox 264">
              <a:extLst>
                <a:ext uri="{FF2B5EF4-FFF2-40B4-BE49-F238E27FC236}">
                  <a16:creationId xmlns:a16="http://schemas.microsoft.com/office/drawing/2014/main" id="{A4D86976-8444-7E48-8C83-6E65E788B02D}"/>
                </a:ext>
              </a:extLst>
            </p:cNvPr>
            <p:cNvSpPr txBox="1"/>
            <p:nvPr/>
          </p:nvSpPr>
          <p:spPr>
            <a:xfrm>
              <a:off x="9837605" y="5035448"/>
              <a:ext cx="316122" cy="211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ED7D31"/>
                  </a:solidFill>
                  <a:effectLst/>
                  <a:uLnTx/>
                  <a:uFillTx/>
                  <a:latin typeface="Calibri" panose="020F0502020204030204"/>
                  <a:ea typeface="+mn-ea"/>
                  <a:cs typeface="+mn-cs"/>
                </a:rPr>
                <a:t>†</a:t>
              </a:r>
              <a:endParaRPr kumimoji="0" lang="en-US" sz="1800" b="0"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
          <p:nvSpPr>
            <p:cNvPr id="266" name="TextBox 265">
              <a:extLst>
                <a:ext uri="{FF2B5EF4-FFF2-40B4-BE49-F238E27FC236}">
                  <a16:creationId xmlns:a16="http://schemas.microsoft.com/office/drawing/2014/main" id="{17A92E1A-F858-834B-8FBA-2642E2E90CE7}"/>
                </a:ext>
              </a:extLst>
            </p:cNvPr>
            <p:cNvSpPr txBox="1"/>
            <p:nvPr/>
          </p:nvSpPr>
          <p:spPr>
            <a:xfrm>
              <a:off x="9827366" y="4782398"/>
              <a:ext cx="316122" cy="211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009999"/>
                  </a:solidFill>
                  <a:effectLst/>
                  <a:uLnTx/>
                  <a:uFillTx/>
                  <a:latin typeface="Calibri" panose="020F0502020204030204"/>
                  <a:ea typeface="+mn-ea"/>
                  <a:cs typeface="+mn-cs"/>
                </a:rPr>
                <a:t>†</a:t>
              </a:r>
              <a:endParaRPr kumimoji="0" lang="en-US" sz="1800" b="0" i="0" u="none" strike="noStrike" kern="0" cap="none" spc="0" normalizeH="0" baseline="0" noProof="0" dirty="0">
                <a:ln>
                  <a:noFill/>
                </a:ln>
                <a:solidFill>
                  <a:srgbClr val="009999"/>
                </a:solidFill>
                <a:effectLst/>
                <a:uLnTx/>
                <a:uFillTx/>
                <a:latin typeface="Calibri" panose="020F0502020204030204"/>
                <a:ea typeface="+mn-ea"/>
                <a:cs typeface="+mn-cs"/>
              </a:endParaRPr>
            </a:p>
          </p:txBody>
        </p:sp>
        <p:sp>
          <p:nvSpPr>
            <p:cNvPr id="267" name="TextBox 266">
              <a:extLst>
                <a:ext uri="{FF2B5EF4-FFF2-40B4-BE49-F238E27FC236}">
                  <a16:creationId xmlns:a16="http://schemas.microsoft.com/office/drawing/2014/main" id="{64C5065F-CC94-9449-8E19-4B14358D1872}"/>
                </a:ext>
              </a:extLst>
            </p:cNvPr>
            <p:cNvSpPr txBox="1"/>
            <p:nvPr/>
          </p:nvSpPr>
          <p:spPr>
            <a:xfrm>
              <a:off x="10598891" y="4787755"/>
              <a:ext cx="275527" cy="211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009999"/>
                  </a:solidFill>
                  <a:effectLst/>
                  <a:uLnTx/>
                  <a:uFillTx/>
                  <a:latin typeface="Calibri" panose="020F0502020204030204"/>
                  <a:ea typeface="+mn-ea"/>
                  <a:cs typeface="+mn-cs"/>
                </a:rPr>
                <a:t>†</a:t>
              </a:r>
              <a:endParaRPr kumimoji="0" lang="en-US" sz="1800" b="0" i="0" u="none" strike="noStrike" kern="0" cap="none" spc="0" normalizeH="0" baseline="0" noProof="0" dirty="0">
                <a:ln>
                  <a:noFill/>
                </a:ln>
                <a:solidFill>
                  <a:srgbClr val="009999"/>
                </a:solidFill>
                <a:effectLst/>
                <a:uLnTx/>
                <a:uFillTx/>
                <a:latin typeface="Calibri" panose="020F0502020204030204"/>
                <a:ea typeface="+mn-ea"/>
                <a:cs typeface="+mn-cs"/>
              </a:endParaRPr>
            </a:p>
          </p:txBody>
        </p:sp>
        <p:sp>
          <p:nvSpPr>
            <p:cNvPr id="268" name="TextBox 267">
              <a:extLst>
                <a:ext uri="{FF2B5EF4-FFF2-40B4-BE49-F238E27FC236}">
                  <a16:creationId xmlns:a16="http://schemas.microsoft.com/office/drawing/2014/main" id="{5BE18B24-6E74-2549-9A52-5AF703E134A4}"/>
                </a:ext>
              </a:extLst>
            </p:cNvPr>
            <p:cNvSpPr txBox="1"/>
            <p:nvPr/>
          </p:nvSpPr>
          <p:spPr>
            <a:xfrm>
              <a:off x="10598343" y="5072044"/>
              <a:ext cx="280178" cy="2110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30000" noProof="0" dirty="0">
                  <a:ln>
                    <a:noFill/>
                  </a:ln>
                  <a:solidFill>
                    <a:srgbClr val="ED7D31"/>
                  </a:solidFill>
                  <a:effectLst/>
                  <a:uLnTx/>
                  <a:uFillTx/>
                  <a:latin typeface="Calibri" panose="020F0502020204030204"/>
                  <a:ea typeface="+mn-ea"/>
                  <a:cs typeface="+mn-cs"/>
                </a:rPr>
                <a:t>†</a:t>
              </a:r>
              <a:endParaRPr kumimoji="0" lang="en-US" sz="1800" b="0"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
          <p:nvSpPr>
            <p:cNvPr id="269" name="TextBox 268">
              <a:extLst>
                <a:ext uri="{FF2B5EF4-FFF2-40B4-BE49-F238E27FC236}">
                  <a16:creationId xmlns:a16="http://schemas.microsoft.com/office/drawing/2014/main" id="{F58048D8-AD12-A547-ADD0-3F615FFC41BB}"/>
                </a:ext>
              </a:extLst>
            </p:cNvPr>
            <p:cNvSpPr txBox="1"/>
            <p:nvPr/>
          </p:nvSpPr>
          <p:spPr>
            <a:xfrm>
              <a:off x="7282351" y="5569302"/>
              <a:ext cx="253809" cy="1758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D7D31"/>
                  </a:solidFill>
                  <a:effectLst/>
                  <a:uLnTx/>
                  <a:uFillTx/>
                  <a:latin typeface="Calibri" panose="020F0502020204030204"/>
                  <a:ea typeface="+mn-ea"/>
                  <a:cs typeface="+mn-cs"/>
                </a:rPr>
                <a:t>*</a:t>
              </a:r>
            </a:p>
          </p:txBody>
        </p:sp>
        <p:sp>
          <p:nvSpPr>
            <p:cNvPr id="271" name="TextBox 270">
              <a:extLst>
                <a:ext uri="{FF2B5EF4-FFF2-40B4-BE49-F238E27FC236}">
                  <a16:creationId xmlns:a16="http://schemas.microsoft.com/office/drawing/2014/main" id="{64E68916-B292-734C-8617-EE33C55ECA62}"/>
                </a:ext>
              </a:extLst>
            </p:cNvPr>
            <p:cNvSpPr txBox="1"/>
            <p:nvPr/>
          </p:nvSpPr>
          <p:spPr>
            <a:xfrm>
              <a:off x="7118949" y="5912524"/>
              <a:ext cx="87583" cy="114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ysClr val="windowText" lastClr="000000"/>
                  </a:solidFill>
                  <a:effectLst/>
                  <a:uLnTx/>
                  <a:uFillTx/>
                  <a:latin typeface="Calibri Light" panose="020F0302020204030204"/>
                  <a:ea typeface="+mn-ea"/>
                  <a:cs typeface="+mn-cs"/>
                </a:rPr>
                <a:t>1</a:t>
              </a:r>
            </a:p>
          </p:txBody>
        </p:sp>
        <p:sp>
          <p:nvSpPr>
            <p:cNvPr id="272" name="TextBox 271">
              <a:extLst>
                <a:ext uri="{FF2B5EF4-FFF2-40B4-BE49-F238E27FC236}">
                  <a16:creationId xmlns:a16="http://schemas.microsoft.com/office/drawing/2014/main" id="{82E8F6F5-50FE-514B-B118-1D1C8BD5EABE}"/>
                </a:ext>
              </a:extLst>
            </p:cNvPr>
            <p:cNvSpPr txBox="1"/>
            <p:nvPr/>
          </p:nvSpPr>
          <p:spPr>
            <a:xfrm>
              <a:off x="7311923" y="5911520"/>
              <a:ext cx="87583" cy="1143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ysClr val="windowText" lastClr="000000"/>
                  </a:solidFill>
                  <a:effectLst/>
                  <a:uLnTx/>
                  <a:uFillTx/>
                  <a:latin typeface="Calibri Light" panose="020F0302020204030204"/>
                  <a:ea typeface="+mn-ea"/>
                  <a:cs typeface="+mn-cs"/>
                </a:rPr>
                <a:t>2</a:t>
              </a:r>
            </a:p>
          </p:txBody>
        </p:sp>
        <p:cxnSp>
          <p:nvCxnSpPr>
            <p:cNvPr id="273" name="Straight Connector 272">
              <a:extLst>
                <a:ext uri="{FF2B5EF4-FFF2-40B4-BE49-F238E27FC236}">
                  <a16:creationId xmlns:a16="http://schemas.microsoft.com/office/drawing/2014/main" id="{B3A7485F-28E5-5346-A69B-287AD8C565B0}"/>
                </a:ext>
              </a:extLst>
            </p:cNvPr>
            <p:cNvCxnSpPr/>
            <p:nvPr/>
          </p:nvCxnSpPr>
          <p:spPr>
            <a:xfrm flipV="1">
              <a:off x="7351117" y="5852173"/>
              <a:ext cx="0" cy="261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BEE3FD4-EFF7-F64C-8B73-D89F9C9F3465}"/>
                </a:ext>
              </a:extLst>
            </p:cNvPr>
            <p:cNvCxnSpPr/>
            <p:nvPr/>
          </p:nvCxnSpPr>
          <p:spPr>
            <a:xfrm flipV="1">
              <a:off x="7160194" y="5852173"/>
              <a:ext cx="0" cy="261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8532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3DF6B647-48E1-464D-9CBC-33C21EE6669C}"/>
              </a:ext>
            </a:extLst>
          </p:cNvPr>
          <p:cNvSpPr/>
          <p:nvPr/>
        </p:nvSpPr>
        <p:spPr bwMode="auto">
          <a:xfrm>
            <a:off x="10908462" y="1715590"/>
            <a:ext cx="407804" cy="3697446"/>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Ixekizumab vs Adalimumab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SPIRIT-H2H: bDMARDs-Naive Patients</a:t>
            </a:r>
          </a:p>
        </p:txBody>
      </p:sp>
      <p:sp>
        <p:nvSpPr>
          <p:cNvPr id="73" name="TextBox 72">
            <a:extLst>
              <a:ext uri="{FF2B5EF4-FFF2-40B4-BE49-F238E27FC236}">
                <a16:creationId xmlns:a16="http://schemas.microsoft.com/office/drawing/2014/main" id="{5983CB26-4FC6-624B-B91C-A124FB74094B}"/>
              </a:ext>
            </a:extLst>
          </p:cNvPr>
          <p:cNvSpPr txBox="1"/>
          <p:nvPr/>
        </p:nvSpPr>
        <p:spPr>
          <a:xfrm>
            <a:off x="55626" y="6513378"/>
            <a:ext cx="6836869" cy="276999"/>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LB0005; Mease PJ, et al. </a:t>
            </a:r>
            <a:r>
              <a:rPr kumimoji="0" lang="en-US" sz="1200" b="0" i="1"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2019. [Epub ahead of print]</a:t>
            </a:r>
          </a:p>
        </p:txBody>
      </p:sp>
      <p:sp>
        <p:nvSpPr>
          <p:cNvPr id="74" name="Rectangle 73">
            <a:extLst>
              <a:ext uri="{FF2B5EF4-FFF2-40B4-BE49-F238E27FC236}">
                <a16:creationId xmlns:a16="http://schemas.microsoft.com/office/drawing/2014/main" id="{F98CB3B8-6FAD-8442-AE39-4B1FC0B531EF}"/>
              </a:ext>
            </a:extLst>
          </p:cNvPr>
          <p:cNvSpPr/>
          <p:nvPr/>
        </p:nvSpPr>
        <p:spPr>
          <a:xfrm>
            <a:off x="76235" y="6149657"/>
            <a:ext cx="26892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&lt;0.01;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≤0.001 vs ADA</a:t>
            </a:r>
          </a:p>
        </p:txBody>
      </p:sp>
      <p:sp>
        <p:nvSpPr>
          <p:cNvPr id="75" name="Content Placeholder 2">
            <a:extLst>
              <a:ext uri="{FF2B5EF4-FFF2-40B4-BE49-F238E27FC236}">
                <a16:creationId xmlns:a16="http://schemas.microsoft.com/office/drawing/2014/main" id="{C33ADCCD-EF91-AB41-AA18-2FAA1F69DB6A}"/>
              </a:ext>
            </a:extLst>
          </p:cNvPr>
          <p:cNvSpPr txBox="1">
            <a:spLocks/>
          </p:cNvSpPr>
          <p:nvPr/>
        </p:nvSpPr>
        <p:spPr>
          <a:xfrm>
            <a:off x="457199" y="1516565"/>
            <a:ext cx="5130973" cy="3896470"/>
          </a:xfrm>
          <a:prstGeom prst="rect">
            <a:avLst/>
          </a:prstGeom>
        </p:spPr>
        <p:txBody>
          <a:bodyPr vert="horz" lIns="91440" tIns="45720" rIns="91440" bIns="4572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257175" marR="0" lvl="0" indent="-257175" algn="l" defTabSz="685800" rtl="0" eaLnBrk="1" fontAlgn="auto" latinLnBrk="0" hangingPunct="1">
              <a:lnSpc>
                <a:spcPct val="90000"/>
              </a:lnSpc>
              <a:spcBef>
                <a:spcPts val="24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Open-label (assessor-blinded), randomized (1:1) to IXE or ADA for 52 wks (on-label dosing based on presence/absence of</a:t>
            </a:r>
            <a:b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b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moderate-to-severe psoriasis)</a:t>
            </a:r>
          </a:p>
          <a:p>
            <a:pPr marL="257175" marR="0" lvl="0" indent="-257175" algn="l" defTabSz="685800" rtl="0" eaLnBrk="1" fontAlgn="auto" latinLnBrk="0" hangingPunct="1">
              <a:lnSpc>
                <a:spcPct val="90000"/>
              </a:lnSpc>
              <a:spcBef>
                <a:spcPts val="24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566 pts with PsA, BSA ≥3%,</a:t>
            </a:r>
            <a:b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b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bDMARD-naive </a:t>
            </a:r>
          </a:p>
          <a:p>
            <a:pPr marL="257175" marR="0" lvl="0" indent="-257175" algn="l" defTabSz="685800" rtl="0" eaLnBrk="1" fontAlgn="auto" latinLnBrk="0" hangingPunct="1">
              <a:lnSpc>
                <a:spcPct val="90000"/>
              </a:lnSpc>
              <a:spcBef>
                <a:spcPts val="2400"/>
              </a:spcBef>
              <a:spcAft>
                <a:spcPts val="0"/>
              </a:spcAft>
              <a:buClrTx/>
              <a:buSzTx/>
              <a:buFont typeface="Arial" pitchFamily="34" charset="0"/>
              <a:buChar char="•"/>
              <a:tabLst/>
              <a:defRPr/>
            </a:pPr>
            <a:r>
              <a:rPr kumimoji="0" lang="en-GB" sz="2400" b="1"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Primary endpoint: % patients simultaneously achieving ACR50 and PASI 100 (NRI)</a:t>
            </a:r>
          </a:p>
        </p:txBody>
      </p:sp>
      <p:graphicFrame>
        <p:nvGraphicFramePr>
          <p:cNvPr id="76" name="Chart 75">
            <a:extLst>
              <a:ext uri="{FF2B5EF4-FFF2-40B4-BE49-F238E27FC236}">
                <a16:creationId xmlns:a16="http://schemas.microsoft.com/office/drawing/2014/main" id="{7AA0D2C9-926F-8C47-AF1B-0DAD164DCA37}"/>
              </a:ext>
            </a:extLst>
          </p:cNvPr>
          <p:cNvGraphicFramePr/>
          <p:nvPr/>
        </p:nvGraphicFramePr>
        <p:xfrm>
          <a:off x="6445857" y="1315310"/>
          <a:ext cx="5130973" cy="4441055"/>
        </p:xfrm>
        <a:graphic>
          <a:graphicData uri="http://schemas.openxmlformats.org/drawingml/2006/chart">
            <c:chart xmlns:c="http://schemas.openxmlformats.org/drawingml/2006/chart" xmlns:r="http://schemas.openxmlformats.org/officeDocument/2006/relationships" r:id="rId2"/>
          </a:graphicData>
        </a:graphic>
      </p:graphicFrame>
      <p:sp>
        <p:nvSpPr>
          <p:cNvPr id="77" name="Rectangle 70">
            <a:extLst>
              <a:ext uri="{FF2B5EF4-FFF2-40B4-BE49-F238E27FC236}">
                <a16:creationId xmlns:a16="http://schemas.microsoft.com/office/drawing/2014/main" id="{C91681E2-6E26-1D41-8168-DA3948C54E23}"/>
              </a:ext>
            </a:extLst>
          </p:cNvPr>
          <p:cNvSpPr>
            <a:spLocks noChangeArrowheads="1"/>
          </p:cNvSpPr>
          <p:nvPr/>
        </p:nvSpPr>
        <p:spPr bwMode="auto">
          <a:xfrm>
            <a:off x="7097486" y="5281326"/>
            <a:ext cx="4032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a:ea typeface="+mn-ea"/>
                <a:cs typeface="+mn-cs"/>
              </a:rPr>
              <a:t>Week</a:t>
            </a:r>
            <a:endParaRPr kumimoji="0" lang="en-US" alt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Box 4">
            <a:extLst>
              <a:ext uri="{FF2B5EF4-FFF2-40B4-BE49-F238E27FC236}">
                <a16:creationId xmlns:a16="http://schemas.microsoft.com/office/drawing/2014/main" id="{7981246B-CDBA-6346-AF99-13CF758D2FC6}"/>
              </a:ext>
            </a:extLst>
          </p:cNvPr>
          <p:cNvSpPr txBox="1"/>
          <p:nvPr/>
        </p:nvSpPr>
        <p:spPr>
          <a:xfrm>
            <a:off x="10427231" y="2487308"/>
            <a:ext cx="1415364"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Primary Endpoint</a:t>
            </a:r>
          </a:p>
        </p:txBody>
      </p:sp>
      <p:sp>
        <p:nvSpPr>
          <p:cNvPr id="79" name="Rectangle 78">
            <a:extLst>
              <a:ext uri="{FF2B5EF4-FFF2-40B4-BE49-F238E27FC236}">
                <a16:creationId xmlns:a16="http://schemas.microsoft.com/office/drawing/2014/main" id="{7EDAD260-31AC-F643-980E-095F5E3DCB87}"/>
              </a:ext>
            </a:extLst>
          </p:cNvPr>
          <p:cNvSpPr/>
          <p:nvPr/>
        </p:nvSpPr>
        <p:spPr>
          <a:xfrm rot="16200000">
            <a:off x="4856195" y="3240129"/>
            <a:ext cx="302187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Response rate (%)</a:t>
            </a:r>
          </a:p>
        </p:txBody>
      </p:sp>
    </p:spTree>
    <p:extLst>
      <p:ext uri="{BB962C8B-B14F-4D97-AF65-F5344CB8AC3E}">
        <p14:creationId xmlns:p14="http://schemas.microsoft.com/office/powerpoint/2010/main" val="3131335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Single Corner Snipped 40">
            <a:extLst>
              <a:ext uri="{FF2B5EF4-FFF2-40B4-BE49-F238E27FC236}">
                <a16:creationId xmlns:a16="http://schemas.microsoft.com/office/drawing/2014/main" id="{FB2FCCB2-C6EC-4B67-B41C-8BD9C3140D3C}"/>
              </a:ext>
            </a:extLst>
          </p:cNvPr>
          <p:cNvSpPr/>
          <p:nvPr/>
        </p:nvSpPr>
        <p:spPr bwMode="auto">
          <a:xfrm>
            <a:off x="10864917" y="2153282"/>
            <a:ext cx="407804" cy="2931052"/>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40" name="Rectangle: Single Corner Snipped 39">
            <a:extLst>
              <a:ext uri="{FF2B5EF4-FFF2-40B4-BE49-F238E27FC236}">
                <a16:creationId xmlns:a16="http://schemas.microsoft.com/office/drawing/2014/main" id="{0785F1A6-F804-4F52-ACB6-EA39E1B18B86}"/>
              </a:ext>
            </a:extLst>
          </p:cNvPr>
          <p:cNvSpPr/>
          <p:nvPr/>
        </p:nvSpPr>
        <p:spPr bwMode="auto">
          <a:xfrm>
            <a:off x="7198594" y="2153282"/>
            <a:ext cx="407804" cy="2931052"/>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38" name="Rectangle: Single Corner Snipped 37">
            <a:extLst>
              <a:ext uri="{FF2B5EF4-FFF2-40B4-BE49-F238E27FC236}">
                <a16:creationId xmlns:a16="http://schemas.microsoft.com/office/drawing/2014/main" id="{7FE2EAE4-D5AE-4D49-B73D-52A8C3625BDF}"/>
              </a:ext>
            </a:extLst>
          </p:cNvPr>
          <p:cNvSpPr/>
          <p:nvPr/>
        </p:nvSpPr>
        <p:spPr bwMode="auto">
          <a:xfrm>
            <a:off x="3575812" y="2153282"/>
            <a:ext cx="407804" cy="2931052"/>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SPIRIT-H2H</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Secondary Endpoints</a:t>
            </a:r>
          </a:p>
        </p:txBody>
      </p:sp>
      <p:sp>
        <p:nvSpPr>
          <p:cNvPr id="73" name="TextBox 72">
            <a:extLst>
              <a:ext uri="{FF2B5EF4-FFF2-40B4-BE49-F238E27FC236}">
                <a16:creationId xmlns:a16="http://schemas.microsoft.com/office/drawing/2014/main" id="{5983CB26-4FC6-624B-B91C-A124FB74094B}"/>
              </a:ext>
            </a:extLst>
          </p:cNvPr>
          <p:cNvSpPr txBox="1"/>
          <p:nvPr/>
        </p:nvSpPr>
        <p:spPr>
          <a:xfrm>
            <a:off x="55626" y="6513378"/>
            <a:ext cx="6836869" cy="276999"/>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LB0005; Mease PJ, et al. </a:t>
            </a:r>
            <a:r>
              <a:rPr kumimoji="0" lang="en-US" sz="1200" b="0" i="1"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2019. [Epub ahead of print]</a:t>
            </a:r>
          </a:p>
        </p:txBody>
      </p:sp>
      <p:sp>
        <p:nvSpPr>
          <p:cNvPr id="74" name="Rectangle 73">
            <a:extLst>
              <a:ext uri="{FF2B5EF4-FFF2-40B4-BE49-F238E27FC236}">
                <a16:creationId xmlns:a16="http://schemas.microsoft.com/office/drawing/2014/main" id="{F98CB3B8-6FAD-8442-AE39-4B1FC0B531EF}"/>
              </a:ext>
            </a:extLst>
          </p:cNvPr>
          <p:cNvSpPr/>
          <p:nvPr/>
        </p:nvSpPr>
        <p:spPr>
          <a:xfrm>
            <a:off x="76235" y="6149657"/>
            <a:ext cx="26892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&lt;0.01;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≤0.001 vs ADA</a:t>
            </a:r>
          </a:p>
        </p:txBody>
      </p:sp>
      <p:graphicFrame>
        <p:nvGraphicFramePr>
          <p:cNvPr id="12" name="Chart 11">
            <a:extLst>
              <a:ext uri="{FF2B5EF4-FFF2-40B4-BE49-F238E27FC236}">
                <a16:creationId xmlns:a16="http://schemas.microsoft.com/office/drawing/2014/main" id="{E47A9C1D-4A3E-FB47-B0AA-C7CC97F6AEF3}"/>
              </a:ext>
            </a:extLst>
          </p:cNvPr>
          <p:cNvGraphicFramePr/>
          <p:nvPr/>
        </p:nvGraphicFramePr>
        <p:xfrm>
          <a:off x="3735970" y="2225309"/>
          <a:ext cx="3948721" cy="261708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B0482C57-33CE-4045-B4F5-104C7D3BBB08}"/>
              </a:ext>
            </a:extLst>
          </p:cNvPr>
          <p:cNvSpPr txBox="1"/>
          <p:nvPr/>
        </p:nvSpPr>
        <p:spPr>
          <a:xfrm>
            <a:off x="7185863" y="3521471"/>
            <a:ext cx="49885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lumMod val="75000"/>
                  </a:srgbClr>
                </a:solidFill>
                <a:effectLst/>
                <a:uLnTx/>
                <a:uFillTx/>
                <a:latin typeface="Calibri" panose="020F0502020204030204"/>
                <a:ea typeface="+mn-ea"/>
                <a:cs typeface="+mn-cs"/>
              </a:rPr>
              <a:t>47%</a:t>
            </a:r>
          </a:p>
        </p:txBody>
      </p:sp>
      <p:sp>
        <p:nvSpPr>
          <p:cNvPr id="16" name="TextBox 15">
            <a:extLst>
              <a:ext uri="{FF2B5EF4-FFF2-40B4-BE49-F238E27FC236}">
                <a16:creationId xmlns:a16="http://schemas.microsoft.com/office/drawing/2014/main" id="{331DC317-CE9D-514E-A8E6-01873C952CC6}"/>
              </a:ext>
            </a:extLst>
          </p:cNvPr>
          <p:cNvSpPr txBox="1"/>
          <p:nvPr/>
        </p:nvSpPr>
        <p:spPr>
          <a:xfrm>
            <a:off x="7203416" y="2773707"/>
            <a:ext cx="5581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999"/>
                </a:solidFill>
                <a:effectLst/>
                <a:uLnTx/>
                <a:uFillTx/>
                <a:latin typeface="Calibri" panose="020F0502020204030204"/>
                <a:ea typeface="+mn-ea"/>
                <a:cs typeface="+mn-cs"/>
              </a:rPr>
              <a:t>60%</a:t>
            </a:r>
            <a:r>
              <a:rPr kumimoji="0" lang="en-US" sz="1400" b="0" i="0" u="none" strike="noStrike" kern="1200" cap="none" spc="0" normalizeH="0" baseline="30000" noProof="0" dirty="0">
                <a:ln>
                  <a:noFill/>
                </a:ln>
                <a:solidFill>
                  <a:srgbClr val="009999"/>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90F641-6A81-0C40-99B5-0A76E2D572F9}"/>
              </a:ext>
            </a:extLst>
          </p:cNvPr>
          <p:cNvSpPr txBox="1"/>
          <p:nvPr/>
        </p:nvSpPr>
        <p:spPr>
          <a:xfrm>
            <a:off x="5807129" y="2972320"/>
            <a:ext cx="2616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9999"/>
                </a:solidFill>
                <a:effectLst/>
                <a:uLnTx/>
                <a:uFillTx/>
                <a:latin typeface="Calibri" panose="020F0502020204030204"/>
                <a:ea typeface="+mn-ea"/>
                <a:cs typeface="+mn-cs"/>
              </a:rPr>
              <a:t>‡</a:t>
            </a:r>
            <a:endParaRPr kumimoji="0" lang="en-US" sz="1100" b="0"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B3568B8-B827-604F-BF42-280266B2875F}"/>
              </a:ext>
            </a:extLst>
          </p:cNvPr>
          <p:cNvSpPr txBox="1"/>
          <p:nvPr/>
        </p:nvSpPr>
        <p:spPr>
          <a:xfrm>
            <a:off x="6305421" y="2964081"/>
            <a:ext cx="2616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9999"/>
                </a:solidFill>
                <a:effectLst/>
                <a:uLnTx/>
                <a:uFillTx/>
                <a:latin typeface="Calibri" panose="020F0502020204030204"/>
                <a:ea typeface="+mn-ea"/>
                <a:cs typeface="+mn-cs"/>
              </a:rPr>
              <a:t>‡</a:t>
            </a:r>
            <a:endParaRPr kumimoji="0" lang="en-US" sz="1100" b="0"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0BBF6EF-271C-1647-AB02-D57E28D9E6F5}"/>
              </a:ext>
            </a:extLst>
          </p:cNvPr>
          <p:cNvSpPr txBox="1"/>
          <p:nvPr/>
        </p:nvSpPr>
        <p:spPr>
          <a:xfrm>
            <a:off x="5312005" y="3178475"/>
            <a:ext cx="2616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9999"/>
                </a:solidFill>
                <a:effectLst/>
                <a:uLnTx/>
                <a:uFillTx/>
                <a:latin typeface="Calibri" panose="020F0502020204030204"/>
                <a:ea typeface="+mn-ea"/>
                <a:cs typeface="+mn-cs"/>
              </a:rPr>
              <a:t>‡</a:t>
            </a:r>
            <a:endParaRPr kumimoji="0" lang="en-US" sz="1100" b="0"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2EBECF5-5CD4-864D-AF37-08450EBD4B98}"/>
              </a:ext>
            </a:extLst>
          </p:cNvPr>
          <p:cNvSpPr txBox="1"/>
          <p:nvPr/>
        </p:nvSpPr>
        <p:spPr>
          <a:xfrm>
            <a:off x="4799687" y="3621183"/>
            <a:ext cx="2616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9999"/>
                </a:solidFill>
                <a:effectLst/>
                <a:uLnTx/>
                <a:uFillTx/>
                <a:latin typeface="Calibri" panose="020F0502020204030204"/>
                <a:ea typeface="+mn-ea"/>
                <a:cs typeface="+mn-cs"/>
              </a:rPr>
              <a:t>‡</a:t>
            </a:r>
            <a:endParaRPr kumimoji="0" lang="en-US" sz="1100" b="0"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8E21069C-B8C1-1F4D-93BE-AF4448183E9D}"/>
              </a:ext>
            </a:extLst>
          </p:cNvPr>
          <p:cNvGraphicFramePr/>
          <p:nvPr/>
        </p:nvGraphicFramePr>
        <p:xfrm>
          <a:off x="-118537" y="2153282"/>
          <a:ext cx="4070683" cy="293105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76CFCAD-82EF-6442-929B-0CDF0AB28BD4}"/>
              </a:ext>
            </a:extLst>
          </p:cNvPr>
          <p:cNvSpPr txBox="1"/>
          <p:nvPr/>
        </p:nvSpPr>
        <p:spPr>
          <a:xfrm>
            <a:off x="3530589" y="3523747"/>
            <a:ext cx="49885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30042"/>
                </a:solidFill>
                <a:effectLst/>
                <a:uLnTx/>
                <a:uFillTx/>
                <a:latin typeface="Calibri" panose="020F0502020204030204"/>
                <a:ea typeface="+mn-ea"/>
                <a:cs typeface="+mn-cs"/>
              </a:rPr>
              <a:t>47%</a:t>
            </a:r>
          </a:p>
        </p:txBody>
      </p:sp>
      <p:sp>
        <p:nvSpPr>
          <p:cNvPr id="14" name="TextBox 13">
            <a:extLst>
              <a:ext uri="{FF2B5EF4-FFF2-40B4-BE49-F238E27FC236}">
                <a16:creationId xmlns:a16="http://schemas.microsoft.com/office/drawing/2014/main" id="{AFAC65EC-9434-C949-BA54-5885D572A94F}"/>
              </a:ext>
            </a:extLst>
          </p:cNvPr>
          <p:cNvSpPr txBox="1"/>
          <p:nvPr/>
        </p:nvSpPr>
        <p:spPr>
          <a:xfrm>
            <a:off x="3530589" y="3022637"/>
            <a:ext cx="49885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999"/>
                </a:solidFill>
                <a:effectLst/>
                <a:uLnTx/>
                <a:uFillTx/>
                <a:latin typeface="Calibri" panose="020F0502020204030204"/>
                <a:ea typeface="+mn-ea"/>
                <a:cs typeface="+mn-cs"/>
              </a:rPr>
              <a:t>51%</a:t>
            </a:r>
            <a:endParaRPr kumimoji="0" lang="en-US" sz="1200" b="1"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sp>
        <p:nvSpPr>
          <p:cNvPr id="21" name="Rectangle 70">
            <a:extLst>
              <a:ext uri="{FF2B5EF4-FFF2-40B4-BE49-F238E27FC236}">
                <a16:creationId xmlns:a16="http://schemas.microsoft.com/office/drawing/2014/main" id="{0480DD43-24F8-1E4A-9049-6517B57BD924}"/>
              </a:ext>
            </a:extLst>
          </p:cNvPr>
          <p:cNvSpPr>
            <a:spLocks noChangeArrowheads="1"/>
          </p:cNvSpPr>
          <p:nvPr/>
        </p:nvSpPr>
        <p:spPr bwMode="auto">
          <a:xfrm>
            <a:off x="2115471" y="4797357"/>
            <a:ext cx="361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a:ea typeface="+mn-ea"/>
                <a:cs typeface="+mn-cs"/>
              </a:rPr>
              <a:t>Week</a:t>
            </a:r>
            <a:endParaRPr kumimoji="0" lang="en-US" alt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70">
            <a:extLst>
              <a:ext uri="{FF2B5EF4-FFF2-40B4-BE49-F238E27FC236}">
                <a16:creationId xmlns:a16="http://schemas.microsoft.com/office/drawing/2014/main" id="{629EBFF2-F483-B448-8026-F1B3000595B0}"/>
              </a:ext>
            </a:extLst>
          </p:cNvPr>
          <p:cNvSpPr>
            <a:spLocks noChangeArrowheads="1"/>
          </p:cNvSpPr>
          <p:nvPr/>
        </p:nvSpPr>
        <p:spPr bwMode="auto">
          <a:xfrm>
            <a:off x="5758451" y="4797357"/>
            <a:ext cx="361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a:ea typeface="+mn-ea"/>
                <a:cs typeface="+mn-cs"/>
              </a:rPr>
              <a:t>Week</a:t>
            </a:r>
            <a:endParaRPr kumimoji="0" lang="en-US" alt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3" name="Content Placeholder 10">
            <a:extLst>
              <a:ext uri="{FF2B5EF4-FFF2-40B4-BE49-F238E27FC236}">
                <a16:creationId xmlns:a16="http://schemas.microsoft.com/office/drawing/2014/main" id="{D31059CA-D401-A24E-9755-2AE5D34C6EF2}"/>
              </a:ext>
            </a:extLst>
          </p:cNvPr>
          <p:cNvGraphicFramePr>
            <a:graphicFrameLocks/>
          </p:cNvGraphicFramePr>
          <p:nvPr/>
        </p:nvGraphicFramePr>
        <p:xfrm>
          <a:off x="7624925" y="2015877"/>
          <a:ext cx="3803039" cy="311230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8EF24D92-7661-9347-A549-B1D5724428CC}"/>
              </a:ext>
            </a:extLst>
          </p:cNvPr>
          <p:cNvSpPr txBox="1"/>
          <p:nvPr/>
        </p:nvSpPr>
        <p:spPr>
          <a:xfrm>
            <a:off x="11450023" y="2825944"/>
            <a:ext cx="6012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ACR20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BCE1AC7-5144-074C-9B81-D4884587799D}"/>
              </a:ext>
            </a:extLst>
          </p:cNvPr>
          <p:cNvSpPr txBox="1"/>
          <p:nvPr/>
        </p:nvSpPr>
        <p:spPr>
          <a:xfrm>
            <a:off x="11450023" y="3307576"/>
            <a:ext cx="6012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ACR50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6818801-947C-5742-8A64-7AD2D873E6BD}"/>
              </a:ext>
            </a:extLst>
          </p:cNvPr>
          <p:cNvSpPr txBox="1"/>
          <p:nvPr/>
        </p:nvSpPr>
        <p:spPr>
          <a:xfrm>
            <a:off x="11450023" y="3728766"/>
            <a:ext cx="6012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ACR70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Rectangle 70">
            <a:extLst>
              <a:ext uri="{FF2B5EF4-FFF2-40B4-BE49-F238E27FC236}">
                <a16:creationId xmlns:a16="http://schemas.microsoft.com/office/drawing/2014/main" id="{1A8B2253-F789-A342-BEB6-573E6170F8B0}"/>
              </a:ext>
            </a:extLst>
          </p:cNvPr>
          <p:cNvSpPr>
            <a:spLocks noChangeArrowheads="1"/>
          </p:cNvSpPr>
          <p:nvPr/>
        </p:nvSpPr>
        <p:spPr bwMode="auto">
          <a:xfrm>
            <a:off x="9394297" y="4797357"/>
            <a:ext cx="361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a:ea typeface="+mn-ea"/>
                <a:cs typeface="+mn-cs"/>
              </a:rPr>
              <a:t>Week</a:t>
            </a:r>
            <a:endParaRPr kumimoji="0" lang="en-US" alt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7">
            <a:extLst>
              <a:ext uri="{FF2B5EF4-FFF2-40B4-BE49-F238E27FC236}">
                <a16:creationId xmlns:a16="http://schemas.microsoft.com/office/drawing/2014/main" id="{41994958-B0F8-4E2F-BE9B-D8FB073249DD}"/>
              </a:ext>
            </a:extLst>
          </p:cNvPr>
          <p:cNvSpPr txBox="1"/>
          <p:nvPr/>
        </p:nvSpPr>
        <p:spPr>
          <a:xfrm>
            <a:off x="11105399" y="2799990"/>
            <a:ext cx="431528" cy="3665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30042"/>
                </a:solidFill>
                <a:effectLst/>
                <a:uLnTx/>
                <a:uFillTx/>
                <a:latin typeface="Calibri" panose="020F0502020204030204" pitchFamily="34" charset="0"/>
                <a:ea typeface="+mn-ea"/>
                <a:cs typeface="Calibri" panose="020F0502020204030204" pitchFamily="34" charset="0"/>
              </a:rPr>
              <a:t>72%</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69%</a:t>
            </a:r>
          </a:p>
        </p:txBody>
      </p:sp>
      <p:sp>
        <p:nvSpPr>
          <p:cNvPr id="32" name="TextBox 14">
            <a:extLst>
              <a:ext uri="{FF2B5EF4-FFF2-40B4-BE49-F238E27FC236}">
                <a16:creationId xmlns:a16="http://schemas.microsoft.com/office/drawing/2014/main" id="{34566036-7B31-444C-AAE9-B1F8BCC0C847}"/>
              </a:ext>
            </a:extLst>
          </p:cNvPr>
          <p:cNvSpPr txBox="1"/>
          <p:nvPr/>
        </p:nvSpPr>
        <p:spPr>
          <a:xfrm>
            <a:off x="11105399" y="3252827"/>
            <a:ext cx="431528" cy="3665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51%</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930042"/>
                </a:solidFill>
                <a:effectLst/>
                <a:uLnTx/>
                <a:uFillTx/>
                <a:latin typeface="Calibri" panose="020F0502020204030204" pitchFamily="34" charset="0"/>
                <a:ea typeface="+mn-ea"/>
                <a:cs typeface="Calibri" panose="020F0502020204030204" pitchFamily="34" charset="0"/>
              </a:rPr>
              <a:t>47%</a:t>
            </a:r>
          </a:p>
        </p:txBody>
      </p:sp>
      <p:sp>
        <p:nvSpPr>
          <p:cNvPr id="33" name="TextBox 14">
            <a:extLst>
              <a:ext uri="{FF2B5EF4-FFF2-40B4-BE49-F238E27FC236}">
                <a16:creationId xmlns:a16="http://schemas.microsoft.com/office/drawing/2014/main" id="{BBF9D77C-BBE1-4A19-9155-CD0A713CA99C}"/>
              </a:ext>
            </a:extLst>
          </p:cNvPr>
          <p:cNvSpPr txBox="1"/>
          <p:nvPr/>
        </p:nvSpPr>
        <p:spPr>
          <a:xfrm>
            <a:off x="11105399" y="3674017"/>
            <a:ext cx="431528" cy="392223"/>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32%</a:t>
            </a:r>
          </a:p>
          <a:p>
            <a:pPr marL="0" marR="0" lvl="0" indent="0" algn="l" defTabSz="914400" rtl="0" eaLnBrk="1" fontAlgn="auto" latinLnBrk="0" hangingPunct="1">
              <a:lnSpc>
                <a:spcPct val="80000"/>
              </a:lnSpc>
              <a:spcBef>
                <a:spcPts val="200"/>
              </a:spcBef>
              <a:spcAft>
                <a:spcPts val="0"/>
              </a:spcAft>
              <a:buClrTx/>
              <a:buSzTx/>
              <a:buFontTx/>
              <a:buNone/>
              <a:tabLst/>
              <a:defRPr/>
            </a:pPr>
            <a:r>
              <a:rPr kumimoji="0" lang="en-US" sz="1100" b="1" i="0" u="none" strike="noStrike" kern="1200" cap="none" spc="0" normalizeH="0" baseline="0" noProof="0" dirty="0">
                <a:ln>
                  <a:noFill/>
                </a:ln>
                <a:solidFill>
                  <a:srgbClr val="930042"/>
                </a:solidFill>
                <a:effectLst/>
                <a:uLnTx/>
                <a:uFillTx/>
                <a:latin typeface="Calibri" panose="020F0502020204030204" pitchFamily="34" charset="0"/>
                <a:ea typeface="+mn-ea"/>
                <a:cs typeface="Calibri" panose="020F0502020204030204" pitchFamily="34" charset="0"/>
              </a:rPr>
              <a:t>26%</a:t>
            </a:r>
          </a:p>
        </p:txBody>
      </p:sp>
      <p:sp>
        <p:nvSpPr>
          <p:cNvPr id="35" name="TextBox 34">
            <a:extLst>
              <a:ext uri="{FF2B5EF4-FFF2-40B4-BE49-F238E27FC236}">
                <a16:creationId xmlns:a16="http://schemas.microsoft.com/office/drawing/2014/main" id="{95FF7945-FAB9-48A8-A426-CEC11773AFFA}"/>
              </a:ext>
            </a:extLst>
          </p:cNvPr>
          <p:cNvSpPr txBox="1"/>
          <p:nvPr/>
        </p:nvSpPr>
        <p:spPr>
          <a:xfrm>
            <a:off x="6614767" y="5313353"/>
            <a:ext cx="1074438" cy="276999"/>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IXE (n=283)</a:t>
            </a:r>
          </a:p>
        </p:txBody>
      </p:sp>
      <p:sp>
        <p:nvSpPr>
          <p:cNvPr id="36" name="TextBox 35">
            <a:extLst>
              <a:ext uri="{FF2B5EF4-FFF2-40B4-BE49-F238E27FC236}">
                <a16:creationId xmlns:a16="http://schemas.microsoft.com/office/drawing/2014/main" id="{36D71162-3552-4B47-89AD-B53D640767CF}"/>
              </a:ext>
            </a:extLst>
          </p:cNvPr>
          <p:cNvSpPr txBox="1"/>
          <p:nvPr/>
        </p:nvSpPr>
        <p:spPr>
          <a:xfrm>
            <a:off x="4746968" y="5289954"/>
            <a:ext cx="1132955" cy="276999"/>
          </a:xfrm>
          <a:prstGeom prst="rect">
            <a:avLst/>
          </a:prstGeom>
          <a:noFill/>
        </p:spPr>
        <p:txBody>
          <a:bodyPr wrap="square" rtlCol="0">
            <a:spAutoFit/>
          </a:bodyPr>
          <a:lstStyle/>
          <a:p>
            <a:pPr marL="0" marR="0" lvl="0" indent="0" algn="l" defTabSz="514350" rtl="0" eaLnBrk="1" fontAlgn="auto" latinLnBrk="0" hangingPunct="1">
              <a:lnSpc>
                <a:spcPct val="100000"/>
              </a:lnSpc>
              <a:spcBef>
                <a:spcPts val="731"/>
              </a:spcBef>
              <a:spcAft>
                <a:spcPts val="0"/>
              </a:spcAft>
              <a:buClrTx/>
              <a:buSzTx/>
              <a:buFontTx/>
              <a:buNone/>
              <a:tabLst/>
              <a:defRPr/>
            </a:pPr>
            <a:r>
              <a:rPr kumimoji="0" lang="en-GB" sz="1200" b="0" i="0" u="none" strike="noStrike" kern="0" cap="none" spc="0" normalizeH="0" baseline="0" noProof="0" dirty="0">
                <a:ln>
                  <a:noFill/>
                </a:ln>
                <a:solidFill>
                  <a:srgbClr val="231F20"/>
                </a:solidFill>
                <a:effectLst/>
                <a:uLnTx/>
                <a:uFillTx/>
                <a:latin typeface="Calibri" panose="020F0502020204030204"/>
                <a:ea typeface="+mn-ea"/>
                <a:cs typeface="+mn-cs"/>
              </a:rPr>
              <a:t>ADA (n=283)</a:t>
            </a:r>
          </a:p>
        </p:txBody>
      </p:sp>
      <p:grpSp>
        <p:nvGrpSpPr>
          <p:cNvPr id="37" name="Group 36">
            <a:extLst>
              <a:ext uri="{FF2B5EF4-FFF2-40B4-BE49-F238E27FC236}">
                <a16:creationId xmlns:a16="http://schemas.microsoft.com/office/drawing/2014/main" id="{9798FA03-4E55-44B1-8360-7370C17A23F3}"/>
              </a:ext>
            </a:extLst>
          </p:cNvPr>
          <p:cNvGrpSpPr/>
          <p:nvPr/>
        </p:nvGrpSpPr>
        <p:grpSpPr>
          <a:xfrm>
            <a:off x="6368417" y="5411352"/>
            <a:ext cx="290633" cy="81000"/>
            <a:chOff x="5325913" y="5860210"/>
            <a:chExt cx="516680" cy="144000"/>
          </a:xfrm>
          <a:solidFill>
            <a:srgbClr val="009999"/>
          </a:solidFill>
        </p:grpSpPr>
        <p:sp>
          <p:nvSpPr>
            <p:cNvPr id="50" name="Isosceles Triangle 148">
              <a:extLst>
                <a:ext uri="{FF2B5EF4-FFF2-40B4-BE49-F238E27FC236}">
                  <a16:creationId xmlns:a16="http://schemas.microsoft.com/office/drawing/2014/main" id="{C57FDE2F-77B4-4CF2-9EF2-8C73D78877EE}"/>
                </a:ext>
              </a:extLst>
            </p:cNvPr>
            <p:cNvSpPr/>
            <p:nvPr/>
          </p:nvSpPr>
          <p:spPr>
            <a:xfrm>
              <a:off x="5325913" y="5860210"/>
              <a:ext cx="169425" cy="144000"/>
            </a:xfrm>
            <a:prstGeom prst="triangle">
              <a:avLst/>
            </a:prstGeom>
            <a:grpFill/>
            <a:ln w="12700" cap="flat" cmpd="sng" algn="ctr">
              <a:solidFill>
                <a:srgbClr val="009999"/>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1" name="Isosceles Triangle 149">
              <a:extLst>
                <a:ext uri="{FF2B5EF4-FFF2-40B4-BE49-F238E27FC236}">
                  <a16:creationId xmlns:a16="http://schemas.microsoft.com/office/drawing/2014/main" id="{DF0A965A-A4F8-44F8-8532-B8CA196AF94C}"/>
                </a:ext>
              </a:extLst>
            </p:cNvPr>
            <p:cNvSpPr/>
            <p:nvPr/>
          </p:nvSpPr>
          <p:spPr>
            <a:xfrm>
              <a:off x="5673168" y="5860210"/>
              <a:ext cx="169425" cy="144000"/>
            </a:xfrm>
            <a:prstGeom prst="triangle">
              <a:avLst/>
            </a:prstGeom>
            <a:grpFill/>
            <a:ln w="12700" cap="flat" cmpd="sng" algn="ctr">
              <a:solidFill>
                <a:srgbClr val="009999"/>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52" name="Straight Connector 51">
              <a:extLst>
                <a:ext uri="{FF2B5EF4-FFF2-40B4-BE49-F238E27FC236}">
                  <a16:creationId xmlns:a16="http://schemas.microsoft.com/office/drawing/2014/main" id="{96E7DD37-AA78-4F82-94B6-54CE0E0443BA}"/>
                </a:ext>
              </a:extLst>
            </p:cNvPr>
            <p:cNvCxnSpPr/>
            <p:nvPr/>
          </p:nvCxnSpPr>
          <p:spPr>
            <a:xfrm>
              <a:off x="5389447" y="5951888"/>
              <a:ext cx="338851" cy="0"/>
            </a:xfrm>
            <a:prstGeom prst="line">
              <a:avLst/>
            </a:prstGeom>
            <a:grpFill/>
            <a:ln w="28575" cap="flat" cmpd="sng" algn="ctr">
              <a:solidFill>
                <a:srgbClr val="009999"/>
              </a:solidFill>
              <a:prstDash val="solid"/>
            </a:ln>
            <a:effectLst/>
          </p:spPr>
        </p:cxnSp>
      </p:grpSp>
      <p:grpSp>
        <p:nvGrpSpPr>
          <p:cNvPr id="39" name="Group 38">
            <a:extLst>
              <a:ext uri="{FF2B5EF4-FFF2-40B4-BE49-F238E27FC236}">
                <a16:creationId xmlns:a16="http://schemas.microsoft.com/office/drawing/2014/main" id="{2097E5B2-7658-453C-BB81-C3C2E9877E51}"/>
              </a:ext>
            </a:extLst>
          </p:cNvPr>
          <p:cNvGrpSpPr/>
          <p:nvPr/>
        </p:nvGrpSpPr>
        <p:grpSpPr>
          <a:xfrm>
            <a:off x="4502796" y="5383312"/>
            <a:ext cx="279362" cy="81000"/>
            <a:chOff x="1251697" y="5532476"/>
            <a:chExt cx="496642" cy="144000"/>
          </a:xfrm>
          <a:solidFill>
            <a:srgbClr val="930042"/>
          </a:solidFill>
        </p:grpSpPr>
        <p:sp>
          <p:nvSpPr>
            <p:cNvPr id="44" name="Rectangle 43">
              <a:extLst>
                <a:ext uri="{FF2B5EF4-FFF2-40B4-BE49-F238E27FC236}">
                  <a16:creationId xmlns:a16="http://schemas.microsoft.com/office/drawing/2014/main" id="{599970B2-43D2-451E-B1BD-DA24245FCA9C}"/>
                </a:ext>
              </a:extLst>
            </p:cNvPr>
            <p:cNvSpPr/>
            <p:nvPr/>
          </p:nvSpPr>
          <p:spPr>
            <a:xfrm>
              <a:off x="1251697" y="5532476"/>
              <a:ext cx="144000" cy="144000"/>
            </a:xfrm>
            <a:prstGeom prst="rect">
              <a:avLst/>
            </a:prstGeom>
            <a:grpFill/>
            <a:ln w="12700" cap="flat" cmpd="sng" algn="ctr">
              <a:solidFill>
                <a:srgbClr val="930042"/>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5" name="Rectangle 44">
              <a:extLst>
                <a:ext uri="{FF2B5EF4-FFF2-40B4-BE49-F238E27FC236}">
                  <a16:creationId xmlns:a16="http://schemas.microsoft.com/office/drawing/2014/main" id="{63B534C9-5A34-462A-B707-C92CEFA6C788}"/>
                </a:ext>
              </a:extLst>
            </p:cNvPr>
            <p:cNvSpPr/>
            <p:nvPr/>
          </p:nvSpPr>
          <p:spPr>
            <a:xfrm>
              <a:off x="1604339" y="5532476"/>
              <a:ext cx="144000" cy="144000"/>
            </a:xfrm>
            <a:prstGeom prst="rect">
              <a:avLst/>
            </a:prstGeom>
            <a:grpFill/>
            <a:ln w="12700" cap="flat" cmpd="sng" algn="ctr">
              <a:solidFill>
                <a:srgbClr val="930042"/>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675"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46" name="Straight Connector 45">
              <a:extLst>
                <a:ext uri="{FF2B5EF4-FFF2-40B4-BE49-F238E27FC236}">
                  <a16:creationId xmlns:a16="http://schemas.microsoft.com/office/drawing/2014/main" id="{D25A3011-79DE-471E-9582-6416091DE15E}"/>
                </a:ext>
              </a:extLst>
            </p:cNvPr>
            <p:cNvCxnSpPr/>
            <p:nvPr/>
          </p:nvCxnSpPr>
          <p:spPr>
            <a:xfrm>
              <a:off x="1334707" y="5605088"/>
              <a:ext cx="338850" cy="0"/>
            </a:xfrm>
            <a:prstGeom prst="line">
              <a:avLst/>
            </a:prstGeom>
            <a:grpFill/>
            <a:ln w="28575" cap="flat" cmpd="sng" algn="ctr">
              <a:solidFill>
                <a:srgbClr val="930042"/>
              </a:solidFill>
              <a:prstDash val="solid"/>
            </a:ln>
            <a:effectLst/>
          </p:spPr>
        </p:cxnSp>
      </p:grpSp>
    </p:spTree>
    <p:extLst>
      <p:ext uri="{BB962C8B-B14F-4D97-AF65-F5344CB8AC3E}">
        <p14:creationId xmlns:p14="http://schemas.microsoft.com/office/powerpoint/2010/main" val="704741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SPIRIT-H2H</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Health Outcomes: Week 24</a:t>
            </a:r>
          </a:p>
        </p:txBody>
      </p:sp>
      <p:sp>
        <p:nvSpPr>
          <p:cNvPr id="73" name="TextBox 72">
            <a:extLst>
              <a:ext uri="{FF2B5EF4-FFF2-40B4-BE49-F238E27FC236}">
                <a16:creationId xmlns:a16="http://schemas.microsoft.com/office/drawing/2014/main" id="{5983CB26-4FC6-624B-B91C-A124FB74094B}"/>
              </a:ext>
            </a:extLst>
          </p:cNvPr>
          <p:cNvSpPr txBox="1"/>
          <p:nvPr/>
        </p:nvSpPr>
        <p:spPr>
          <a:xfrm>
            <a:off x="55626" y="6513378"/>
            <a:ext cx="6836869" cy="276999"/>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LB0005; Mease PJ, et al. </a:t>
            </a:r>
            <a:r>
              <a:rPr kumimoji="0" lang="en-US" sz="1200" b="0" i="1"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2019. [Epub ahead of print]</a:t>
            </a:r>
          </a:p>
        </p:txBody>
      </p:sp>
      <p:sp>
        <p:nvSpPr>
          <p:cNvPr id="74" name="Rectangle 73">
            <a:extLst>
              <a:ext uri="{FF2B5EF4-FFF2-40B4-BE49-F238E27FC236}">
                <a16:creationId xmlns:a16="http://schemas.microsoft.com/office/drawing/2014/main" id="{F98CB3B8-6FAD-8442-AE39-4B1FC0B531EF}"/>
              </a:ext>
            </a:extLst>
          </p:cNvPr>
          <p:cNvSpPr/>
          <p:nvPr/>
        </p:nvSpPr>
        <p:spPr>
          <a:xfrm>
            <a:off x="76235" y="6149657"/>
            <a:ext cx="26892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&lt;0.05;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&lt;0.01;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≤0.001 vs ADA</a:t>
            </a:r>
          </a:p>
        </p:txBody>
      </p:sp>
      <p:graphicFrame>
        <p:nvGraphicFramePr>
          <p:cNvPr id="29" name="Chart 28">
            <a:extLst>
              <a:ext uri="{FF2B5EF4-FFF2-40B4-BE49-F238E27FC236}">
                <a16:creationId xmlns:a16="http://schemas.microsoft.com/office/drawing/2014/main" id="{679410A3-28F7-174F-B5C1-F83DCDFE74F4}"/>
              </a:ext>
            </a:extLst>
          </p:cNvPr>
          <p:cNvGraphicFramePr/>
          <p:nvPr/>
        </p:nvGraphicFramePr>
        <p:xfrm>
          <a:off x="2653992" y="1365419"/>
          <a:ext cx="6724184" cy="4645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93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SPIRIT-H2H</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AEs</a:t>
            </a:r>
          </a:p>
        </p:txBody>
      </p:sp>
      <p:sp>
        <p:nvSpPr>
          <p:cNvPr id="73" name="TextBox 72">
            <a:extLst>
              <a:ext uri="{FF2B5EF4-FFF2-40B4-BE49-F238E27FC236}">
                <a16:creationId xmlns:a16="http://schemas.microsoft.com/office/drawing/2014/main" id="{5983CB26-4FC6-624B-B91C-A124FB74094B}"/>
              </a:ext>
            </a:extLst>
          </p:cNvPr>
          <p:cNvSpPr txBox="1"/>
          <p:nvPr/>
        </p:nvSpPr>
        <p:spPr>
          <a:xfrm>
            <a:off x="55626" y="6513378"/>
            <a:ext cx="6836869" cy="276999"/>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LB0005; Mease PJ, et al. </a:t>
            </a:r>
            <a:r>
              <a:rPr kumimoji="0" lang="en-US" sz="1200" b="0" i="1"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2019. [Epub ahead of print]</a:t>
            </a:r>
          </a:p>
        </p:txBody>
      </p:sp>
      <p:sp>
        <p:nvSpPr>
          <p:cNvPr id="74" name="Rectangle 73">
            <a:extLst>
              <a:ext uri="{FF2B5EF4-FFF2-40B4-BE49-F238E27FC236}">
                <a16:creationId xmlns:a16="http://schemas.microsoft.com/office/drawing/2014/main" id="{F98CB3B8-6FAD-8442-AE39-4B1FC0B531EF}"/>
              </a:ext>
            </a:extLst>
          </p:cNvPr>
          <p:cNvSpPr/>
          <p:nvPr/>
        </p:nvSpPr>
        <p:spPr>
          <a:xfrm>
            <a:off x="76235" y="6149657"/>
            <a:ext cx="26892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&lt;0.05,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&lt;0.01;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≤0.001 vs ADA</a:t>
            </a:r>
          </a:p>
        </p:txBody>
      </p:sp>
      <p:graphicFrame>
        <p:nvGraphicFramePr>
          <p:cNvPr id="6" name="Content Placeholder 3">
            <a:extLst>
              <a:ext uri="{FF2B5EF4-FFF2-40B4-BE49-F238E27FC236}">
                <a16:creationId xmlns:a16="http://schemas.microsoft.com/office/drawing/2014/main" id="{98ADE4DA-2216-FA46-80A2-8F0F0C11948D}"/>
              </a:ext>
            </a:extLst>
          </p:cNvPr>
          <p:cNvGraphicFramePr>
            <a:graphicFrameLocks/>
          </p:cNvGraphicFramePr>
          <p:nvPr/>
        </p:nvGraphicFramePr>
        <p:xfrm>
          <a:off x="6514853" y="2007558"/>
          <a:ext cx="4989551" cy="3027143"/>
        </p:xfrm>
        <a:graphic>
          <a:graphicData uri="http://schemas.openxmlformats.org/drawingml/2006/table">
            <a:tbl>
              <a:tblPr firstRow="1" bandRow="1"/>
              <a:tblGrid>
                <a:gridCol w="3017520">
                  <a:extLst>
                    <a:ext uri="{9D8B030D-6E8A-4147-A177-3AD203B41FA5}">
                      <a16:colId xmlns:a16="http://schemas.microsoft.com/office/drawing/2014/main" val="20000"/>
                    </a:ext>
                  </a:extLst>
                </a:gridCol>
                <a:gridCol w="1005959">
                  <a:extLst>
                    <a:ext uri="{9D8B030D-6E8A-4147-A177-3AD203B41FA5}">
                      <a16:colId xmlns:a16="http://schemas.microsoft.com/office/drawing/2014/main" val="20001"/>
                    </a:ext>
                  </a:extLst>
                </a:gridCol>
                <a:gridCol w="966072">
                  <a:extLst>
                    <a:ext uri="{9D8B030D-6E8A-4147-A177-3AD203B41FA5}">
                      <a16:colId xmlns:a16="http://schemas.microsoft.com/office/drawing/2014/main" val="20002"/>
                    </a:ext>
                  </a:extLst>
                </a:gridCol>
              </a:tblGrid>
              <a:tr h="539975">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nSpc>
                          <a:spcPct val="90000"/>
                        </a:lnSpc>
                      </a:pPr>
                      <a:r>
                        <a:rPr lang="en-GB" sz="1600" dirty="0">
                          <a:latin typeface="+mn-lt"/>
                        </a:rPr>
                        <a:t>AEs of special interest, </a:t>
                      </a:r>
                      <a:br>
                        <a:rPr lang="en-GB" sz="1600" dirty="0">
                          <a:latin typeface="+mn-lt"/>
                        </a:rPr>
                      </a:br>
                      <a:r>
                        <a:rPr lang="en-GB" sz="1600" dirty="0">
                          <a:latin typeface="+mn-lt"/>
                        </a:rPr>
                        <a:t>n (%)</a:t>
                      </a:r>
                      <a:endParaRPr lang="en-GB" sz="1600" dirty="0">
                        <a:latin typeface="+mn-lt"/>
                        <a:cs typeface="Calibri" panose="020F0502020204030204" pitchFamily="34" charset="0"/>
                      </a:endParaRPr>
                    </a:p>
                  </a:txBody>
                  <a:tcPr marL="51435" marR="51435"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lnSpc>
                          <a:spcPct val="90000"/>
                        </a:lnSpc>
                        <a:spcBef>
                          <a:spcPts val="0"/>
                        </a:spcBef>
                        <a:spcAft>
                          <a:spcPts val="0"/>
                        </a:spcAft>
                      </a:pPr>
                      <a:r>
                        <a:rPr lang="en-GB" sz="1600" b="1" kern="1200" dirty="0">
                          <a:solidFill>
                            <a:schemeClr val="bg1"/>
                          </a:solidFill>
                          <a:effectLst/>
                          <a:latin typeface="+mn-lt"/>
                          <a:ea typeface="+mn-ea"/>
                          <a:cs typeface="+mn-cs"/>
                        </a:rPr>
                        <a:t>IXE</a:t>
                      </a:r>
                    </a:p>
                    <a:p>
                      <a:pPr marL="0" marR="0" algn="ctr">
                        <a:lnSpc>
                          <a:spcPct val="90000"/>
                        </a:lnSpc>
                        <a:spcBef>
                          <a:spcPts val="0"/>
                        </a:spcBef>
                        <a:spcAft>
                          <a:spcPts val="0"/>
                        </a:spcAft>
                      </a:pPr>
                      <a:r>
                        <a:rPr lang="en-GB" sz="1600" b="1" dirty="0">
                          <a:solidFill>
                            <a:schemeClr val="bg1"/>
                          </a:solidFill>
                          <a:effectLst/>
                          <a:latin typeface="+mn-lt"/>
                        </a:rPr>
                        <a:t>(n=283)</a:t>
                      </a:r>
                    </a:p>
                  </a:txBody>
                  <a:tcPr marL="67500" marR="675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600" b="1" kern="1200" dirty="0">
                          <a:solidFill>
                            <a:schemeClr val="bg1"/>
                          </a:solidFill>
                          <a:effectLst/>
                          <a:latin typeface="+mn-lt"/>
                          <a:ea typeface="+mn-ea"/>
                          <a:cs typeface="+mn-cs"/>
                        </a:rPr>
                        <a:t>ADA</a:t>
                      </a:r>
                    </a:p>
                    <a:p>
                      <a:pPr marL="0" marR="0" indent="0" algn="ctr" defTabSz="457200" rtl="0" eaLnBrk="1" fontAlgn="auto" latinLnBrk="0" hangingPunct="1">
                        <a:lnSpc>
                          <a:spcPct val="90000"/>
                        </a:lnSpc>
                        <a:spcBef>
                          <a:spcPts val="0"/>
                        </a:spcBef>
                        <a:spcAft>
                          <a:spcPts val="0"/>
                        </a:spcAft>
                        <a:buClrTx/>
                        <a:buSzTx/>
                        <a:buFontTx/>
                        <a:buNone/>
                        <a:tabLst/>
                        <a:defRPr/>
                      </a:pPr>
                      <a:r>
                        <a:rPr lang="en-GB" sz="1600" b="1" kern="1200" dirty="0">
                          <a:solidFill>
                            <a:schemeClr val="bg1"/>
                          </a:solidFill>
                          <a:effectLst/>
                          <a:latin typeface="+mn-lt"/>
                          <a:ea typeface="+mn-ea"/>
                          <a:cs typeface="+mn-cs"/>
                        </a:rPr>
                        <a:t>(n=283)</a:t>
                      </a:r>
                    </a:p>
                  </a:txBody>
                  <a:tcPr marL="67500" marR="675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Cytopenias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5 (1.8)</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11 (3.9)</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8"/>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Cerebrocardiovascular events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3 (1.1)</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5 (1.8)</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9"/>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solidFill>
                            <a:schemeClr val="tx1"/>
                          </a:solidFill>
                          <a:effectLst/>
                          <a:latin typeface="+mn-lt"/>
                          <a:ea typeface="Calibri" panose="020F0502020204030204" pitchFamily="34" charset="0"/>
                          <a:cs typeface="Times New Roman" panose="02020603050405020304" pitchFamily="18" charset="0"/>
                        </a:rPr>
                        <a:t>Malignancies</a:t>
                      </a:r>
                      <a:endParaRPr lang="en-NZ" sz="1600" b="1" baseline="30000" dirty="0">
                        <a:solidFill>
                          <a:schemeClr val="tx1"/>
                        </a:solidFill>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0</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3 (1.1)</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10"/>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NZ" sz="1600" b="1" dirty="0">
                          <a:effectLst/>
                          <a:latin typeface="+mn-lt"/>
                          <a:ea typeface="Calibri" panose="020F0502020204030204" pitchFamily="34" charset="0"/>
                          <a:cs typeface="Times New Roman" panose="02020603050405020304" pitchFamily="18" charset="0"/>
                        </a:rPr>
                        <a:t>Pulmonary tuberculosis</a:t>
                      </a: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NZ" sz="1600" dirty="0">
                          <a:effectLst/>
                          <a:latin typeface="+mn-lt"/>
                          <a:ea typeface="Calibri" panose="020F0502020204030204" pitchFamily="34" charset="0"/>
                          <a:cs typeface="Times New Roman" panose="02020603050405020304" pitchFamily="18" charset="0"/>
                        </a:rPr>
                        <a:t>	0</a:t>
                      </a: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NZ" sz="1600" dirty="0">
                          <a:effectLst/>
                          <a:latin typeface="+mn-lt"/>
                          <a:ea typeface="Calibri" panose="020F0502020204030204" pitchFamily="34" charset="0"/>
                          <a:cs typeface="Times New Roman" panose="02020603050405020304" pitchFamily="18" charset="0"/>
                        </a:rPr>
                        <a:t>	0</a:t>
                      </a: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11"/>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Depression</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3 (1.1)</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7 (2.5)</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12"/>
                  </a:ext>
                </a:extLst>
              </a:tr>
              <a:tr h="27273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IBD</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solidFill>
                            <a:schemeClr val="tx1"/>
                          </a:solidFill>
                          <a:effectLst/>
                          <a:latin typeface="+mn-lt"/>
                          <a:ea typeface="Calibri" panose="020F0502020204030204" pitchFamily="34" charset="0"/>
                          <a:cs typeface="Times New Roman" panose="02020603050405020304" pitchFamily="18" charset="0"/>
                        </a:rPr>
                        <a:t>	2 (0.7)</a:t>
                      </a:r>
                      <a:endParaRPr lang="en-NZ"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0</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93901445"/>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5155">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Ulcerative colitis</a:t>
                      </a:r>
                      <a:endParaRPr lang="en-NZ" sz="1600" b="1" dirty="0">
                        <a:effectLst/>
                        <a:latin typeface="+mn-lt"/>
                        <a:ea typeface="Calibri" panose="020F0502020204030204" pitchFamily="34" charset="0"/>
                        <a:cs typeface="Times New Roman" panose="02020603050405020304" pitchFamily="18" charset="0"/>
                      </a:endParaRP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solidFill>
                            <a:schemeClr val="tx1"/>
                          </a:solidFill>
                          <a:effectLst/>
                          <a:latin typeface="+mn-lt"/>
                          <a:ea typeface="Calibri" panose="020F0502020204030204" pitchFamily="34" charset="0"/>
                          <a:cs typeface="Times New Roman" panose="02020603050405020304" pitchFamily="18" charset="0"/>
                        </a:rPr>
                        <a:t>	1 (0.4)</a:t>
                      </a:r>
                      <a:endParaRPr lang="en-NZ"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0</a:t>
                      </a:r>
                      <a:endParaRPr lang="en-NZ" sz="1600" dirty="0">
                        <a:effectLst/>
                        <a:latin typeface="+mn-lt"/>
                        <a:ea typeface="Calibri" panose="020F0502020204030204" pitchFamily="34" charset="0"/>
                        <a:cs typeface="Times New Roman" panose="02020603050405020304" pitchFamily="18" charset="0"/>
                      </a:endParaRP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659150139"/>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5155">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Crohn’s disease</a:t>
                      </a:r>
                      <a:endParaRPr lang="en-NZ" sz="1600" b="1" dirty="0">
                        <a:effectLst/>
                        <a:latin typeface="+mn-lt"/>
                        <a:ea typeface="Calibri" panose="020F0502020204030204" pitchFamily="34" charset="0"/>
                        <a:cs typeface="Times New Roman" panose="02020603050405020304" pitchFamily="18" charset="0"/>
                      </a:endParaRP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solidFill>
                            <a:schemeClr val="tx1"/>
                          </a:solidFill>
                          <a:effectLst/>
                          <a:latin typeface="+mn-lt"/>
                          <a:ea typeface="Calibri" panose="020F0502020204030204" pitchFamily="34" charset="0"/>
                          <a:cs typeface="Times New Roman" panose="02020603050405020304" pitchFamily="18" charset="0"/>
                        </a:rPr>
                        <a:t>	1 (0.4)</a:t>
                      </a:r>
                      <a:endParaRPr lang="en-NZ"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320040" algn="dec"/>
                        </a:tabLst>
                      </a:pPr>
                      <a:r>
                        <a:rPr lang="en-US" sz="1600" dirty="0">
                          <a:effectLst/>
                          <a:latin typeface="+mn-lt"/>
                          <a:ea typeface="Calibri" panose="020F0502020204030204" pitchFamily="34" charset="0"/>
                          <a:cs typeface="Times New Roman" panose="02020603050405020304" pitchFamily="18" charset="0"/>
                        </a:rPr>
                        <a:t>	0</a:t>
                      </a:r>
                      <a:endParaRPr lang="en-NZ" sz="1600" dirty="0">
                        <a:effectLst/>
                        <a:latin typeface="+mn-lt"/>
                        <a:ea typeface="Calibri" panose="020F0502020204030204" pitchFamily="34" charset="0"/>
                        <a:cs typeface="Times New Roman" panose="02020603050405020304" pitchFamily="18" charset="0"/>
                      </a:endParaRPr>
                    </a:p>
                  </a:txBody>
                  <a:tcPr marL="51435" marR="5143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60050572"/>
                  </a:ext>
                </a:extLst>
              </a:tr>
            </a:tbl>
          </a:graphicData>
        </a:graphic>
      </p:graphicFrame>
      <p:graphicFrame>
        <p:nvGraphicFramePr>
          <p:cNvPr id="7" name="Content Placeholder 3">
            <a:extLst>
              <a:ext uri="{FF2B5EF4-FFF2-40B4-BE49-F238E27FC236}">
                <a16:creationId xmlns:a16="http://schemas.microsoft.com/office/drawing/2014/main" id="{99F99E73-D1A1-C548-87FC-6C074F8575DA}"/>
              </a:ext>
            </a:extLst>
          </p:cNvPr>
          <p:cNvGraphicFramePr>
            <a:graphicFrameLocks/>
          </p:cNvGraphicFramePr>
          <p:nvPr/>
        </p:nvGraphicFramePr>
        <p:xfrm>
          <a:off x="613313" y="2007558"/>
          <a:ext cx="5143692" cy="2871839"/>
        </p:xfrm>
        <a:graphic>
          <a:graphicData uri="http://schemas.openxmlformats.org/drawingml/2006/table">
            <a:tbl>
              <a:tblPr firstRow="1" bandRow="1"/>
              <a:tblGrid>
                <a:gridCol w="3017520">
                  <a:extLst>
                    <a:ext uri="{9D8B030D-6E8A-4147-A177-3AD203B41FA5}">
                      <a16:colId xmlns:a16="http://schemas.microsoft.com/office/drawing/2014/main" val="20000"/>
                    </a:ext>
                  </a:extLst>
                </a:gridCol>
                <a:gridCol w="1045848">
                  <a:extLst>
                    <a:ext uri="{9D8B030D-6E8A-4147-A177-3AD203B41FA5}">
                      <a16:colId xmlns:a16="http://schemas.microsoft.com/office/drawing/2014/main" val="20001"/>
                    </a:ext>
                  </a:extLst>
                </a:gridCol>
                <a:gridCol w="1080324">
                  <a:extLst>
                    <a:ext uri="{9D8B030D-6E8A-4147-A177-3AD203B41FA5}">
                      <a16:colId xmlns:a16="http://schemas.microsoft.com/office/drawing/2014/main" val="20002"/>
                    </a:ext>
                  </a:extLst>
                </a:gridCol>
              </a:tblGrid>
              <a:tr h="539975">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nSpc>
                          <a:spcPct val="90000"/>
                        </a:lnSpc>
                      </a:pPr>
                      <a:r>
                        <a:rPr lang="en-GB" sz="1600" dirty="0">
                          <a:latin typeface="+mn-lt"/>
                        </a:rPr>
                        <a:t>AEs of special interest, </a:t>
                      </a:r>
                      <a:br>
                        <a:rPr lang="en-GB" sz="1600" dirty="0">
                          <a:latin typeface="+mn-lt"/>
                        </a:rPr>
                      </a:br>
                      <a:r>
                        <a:rPr lang="en-GB" sz="1600" dirty="0">
                          <a:latin typeface="+mn-lt"/>
                        </a:rPr>
                        <a:t>n (%)</a:t>
                      </a:r>
                      <a:endParaRPr lang="en-GB" sz="1600" dirty="0">
                        <a:latin typeface="+mn-lt"/>
                        <a:cs typeface="Calibri" panose="020F0502020204030204" pitchFamily="34" charset="0"/>
                      </a:endParaRPr>
                    </a:p>
                  </a:txBody>
                  <a:tcPr marL="51435" marR="51435"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algn="ctr">
                        <a:lnSpc>
                          <a:spcPct val="90000"/>
                        </a:lnSpc>
                        <a:spcBef>
                          <a:spcPts val="0"/>
                        </a:spcBef>
                        <a:spcAft>
                          <a:spcPts val="0"/>
                        </a:spcAft>
                      </a:pPr>
                      <a:r>
                        <a:rPr lang="en-GB" sz="1600" b="1" kern="1200" dirty="0">
                          <a:solidFill>
                            <a:schemeClr val="bg1"/>
                          </a:solidFill>
                          <a:effectLst/>
                          <a:latin typeface="+mn-lt"/>
                          <a:ea typeface="+mn-ea"/>
                          <a:cs typeface="+mn-cs"/>
                        </a:rPr>
                        <a:t>IXE</a:t>
                      </a:r>
                    </a:p>
                    <a:p>
                      <a:pPr marL="0" marR="0" algn="ctr">
                        <a:lnSpc>
                          <a:spcPct val="90000"/>
                        </a:lnSpc>
                        <a:spcBef>
                          <a:spcPts val="0"/>
                        </a:spcBef>
                        <a:spcAft>
                          <a:spcPts val="0"/>
                        </a:spcAft>
                      </a:pPr>
                      <a:r>
                        <a:rPr lang="en-GB" sz="1600" b="1" dirty="0">
                          <a:solidFill>
                            <a:schemeClr val="bg1"/>
                          </a:solidFill>
                          <a:effectLst/>
                          <a:latin typeface="+mn-lt"/>
                        </a:rPr>
                        <a:t>(n=283)</a:t>
                      </a:r>
                    </a:p>
                  </a:txBody>
                  <a:tcPr marL="67500" marR="675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1600" b="1" kern="1200" dirty="0">
                          <a:solidFill>
                            <a:schemeClr val="bg1"/>
                          </a:solidFill>
                          <a:effectLst/>
                          <a:latin typeface="+mn-lt"/>
                          <a:ea typeface="+mn-ea"/>
                          <a:cs typeface="+mn-cs"/>
                        </a:rPr>
                        <a:t>ADA</a:t>
                      </a:r>
                    </a:p>
                    <a:p>
                      <a:pPr marL="0" marR="0" indent="0" algn="ctr" defTabSz="457200" rtl="0" eaLnBrk="1" fontAlgn="auto" latinLnBrk="0" hangingPunct="1">
                        <a:lnSpc>
                          <a:spcPct val="90000"/>
                        </a:lnSpc>
                        <a:spcBef>
                          <a:spcPts val="0"/>
                        </a:spcBef>
                        <a:spcAft>
                          <a:spcPts val="0"/>
                        </a:spcAft>
                        <a:buClrTx/>
                        <a:buSzTx/>
                        <a:buFontTx/>
                        <a:buNone/>
                        <a:tabLst/>
                        <a:defRPr/>
                      </a:pPr>
                      <a:r>
                        <a:rPr lang="en-GB" sz="1600" b="1" kern="1200" dirty="0">
                          <a:solidFill>
                            <a:schemeClr val="bg1"/>
                          </a:solidFill>
                          <a:effectLst/>
                          <a:latin typeface="+mn-lt"/>
                          <a:ea typeface="+mn-ea"/>
                          <a:cs typeface="+mn-cs"/>
                        </a:rPr>
                        <a:t>(n=283)</a:t>
                      </a:r>
                    </a:p>
                  </a:txBody>
                  <a:tcPr marL="67500" marR="675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Infections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102 (36.0)</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87 (30.7)</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1"/>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5200">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Serious infections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4 (1.4)</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8 (2.8)</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2"/>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5200">
                        <a:lnSpc>
                          <a:spcPct val="90000"/>
                        </a:lnSpc>
                        <a:spcAft>
                          <a:spcPts val="0"/>
                        </a:spcAft>
                      </a:pPr>
                      <a:r>
                        <a:rPr lang="en-US" sz="1600" b="1" i="1" dirty="0">
                          <a:effectLst/>
                          <a:latin typeface="+mn-lt"/>
                          <a:ea typeface="Calibri" panose="020F0502020204030204" pitchFamily="34" charset="0"/>
                          <a:cs typeface="Times New Roman" panose="02020603050405020304" pitchFamily="18" charset="0"/>
                        </a:rPr>
                        <a:t>Candida</a:t>
                      </a:r>
                      <a:r>
                        <a:rPr lang="en-US" sz="1600" b="1" dirty="0">
                          <a:effectLst/>
                          <a:latin typeface="+mn-lt"/>
                          <a:ea typeface="Calibri" panose="020F0502020204030204" pitchFamily="34" charset="0"/>
                          <a:cs typeface="Times New Roman" panose="02020603050405020304" pitchFamily="18" charset="0"/>
                        </a:rPr>
                        <a:t> infections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7 (2.5)</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2 (0.7)</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3"/>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Injection-site reactions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27 (9.5)</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9 (3.2)</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4"/>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5200">
                        <a:lnSpc>
                          <a:spcPct val="90000"/>
                        </a:lnSpc>
                        <a:spcAft>
                          <a:spcPts val="0"/>
                        </a:spcAft>
                      </a:pPr>
                      <a:r>
                        <a:rPr lang="en-NZ" sz="1600" b="1" dirty="0">
                          <a:effectLst/>
                          <a:latin typeface="+mn-lt"/>
                          <a:ea typeface="Calibri" panose="020F0502020204030204" pitchFamily="34" charset="0"/>
                          <a:cs typeface="Times New Roman" panose="02020603050405020304" pitchFamily="18" charset="0"/>
                        </a:rPr>
                        <a:t>Discontinuation due to ISR</a:t>
                      </a: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NZ" sz="1600" dirty="0">
                          <a:effectLst/>
                          <a:latin typeface="+mn-lt"/>
                          <a:ea typeface="Calibri" panose="020F0502020204030204" pitchFamily="34" charset="0"/>
                          <a:cs typeface="Times New Roman" panose="02020603050405020304" pitchFamily="18" charset="0"/>
                        </a:rPr>
                        <a:t>	1 (0.4)</a:t>
                      </a: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NZ" sz="1600" dirty="0">
                          <a:effectLst/>
                          <a:latin typeface="+mn-lt"/>
                          <a:ea typeface="Calibri" panose="020F0502020204030204" pitchFamily="34" charset="0"/>
                          <a:cs typeface="Times New Roman" panose="02020603050405020304" pitchFamily="18" charset="0"/>
                        </a:rPr>
                        <a:t>	3 (1.1)</a:t>
                      </a: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5"/>
                  </a:ext>
                </a:extLst>
              </a:tr>
              <a:tr h="466488">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Allergic/hypersensitivity reactions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7 (2.5)</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11 (3.9)</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6"/>
                  </a:ext>
                </a:extLst>
              </a:tr>
              <a:tr h="22289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5155">
                        <a:lnSpc>
                          <a:spcPct val="90000"/>
                        </a:lnSpc>
                        <a:spcAft>
                          <a:spcPts val="0"/>
                        </a:spcAft>
                      </a:pPr>
                      <a:r>
                        <a:rPr lang="en-US" sz="1600" b="1" dirty="0">
                          <a:effectLst/>
                          <a:latin typeface="+mn-lt"/>
                          <a:ea typeface="Calibri" panose="020F0502020204030204" pitchFamily="34" charset="0"/>
                          <a:cs typeface="Times New Roman" panose="02020603050405020304" pitchFamily="18" charset="0"/>
                        </a:rPr>
                        <a:t>Potential anaphylaxis</a:t>
                      </a:r>
                      <a:endParaRPr lang="en-NZ" sz="1600" b="1"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0</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ct val="90000"/>
                        </a:lnSpc>
                        <a:spcAft>
                          <a:spcPts val="0"/>
                        </a:spcAft>
                        <a:tabLst>
                          <a:tab pos="457200" algn="dec"/>
                        </a:tabLst>
                      </a:pPr>
                      <a:r>
                        <a:rPr lang="en-US" sz="1600" dirty="0">
                          <a:effectLst/>
                          <a:latin typeface="+mn-lt"/>
                          <a:ea typeface="Calibri" panose="020F0502020204030204" pitchFamily="34" charset="0"/>
                          <a:cs typeface="Times New Roman" panose="02020603050405020304" pitchFamily="18" charset="0"/>
                        </a:rPr>
                        <a:t>	0</a:t>
                      </a:r>
                      <a:endParaRPr lang="en-NZ" sz="1600" dirty="0">
                        <a:effectLst/>
                        <a:latin typeface="+mn-lt"/>
                        <a:ea typeface="Calibri" panose="020F0502020204030204" pitchFamily="34" charset="0"/>
                        <a:cs typeface="Times New Roman" panose="02020603050405020304" pitchFamily="18" charset="0"/>
                      </a:endParaRPr>
                    </a:p>
                  </a:txBody>
                  <a:tcPr marL="51435" marR="5143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6884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Bimekizumab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Proof-of-Concept Study in PsA</a:t>
            </a:r>
          </a:p>
        </p:txBody>
      </p:sp>
      <p:sp>
        <p:nvSpPr>
          <p:cNvPr id="9" name="TextBox 8">
            <a:extLst>
              <a:ext uri="{FF2B5EF4-FFF2-40B4-BE49-F238E27FC236}">
                <a16:creationId xmlns:a16="http://schemas.microsoft.com/office/drawing/2014/main" id="{805C1607-93CB-7840-82E5-F557677F6177}"/>
              </a:ext>
            </a:extLst>
          </p:cNvPr>
          <p:cNvSpPr txBox="1"/>
          <p:nvPr/>
        </p:nvSpPr>
        <p:spPr>
          <a:xfrm>
            <a:off x="55107" y="6513896"/>
            <a:ext cx="5817394" cy="276999"/>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Glatt S, et al. EULAR 2016, London, #OP0108.</a:t>
            </a:r>
          </a:p>
        </p:txBody>
      </p:sp>
      <p:sp>
        <p:nvSpPr>
          <p:cNvPr id="10" name="Content Placeholder 2">
            <a:extLst>
              <a:ext uri="{FF2B5EF4-FFF2-40B4-BE49-F238E27FC236}">
                <a16:creationId xmlns:a16="http://schemas.microsoft.com/office/drawing/2014/main" id="{27C898FB-9C8E-E64E-A97B-46B504D1FFFD}"/>
              </a:ext>
            </a:extLst>
          </p:cNvPr>
          <p:cNvSpPr txBox="1">
            <a:spLocks/>
          </p:cNvSpPr>
          <p:nvPr/>
        </p:nvSpPr>
        <p:spPr>
          <a:xfrm>
            <a:off x="457198" y="1608287"/>
            <a:ext cx="5207621" cy="4402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Monoclonal antibody directed against both IL-17A </a:t>
            </a:r>
            <a:r>
              <a:rPr kumimoji="0" lang="en-US" sz="2400" b="0" i="1"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and</a:t>
            </a:r>
            <a:r>
              <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 IL-17F</a:t>
            </a:r>
          </a:p>
          <a:p>
            <a:pPr marL="685800" marR="0" lvl="1" indent="-28575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In vitro </a:t>
            </a:r>
            <a:r>
              <a:rPr kumimoji="0" lang="en-US" sz="20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human assay showed additive effects of IL-17A and IL-17F inhibition</a:t>
            </a:r>
          </a:p>
          <a:p>
            <a:pPr marL="285750" marR="0" lvl="0" indent="-342900" algn="l" defTabSz="914400" rtl="0" eaLnBrk="1" fontAlgn="auto" latinLnBrk="0" hangingPunct="1">
              <a:lnSpc>
                <a:spcPct val="90000"/>
              </a:lnSpc>
              <a:spcBef>
                <a:spcPts val="3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4 doses at 0, 3, 6 weeks compared with placebo, primary endpoint</a:t>
            </a:r>
            <a:br>
              <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br>
            <a:r>
              <a:rPr kumimoji="0" lang="en-US" sz="24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ACR-N at Week 8</a:t>
            </a:r>
          </a:p>
          <a:p>
            <a:pPr marL="685800" marR="0" lvl="1" indent="-28575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40, 80, 160, 320 mg iv, with double dose at baseline </a:t>
            </a:r>
          </a:p>
        </p:txBody>
      </p:sp>
      <p:pic>
        <p:nvPicPr>
          <p:cNvPr id="3" name="Picture 2" descr="A close up of a sign&#10;&#10;Description automatically generated">
            <a:extLst>
              <a:ext uri="{FF2B5EF4-FFF2-40B4-BE49-F238E27FC236}">
                <a16:creationId xmlns:a16="http://schemas.microsoft.com/office/drawing/2014/main" id="{EDF74FAA-F6C7-493A-BD9E-CAFB81D22CD4}"/>
              </a:ext>
            </a:extLst>
          </p:cNvPr>
          <p:cNvPicPr>
            <a:picLocks noChangeAspect="1"/>
          </p:cNvPicPr>
          <p:nvPr/>
        </p:nvPicPr>
        <p:blipFill>
          <a:blip r:embed="rId2"/>
          <a:stretch>
            <a:fillRect/>
          </a:stretch>
        </p:blipFill>
        <p:spPr>
          <a:xfrm>
            <a:off x="6357256" y="1044864"/>
            <a:ext cx="4772297" cy="4522689"/>
          </a:xfrm>
          <a:prstGeom prst="rect">
            <a:avLst/>
          </a:prstGeom>
        </p:spPr>
      </p:pic>
    </p:spTree>
    <p:extLst>
      <p:ext uri="{BB962C8B-B14F-4D97-AF65-F5344CB8AC3E}">
        <p14:creationId xmlns:p14="http://schemas.microsoft.com/office/powerpoint/2010/main" val="291956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31DF47-1569-4B4B-9621-C8F1EDE2A867}"/>
              </a:ext>
            </a:extLst>
          </p:cNvPr>
          <p:cNvCxnSpPr/>
          <p:nvPr/>
        </p:nvCxnSpPr>
        <p:spPr>
          <a:xfrm>
            <a:off x="457199" y="1647825"/>
            <a:ext cx="1068572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GRAPPA Recommendations: 2015</a:t>
            </a:r>
          </a:p>
        </p:txBody>
      </p:sp>
      <p:sp>
        <p:nvSpPr>
          <p:cNvPr id="19" name="Content Placeholder 2">
            <a:extLst>
              <a:ext uri="{FF2B5EF4-FFF2-40B4-BE49-F238E27FC236}">
                <a16:creationId xmlns:a16="http://schemas.microsoft.com/office/drawing/2014/main" id="{A02D72CC-DF4B-CE4B-84D2-96099F96B2CC}"/>
              </a:ext>
            </a:extLst>
          </p:cNvPr>
          <p:cNvSpPr txBox="1">
            <a:spLocks/>
          </p:cNvSpPr>
          <p:nvPr/>
        </p:nvSpPr>
        <p:spPr>
          <a:xfrm>
            <a:off x="457199" y="1266540"/>
            <a:ext cx="10685722" cy="5198055"/>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400" b="1" i="0" u="none" strike="noStrike" kern="1200" cap="none" spc="0" normalizeH="0" baseline="0" noProof="0" dirty="0">
                <a:ln>
                  <a:noFill/>
                </a:ln>
                <a:solidFill>
                  <a:sysClr val="windowText" lastClr="000000"/>
                </a:solidFill>
                <a:effectLst/>
                <a:uLnTx/>
                <a:uFillTx/>
                <a:latin typeface="Calibri"/>
                <a:ea typeface="+mn-ea"/>
                <a:cs typeface="+mn-cs"/>
              </a:rPr>
              <a:t>Overarching Principles</a:t>
            </a:r>
          </a:p>
          <a:p>
            <a:pPr lvl="0">
              <a:defRPr/>
            </a:pPr>
            <a:r>
              <a:rPr lang="en-GB" sz="2400" dirty="0">
                <a:solidFill>
                  <a:sysClr val="windowText" lastClr="000000"/>
                </a:solidFill>
              </a:rPr>
              <a:t>Achieve lowest possible level of disease activity in all domains of disease</a:t>
            </a:r>
          </a:p>
          <a:p>
            <a:pPr lvl="1">
              <a:defRPr/>
            </a:pPr>
            <a:r>
              <a:rPr lang="en-GB" sz="2000" dirty="0">
                <a:solidFill>
                  <a:sysClr val="windowText" lastClr="000000"/>
                </a:solidFill>
              </a:rPr>
              <a:t>Optimize functional status, improve QoL, and prevent structural damage</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lvl="0">
              <a:defRPr/>
            </a:pPr>
            <a:r>
              <a:rPr lang="en-GB" sz="2400" dirty="0">
                <a:solidFill>
                  <a:sysClr val="windowText" lastClr="000000"/>
                </a:solidFill>
              </a:rPr>
              <a:t>Assessment requires consideration of all major disease domains, including peripheral arthritis, axial disease, enthesitis, dactylitis, psoriasis, and nail disease</a:t>
            </a:r>
          </a:p>
          <a:p>
            <a:pPr lvl="1">
              <a:defRPr/>
            </a:pPr>
            <a:r>
              <a:rPr lang="en-GB" sz="2000" dirty="0">
                <a:solidFill>
                  <a:sysClr val="windowText" lastClr="000000"/>
                </a:solidFill>
              </a:rPr>
              <a:t>The impact of disease on pain, function, QoL, and structural damage should be examined</a:t>
            </a:r>
          </a:p>
          <a:p>
            <a:pPr lvl="1">
              <a:defRPr/>
            </a:pPr>
            <a:r>
              <a:rPr lang="en-GB" sz="2000" dirty="0">
                <a:solidFill>
                  <a:sysClr val="windowText" lastClr="000000"/>
                </a:solidFill>
              </a:rPr>
              <a:t>In addition, activity in other potential related conditions and comorbidities should be considered including CVD, uveitis, IBD, obesity, metabolic syndrome, gout, diabetes, liver disease, depression, and anxiety</a:t>
            </a:r>
          </a:p>
          <a:p>
            <a:pPr lvl="1">
              <a:defRPr/>
            </a:pPr>
            <a:r>
              <a:rPr lang="en-GB" sz="2000" dirty="0">
                <a:solidFill>
                  <a:sysClr val="windowText" lastClr="000000"/>
                </a:solidFill>
              </a:rPr>
              <a:t>Patient-reported measures with a comprehensive history and physical examination, often supplemented by laboratory tests and imaging techniques, should also be included</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lvl="0">
              <a:defRPr/>
            </a:pPr>
            <a:r>
              <a:rPr lang="en-GB" sz="2400" dirty="0">
                <a:solidFill>
                  <a:sysClr val="windowText" lastClr="000000"/>
                </a:solidFill>
              </a:rPr>
              <a:t>Therapeutic decisions need to be individualized</a:t>
            </a: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mn-cs"/>
            </a:endParaRPr>
          </a:p>
          <a:p>
            <a:pPr lvl="0">
              <a:defRPr/>
            </a:pPr>
            <a:r>
              <a:rPr lang="en-GB" sz="2400" dirty="0">
                <a:solidFill>
                  <a:sysClr val="windowText" lastClr="000000"/>
                </a:solidFill>
              </a:rPr>
              <a:t>Ideally, patients should be reviewed promptly</a:t>
            </a:r>
          </a:p>
          <a:p>
            <a:pPr lvl="1">
              <a:defRPr/>
            </a:pPr>
            <a:r>
              <a:rPr lang="en-GB" sz="2000" dirty="0">
                <a:solidFill>
                  <a:sysClr val="windowText" lastClr="000000"/>
                </a:solidFill>
              </a:rPr>
              <a:t>Early diagnosis and treatment are likely to be of benefit</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567603"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Coates L, et al. </a:t>
            </a:r>
            <a:r>
              <a:rPr lang="da-DK" sz="1200" i="1" dirty="0">
                <a:solidFill>
                  <a:prstClr val="black"/>
                </a:solidFill>
              </a:rPr>
              <a:t>Arthritis Rheumatol</a:t>
            </a:r>
            <a:r>
              <a:rPr lang="da-DK" sz="1200" dirty="0">
                <a:solidFill>
                  <a:prstClr val="black"/>
                </a:solidFill>
              </a:rPr>
              <a:t>. 2016;68:1060-1071.</a:t>
            </a:r>
            <a:endParaRPr lang="da-DK" sz="1200" dirty="0">
              <a:solidFill>
                <a:prstClr val="black"/>
              </a:solidFill>
              <a:latin typeface="Calibri"/>
            </a:endParaRPr>
          </a:p>
        </p:txBody>
      </p:sp>
    </p:spTree>
    <p:extLst>
      <p:ext uri="{BB962C8B-B14F-4D97-AF65-F5344CB8AC3E}">
        <p14:creationId xmlns:p14="http://schemas.microsoft.com/office/powerpoint/2010/main" val="2744723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Single Corner Snipped 266">
            <a:extLst>
              <a:ext uri="{FF2B5EF4-FFF2-40B4-BE49-F238E27FC236}">
                <a16:creationId xmlns:a16="http://schemas.microsoft.com/office/drawing/2014/main" id="{47B93168-FA06-4AA2-B825-348D8843C9F1}"/>
              </a:ext>
            </a:extLst>
          </p:cNvPr>
          <p:cNvSpPr/>
          <p:nvPr/>
        </p:nvSpPr>
        <p:spPr bwMode="auto">
          <a:xfrm>
            <a:off x="10603648" y="2397130"/>
            <a:ext cx="274320" cy="2103120"/>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266" name="Rectangle: Single Corner Snipped 265">
            <a:extLst>
              <a:ext uri="{FF2B5EF4-FFF2-40B4-BE49-F238E27FC236}">
                <a16:creationId xmlns:a16="http://schemas.microsoft.com/office/drawing/2014/main" id="{D122AE56-F93E-48AA-BEEF-C98FE4DB341B}"/>
              </a:ext>
            </a:extLst>
          </p:cNvPr>
          <p:cNvSpPr/>
          <p:nvPr/>
        </p:nvSpPr>
        <p:spPr bwMode="auto">
          <a:xfrm>
            <a:off x="7146333" y="2397130"/>
            <a:ext cx="274320" cy="2103120"/>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265" name="Rectangle: Single Corner Snipped 264">
            <a:extLst>
              <a:ext uri="{FF2B5EF4-FFF2-40B4-BE49-F238E27FC236}">
                <a16:creationId xmlns:a16="http://schemas.microsoft.com/office/drawing/2014/main" id="{4024F72C-DB37-4130-9ABB-41BA2D70DB0F}"/>
              </a:ext>
            </a:extLst>
          </p:cNvPr>
          <p:cNvSpPr/>
          <p:nvPr/>
        </p:nvSpPr>
        <p:spPr bwMode="auto">
          <a:xfrm>
            <a:off x="3619357" y="2397130"/>
            <a:ext cx="274320" cy="2103120"/>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97713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Bimekizumab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Proof-of-Concept Study in PsA: ACR Responses</a:t>
            </a:r>
          </a:p>
        </p:txBody>
      </p:sp>
      <p:sp>
        <p:nvSpPr>
          <p:cNvPr id="9" name="TextBox 8">
            <a:extLst>
              <a:ext uri="{FF2B5EF4-FFF2-40B4-BE49-F238E27FC236}">
                <a16:creationId xmlns:a16="http://schemas.microsoft.com/office/drawing/2014/main" id="{805C1607-93CB-7840-82E5-F557677F6177}"/>
              </a:ext>
            </a:extLst>
          </p:cNvPr>
          <p:cNvSpPr txBox="1"/>
          <p:nvPr/>
        </p:nvSpPr>
        <p:spPr>
          <a:xfrm>
            <a:off x="55107" y="6513896"/>
            <a:ext cx="5817394" cy="276999"/>
          </a:xfrm>
          <a:prstGeom prst="rect">
            <a:avLst/>
          </a:prstGeom>
          <a:noFill/>
        </p:spPr>
        <p:txBody>
          <a:bodyPr wrap="square" rtlCol="0" anchor="b">
            <a:spAutoFit/>
          </a:bodyPr>
          <a:lstStyle/>
          <a:p>
            <a:pPr marL="7938"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Glatt S, et al. EULAR 2016, London, #OP0108.</a:t>
            </a:r>
          </a:p>
        </p:txBody>
      </p:sp>
      <p:sp>
        <p:nvSpPr>
          <p:cNvPr id="31" name="TextBox 30">
            <a:extLst>
              <a:ext uri="{FF2B5EF4-FFF2-40B4-BE49-F238E27FC236}">
                <a16:creationId xmlns:a16="http://schemas.microsoft.com/office/drawing/2014/main" id="{86A796C8-6773-FC49-93AA-4915FB7A5E72}"/>
              </a:ext>
            </a:extLst>
          </p:cNvPr>
          <p:cNvSpPr txBox="1"/>
          <p:nvPr/>
        </p:nvSpPr>
        <p:spPr>
          <a:xfrm>
            <a:off x="3617845" y="1416880"/>
            <a:ext cx="48793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ACR20, ACR50, and ACR70 through Week 8</a:t>
            </a:r>
          </a:p>
        </p:txBody>
      </p:sp>
      <p:sp>
        <p:nvSpPr>
          <p:cNvPr id="32" name="Rectangle 31">
            <a:extLst>
              <a:ext uri="{FF2B5EF4-FFF2-40B4-BE49-F238E27FC236}">
                <a16:creationId xmlns:a16="http://schemas.microsoft.com/office/drawing/2014/main" id="{19BF4DFF-7577-E648-B3CB-283852D50335}"/>
              </a:ext>
            </a:extLst>
          </p:cNvPr>
          <p:cNvSpPr/>
          <p:nvPr/>
        </p:nvSpPr>
        <p:spPr>
          <a:xfrm>
            <a:off x="462839" y="5600824"/>
            <a:ext cx="8155757" cy="531486"/>
          </a:xfrm>
          <a:prstGeom prst="rect">
            <a:avLst/>
          </a:prstGeom>
          <a:solidFill>
            <a:srgbClr val="B80088"/>
          </a:solidFill>
          <a:ln w="25400" cap="flat" cmpd="sng" algn="ctr">
            <a:solidFill>
              <a:srgbClr val="B2B2B2">
                <a:shade val="50000"/>
              </a:srgbClr>
            </a:solidFill>
            <a:prstDash val="solid"/>
          </a:ln>
          <a:effectLst/>
        </p:spPr>
        <p:txBody>
          <a:bodyPr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Bimekizumab demonstrated high efficacy for skin and joints, and no major safety signals, in this early proof-of-concept study in PsA.</a:t>
            </a:r>
          </a:p>
        </p:txBody>
      </p:sp>
      <p:sp>
        <p:nvSpPr>
          <p:cNvPr id="33" name="TextBox 32">
            <a:extLst>
              <a:ext uri="{FF2B5EF4-FFF2-40B4-BE49-F238E27FC236}">
                <a16:creationId xmlns:a16="http://schemas.microsoft.com/office/drawing/2014/main" id="{AD56BC9A-32C1-3740-83DA-C774B68C7407}"/>
              </a:ext>
            </a:extLst>
          </p:cNvPr>
          <p:cNvSpPr txBox="1"/>
          <p:nvPr/>
        </p:nvSpPr>
        <p:spPr>
          <a:xfrm>
            <a:off x="9573175" y="2326590"/>
            <a:ext cx="12554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*Top 3 doses</a:t>
            </a:r>
          </a:p>
        </p:txBody>
      </p:sp>
      <p:sp>
        <p:nvSpPr>
          <p:cNvPr id="34" name="TextBox 33">
            <a:extLst>
              <a:ext uri="{FF2B5EF4-FFF2-40B4-BE49-F238E27FC236}">
                <a16:creationId xmlns:a16="http://schemas.microsoft.com/office/drawing/2014/main" id="{BD9C2CDB-26F6-EA42-9626-EE903D74C03B}"/>
              </a:ext>
            </a:extLst>
          </p:cNvPr>
          <p:cNvSpPr txBox="1"/>
          <p:nvPr/>
        </p:nvSpPr>
        <p:spPr>
          <a:xfrm>
            <a:off x="9721878" y="1822534"/>
            <a:ext cx="2205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PBO (n=12)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Bimekizumab (n=30)*</a:t>
            </a:r>
          </a:p>
        </p:txBody>
      </p:sp>
      <p:sp>
        <p:nvSpPr>
          <p:cNvPr id="35" name="Oval 34">
            <a:extLst>
              <a:ext uri="{FF2B5EF4-FFF2-40B4-BE49-F238E27FC236}">
                <a16:creationId xmlns:a16="http://schemas.microsoft.com/office/drawing/2014/main" id="{F7FC2F2E-4A11-B045-8CD2-7487832B3DC0}"/>
              </a:ext>
            </a:extLst>
          </p:cNvPr>
          <p:cNvSpPr/>
          <p:nvPr/>
        </p:nvSpPr>
        <p:spPr>
          <a:xfrm>
            <a:off x="9649870" y="2136879"/>
            <a:ext cx="125533" cy="124356"/>
          </a:xfrm>
          <a:prstGeom prst="ellips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Content Placeholder 2">
            <a:extLst>
              <a:ext uri="{FF2B5EF4-FFF2-40B4-BE49-F238E27FC236}">
                <a16:creationId xmlns:a16="http://schemas.microsoft.com/office/drawing/2014/main" id="{A66D1C75-F2C7-7541-BF65-8F9221D436C4}"/>
              </a:ext>
            </a:extLst>
          </p:cNvPr>
          <p:cNvSpPr txBox="1">
            <a:spLocks/>
          </p:cNvSpPr>
          <p:nvPr/>
        </p:nvSpPr>
        <p:spPr>
          <a:xfrm>
            <a:off x="429974" y="4823409"/>
            <a:ext cx="8640961" cy="510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173038" algn="l" defTabSz="914400" rtl="0" eaLnBrk="1" fontAlgn="auto" latinLnBrk="0" hangingPunct="1">
              <a:lnSpc>
                <a:spcPct val="90000"/>
              </a:lnSpc>
              <a:spcBef>
                <a:spcPts val="3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100% PASI 75 at Week 8</a:t>
            </a:r>
          </a:p>
          <a:p>
            <a:pPr marL="285750" marR="0" lvl="0" indent="-173038" algn="l" defTabSz="914400" rtl="0" eaLnBrk="1" fontAlgn="auto" latinLnBrk="0" hangingPunct="1">
              <a:lnSpc>
                <a:spcPct val="90000"/>
              </a:lnSpc>
              <a:spcBef>
                <a:spcPts val="3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Calibri" panose="020F0502020204030204" pitchFamily="34" charset="0"/>
              </a:rPr>
              <a:t>No significant safety signals. 3 SAEs in 1 patient related to a fall</a:t>
            </a:r>
          </a:p>
        </p:txBody>
      </p:sp>
      <p:grpSp>
        <p:nvGrpSpPr>
          <p:cNvPr id="37" name="Group 36">
            <a:extLst>
              <a:ext uri="{FF2B5EF4-FFF2-40B4-BE49-F238E27FC236}">
                <a16:creationId xmlns:a16="http://schemas.microsoft.com/office/drawing/2014/main" id="{5BC48A3E-C8FA-4040-A13E-6666BEABC8C2}"/>
              </a:ext>
            </a:extLst>
          </p:cNvPr>
          <p:cNvGrpSpPr/>
          <p:nvPr/>
        </p:nvGrpSpPr>
        <p:grpSpPr>
          <a:xfrm>
            <a:off x="756145" y="2173677"/>
            <a:ext cx="3419921" cy="2501075"/>
            <a:chOff x="167508" y="2809733"/>
            <a:chExt cx="2798326" cy="2172114"/>
          </a:xfrm>
        </p:grpSpPr>
        <p:grpSp>
          <p:nvGrpSpPr>
            <p:cNvPr id="38" name="Group 37">
              <a:extLst>
                <a:ext uri="{FF2B5EF4-FFF2-40B4-BE49-F238E27FC236}">
                  <a16:creationId xmlns:a16="http://schemas.microsoft.com/office/drawing/2014/main" id="{18B19E24-1D54-7142-8C54-5A3A4FCA9767}"/>
                </a:ext>
              </a:extLst>
            </p:cNvPr>
            <p:cNvGrpSpPr/>
            <p:nvPr/>
          </p:nvGrpSpPr>
          <p:grpSpPr>
            <a:xfrm>
              <a:off x="2577728" y="3220853"/>
              <a:ext cx="107762" cy="400686"/>
              <a:chOff x="1280179" y="3455670"/>
              <a:chExt cx="107762" cy="492224"/>
            </a:xfrm>
          </p:grpSpPr>
          <p:cxnSp>
            <p:nvCxnSpPr>
              <p:cNvPr id="111" name="Straight Connector 110">
                <a:extLst>
                  <a:ext uri="{FF2B5EF4-FFF2-40B4-BE49-F238E27FC236}">
                    <a16:creationId xmlns:a16="http://schemas.microsoft.com/office/drawing/2014/main" id="{AC9996B6-3C1B-C44E-AE03-238F89D2068E}"/>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8270781-1F8E-624E-A3B3-5B2B4A6719C1}"/>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72838DD-57E3-C94C-840F-8A0C267A000C}"/>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7774551-55CE-3F46-9FBD-3D013EBCFE70}"/>
                </a:ext>
              </a:extLst>
            </p:cNvPr>
            <p:cNvGrpSpPr/>
            <p:nvPr/>
          </p:nvGrpSpPr>
          <p:grpSpPr>
            <a:xfrm>
              <a:off x="2219696" y="3448962"/>
              <a:ext cx="107762" cy="473943"/>
              <a:chOff x="1280179" y="3455670"/>
              <a:chExt cx="107762" cy="492224"/>
            </a:xfrm>
          </p:grpSpPr>
          <p:cxnSp>
            <p:nvCxnSpPr>
              <p:cNvPr id="108" name="Straight Connector 107">
                <a:extLst>
                  <a:ext uri="{FF2B5EF4-FFF2-40B4-BE49-F238E27FC236}">
                    <a16:creationId xmlns:a16="http://schemas.microsoft.com/office/drawing/2014/main" id="{ABD60208-6853-DC47-BE72-2C101F67B007}"/>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52BBB94-B2F7-164B-8DFA-5075D4294087}"/>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A4127A8-D8C9-4241-8CBB-8B5BDBF2FA70}"/>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1D3ED461-7979-1B41-9D60-56C6B803F998}"/>
                </a:ext>
              </a:extLst>
            </p:cNvPr>
            <p:cNvGrpSpPr/>
            <p:nvPr/>
          </p:nvGrpSpPr>
          <p:grpSpPr>
            <a:xfrm>
              <a:off x="1681359" y="3608661"/>
              <a:ext cx="107762" cy="499700"/>
              <a:chOff x="1280179" y="3455670"/>
              <a:chExt cx="107762" cy="492224"/>
            </a:xfrm>
          </p:grpSpPr>
          <p:cxnSp>
            <p:nvCxnSpPr>
              <p:cNvPr id="105" name="Straight Connector 104">
                <a:extLst>
                  <a:ext uri="{FF2B5EF4-FFF2-40B4-BE49-F238E27FC236}">
                    <a16:creationId xmlns:a16="http://schemas.microsoft.com/office/drawing/2014/main" id="{C7C5E4F5-1225-864E-AD2C-8D68082A7C25}"/>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F6C5150-1211-164E-B26E-DA22F3221929}"/>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4599B41-2E74-8C48-AE8A-1776C6648CED}"/>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BDEB359C-876A-E647-AC47-3918B54FAAD6}"/>
                </a:ext>
              </a:extLst>
            </p:cNvPr>
            <p:cNvGrpSpPr/>
            <p:nvPr/>
          </p:nvGrpSpPr>
          <p:grpSpPr>
            <a:xfrm>
              <a:off x="1501054" y="3796693"/>
              <a:ext cx="107762" cy="466214"/>
              <a:chOff x="1280179" y="3455670"/>
              <a:chExt cx="107762" cy="492224"/>
            </a:xfrm>
          </p:grpSpPr>
          <p:cxnSp>
            <p:nvCxnSpPr>
              <p:cNvPr id="102" name="Straight Connector 101">
                <a:extLst>
                  <a:ext uri="{FF2B5EF4-FFF2-40B4-BE49-F238E27FC236}">
                    <a16:creationId xmlns:a16="http://schemas.microsoft.com/office/drawing/2014/main" id="{B6FD60F7-A352-E24D-AA80-D17DEE606DD3}"/>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899BBB0-7AC3-E244-A086-873E3EEFC0BD}"/>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0C76668-7F14-6D48-9EEA-922E0F0DFEB1}"/>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75086FE-9A54-0B45-950F-B529F2EDBAD3}"/>
                </a:ext>
              </a:extLst>
            </p:cNvPr>
            <p:cNvGrpSpPr/>
            <p:nvPr/>
          </p:nvGrpSpPr>
          <p:grpSpPr>
            <a:xfrm>
              <a:off x="2219696" y="3770934"/>
              <a:ext cx="107762" cy="651671"/>
              <a:chOff x="1280179" y="3455670"/>
              <a:chExt cx="107762" cy="492224"/>
            </a:xfrm>
          </p:grpSpPr>
          <p:cxnSp>
            <p:nvCxnSpPr>
              <p:cNvPr id="99" name="Straight Connector 98">
                <a:extLst>
                  <a:ext uri="{FF2B5EF4-FFF2-40B4-BE49-F238E27FC236}">
                    <a16:creationId xmlns:a16="http://schemas.microsoft.com/office/drawing/2014/main" id="{67148082-4BF0-804D-B6DA-9BE49EC2ABAD}"/>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7EA7EB5-953A-154A-B3BA-92EDBD693553}"/>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E90E6F7-2638-3346-AE4D-289115DBFEFC}"/>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BA2CDA79-2B44-F14E-87D0-AE6055A4D539}"/>
                </a:ext>
              </a:extLst>
            </p:cNvPr>
            <p:cNvGrpSpPr/>
            <p:nvPr/>
          </p:nvGrpSpPr>
          <p:grpSpPr>
            <a:xfrm>
              <a:off x="2570002" y="3889421"/>
              <a:ext cx="107762" cy="587276"/>
              <a:chOff x="1280179" y="3455670"/>
              <a:chExt cx="107762" cy="492224"/>
            </a:xfrm>
          </p:grpSpPr>
          <p:cxnSp>
            <p:nvCxnSpPr>
              <p:cNvPr id="96" name="Straight Connector 95">
                <a:extLst>
                  <a:ext uri="{FF2B5EF4-FFF2-40B4-BE49-F238E27FC236}">
                    <a16:creationId xmlns:a16="http://schemas.microsoft.com/office/drawing/2014/main" id="{69868B54-CBC7-D54C-8E9B-8EDB473A012E}"/>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FE1BB4D-1E11-4740-BC97-55C169AFC6EC}"/>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D69E63E-A2E5-5048-93E4-33155A72ECF3}"/>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C94B61B-3299-F044-8E64-90FB8E3628D2}"/>
                </a:ext>
              </a:extLst>
            </p:cNvPr>
            <p:cNvGrpSpPr/>
            <p:nvPr/>
          </p:nvGrpSpPr>
          <p:grpSpPr>
            <a:xfrm>
              <a:off x="1678784" y="4025936"/>
              <a:ext cx="107762" cy="491974"/>
              <a:chOff x="1280179" y="3455670"/>
              <a:chExt cx="107762" cy="492224"/>
            </a:xfrm>
          </p:grpSpPr>
          <p:cxnSp>
            <p:nvCxnSpPr>
              <p:cNvPr id="93" name="Straight Connector 92">
                <a:extLst>
                  <a:ext uri="{FF2B5EF4-FFF2-40B4-BE49-F238E27FC236}">
                    <a16:creationId xmlns:a16="http://schemas.microsoft.com/office/drawing/2014/main" id="{0BAFE136-1052-044F-B209-B6781E7F52FE}"/>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FA0F34-01A2-F142-A14F-5D19E65C14BB}"/>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665C3EE-94A5-B24D-9646-57009C76ACC4}"/>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DCB8F6A-3F47-6642-B017-1198EB387AE9}"/>
                </a:ext>
              </a:extLst>
            </p:cNvPr>
            <p:cNvGrpSpPr/>
            <p:nvPr/>
          </p:nvGrpSpPr>
          <p:grpSpPr>
            <a:xfrm>
              <a:off x="1501056" y="4028512"/>
              <a:ext cx="107762" cy="491974"/>
              <a:chOff x="1280179" y="3455670"/>
              <a:chExt cx="107762" cy="492224"/>
            </a:xfrm>
          </p:grpSpPr>
          <p:cxnSp>
            <p:nvCxnSpPr>
              <p:cNvPr id="90" name="Straight Connector 89">
                <a:extLst>
                  <a:ext uri="{FF2B5EF4-FFF2-40B4-BE49-F238E27FC236}">
                    <a16:creationId xmlns:a16="http://schemas.microsoft.com/office/drawing/2014/main" id="{C769CA07-B221-C048-B899-C606D82A7E64}"/>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C19776-49C7-5540-88E4-DBBFC7929F8D}"/>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932B633-6E57-5F40-B3A6-3BA317A77FD7}"/>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5D3D9E79-9A63-5646-AC4F-CDFC09F225AD}"/>
                </a:ext>
              </a:extLst>
            </p:cNvPr>
            <p:cNvSpPr txBox="1"/>
            <p:nvPr/>
          </p:nvSpPr>
          <p:spPr>
            <a:xfrm rot="16200000">
              <a:off x="-446524" y="3581033"/>
              <a:ext cx="1656185" cy="428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ACR (95% CI) response rate (%)</a:t>
              </a:r>
            </a:p>
          </p:txBody>
        </p:sp>
        <p:cxnSp>
          <p:nvCxnSpPr>
            <p:cNvPr id="47" name="Straight Connector 46">
              <a:extLst>
                <a:ext uri="{FF2B5EF4-FFF2-40B4-BE49-F238E27FC236}">
                  <a16:creationId xmlns:a16="http://schemas.microsoft.com/office/drawing/2014/main" id="{4A6B62B9-20F1-3843-B2A0-F0BB491E677C}"/>
                </a:ext>
              </a:extLst>
            </p:cNvPr>
            <p:cNvCxnSpPr/>
            <p:nvPr/>
          </p:nvCxnSpPr>
          <p:spPr>
            <a:xfrm>
              <a:off x="1118671" y="3072216"/>
              <a:ext cx="0" cy="14766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65E0F2-95BE-D741-845B-A293029FE8E4}"/>
                </a:ext>
              </a:extLst>
            </p:cNvPr>
            <p:cNvCxnSpPr/>
            <p:nvPr/>
          </p:nvCxnSpPr>
          <p:spPr>
            <a:xfrm>
              <a:off x="1057963" y="4546909"/>
              <a:ext cx="17254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7C5743-52B5-5046-B5CA-E9D059DC95E3}"/>
                </a:ext>
              </a:extLst>
            </p:cNvPr>
            <p:cNvCxnSpPr/>
            <p:nvPr/>
          </p:nvCxnSpPr>
          <p:spPr>
            <a:xfrm>
              <a:off x="1548355"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EAB81B9-99D3-B641-945D-A15595B175BD}"/>
                </a:ext>
              </a:extLst>
            </p:cNvPr>
            <p:cNvSpPr txBox="1"/>
            <p:nvPr/>
          </p:nvSpPr>
          <p:spPr>
            <a:xfrm>
              <a:off x="1510974"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2</a:t>
              </a:r>
            </a:p>
          </p:txBody>
        </p:sp>
        <p:sp>
          <p:nvSpPr>
            <p:cNvPr id="51" name="TextBox 50">
              <a:extLst>
                <a:ext uri="{FF2B5EF4-FFF2-40B4-BE49-F238E27FC236}">
                  <a16:creationId xmlns:a16="http://schemas.microsoft.com/office/drawing/2014/main" id="{E08192CA-537F-724F-80CD-5C282376D814}"/>
                </a:ext>
              </a:extLst>
            </p:cNvPr>
            <p:cNvSpPr txBox="1"/>
            <p:nvPr/>
          </p:nvSpPr>
          <p:spPr>
            <a:xfrm>
              <a:off x="834246" y="4142569"/>
              <a:ext cx="189047"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cxnSp>
          <p:nvCxnSpPr>
            <p:cNvPr id="52" name="Straight Connector 51">
              <a:extLst>
                <a:ext uri="{FF2B5EF4-FFF2-40B4-BE49-F238E27FC236}">
                  <a16:creationId xmlns:a16="http://schemas.microsoft.com/office/drawing/2014/main" id="{E657941D-D7BB-194F-A9B9-D26A5DB7B68C}"/>
                </a:ext>
              </a:extLst>
            </p:cNvPr>
            <p:cNvCxnSpPr/>
            <p:nvPr/>
          </p:nvCxnSpPr>
          <p:spPr>
            <a:xfrm flipH="1">
              <a:off x="1057963" y="4252226"/>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1289837-C88C-B74B-8491-2F93965DE391}"/>
                </a:ext>
              </a:extLst>
            </p:cNvPr>
            <p:cNvSpPr txBox="1"/>
            <p:nvPr/>
          </p:nvSpPr>
          <p:spPr>
            <a:xfrm>
              <a:off x="834246" y="3846239"/>
              <a:ext cx="189047"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cxnSp>
          <p:nvCxnSpPr>
            <p:cNvPr id="54" name="Straight Connector 53">
              <a:extLst>
                <a:ext uri="{FF2B5EF4-FFF2-40B4-BE49-F238E27FC236}">
                  <a16:creationId xmlns:a16="http://schemas.microsoft.com/office/drawing/2014/main" id="{C0AC52CB-90C2-F64C-BC7C-C51373BEFE4B}"/>
                </a:ext>
              </a:extLst>
            </p:cNvPr>
            <p:cNvCxnSpPr/>
            <p:nvPr/>
          </p:nvCxnSpPr>
          <p:spPr>
            <a:xfrm flipH="1">
              <a:off x="1057963" y="3955895"/>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E68DE42-86E5-B945-B074-D3F045D853E8}"/>
                </a:ext>
              </a:extLst>
            </p:cNvPr>
            <p:cNvSpPr txBox="1"/>
            <p:nvPr/>
          </p:nvSpPr>
          <p:spPr>
            <a:xfrm>
              <a:off x="834246" y="3555102"/>
              <a:ext cx="189047"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cxnSp>
          <p:nvCxnSpPr>
            <p:cNvPr id="56" name="Straight Connector 55">
              <a:extLst>
                <a:ext uri="{FF2B5EF4-FFF2-40B4-BE49-F238E27FC236}">
                  <a16:creationId xmlns:a16="http://schemas.microsoft.com/office/drawing/2014/main" id="{11A6755A-D858-4D4F-8BCC-FB5B7FCFFFAA}"/>
                </a:ext>
              </a:extLst>
            </p:cNvPr>
            <p:cNvCxnSpPr/>
            <p:nvPr/>
          </p:nvCxnSpPr>
          <p:spPr>
            <a:xfrm flipH="1">
              <a:off x="1057963" y="3664758"/>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8A610D1-08AE-3A4B-9174-2F7F7CF74057}"/>
                </a:ext>
              </a:extLst>
            </p:cNvPr>
            <p:cNvSpPr txBox="1"/>
            <p:nvPr/>
          </p:nvSpPr>
          <p:spPr>
            <a:xfrm>
              <a:off x="834246" y="3263013"/>
              <a:ext cx="189047"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cxnSp>
          <p:nvCxnSpPr>
            <p:cNvPr id="58" name="Straight Connector 57">
              <a:extLst>
                <a:ext uri="{FF2B5EF4-FFF2-40B4-BE49-F238E27FC236}">
                  <a16:creationId xmlns:a16="http://schemas.microsoft.com/office/drawing/2014/main" id="{4118EF41-9292-B046-8873-AA199BBA0830}"/>
                </a:ext>
              </a:extLst>
            </p:cNvPr>
            <p:cNvCxnSpPr/>
            <p:nvPr/>
          </p:nvCxnSpPr>
          <p:spPr>
            <a:xfrm flipH="1">
              <a:off x="1057963" y="3372669"/>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30E8B07-0BE1-F940-A258-EAC704A4132A}"/>
                </a:ext>
              </a:extLst>
            </p:cNvPr>
            <p:cNvSpPr txBox="1"/>
            <p:nvPr/>
          </p:nvSpPr>
          <p:spPr>
            <a:xfrm>
              <a:off x="739719" y="2967292"/>
              <a:ext cx="28357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60" name="Straight Connector 59">
              <a:extLst>
                <a:ext uri="{FF2B5EF4-FFF2-40B4-BE49-F238E27FC236}">
                  <a16:creationId xmlns:a16="http://schemas.microsoft.com/office/drawing/2014/main" id="{98B7F88D-87DE-C941-9615-0A87A8F6E3DD}"/>
                </a:ext>
              </a:extLst>
            </p:cNvPr>
            <p:cNvCxnSpPr/>
            <p:nvPr/>
          </p:nvCxnSpPr>
          <p:spPr>
            <a:xfrm flipH="1">
              <a:off x="1057963" y="3076948"/>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53B0A13-083B-2947-8D1F-4E25F484BC36}"/>
                </a:ext>
              </a:extLst>
            </p:cNvPr>
            <p:cNvSpPr txBox="1"/>
            <p:nvPr/>
          </p:nvSpPr>
          <p:spPr>
            <a:xfrm>
              <a:off x="928771" y="4431969"/>
              <a:ext cx="94524"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62" name="TextBox 61">
              <a:extLst>
                <a:ext uri="{FF2B5EF4-FFF2-40B4-BE49-F238E27FC236}">
                  <a16:creationId xmlns:a16="http://schemas.microsoft.com/office/drawing/2014/main" id="{B00BC1EC-1679-AE49-BCE0-5BDE19DA0D30}"/>
                </a:ext>
              </a:extLst>
            </p:cNvPr>
            <p:cNvSpPr txBox="1"/>
            <p:nvPr/>
          </p:nvSpPr>
          <p:spPr>
            <a:xfrm>
              <a:off x="1154258"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0</a:t>
              </a:r>
            </a:p>
          </p:txBody>
        </p:sp>
        <p:cxnSp>
          <p:nvCxnSpPr>
            <p:cNvPr id="63" name="Straight Connector 62">
              <a:extLst>
                <a:ext uri="{FF2B5EF4-FFF2-40B4-BE49-F238E27FC236}">
                  <a16:creationId xmlns:a16="http://schemas.microsoft.com/office/drawing/2014/main" id="{6FC2F4CD-FEDF-B94E-B866-A2939D7F6B1A}"/>
                </a:ext>
              </a:extLst>
            </p:cNvPr>
            <p:cNvCxnSpPr/>
            <p:nvPr/>
          </p:nvCxnSpPr>
          <p:spPr>
            <a:xfrm>
              <a:off x="1898059"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1279F9F-6557-8744-B480-1FFB14F94E56}"/>
                </a:ext>
              </a:extLst>
            </p:cNvPr>
            <p:cNvSpPr txBox="1"/>
            <p:nvPr/>
          </p:nvSpPr>
          <p:spPr>
            <a:xfrm>
              <a:off x="1860676"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4</a:t>
              </a:r>
            </a:p>
          </p:txBody>
        </p:sp>
        <p:cxnSp>
          <p:nvCxnSpPr>
            <p:cNvPr id="65" name="Straight Connector 64">
              <a:extLst>
                <a:ext uri="{FF2B5EF4-FFF2-40B4-BE49-F238E27FC236}">
                  <a16:creationId xmlns:a16="http://schemas.microsoft.com/office/drawing/2014/main" id="{AAEA2884-7EBC-8F4B-9258-A800176E8251}"/>
                </a:ext>
              </a:extLst>
            </p:cNvPr>
            <p:cNvCxnSpPr/>
            <p:nvPr/>
          </p:nvCxnSpPr>
          <p:spPr>
            <a:xfrm>
              <a:off x="2266100"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E3605DC-C71F-A341-A911-8E7CF3709B2F}"/>
                </a:ext>
              </a:extLst>
            </p:cNvPr>
            <p:cNvSpPr txBox="1"/>
            <p:nvPr/>
          </p:nvSpPr>
          <p:spPr>
            <a:xfrm>
              <a:off x="2228717"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6</a:t>
              </a:r>
            </a:p>
          </p:txBody>
        </p:sp>
        <p:cxnSp>
          <p:nvCxnSpPr>
            <p:cNvPr id="67" name="Straight Connector 66">
              <a:extLst>
                <a:ext uri="{FF2B5EF4-FFF2-40B4-BE49-F238E27FC236}">
                  <a16:creationId xmlns:a16="http://schemas.microsoft.com/office/drawing/2014/main" id="{15FD71D1-7220-7545-A4A5-8FA4299D0A7B}"/>
                </a:ext>
              </a:extLst>
            </p:cNvPr>
            <p:cNvCxnSpPr/>
            <p:nvPr/>
          </p:nvCxnSpPr>
          <p:spPr>
            <a:xfrm>
              <a:off x="2614669"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4CE7B09-EACC-1B4D-A639-F41B4678D086}"/>
                </a:ext>
              </a:extLst>
            </p:cNvPr>
            <p:cNvSpPr txBox="1"/>
            <p:nvPr/>
          </p:nvSpPr>
          <p:spPr>
            <a:xfrm>
              <a:off x="2577288"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8</a:t>
              </a:r>
            </a:p>
          </p:txBody>
        </p:sp>
        <p:sp>
          <p:nvSpPr>
            <p:cNvPr id="69" name="TextBox 68">
              <a:extLst>
                <a:ext uri="{FF2B5EF4-FFF2-40B4-BE49-F238E27FC236}">
                  <a16:creationId xmlns:a16="http://schemas.microsoft.com/office/drawing/2014/main" id="{F1D382B9-124F-7042-9B08-2D63BA24F916}"/>
                </a:ext>
              </a:extLst>
            </p:cNvPr>
            <p:cNvSpPr txBox="1"/>
            <p:nvPr/>
          </p:nvSpPr>
          <p:spPr>
            <a:xfrm>
              <a:off x="1697214" y="4794740"/>
              <a:ext cx="404092"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Weeks</a:t>
              </a:r>
            </a:p>
          </p:txBody>
        </p:sp>
        <p:cxnSp>
          <p:nvCxnSpPr>
            <p:cNvPr id="70" name="Straight Connector 69">
              <a:extLst>
                <a:ext uri="{FF2B5EF4-FFF2-40B4-BE49-F238E27FC236}">
                  <a16:creationId xmlns:a16="http://schemas.microsoft.com/office/drawing/2014/main" id="{A88AAD1E-7A64-5141-896E-1A0819570CE4}"/>
                </a:ext>
              </a:extLst>
            </p:cNvPr>
            <p:cNvCxnSpPr/>
            <p:nvPr/>
          </p:nvCxnSpPr>
          <p:spPr>
            <a:xfrm>
              <a:off x="1194873"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BAD351-C508-E740-BD50-135B70B4F1DD}"/>
                </a:ext>
              </a:extLst>
            </p:cNvPr>
            <p:cNvCxnSpPr/>
            <p:nvPr/>
          </p:nvCxnSpPr>
          <p:spPr>
            <a:xfrm>
              <a:off x="1368051"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0B8619E-9E8E-6443-A845-842111C1DE91}"/>
                </a:ext>
              </a:extLst>
            </p:cNvPr>
            <p:cNvSpPr txBox="1"/>
            <p:nvPr/>
          </p:nvSpPr>
          <p:spPr>
            <a:xfrm>
              <a:off x="1330669"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1</a:t>
              </a:r>
            </a:p>
          </p:txBody>
        </p:sp>
        <p:cxnSp>
          <p:nvCxnSpPr>
            <p:cNvPr id="73" name="Straight Connector 72">
              <a:extLst>
                <a:ext uri="{FF2B5EF4-FFF2-40B4-BE49-F238E27FC236}">
                  <a16:creationId xmlns:a16="http://schemas.microsoft.com/office/drawing/2014/main" id="{C84E2FEC-9B6D-AE45-BA66-D1E76F1816EE}"/>
                </a:ext>
              </a:extLst>
            </p:cNvPr>
            <p:cNvCxnSpPr/>
            <p:nvPr/>
          </p:nvCxnSpPr>
          <p:spPr>
            <a:xfrm>
              <a:off x="1723508"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0064EEF-5459-924F-9364-127C98F4537D}"/>
                </a:ext>
              </a:extLst>
            </p:cNvPr>
            <p:cNvSpPr txBox="1"/>
            <p:nvPr/>
          </p:nvSpPr>
          <p:spPr>
            <a:xfrm>
              <a:off x="1686128" y="4610711"/>
              <a:ext cx="74764"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3</a:t>
              </a:r>
            </a:p>
          </p:txBody>
        </p:sp>
        <p:sp>
          <p:nvSpPr>
            <p:cNvPr id="75" name="Freeform 74">
              <a:extLst>
                <a:ext uri="{FF2B5EF4-FFF2-40B4-BE49-F238E27FC236}">
                  <a16:creationId xmlns:a16="http://schemas.microsoft.com/office/drawing/2014/main" id="{9DDED8BB-81D8-5E48-83E1-604ECB89BDF1}"/>
                </a:ext>
              </a:extLst>
            </p:cNvPr>
            <p:cNvSpPr/>
            <p:nvPr/>
          </p:nvSpPr>
          <p:spPr>
            <a:xfrm>
              <a:off x="1187432" y="4185634"/>
              <a:ext cx="1442434" cy="363184"/>
            </a:xfrm>
            <a:custGeom>
              <a:avLst/>
              <a:gdLst>
                <a:gd name="connsiteX0" fmla="*/ 0 w 1442434"/>
                <a:gd name="connsiteY0" fmla="*/ 363184 h 363184"/>
                <a:gd name="connsiteX1" fmla="*/ 360609 w 1442434"/>
                <a:gd name="connsiteY1" fmla="*/ 234395 h 363184"/>
                <a:gd name="connsiteX2" fmla="*/ 543489 w 1442434"/>
                <a:gd name="connsiteY2" fmla="*/ 242123 h 363184"/>
                <a:gd name="connsiteX3" fmla="*/ 1081825 w 1442434"/>
                <a:gd name="connsiteY3" fmla="*/ 0 h 363184"/>
                <a:gd name="connsiteX4" fmla="*/ 1442434 w 1442434"/>
                <a:gd name="connsiteY4" fmla="*/ 126213 h 363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434" h="363184">
                  <a:moveTo>
                    <a:pt x="0" y="363184"/>
                  </a:moveTo>
                  <a:lnTo>
                    <a:pt x="360609" y="234395"/>
                  </a:lnTo>
                  <a:lnTo>
                    <a:pt x="543489" y="242123"/>
                  </a:lnTo>
                  <a:lnTo>
                    <a:pt x="1081825" y="0"/>
                  </a:lnTo>
                  <a:lnTo>
                    <a:pt x="1442434" y="126213"/>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75">
              <a:extLst>
                <a:ext uri="{FF2B5EF4-FFF2-40B4-BE49-F238E27FC236}">
                  <a16:creationId xmlns:a16="http://schemas.microsoft.com/office/drawing/2014/main" id="{0C16410C-390C-4848-90B9-1289F929693C}"/>
                </a:ext>
              </a:extLst>
            </p:cNvPr>
            <p:cNvSpPr/>
            <p:nvPr/>
          </p:nvSpPr>
          <p:spPr>
            <a:xfrm>
              <a:off x="1192584" y="3366537"/>
              <a:ext cx="1439858" cy="1179705"/>
            </a:xfrm>
            <a:custGeom>
              <a:avLst/>
              <a:gdLst>
                <a:gd name="connsiteX0" fmla="*/ 0 w 1439858"/>
                <a:gd name="connsiteY0" fmla="*/ 1179705 h 1179705"/>
                <a:gd name="connsiteX1" fmla="*/ 358032 w 1439858"/>
                <a:gd name="connsiteY1" fmla="*/ 690308 h 1179705"/>
                <a:gd name="connsiteX2" fmla="*/ 540912 w 1439858"/>
                <a:gd name="connsiteY2" fmla="*/ 491973 h 1179705"/>
                <a:gd name="connsiteX3" fmla="*/ 1084401 w 1439858"/>
                <a:gd name="connsiteY3" fmla="*/ 303942 h 1179705"/>
                <a:gd name="connsiteX4" fmla="*/ 1439858 w 1439858"/>
                <a:gd name="connsiteY4" fmla="*/ 0 h 117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58" h="1179705">
                  <a:moveTo>
                    <a:pt x="0" y="1179705"/>
                  </a:moveTo>
                  <a:lnTo>
                    <a:pt x="358032" y="690308"/>
                  </a:lnTo>
                  <a:lnTo>
                    <a:pt x="540912" y="491973"/>
                  </a:lnTo>
                  <a:lnTo>
                    <a:pt x="1084401" y="303942"/>
                  </a:lnTo>
                  <a:lnTo>
                    <a:pt x="1439858" y="0"/>
                  </a:lnTo>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61C6BF0-E784-5D4D-B89C-7084596ADA00}"/>
                </a:ext>
              </a:extLst>
            </p:cNvPr>
            <p:cNvGrpSpPr/>
            <p:nvPr/>
          </p:nvGrpSpPr>
          <p:grpSpPr>
            <a:xfrm>
              <a:off x="1140327" y="3313844"/>
              <a:ext cx="1545282" cy="1285130"/>
              <a:chOff x="1140327" y="3313844"/>
              <a:chExt cx="1545282" cy="1285130"/>
            </a:xfrm>
          </p:grpSpPr>
          <p:sp>
            <p:nvSpPr>
              <p:cNvPr id="85" name="Oval 84">
                <a:extLst>
                  <a:ext uri="{FF2B5EF4-FFF2-40B4-BE49-F238E27FC236}">
                    <a16:creationId xmlns:a16="http://schemas.microsoft.com/office/drawing/2014/main" id="{E6D20019-D964-2041-B790-95454D5D9161}"/>
                  </a:ext>
                </a:extLst>
              </p:cNvPr>
              <p:cNvSpPr/>
              <p:nvPr/>
            </p:nvSpPr>
            <p:spPr>
              <a:xfrm>
                <a:off x="2577609" y="3313844"/>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C8A055D4-689C-C148-AF4F-0354515E5581}"/>
                  </a:ext>
                </a:extLst>
              </p:cNvPr>
              <p:cNvSpPr/>
              <p:nvPr/>
            </p:nvSpPr>
            <p:spPr>
              <a:xfrm>
                <a:off x="2219577" y="3615210"/>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257C083C-3E8A-C143-8B14-4C12AA834A12}"/>
                  </a:ext>
                </a:extLst>
              </p:cNvPr>
              <p:cNvSpPr/>
              <p:nvPr/>
            </p:nvSpPr>
            <p:spPr>
              <a:xfrm>
                <a:off x="1681240" y="3810969"/>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DC900942-A819-8C48-8235-4AF389CFE673}"/>
                  </a:ext>
                </a:extLst>
              </p:cNvPr>
              <p:cNvSpPr/>
              <p:nvPr/>
            </p:nvSpPr>
            <p:spPr>
              <a:xfrm>
                <a:off x="1500935" y="3999001"/>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8F2AFEAF-A58B-074E-99A1-A9BE2C3412E2}"/>
                  </a:ext>
                </a:extLst>
              </p:cNvPr>
              <p:cNvSpPr/>
              <p:nvPr/>
            </p:nvSpPr>
            <p:spPr>
              <a:xfrm>
                <a:off x="1140327" y="4490974"/>
                <a:ext cx="108000" cy="10800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 name="Group 77">
              <a:extLst>
                <a:ext uri="{FF2B5EF4-FFF2-40B4-BE49-F238E27FC236}">
                  <a16:creationId xmlns:a16="http://schemas.microsoft.com/office/drawing/2014/main" id="{1B8EC179-16D2-3746-9677-2309EA198A4B}"/>
                </a:ext>
              </a:extLst>
            </p:cNvPr>
            <p:cNvGrpSpPr/>
            <p:nvPr/>
          </p:nvGrpSpPr>
          <p:grpSpPr>
            <a:xfrm>
              <a:off x="1140758" y="4128218"/>
              <a:ext cx="1540131" cy="468609"/>
              <a:chOff x="1140758" y="4128218"/>
              <a:chExt cx="1540131" cy="468609"/>
            </a:xfrm>
          </p:grpSpPr>
          <p:sp>
            <p:nvSpPr>
              <p:cNvPr id="80" name="Oval 79">
                <a:extLst>
                  <a:ext uri="{FF2B5EF4-FFF2-40B4-BE49-F238E27FC236}">
                    <a16:creationId xmlns:a16="http://schemas.microsoft.com/office/drawing/2014/main" id="{35CF99B2-8929-0046-A4A1-32E990EF2317}"/>
                  </a:ext>
                </a:extLst>
              </p:cNvPr>
              <p:cNvSpPr/>
              <p:nvPr/>
            </p:nvSpPr>
            <p:spPr>
              <a:xfrm>
                <a:off x="2222583" y="4128218"/>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A6E64DD9-60FD-5E4A-BFAD-C6E380003D02}"/>
                  </a:ext>
                </a:extLst>
              </p:cNvPr>
              <p:cNvSpPr/>
              <p:nvPr/>
            </p:nvSpPr>
            <p:spPr>
              <a:xfrm>
                <a:off x="2572889" y="4262158"/>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D7BD421B-B981-B340-8798-C66C9F73AF59}"/>
                  </a:ext>
                </a:extLst>
              </p:cNvPr>
              <p:cNvSpPr/>
              <p:nvPr/>
            </p:nvSpPr>
            <p:spPr>
              <a:xfrm>
                <a:off x="1681671" y="4367765"/>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AA03BA2D-9427-E74A-ADD9-8238525F23DE}"/>
                  </a:ext>
                </a:extLst>
              </p:cNvPr>
              <p:cNvSpPr/>
              <p:nvPr/>
            </p:nvSpPr>
            <p:spPr>
              <a:xfrm>
                <a:off x="1503943" y="4370341"/>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2219A25D-A546-8C42-9F4C-493151615B9F}"/>
                  </a:ext>
                </a:extLst>
              </p:cNvPr>
              <p:cNvSpPr/>
              <p:nvPr/>
            </p:nvSpPr>
            <p:spPr>
              <a:xfrm>
                <a:off x="1140758" y="4488827"/>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9" name="TextBox 78">
              <a:extLst>
                <a:ext uri="{FF2B5EF4-FFF2-40B4-BE49-F238E27FC236}">
                  <a16:creationId xmlns:a16="http://schemas.microsoft.com/office/drawing/2014/main" id="{8239E060-BE95-2D4A-A061-8E69EE84BB04}"/>
                </a:ext>
              </a:extLst>
            </p:cNvPr>
            <p:cNvSpPr txBox="1"/>
            <p:nvPr/>
          </p:nvSpPr>
          <p:spPr>
            <a:xfrm>
              <a:off x="1315020" y="2809733"/>
              <a:ext cx="1650814"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Week 8: ACR20=80%</a:t>
              </a:r>
            </a:p>
          </p:txBody>
        </p:sp>
      </p:grpSp>
      <p:grpSp>
        <p:nvGrpSpPr>
          <p:cNvPr id="114" name="Group 113">
            <a:extLst>
              <a:ext uri="{FF2B5EF4-FFF2-40B4-BE49-F238E27FC236}">
                <a16:creationId xmlns:a16="http://schemas.microsoft.com/office/drawing/2014/main" id="{74A33419-6B66-EF4B-BDC2-4A13BD862FB8}"/>
              </a:ext>
            </a:extLst>
          </p:cNvPr>
          <p:cNvGrpSpPr/>
          <p:nvPr/>
        </p:nvGrpSpPr>
        <p:grpSpPr>
          <a:xfrm>
            <a:off x="5039591" y="2348645"/>
            <a:ext cx="2466497" cy="2319654"/>
            <a:chOff x="3517665" y="2967292"/>
            <a:chExt cx="1980237" cy="2014555"/>
          </a:xfrm>
        </p:grpSpPr>
        <p:cxnSp>
          <p:nvCxnSpPr>
            <p:cNvPr id="115" name="Straight Connector 114">
              <a:extLst>
                <a:ext uri="{FF2B5EF4-FFF2-40B4-BE49-F238E27FC236}">
                  <a16:creationId xmlns:a16="http://schemas.microsoft.com/office/drawing/2014/main" id="{2953E34A-6258-EE4A-836D-7907D74C2EA1}"/>
                </a:ext>
              </a:extLst>
            </p:cNvPr>
            <p:cNvCxnSpPr/>
            <p:nvPr/>
          </p:nvCxnSpPr>
          <p:spPr>
            <a:xfrm>
              <a:off x="3833116" y="3072216"/>
              <a:ext cx="0" cy="14766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6D330DA-F14B-9D48-95C3-D5B8DCBFEEDA}"/>
                </a:ext>
              </a:extLst>
            </p:cNvPr>
            <p:cNvCxnSpPr/>
            <p:nvPr/>
          </p:nvCxnSpPr>
          <p:spPr>
            <a:xfrm>
              <a:off x="3772408" y="4546909"/>
              <a:ext cx="17254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9AB2E39-279F-8F40-8421-60E658A2C5B2}"/>
                </a:ext>
              </a:extLst>
            </p:cNvPr>
            <p:cNvCxnSpPr/>
            <p:nvPr/>
          </p:nvCxnSpPr>
          <p:spPr>
            <a:xfrm>
              <a:off x="4262800"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E8E66B2-8E14-014B-8314-A5EC89E6BC9A}"/>
                </a:ext>
              </a:extLst>
            </p:cNvPr>
            <p:cNvSpPr txBox="1"/>
            <p:nvPr/>
          </p:nvSpPr>
          <p:spPr>
            <a:xfrm>
              <a:off x="4226121"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2</a:t>
              </a:r>
            </a:p>
          </p:txBody>
        </p:sp>
        <p:sp>
          <p:nvSpPr>
            <p:cNvPr id="119" name="TextBox 118">
              <a:extLst>
                <a:ext uri="{FF2B5EF4-FFF2-40B4-BE49-F238E27FC236}">
                  <a16:creationId xmlns:a16="http://schemas.microsoft.com/office/drawing/2014/main" id="{6C7EA5B2-B26E-364B-8298-F49876318533}"/>
                </a:ext>
              </a:extLst>
            </p:cNvPr>
            <p:cNvSpPr txBox="1"/>
            <p:nvPr/>
          </p:nvSpPr>
          <p:spPr>
            <a:xfrm>
              <a:off x="3591023" y="4142569"/>
              <a:ext cx="146715"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20</a:t>
              </a:r>
            </a:p>
          </p:txBody>
        </p:sp>
        <p:cxnSp>
          <p:nvCxnSpPr>
            <p:cNvPr id="120" name="Straight Connector 119">
              <a:extLst>
                <a:ext uri="{FF2B5EF4-FFF2-40B4-BE49-F238E27FC236}">
                  <a16:creationId xmlns:a16="http://schemas.microsoft.com/office/drawing/2014/main" id="{321F4469-2B84-AC42-BAC7-AA5BF792317F}"/>
                </a:ext>
              </a:extLst>
            </p:cNvPr>
            <p:cNvCxnSpPr/>
            <p:nvPr/>
          </p:nvCxnSpPr>
          <p:spPr>
            <a:xfrm flipH="1">
              <a:off x="3772408" y="4252226"/>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6B35E362-0C84-CD4D-BCC7-59B7CFA49DE0}"/>
                </a:ext>
              </a:extLst>
            </p:cNvPr>
            <p:cNvSpPr txBox="1"/>
            <p:nvPr/>
          </p:nvSpPr>
          <p:spPr>
            <a:xfrm>
              <a:off x="3591023" y="3846239"/>
              <a:ext cx="146715"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40</a:t>
              </a:r>
            </a:p>
          </p:txBody>
        </p:sp>
        <p:cxnSp>
          <p:nvCxnSpPr>
            <p:cNvPr id="122" name="Straight Connector 121">
              <a:extLst>
                <a:ext uri="{FF2B5EF4-FFF2-40B4-BE49-F238E27FC236}">
                  <a16:creationId xmlns:a16="http://schemas.microsoft.com/office/drawing/2014/main" id="{F1A05537-A146-6D46-8452-6B6D7F4DD5F8}"/>
                </a:ext>
              </a:extLst>
            </p:cNvPr>
            <p:cNvCxnSpPr/>
            <p:nvPr/>
          </p:nvCxnSpPr>
          <p:spPr>
            <a:xfrm flipH="1">
              <a:off x="3772408" y="3955895"/>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34D7A735-AF3C-4D43-BDE1-A3656D783606}"/>
                </a:ext>
              </a:extLst>
            </p:cNvPr>
            <p:cNvSpPr txBox="1"/>
            <p:nvPr/>
          </p:nvSpPr>
          <p:spPr>
            <a:xfrm>
              <a:off x="3591023" y="3555102"/>
              <a:ext cx="146715"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60</a:t>
              </a:r>
            </a:p>
          </p:txBody>
        </p:sp>
        <p:cxnSp>
          <p:nvCxnSpPr>
            <p:cNvPr id="124" name="Straight Connector 123">
              <a:extLst>
                <a:ext uri="{FF2B5EF4-FFF2-40B4-BE49-F238E27FC236}">
                  <a16:creationId xmlns:a16="http://schemas.microsoft.com/office/drawing/2014/main" id="{E7892EE2-D785-6845-82AA-4AC6B54A5A55}"/>
                </a:ext>
              </a:extLst>
            </p:cNvPr>
            <p:cNvCxnSpPr/>
            <p:nvPr/>
          </p:nvCxnSpPr>
          <p:spPr>
            <a:xfrm flipH="1">
              <a:off x="3772408" y="3664758"/>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7E88256-F5EF-F942-95B9-08A58140291B}"/>
                </a:ext>
              </a:extLst>
            </p:cNvPr>
            <p:cNvSpPr txBox="1"/>
            <p:nvPr/>
          </p:nvSpPr>
          <p:spPr>
            <a:xfrm>
              <a:off x="3591023" y="3263013"/>
              <a:ext cx="146715"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80</a:t>
              </a:r>
            </a:p>
          </p:txBody>
        </p:sp>
        <p:cxnSp>
          <p:nvCxnSpPr>
            <p:cNvPr id="126" name="Straight Connector 125">
              <a:extLst>
                <a:ext uri="{FF2B5EF4-FFF2-40B4-BE49-F238E27FC236}">
                  <a16:creationId xmlns:a16="http://schemas.microsoft.com/office/drawing/2014/main" id="{E0C7D087-9C13-5A4F-8858-50C2A74B25A8}"/>
                </a:ext>
              </a:extLst>
            </p:cNvPr>
            <p:cNvCxnSpPr/>
            <p:nvPr/>
          </p:nvCxnSpPr>
          <p:spPr>
            <a:xfrm flipH="1">
              <a:off x="3772408" y="3372669"/>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49B5E559-9418-7C47-B2D2-F1745939CDAB}"/>
                </a:ext>
              </a:extLst>
            </p:cNvPr>
            <p:cNvSpPr txBox="1"/>
            <p:nvPr/>
          </p:nvSpPr>
          <p:spPr>
            <a:xfrm>
              <a:off x="3517665" y="2967292"/>
              <a:ext cx="220073"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100</a:t>
              </a:r>
            </a:p>
          </p:txBody>
        </p:sp>
        <p:cxnSp>
          <p:nvCxnSpPr>
            <p:cNvPr id="128" name="Straight Connector 127">
              <a:extLst>
                <a:ext uri="{FF2B5EF4-FFF2-40B4-BE49-F238E27FC236}">
                  <a16:creationId xmlns:a16="http://schemas.microsoft.com/office/drawing/2014/main" id="{D7638127-7222-F94C-9D1C-2245AA09C6DA}"/>
                </a:ext>
              </a:extLst>
            </p:cNvPr>
            <p:cNvCxnSpPr/>
            <p:nvPr/>
          </p:nvCxnSpPr>
          <p:spPr>
            <a:xfrm flipH="1">
              <a:off x="3772408" y="3076948"/>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86CD9EB8-47F5-B849-A788-F6A8F20475F4}"/>
                </a:ext>
              </a:extLst>
            </p:cNvPr>
            <p:cNvSpPr txBox="1"/>
            <p:nvPr/>
          </p:nvSpPr>
          <p:spPr>
            <a:xfrm>
              <a:off x="3664380" y="4431969"/>
              <a:ext cx="73358"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0</a:t>
              </a:r>
            </a:p>
          </p:txBody>
        </p:sp>
        <p:sp>
          <p:nvSpPr>
            <p:cNvPr id="130" name="TextBox 129">
              <a:extLst>
                <a:ext uri="{FF2B5EF4-FFF2-40B4-BE49-F238E27FC236}">
                  <a16:creationId xmlns:a16="http://schemas.microsoft.com/office/drawing/2014/main" id="{FC534FE2-3795-4F43-A5D7-3131CC00FFBB}"/>
                </a:ext>
              </a:extLst>
            </p:cNvPr>
            <p:cNvSpPr txBox="1"/>
            <p:nvPr/>
          </p:nvSpPr>
          <p:spPr>
            <a:xfrm>
              <a:off x="3869407"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0</a:t>
              </a:r>
            </a:p>
          </p:txBody>
        </p:sp>
        <p:cxnSp>
          <p:nvCxnSpPr>
            <p:cNvPr id="131" name="Straight Connector 130">
              <a:extLst>
                <a:ext uri="{FF2B5EF4-FFF2-40B4-BE49-F238E27FC236}">
                  <a16:creationId xmlns:a16="http://schemas.microsoft.com/office/drawing/2014/main" id="{CABBBEF1-D1EB-5444-827C-0FF717BF914D}"/>
                </a:ext>
              </a:extLst>
            </p:cNvPr>
            <p:cNvCxnSpPr/>
            <p:nvPr/>
          </p:nvCxnSpPr>
          <p:spPr>
            <a:xfrm>
              <a:off x="4618669"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7F6E1ABF-5A67-2E42-ACC3-F1283B0B6B3B}"/>
                </a:ext>
              </a:extLst>
            </p:cNvPr>
            <p:cNvSpPr txBox="1"/>
            <p:nvPr/>
          </p:nvSpPr>
          <p:spPr>
            <a:xfrm>
              <a:off x="4581989"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4</a:t>
              </a:r>
            </a:p>
          </p:txBody>
        </p:sp>
        <p:cxnSp>
          <p:nvCxnSpPr>
            <p:cNvPr id="133" name="Straight Connector 132">
              <a:extLst>
                <a:ext uri="{FF2B5EF4-FFF2-40B4-BE49-F238E27FC236}">
                  <a16:creationId xmlns:a16="http://schemas.microsoft.com/office/drawing/2014/main" id="{6A25CA52-46DB-4B47-9EA9-3E4741F6A16F}"/>
                </a:ext>
              </a:extLst>
            </p:cNvPr>
            <p:cNvCxnSpPr/>
            <p:nvPr/>
          </p:nvCxnSpPr>
          <p:spPr>
            <a:xfrm>
              <a:off x="4980545"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E7A4308B-1E0C-F644-8BD1-C309720EA82B}"/>
                </a:ext>
              </a:extLst>
            </p:cNvPr>
            <p:cNvSpPr txBox="1"/>
            <p:nvPr/>
          </p:nvSpPr>
          <p:spPr>
            <a:xfrm>
              <a:off x="4943867"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6</a:t>
              </a:r>
            </a:p>
          </p:txBody>
        </p:sp>
        <p:cxnSp>
          <p:nvCxnSpPr>
            <p:cNvPr id="135" name="Straight Connector 134">
              <a:extLst>
                <a:ext uri="{FF2B5EF4-FFF2-40B4-BE49-F238E27FC236}">
                  <a16:creationId xmlns:a16="http://schemas.microsoft.com/office/drawing/2014/main" id="{43A984E2-1AF3-FA44-900B-F3C075CC6CA2}"/>
                </a:ext>
              </a:extLst>
            </p:cNvPr>
            <p:cNvCxnSpPr/>
            <p:nvPr/>
          </p:nvCxnSpPr>
          <p:spPr>
            <a:xfrm>
              <a:off x="5329114"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9BF037B1-62EF-0447-B437-12C3C0855EF5}"/>
                </a:ext>
              </a:extLst>
            </p:cNvPr>
            <p:cNvSpPr txBox="1"/>
            <p:nvPr/>
          </p:nvSpPr>
          <p:spPr>
            <a:xfrm>
              <a:off x="5292436"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8</a:t>
              </a:r>
            </a:p>
          </p:txBody>
        </p:sp>
        <p:sp>
          <p:nvSpPr>
            <p:cNvPr id="137" name="TextBox 136">
              <a:extLst>
                <a:ext uri="{FF2B5EF4-FFF2-40B4-BE49-F238E27FC236}">
                  <a16:creationId xmlns:a16="http://schemas.microsoft.com/office/drawing/2014/main" id="{B032E5D7-82D6-D941-B1D1-B83F2005BD38}"/>
                </a:ext>
              </a:extLst>
            </p:cNvPr>
            <p:cNvSpPr txBox="1"/>
            <p:nvPr/>
          </p:nvSpPr>
          <p:spPr>
            <a:xfrm>
              <a:off x="4415461" y="4794740"/>
              <a:ext cx="396492"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Weeks</a:t>
              </a:r>
            </a:p>
          </p:txBody>
        </p:sp>
        <p:cxnSp>
          <p:nvCxnSpPr>
            <p:cNvPr id="138" name="Straight Connector 137">
              <a:extLst>
                <a:ext uri="{FF2B5EF4-FFF2-40B4-BE49-F238E27FC236}">
                  <a16:creationId xmlns:a16="http://schemas.microsoft.com/office/drawing/2014/main" id="{8C504B80-AF84-064A-BA81-BACC8704156E}"/>
                </a:ext>
              </a:extLst>
            </p:cNvPr>
            <p:cNvCxnSpPr/>
            <p:nvPr/>
          </p:nvCxnSpPr>
          <p:spPr>
            <a:xfrm>
              <a:off x="3909318"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87EBC5D-DF6B-3742-9ABF-83DCB065D108}"/>
                </a:ext>
              </a:extLst>
            </p:cNvPr>
            <p:cNvCxnSpPr/>
            <p:nvPr/>
          </p:nvCxnSpPr>
          <p:spPr>
            <a:xfrm>
              <a:off x="4082496"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DC748253-07BA-FD49-B886-7F5A29BEDCFE}"/>
                </a:ext>
              </a:extLst>
            </p:cNvPr>
            <p:cNvSpPr txBox="1"/>
            <p:nvPr/>
          </p:nvSpPr>
          <p:spPr>
            <a:xfrm>
              <a:off x="4045817"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1</a:t>
              </a:r>
            </a:p>
          </p:txBody>
        </p:sp>
        <p:cxnSp>
          <p:nvCxnSpPr>
            <p:cNvPr id="141" name="Straight Connector 140">
              <a:extLst>
                <a:ext uri="{FF2B5EF4-FFF2-40B4-BE49-F238E27FC236}">
                  <a16:creationId xmlns:a16="http://schemas.microsoft.com/office/drawing/2014/main" id="{97A3C0A4-C63F-F545-8B3D-ED52D2A8AF23}"/>
                </a:ext>
              </a:extLst>
            </p:cNvPr>
            <p:cNvCxnSpPr/>
            <p:nvPr/>
          </p:nvCxnSpPr>
          <p:spPr>
            <a:xfrm>
              <a:off x="4437953"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F3D2D376-C327-9343-9FDD-45356A7B3CD7}"/>
                </a:ext>
              </a:extLst>
            </p:cNvPr>
            <p:cNvSpPr txBox="1"/>
            <p:nvPr/>
          </p:nvSpPr>
          <p:spPr>
            <a:xfrm>
              <a:off x="4401273" y="4610711"/>
              <a:ext cx="73358"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3</a:t>
              </a:r>
            </a:p>
          </p:txBody>
        </p:sp>
        <p:sp>
          <p:nvSpPr>
            <p:cNvPr id="143" name="Freeform 142">
              <a:extLst>
                <a:ext uri="{FF2B5EF4-FFF2-40B4-BE49-F238E27FC236}">
                  <a16:creationId xmlns:a16="http://schemas.microsoft.com/office/drawing/2014/main" id="{B3CA3D0D-7B6F-4446-917C-6E203C020A2A}"/>
                </a:ext>
              </a:extLst>
            </p:cNvPr>
            <p:cNvSpPr/>
            <p:nvPr/>
          </p:nvSpPr>
          <p:spPr>
            <a:xfrm>
              <a:off x="3910344" y="4432271"/>
              <a:ext cx="1407560" cy="115071"/>
            </a:xfrm>
            <a:custGeom>
              <a:avLst/>
              <a:gdLst>
                <a:gd name="connsiteX0" fmla="*/ 0 w 1407560"/>
                <a:gd name="connsiteY0" fmla="*/ 115071 h 115071"/>
                <a:gd name="connsiteX1" fmla="*/ 341102 w 1407560"/>
                <a:gd name="connsiteY1" fmla="*/ 115071 h 115071"/>
                <a:gd name="connsiteX2" fmla="*/ 521927 w 1407560"/>
                <a:gd name="connsiteY2" fmla="*/ 115071 h 115071"/>
                <a:gd name="connsiteX3" fmla="*/ 1041800 w 1407560"/>
                <a:gd name="connsiteY3" fmla="*/ 115071 h 115071"/>
                <a:gd name="connsiteX4" fmla="*/ 1407560 w 1407560"/>
                <a:gd name="connsiteY4" fmla="*/ 0 h 115071"/>
                <a:gd name="connsiteX5" fmla="*/ 1407560 w 1407560"/>
                <a:gd name="connsiteY5" fmla="*/ 0 h 1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560" h="115071">
                  <a:moveTo>
                    <a:pt x="0" y="115071"/>
                  </a:moveTo>
                  <a:lnTo>
                    <a:pt x="341102" y="115071"/>
                  </a:lnTo>
                  <a:lnTo>
                    <a:pt x="521927" y="115071"/>
                  </a:lnTo>
                  <a:lnTo>
                    <a:pt x="1041800" y="115071"/>
                  </a:lnTo>
                  <a:lnTo>
                    <a:pt x="1407560" y="0"/>
                  </a:lnTo>
                  <a:lnTo>
                    <a:pt x="140756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9B11220F-5CD9-7B40-9CEE-F394416964A1}"/>
                </a:ext>
              </a:extLst>
            </p:cNvPr>
            <p:cNvSpPr/>
            <p:nvPr/>
          </p:nvSpPr>
          <p:spPr>
            <a:xfrm>
              <a:off x="3910344" y="3947331"/>
              <a:ext cx="1413724" cy="597956"/>
            </a:xfrm>
            <a:custGeom>
              <a:avLst/>
              <a:gdLst>
                <a:gd name="connsiteX0" fmla="*/ 0 w 1413724"/>
                <a:gd name="connsiteY0" fmla="*/ 597956 h 597956"/>
                <a:gd name="connsiteX1" fmla="*/ 334938 w 1413724"/>
                <a:gd name="connsiteY1" fmla="*/ 406857 h 597956"/>
                <a:gd name="connsiteX2" fmla="*/ 521927 w 1413724"/>
                <a:gd name="connsiteY2" fmla="*/ 300006 h 597956"/>
                <a:gd name="connsiteX3" fmla="*/ 1045909 w 1413724"/>
                <a:gd name="connsiteY3" fmla="*/ 189045 h 597956"/>
                <a:gd name="connsiteX4" fmla="*/ 1413724 w 1413724"/>
                <a:gd name="connsiteY4" fmla="*/ 0 h 59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724" h="597956">
                  <a:moveTo>
                    <a:pt x="0" y="597956"/>
                  </a:moveTo>
                  <a:lnTo>
                    <a:pt x="334938" y="406857"/>
                  </a:lnTo>
                  <a:lnTo>
                    <a:pt x="521927" y="300006"/>
                  </a:lnTo>
                  <a:lnTo>
                    <a:pt x="1045909" y="189045"/>
                  </a:lnTo>
                  <a:lnTo>
                    <a:pt x="1413724" y="0"/>
                  </a:lnTo>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5" name="Group 144">
              <a:extLst>
                <a:ext uri="{FF2B5EF4-FFF2-40B4-BE49-F238E27FC236}">
                  <a16:creationId xmlns:a16="http://schemas.microsoft.com/office/drawing/2014/main" id="{A5F9C3F8-CCB6-EC4B-AE48-6EF874251891}"/>
                </a:ext>
              </a:extLst>
            </p:cNvPr>
            <p:cNvGrpSpPr/>
            <p:nvPr/>
          </p:nvGrpSpPr>
          <p:grpSpPr>
            <a:xfrm>
              <a:off x="4200189" y="4183262"/>
              <a:ext cx="107762" cy="364080"/>
              <a:chOff x="1280179" y="3455670"/>
              <a:chExt cx="107762" cy="492224"/>
            </a:xfrm>
          </p:grpSpPr>
          <p:cxnSp>
            <p:nvCxnSpPr>
              <p:cNvPr id="186" name="Straight Connector 185">
                <a:extLst>
                  <a:ext uri="{FF2B5EF4-FFF2-40B4-BE49-F238E27FC236}">
                    <a16:creationId xmlns:a16="http://schemas.microsoft.com/office/drawing/2014/main" id="{143C7048-BA26-3A40-AB1B-92C3E57E7A15}"/>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D82B287-3129-8A44-A9D5-F0298D2AADD1}"/>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4F66CA8-86C1-8D4F-9070-D9BA8A4B62CD}"/>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B27278CA-4F32-5D4F-BB57-DC0D8BD74478}"/>
                </a:ext>
              </a:extLst>
            </p:cNvPr>
            <p:cNvGrpSpPr/>
            <p:nvPr/>
          </p:nvGrpSpPr>
          <p:grpSpPr>
            <a:xfrm>
              <a:off x="4385124" y="4195966"/>
              <a:ext cx="107762" cy="351376"/>
              <a:chOff x="1280179" y="3455670"/>
              <a:chExt cx="107762" cy="492224"/>
            </a:xfrm>
          </p:grpSpPr>
          <p:cxnSp>
            <p:nvCxnSpPr>
              <p:cNvPr id="183" name="Straight Connector 182">
                <a:extLst>
                  <a:ext uri="{FF2B5EF4-FFF2-40B4-BE49-F238E27FC236}">
                    <a16:creationId xmlns:a16="http://schemas.microsoft.com/office/drawing/2014/main" id="{7D4B5384-D92F-904B-8A69-D56373A23004}"/>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E39D207-39B0-EF47-AB31-105DA640F078}"/>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AC562C4-9B7F-1C4A-8EBB-4BD752D1F09E}"/>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81EEF8BA-C37F-774A-AADE-0505C9037A16}"/>
                </a:ext>
              </a:extLst>
            </p:cNvPr>
            <p:cNvGrpSpPr/>
            <p:nvPr/>
          </p:nvGrpSpPr>
          <p:grpSpPr>
            <a:xfrm>
              <a:off x="4925545" y="4202130"/>
              <a:ext cx="107762" cy="345212"/>
              <a:chOff x="1280179" y="3455670"/>
              <a:chExt cx="107762" cy="492224"/>
            </a:xfrm>
          </p:grpSpPr>
          <p:cxnSp>
            <p:nvCxnSpPr>
              <p:cNvPr id="180" name="Straight Connector 179">
                <a:extLst>
                  <a:ext uri="{FF2B5EF4-FFF2-40B4-BE49-F238E27FC236}">
                    <a16:creationId xmlns:a16="http://schemas.microsoft.com/office/drawing/2014/main" id="{E5EB077B-D183-7D4F-8836-44FBB09473D9}"/>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02DB259-2092-6F49-A208-2650BE6E2BE7}"/>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DABE628-DA59-9C4D-A568-DCBD7F6A0169}"/>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3067F8D1-7EDF-8F47-AD97-1CA438586070}"/>
                </a:ext>
              </a:extLst>
            </p:cNvPr>
            <p:cNvGrpSpPr/>
            <p:nvPr/>
          </p:nvGrpSpPr>
          <p:grpSpPr>
            <a:xfrm>
              <a:off x="5270758" y="4031578"/>
              <a:ext cx="107762" cy="486995"/>
              <a:chOff x="1280179" y="3455670"/>
              <a:chExt cx="107762" cy="492224"/>
            </a:xfrm>
          </p:grpSpPr>
          <p:cxnSp>
            <p:nvCxnSpPr>
              <p:cNvPr id="177" name="Straight Connector 176">
                <a:extLst>
                  <a:ext uri="{FF2B5EF4-FFF2-40B4-BE49-F238E27FC236}">
                    <a16:creationId xmlns:a16="http://schemas.microsoft.com/office/drawing/2014/main" id="{786108B3-834B-9648-B041-DBC0D7AF0880}"/>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9BB325E-0F51-2C42-BF1E-57A2E2CB3242}"/>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99F7978-6F48-8140-BB8F-97BDB3E1F2A7}"/>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0ED0439E-1C5D-F940-8D2E-5379E07F4EBF}"/>
                </a:ext>
              </a:extLst>
            </p:cNvPr>
            <p:cNvGrpSpPr/>
            <p:nvPr/>
          </p:nvGrpSpPr>
          <p:grpSpPr>
            <a:xfrm>
              <a:off x="3861610" y="4389901"/>
              <a:ext cx="1517029" cy="212796"/>
              <a:chOff x="3861610" y="4389901"/>
              <a:chExt cx="1517029" cy="212796"/>
            </a:xfrm>
          </p:grpSpPr>
          <p:sp>
            <p:nvSpPr>
              <p:cNvPr id="172" name="Oval 171">
                <a:extLst>
                  <a:ext uri="{FF2B5EF4-FFF2-40B4-BE49-F238E27FC236}">
                    <a16:creationId xmlns:a16="http://schemas.microsoft.com/office/drawing/2014/main" id="{6520E74F-1B12-2940-8AE1-EFD338700EDD}"/>
                  </a:ext>
                </a:extLst>
              </p:cNvPr>
              <p:cNvSpPr/>
              <p:nvPr/>
            </p:nvSpPr>
            <p:spPr>
              <a:xfrm>
                <a:off x="3861610" y="4494697"/>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AA4FFCE5-546D-DA40-BD97-7323AE99A20D}"/>
                  </a:ext>
                </a:extLst>
              </p:cNvPr>
              <p:cNvSpPr/>
              <p:nvPr/>
            </p:nvSpPr>
            <p:spPr>
              <a:xfrm>
                <a:off x="4200070" y="4494697"/>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AF2FB620-A284-154F-B386-1B1854324935}"/>
                  </a:ext>
                </a:extLst>
              </p:cNvPr>
              <p:cNvSpPr/>
              <p:nvPr/>
            </p:nvSpPr>
            <p:spPr>
              <a:xfrm>
                <a:off x="4385005" y="4494697"/>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298AD7EB-86A7-B947-B69B-EC4CC25C55C1}"/>
                  </a:ext>
                </a:extLst>
              </p:cNvPr>
              <p:cNvSpPr/>
              <p:nvPr/>
            </p:nvSpPr>
            <p:spPr>
              <a:xfrm>
                <a:off x="4925426" y="4494697"/>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7D07AB54-4B31-9F48-9B1D-43C810B4225D}"/>
                  </a:ext>
                </a:extLst>
              </p:cNvPr>
              <p:cNvSpPr/>
              <p:nvPr/>
            </p:nvSpPr>
            <p:spPr>
              <a:xfrm>
                <a:off x="5270639" y="4389901"/>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9D0FE63D-6E71-7148-9789-13AB2D706A3D}"/>
                </a:ext>
              </a:extLst>
            </p:cNvPr>
            <p:cNvGrpSpPr/>
            <p:nvPr/>
          </p:nvGrpSpPr>
          <p:grpSpPr>
            <a:xfrm>
              <a:off x="5270758" y="3684312"/>
              <a:ext cx="107762" cy="501380"/>
              <a:chOff x="1280179" y="3455670"/>
              <a:chExt cx="107762" cy="492224"/>
            </a:xfrm>
          </p:grpSpPr>
          <p:cxnSp>
            <p:nvCxnSpPr>
              <p:cNvPr id="169" name="Straight Connector 168">
                <a:extLst>
                  <a:ext uri="{FF2B5EF4-FFF2-40B4-BE49-F238E27FC236}">
                    <a16:creationId xmlns:a16="http://schemas.microsoft.com/office/drawing/2014/main" id="{1C7C3182-41B5-1142-9181-A1E234E5A342}"/>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8B89BB3-CC9B-4B45-8101-7B7694903141}"/>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9901F2B-8176-BE41-A312-1F630F877DFF}"/>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B88128A3-7DDB-4E4F-BE85-AB90186F9C77}"/>
                </a:ext>
              </a:extLst>
            </p:cNvPr>
            <p:cNvGrpSpPr/>
            <p:nvPr/>
          </p:nvGrpSpPr>
          <p:grpSpPr>
            <a:xfrm>
              <a:off x="4925546" y="3900070"/>
              <a:ext cx="107762" cy="439734"/>
              <a:chOff x="1280179" y="3455670"/>
              <a:chExt cx="107762" cy="492224"/>
            </a:xfrm>
          </p:grpSpPr>
          <p:cxnSp>
            <p:nvCxnSpPr>
              <p:cNvPr id="166" name="Straight Connector 165">
                <a:extLst>
                  <a:ext uri="{FF2B5EF4-FFF2-40B4-BE49-F238E27FC236}">
                    <a16:creationId xmlns:a16="http://schemas.microsoft.com/office/drawing/2014/main" id="{A7E514E6-87E8-2B44-A7AB-47F0C3CF56B4}"/>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628F82A-0273-9944-8AB3-B0D9053E570D}"/>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CA2DEA3-CFE7-5541-A927-B852BE60285A}"/>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3F48E024-ACA2-0049-BA75-A9427DF2F6C8}"/>
                </a:ext>
              </a:extLst>
            </p:cNvPr>
            <p:cNvGrpSpPr/>
            <p:nvPr/>
          </p:nvGrpSpPr>
          <p:grpSpPr>
            <a:xfrm>
              <a:off x="4385125" y="3994592"/>
              <a:ext cx="107762" cy="404802"/>
              <a:chOff x="1280179" y="3455670"/>
              <a:chExt cx="107762" cy="492224"/>
            </a:xfrm>
          </p:grpSpPr>
          <p:cxnSp>
            <p:nvCxnSpPr>
              <p:cNvPr id="163" name="Straight Connector 162">
                <a:extLst>
                  <a:ext uri="{FF2B5EF4-FFF2-40B4-BE49-F238E27FC236}">
                    <a16:creationId xmlns:a16="http://schemas.microsoft.com/office/drawing/2014/main" id="{0BF0D9C2-B8CA-7546-BDD8-EDD47B39241F}"/>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E9E0588-7D3A-A140-873B-DC715C691B48}"/>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73D9C8A-40A8-2A4C-8082-D87D35E62F9E}"/>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318724AE-3FB5-1141-ABCF-A033DD06CA63}"/>
                </a:ext>
              </a:extLst>
            </p:cNvPr>
            <p:cNvGrpSpPr/>
            <p:nvPr/>
          </p:nvGrpSpPr>
          <p:grpSpPr>
            <a:xfrm>
              <a:off x="4200191" y="4115827"/>
              <a:ext cx="107762" cy="357541"/>
              <a:chOff x="1280179" y="3455670"/>
              <a:chExt cx="107762" cy="492224"/>
            </a:xfrm>
          </p:grpSpPr>
          <p:cxnSp>
            <p:nvCxnSpPr>
              <p:cNvPr id="160" name="Straight Connector 159">
                <a:extLst>
                  <a:ext uri="{FF2B5EF4-FFF2-40B4-BE49-F238E27FC236}">
                    <a16:creationId xmlns:a16="http://schemas.microsoft.com/office/drawing/2014/main" id="{9F9F6513-C056-164C-B3BD-C50B35AD94E7}"/>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76206CA-8E27-064E-AB5C-3AEDC0976DCE}"/>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BC5EFF0-079B-9D4A-949F-8342FE862E3D}"/>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92F974FC-1761-4249-BC48-AD9F5C8E0487}"/>
                </a:ext>
              </a:extLst>
            </p:cNvPr>
            <p:cNvGrpSpPr/>
            <p:nvPr/>
          </p:nvGrpSpPr>
          <p:grpSpPr>
            <a:xfrm>
              <a:off x="3861025" y="3898797"/>
              <a:ext cx="1517614" cy="702147"/>
              <a:chOff x="3861025" y="3898797"/>
              <a:chExt cx="1517614" cy="702147"/>
            </a:xfrm>
          </p:grpSpPr>
          <p:sp>
            <p:nvSpPr>
              <p:cNvPr id="155" name="Oval 154">
                <a:extLst>
                  <a:ext uri="{FF2B5EF4-FFF2-40B4-BE49-F238E27FC236}">
                    <a16:creationId xmlns:a16="http://schemas.microsoft.com/office/drawing/2014/main" id="{3E7EC693-B56B-F34B-BAE5-120B1AB60F36}"/>
                  </a:ext>
                </a:extLst>
              </p:cNvPr>
              <p:cNvSpPr/>
              <p:nvPr/>
            </p:nvSpPr>
            <p:spPr>
              <a:xfrm>
                <a:off x="5270639" y="3898797"/>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66E76860-19D8-D945-A48D-7C5C3D71E36E}"/>
                  </a:ext>
                </a:extLst>
              </p:cNvPr>
              <p:cNvSpPr/>
              <p:nvPr/>
            </p:nvSpPr>
            <p:spPr>
              <a:xfrm>
                <a:off x="4925427" y="4079623"/>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DBDC29F0-4E14-134B-A754-F5C07A0C6849}"/>
                  </a:ext>
                </a:extLst>
              </p:cNvPr>
              <p:cNvSpPr/>
              <p:nvPr/>
            </p:nvSpPr>
            <p:spPr>
              <a:xfrm>
                <a:off x="4385006" y="4194694"/>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9FB7ADC0-4131-FD42-A521-F11E1622F7D5}"/>
                  </a:ext>
                </a:extLst>
              </p:cNvPr>
              <p:cNvSpPr/>
              <p:nvPr/>
            </p:nvSpPr>
            <p:spPr>
              <a:xfrm>
                <a:off x="4200072" y="4291271"/>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48724993-0A8F-B24E-AAFC-54D03F4FB93D}"/>
                  </a:ext>
                </a:extLst>
              </p:cNvPr>
              <p:cNvSpPr/>
              <p:nvPr/>
            </p:nvSpPr>
            <p:spPr>
              <a:xfrm>
                <a:off x="3861025" y="4492944"/>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9" name="Group 188">
            <a:extLst>
              <a:ext uri="{FF2B5EF4-FFF2-40B4-BE49-F238E27FC236}">
                <a16:creationId xmlns:a16="http://schemas.microsoft.com/office/drawing/2014/main" id="{AEBF9E2D-739D-7240-8ADF-0CEC030B3F28}"/>
              </a:ext>
            </a:extLst>
          </p:cNvPr>
          <p:cNvGrpSpPr/>
          <p:nvPr/>
        </p:nvGrpSpPr>
        <p:grpSpPr>
          <a:xfrm>
            <a:off x="8527226" y="2348645"/>
            <a:ext cx="2435983" cy="2319654"/>
            <a:chOff x="6228448" y="2967292"/>
            <a:chExt cx="1983347" cy="2014555"/>
          </a:xfrm>
        </p:grpSpPr>
        <p:grpSp>
          <p:nvGrpSpPr>
            <p:cNvPr id="190" name="Group 189">
              <a:extLst>
                <a:ext uri="{FF2B5EF4-FFF2-40B4-BE49-F238E27FC236}">
                  <a16:creationId xmlns:a16="http://schemas.microsoft.com/office/drawing/2014/main" id="{FCDB6152-F913-6E4D-AA07-50508992C36E}"/>
                </a:ext>
              </a:extLst>
            </p:cNvPr>
            <p:cNvGrpSpPr/>
            <p:nvPr/>
          </p:nvGrpSpPr>
          <p:grpSpPr>
            <a:xfrm>
              <a:off x="6918438" y="4181175"/>
              <a:ext cx="107762" cy="369870"/>
              <a:chOff x="1280179" y="3455670"/>
              <a:chExt cx="107762" cy="492224"/>
            </a:xfrm>
          </p:grpSpPr>
          <p:cxnSp>
            <p:nvCxnSpPr>
              <p:cNvPr id="261" name="Straight Connector 260">
                <a:extLst>
                  <a:ext uri="{FF2B5EF4-FFF2-40B4-BE49-F238E27FC236}">
                    <a16:creationId xmlns:a16="http://schemas.microsoft.com/office/drawing/2014/main" id="{EB7D4D8D-F4CF-B942-9DEE-E3F00ECC589D}"/>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7E78F0D9-25E1-754C-A104-72ACC85CA78D}"/>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A0C291A9-0D09-D546-9BEF-406D95C6EAFB}"/>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92D38781-095C-2D47-B281-B1D20A5BDB36}"/>
                </a:ext>
              </a:extLst>
            </p:cNvPr>
            <p:cNvGrpSpPr/>
            <p:nvPr/>
          </p:nvGrpSpPr>
          <p:grpSpPr>
            <a:xfrm>
              <a:off x="7099413" y="4185285"/>
              <a:ext cx="107762" cy="365760"/>
              <a:chOff x="1280179" y="3455670"/>
              <a:chExt cx="107762" cy="492224"/>
            </a:xfrm>
          </p:grpSpPr>
          <p:cxnSp>
            <p:nvCxnSpPr>
              <p:cNvPr id="258" name="Straight Connector 257">
                <a:extLst>
                  <a:ext uri="{FF2B5EF4-FFF2-40B4-BE49-F238E27FC236}">
                    <a16:creationId xmlns:a16="http://schemas.microsoft.com/office/drawing/2014/main" id="{8285D299-0260-5F40-920C-5A41701ACBB0}"/>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428ACB6-4B1F-1C42-967C-5FAA22413EC3}"/>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D8170B8-B660-394A-BD34-31F0C7185766}"/>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82271427-4FE5-4040-9D18-53CBF8D7ADFB}"/>
                </a:ext>
              </a:extLst>
            </p:cNvPr>
            <p:cNvGrpSpPr/>
            <p:nvPr/>
          </p:nvGrpSpPr>
          <p:grpSpPr>
            <a:xfrm>
              <a:off x="7638528" y="4187189"/>
              <a:ext cx="107762" cy="363855"/>
              <a:chOff x="1280179" y="3455670"/>
              <a:chExt cx="107762" cy="492224"/>
            </a:xfrm>
          </p:grpSpPr>
          <p:cxnSp>
            <p:nvCxnSpPr>
              <p:cNvPr id="255" name="Straight Connector 254">
                <a:extLst>
                  <a:ext uri="{FF2B5EF4-FFF2-40B4-BE49-F238E27FC236}">
                    <a16:creationId xmlns:a16="http://schemas.microsoft.com/office/drawing/2014/main" id="{38BD828D-AB98-2D47-97FC-BCEEB9A73999}"/>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17911C3-75FA-394D-8F86-091FCAFD7307}"/>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1C10008-A319-1B43-957B-0A62ABC8F7DA}"/>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E0C25C2C-9691-A547-BD1B-030F5BA8A5AD}"/>
                </a:ext>
              </a:extLst>
            </p:cNvPr>
            <p:cNvGrpSpPr/>
            <p:nvPr/>
          </p:nvGrpSpPr>
          <p:grpSpPr>
            <a:xfrm>
              <a:off x="7985238" y="4198620"/>
              <a:ext cx="107762" cy="352424"/>
              <a:chOff x="1280179" y="3455670"/>
              <a:chExt cx="107762" cy="492224"/>
            </a:xfrm>
          </p:grpSpPr>
          <p:cxnSp>
            <p:nvCxnSpPr>
              <p:cNvPr id="252" name="Straight Connector 251">
                <a:extLst>
                  <a:ext uri="{FF2B5EF4-FFF2-40B4-BE49-F238E27FC236}">
                    <a16:creationId xmlns:a16="http://schemas.microsoft.com/office/drawing/2014/main" id="{BBBEA6B1-444F-7D4B-A432-0DAA39B9E8FB}"/>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E1B77FB-D5D3-1549-8CAC-75E613DC488B}"/>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ADA0853-E67F-CE48-8E2E-42B08907A215}"/>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985607EF-5869-0C44-8D52-401937F20930}"/>
                </a:ext>
              </a:extLst>
            </p:cNvPr>
            <p:cNvGrpSpPr/>
            <p:nvPr/>
          </p:nvGrpSpPr>
          <p:grpSpPr>
            <a:xfrm>
              <a:off x="6917690" y="4105317"/>
              <a:ext cx="107762" cy="365718"/>
              <a:chOff x="1280179" y="3455670"/>
              <a:chExt cx="107762" cy="492224"/>
            </a:xfrm>
          </p:grpSpPr>
          <p:cxnSp>
            <p:nvCxnSpPr>
              <p:cNvPr id="249" name="Straight Connector 248">
                <a:extLst>
                  <a:ext uri="{FF2B5EF4-FFF2-40B4-BE49-F238E27FC236}">
                    <a16:creationId xmlns:a16="http://schemas.microsoft.com/office/drawing/2014/main" id="{9B691451-9754-534B-BF77-9DDDD93021B7}"/>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841884D4-5436-DA45-B123-1FAF06F7827E}"/>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A1FAC90-BFB1-444A-989B-55B2F6925928}"/>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id="{EE998F17-B956-BC46-AB45-05CA02EB5DCE}"/>
                </a:ext>
              </a:extLst>
            </p:cNvPr>
            <p:cNvGrpSpPr/>
            <p:nvPr/>
          </p:nvGrpSpPr>
          <p:grpSpPr>
            <a:xfrm>
              <a:off x="7100570" y="4171992"/>
              <a:ext cx="107762" cy="365718"/>
              <a:chOff x="1280179" y="3455670"/>
              <a:chExt cx="107762" cy="492224"/>
            </a:xfrm>
          </p:grpSpPr>
          <p:cxnSp>
            <p:nvCxnSpPr>
              <p:cNvPr id="246" name="Straight Connector 245">
                <a:extLst>
                  <a:ext uri="{FF2B5EF4-FFF2-40B4-BE49-F238E27FC236}">
                    <a16:creationId xmlns:a16="http://schemas.microsoft.com/office/drawing/2014/main" id="{8D061815-22D1-C243-A7FF-DC7DB7B179B4}"/>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82BCD59-391C-6446-A2FA-FC71381193AF}"/>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CFF4FCD-F657-8542-B264-0347CFFD6A24}"/>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AD5AF757-EEEB-2B4B-8A6D-90C9741739A1}"/>
                </a:ext>
              </a:extLst>
            </p:cNvPr>
            <p:cNvGrpSpPr/>
            <p:nvPr/>
          </p:nvGrpSpPr>
          <p:grpSpPr>
            <a:xfrm>
              <a:off x="7637780" y="4111032"/>
              <a:ext cx="107762" cy="356193"/>
              <a:chOff x="1280179" y="3455670"/>
              <a:chExt cx="107762" cy="492224"/>
            </a:xfrm>
          </p:grpSpPr>
          <p:cxnSp>
            <p:nvCxnSpPr>
              <p:cNvPr id="243" name="Straight Connector 242">
                <a:extLst>
                  <a:ext uri="{FF2B5EF4-FFF2-40B4-BE49-F238E27FC236}">
                    <a16:creationId xmlns:a16="http://schemas.microsoft.com/office/drawing/2014/main" id="{C23F1E66-5CB8-DE47-AE16-1A0C933E1B42}"/>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BBACEFA-17DC-0741-B9A1-F3384F74C5B8}"/>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3571D2E-5DC8-994B-8514-4C95F4F90203}"/>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BD948FCC-66E0-D94E-A048-F9316EF105D1}"/>
                </a:ext>
              </a:extLst>
            </p:cNvPr>
            <p:cNvGrpSpPr/>
            <p:nvPr/>
          </p:nvGrpSpPr>
          <p:grpSpPr>
            <a:xfrm>
              <a:off x="7984490" y="3933867"/>
              <a:ext cx="107762" cy="440013"/>
              <a:chOff x="1280179" y="3455670"/>
              <a:chExt cx="107762" cy="492224"/>
            </a:xfrm>
          </p:grpSpPr>
          <p:cxnSp>
            <p:nvCxnSpPr>
              <p:cNvPr id="240" name="Straight Connector 239">
                <a:extLst>
                  <a:ext uri="{FF2B5EF4-FFF2-40B4-BE49-F238E27FC236}">
                    <a16:creationId xmlns:a16="http://schemas.microsoft.com/office/drawing/2014/main" id="{23BCF38C-6581-D44B-889C-1FE1697CEB35}"/>
                  </a:ext>
                </a:extLst>
              </p:cNvPr>
              <p:cNvCxnSpPr/>
              <p:nvPr/>
            </p:nvCxnSpPr>
            <p:spPr>
              <a:xfrm>
                <a:off x="1280179" y="345640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554756F-2C7F-C646-94D9-B9342CE4A334}"/>
                  </a:ext>
                </a:extLst>
              </p:cNvPr>
              <p:cNvCxnSpPr/>
              <p:nvPr/>
            </p:nvCxnSpPr>
            <p:spPr>
              <a:xfrm>
                <a:off x="1280179" y="3947894"/>
                <a:ext cx="107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4F4DE750-0751-6841-B211-430C7D1B391C}"/>
                  </a:ext>
                </a:extLst>
              </p:cNvPr>
              <p:cNvCxnSpPr/>
              <p:nvPr/>
            </p:nvCxnSpPr>
            <p:spPr>
              <a:xfrm>
                <a:off x="1334060" y="3455670"/>
                <a:ext cx="0" cy="4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8" name="Straight Connector 197">
              <a:extLst>
                <a:ext uri="{FF2B5EF4-FFF2-40B4-BE49-F238E27FC236}">
                  <a16:creationId xmlns:a16="http://schemas.microsoft.com/office/drawing/2014/main" id="{CE3745E7-2277-7646-B216-CD71B48FE36F}"/>
                </a:ext>
              </a:extLst>
            </p:cNvPr>
            <p:cNvCxnSpPr/>
            <p:nvPr/>
          </p:nvCxnSpPr>
          <p:spPr>
            <a:xfrm>
              <a:off x="6547009" y="3072216"/>
              <a:ext cx="0" cy="14766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27D640D-0D34-A946-AF16-DEDBC2E5B06F}"/>
                </a:ext>
              </a:extLst>
            </p:cNvPr>
            <p:cNvCxnSpPr/>
            <p:nvPr/>
          </p:nvCxnSpPr>
          <p:spPr>
            <a:xfrm>
              <a:off x="6486301" y="4546909"/>
              <a:ext cx="17254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BF76C62-5164-D84C-A7CE-B0EDF3071C8B}"/>
                </a:ext>
              </a:extLst>
            </p:cNvPr>
            <p:cNvCxnSpPr/>
            <p:nvPr/>
          </p:nvCxnSpPr>
          <p:spPr>
            <a:xfrm>
              <a:off x="6976693"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8689B4BD-822B-5F4D-BDB1-96794E237AAB}"/>
                </a:ext>
              </a:extLst>
            </p:cNvPr>
            <p:cNvSpPr txBox="1"/>
            <p:nvPr/>
          </p:nvSpPr>
          <p:spPr>
            <a:xfrm>
              <a:off x="6939494"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2</a:t>
              </a:r>
            </a:p>
          </p:txBody>
        </p:sp>
        <p:sp>
          <p:nvSpPr>
            <p:cNvPr id="202" name="TextBox 201">
              <a:extLst>
                <a:ext uri="{FF2B5EF4-FFF2-40B4-BE49-F238E27FC236}">
                  <a16:creationId xmlns:a16="http://schemas.microsoft.com/office/drawing/2014/main" id="{56B046C9-CCA9-B043-B3DA-02B85C029D6C}"/>
                </a:ext>
              </a:extLst>
            </p:cNvPr>
            <p:cNvSpPr txBox="1"/>
            <p:nvPr/>
          </p:nvSpPr>
          <p:spPr>
            <a:xfrm>
              <a:off x="6302840" y="4142569"/>
              <a:ext cx="148786"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20</a:t>
              </a:r>
            </a:p>
          </p:txBody>
        </p:sp>
        <p:cxnSp>
          <p:nvCxnSpPr>
            <p:cNvPr id="203" name="Straight Connector 202">
              <a:extLst>
                <a:ext uri="{FF2B5EF4-FFF2-40B4-BE49-F238E27FC236}">
                  <a16:creationId xmlns:a16="http://schemas.microsoft.com/office/drawing/2014/main" id="{18394E2A-49B5-A647-BFB5-A9A86F634DB4}"/>
                </a:ext>
              </a:extLst>
            </p:cNvPr>
            <p:cNvCxnSpPr/>
            <p:nvPr/>
          </p:nvCxnSpPr>
          <p:spPr>
            <a:xfrm flipH="1">
              <a:off x="6486301" y="4252226"/>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4EC616D5-7DB7-7744-A18E-5DDF6D2A0F0E}"/>
                </a:ext>
              </a:extLst>
            </p:cNvPr>
            <p:cNvSpPr txBox="1"/>
            <p:nvPr/>
          </p:nvSpPr>
          <p:spPr>
            <a:xfrm>
              <a:off x="6302840" y="3846239"/>
              <a:ext cx="148786"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40</a:t>
              </a:r>
            </a:p>
          </p:txBody>
        </p:sp>
        <p:cxnSp>
          <p:nvCxnSpPr>
            <p:cNvPr id="205" name="Straight Connector 204">
              <a:extLst>
                <a:ext uri="{FF2B5EF4-FFF2-40B4-BE49-F238E27FC236}">
                  <a16:creationId xmlns:a16="http://schemas.microsoft.com/office/drawing/2014/main" id="{998D9CB8-A5AE-394A-86D1-E67ACD92CDCD}"/>
                </a:ext>
              </a:extLst>
            </p:cNvPr>
            <p:cNvCxnSpPr/>
            <p:nvPr/>
          </p:nvCxnSpPr>
          <p:spPr>
            <a:xfrm flipH="1">
              <a:off x="6486301" y="3955895"/>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A425E504-0472-5F48-AE43-17F0EF540D78}"/>
                </a:ext>
              </a:extLst>
            </p:cNvPr>
            <p:cNvSpPr txBox="1"/>
            <p:nvPr/>
          </p:nvSpPr>
          <p:spPr>
            <a:xfrm>
              <a:off x="6302840" y="3555102"/>
              <a:ext cx="148786"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60</a:t>
              </a:r>
            </a:p>
          </p:txBody>
        </p:sp>
        <p:cxnSp>
          <p:nvCxnSpPr>
            <p:cNvPr id="207" name="Straight Connector 206">
              <a:extLst>
                <a:ext uri="{FF2B5EF4-FFF2-40B4-BE49-F238E27FC236}">
                  <a16:creationId xmlns:a16="http://schemas.microsoft.com/office/drawing/2014/main" id="{C67F8D52-18BF-3541-A4C6-F296B1DDEE13}"/>
                </a:ext>
              </a:extLst>
            </p:cNvPr>
            <p:cNvCxnSpPr/>
            <p:nvPr/>
          </p:nvCxnSpPr>
          <p:spPr>
            <a:xfrm flipH="1">
              <a:off x="6486301" y="3664758"/>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C6B7AE82-90F9-8446-9931-4BB90FAC7AAB}"/>
                </a:ext>
              </a:extLst>
            </p:cNvPr>
            <p:cNvSpPr txBox="1"/>
            <p:nvPr/>
          </p:nvSpPr>
          <p:spPr>
            <a:xfrm>
              <a:off x="6302840" y="3263013"/>
              <a:ext cx="148786"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80</a:t>
              </a:r>
            </a:p>
          </p:txBody>
        </p:sp>
        <p:cxnSp>
          <p:nvCxnSpPr>
            <p:cNvPr id="209" name="Straight Connector 208">
              <a:extLst>
                <a:ext uri="{FF2B5EF4-FFF2-40B4-BE49-F238E27FC236}">
                  <a16:creationId xmlns:a16="http://schemas.microsoft.com/office/drawing/2014/main" id="{A1E3F8A4-1D4A-934B-9075-F0B3C691FB27}"/>
                </a:ext>
              </a:extLst>
            </p:cNvPr>
            <p:cNvCxnSpPr/>
            <p:nvPr/>
          </p:nvCxnSpPr>
          <p:spPr>
            <a:xfrm flipH="1">
              <a:off x="6486301" y="3372669"/>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7B571EFC-F2B9-5C45-9015-FCC103114D7C}"/>
                </a:ext>
              </a:extLst>
            </p:cNvPr>
            <p:cNvSpPr txBox="1"/>
            <p:nvPr/>
          </p:nvSpPr>
          <p:spPr>
            <a:xfrm>
              <a:off x="6228448" y="2967292"/>
              <a:ext cx="223179"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100</a:t>
              </a:r>
            </a:p>
          </p:txBody>
        </p:sp>
        <p:cxnSp>
          <p:nvCxnSpPr>
            <p:cNvPr id="211" name="Straight Connector 210">
              <a:extLst>
                <a:ext uri="{FF2B5EF4-FFF2-40B4-BE49-F238E27FC236}">
                  <a16:creationId xmlns:a16="http://schemas.microsoft.com/office/drawing/2014/main" id="{F703B249-2E4A-264E-AF34-BC1AE0373B57}"/>
                </a:ext>
              </a:extLst>
            </p:cNvPr>
            <p:cNvCxnSpPr/>
            <p:nvPr/>
          </p:nvCxnSpPr>
          <p:spPr>
            <a:xfrm flipH="1">
              <a:off x="6486301" y="3076948"/>
              <a:ext cx="583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9B0C1547-32AF-554E-971C-929DF4EE4447}"/>
                </a:ext>
              </a:extLst>
            </p:cNvPr>
            <p:cNvSpPr txBox="1"/>
            <p:nvPr/>
          </p:nvSpPr>
          <p:spPr>
            <a:xfrm>
              <a:off x="6377227" y="4431969"/>
              <a:ext cx="74393" cy="18710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0</a:t>
              </a:r>
            </a:p>
          </p:txBody>
        </p:sp>
        <p:sp>
          <p:nvSpPr>
            <p:cNvPr id="213" name="TextBox 212">
              <a:extLst>
                <a:ext uri="{FF2B5EF4-FFF2-40B4-BE49-F238E27FC236}">
                  <a16:creationId xmlns:a16="http://schemas.microsoft.com/office/drawing/2014/main" id="{8CC3133A-58BE-CE4A-B8DD-EF7C217F6886}"/>
                </a:ext>
              </a:extLst>
            </p:cNvPr>
            <p:cNvSpPr txBox="1"/>
            <p:nvPr/>
          </p:nvSpPr>
          <p:spPr>
            <a:xfrm>
              <a:off x="6582786"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0</a:t>
              </a:r>
            </a:p>
          </p:txBody>
        </p:sp>
        <p:cxnSp>
          <p:nvCxnSpPr>
            <p:cNvPr id="214" name="Straight Connector 213">
              <a:extLst>
                <a:ext uri="{FF2B5EF4-FFF2-40B4-BE49-F238E27FC236}">
                  <a16:creationId xmlns:a16="http://schemas.microsoft.com/office/drawing/2014/main" id="{F1E2DFBF-8341-9242-87CD-49AA77949BF1}"/>
                </a:ext>
              </a:extLst>
            </p:cNvPr>
            <p:cNvCxnSpPr/>
            <p:nvPr/>
          </p:nvCxnSpPr>
          <p:spPr>
            <a:xfrm>
              <a:off x="7332562"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E4D2E189-1E48-414E-BEDB-8669FC8C1FED}"/>
                </a:ext>
              </a:extLst>
            </p:cNvPr>
            <p:cNvSpPr txBox="1"/>
            <p:nvPr/>
          </p:nvSpPr>
          <p:spPr>
            <a:xfrm>
              <a:off x="7295363"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4</a:t>
              </a:r>
            </a:p>
          </p:txBody>
        </p:sp>
        <p:cxnSp>
          <p:nvCxnSpPr>
            <p:cNvPr id="216" name="Straight Connector 215">
              <a:extLst>
                <a:ext uri="{FF2B5EF4-FFF2-40B4-BE49-F238E27FC236}">
                  <a16:creationId xmlns:a16="http://schemas.microsoft.com/office/drawing/2014/main" id="{070747A6-1D5A-304A-A3AE-A7958C34E6F3}"/>
                </a:ext>
              </a:extLst>
            </p:cNvPr>
            <p:cNvCxnSpPr/>
            <p:nvPr/>
          </p:nvCxnSpPr>
          <p:spPr>
            <a:xfrm>
              <a:off x="7694438"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F89EC454-0CA1-D041-953A-120C35222034}"/>
                </a:ext>
              </a:extLst>
            </p:cNvPr>
            <p:cNvSpPr txBox="1"/>
            <p:nvPr/>
          </p:nvSpPr>
          <p:spPr>
            <a:xfrm>
              <a:off x="7657241"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6</a:t>
              </a:r>
            </a:p>
          </p:txBody>
        </p:sp>
        <p:cxnSp>
          <p:nvCxnSpPr>
            <p:cNvPr id="218" name="Straight Connector 217">
              <a:extLst>
                <a:ext uri="{FF2B5EF4-FFF2-40B4-BE49-F238E27FC236}">
                  <a16:creationId xmlns:a16="http://schemas.microsoft.com/office/drawing/2014/main" id="{9BBD2E69-583D-3442-BAFF-4BD2FEED402F}"/>
                </a:ext>
              </a:extLst>
            </p:cNvPr>
            <p:cNvCxnSpPr/>
            <p:nvPr/>
          </p:nvCxnSpPr>
          <p:spPr>
            <a:xfrm>
              <a:off x="8043007"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55EF64FC-73E1-0947-80F1-6EA40A0915D9}"/>
                </a:ext>
              </a:extLst>
            </p:cNvPr>
            <p:cNvSpPr txBox="1"/>
            <p:nvPr/>
          </p:nvSpPr>
          <p:spPr>
            <a:xfrm>
              <a:off x="8005810"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8</a:t>
              </a:r>
            </a:p>
          </p:txBody>
        </p:sp>
        <p:sp>
          <p:nvSpPr>
            <p:cNvPr id="220" name="TextBox 219">
              <a:extLst>
                <a:ext uri="{FF2B5EF4-FFF2-40B4-BE49-F238E27FC236}">
                  <a16:creationId xmlns:a16="http://schemas.microsoft.com/office/drawing/2014/main" id="{838731CD-D2E1-B14F-A7F2-96F80B64A3E4}"/>
                </a:ext>
              </a:extLst>
            </p:cNvPr>
            <p:cNvSpPr txBox="1"/>
            <p:nvPr/>
          </p:nvSpPr>
          <p:spPr>
            <a:xfrm>
              <a:off x="7126553" y="4794740"/>
              <a:ext cx="402089"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Weeks</a:t>
              </a:r>
            </a:p>
          </p:txBody>
        </p:sp>
        <p:cxnSp>
          <p:nvCxnSpPr>
            <p:cNvPr id="221" name="Straight Connector 220">
              <a:extLst>
                <a:ext uri="{FF2B5EF4-FFF2-40B4-BE49-F238E27FC236}">
                  <a16:creationId xmlns:a16="http://schemas.microsoft.com/office/drawing/2014/main" id="{9C2133E8-861E-474E-8317-9435136F659E}"/>
                </a:ext>
              </a:extLst>
            </p:cNvPr>
            <p:cNvCxnSpPr/>
            <p:nvPr/>
          </p:nvCxnSpPr>
          <p:spPr>
            <a:xfrm>
              <a:off x="6623211"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AE283F8-E721-6447-AC11-8E75D698CFDF}"/>
                </a:ext>
              </a:extLst>
            </p:cNvPr>
            <p:cNvCxnSpPr/>
            <p:nvPr/>
          </p:nvCxnSpPr>
          <p:spPr>
            <a:xfrm>
              <a:off x="6796389"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95153847-17EE-0342-86D0-178ED85A732E}"/>
                </a:ext>
              </a:extLst>
            </p:cNvPr>
            <p:cNvSpPr txBox="1"/>
            <p:nvPr/>
          </p:nvSpPr>
          <p:spPr>
            <a:xfrm>
              <a:off x="6759192"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1</a:t>
              </a:r>
            </a:p>
          </p:txBody>
        </p:sp>
        <p:cxnSp>
          <p:nvCxnSpPr>
            <p:cNvPr id="224" name="Straight Connector 223">
              <a:extLst>
                <a:ext uri="{FF2B5EF4-FFF2-40B4-BE49-F238E27FC236}">
                  <a16:creationId xmlns:a16="http://schemas.microsoft.com/office/drawing/2014/main" id="{ED3300DE-9BA1-6C45-B090-C2A3FB9A4BF6}"/>
                </a:ext>
              </a:extLst>
            </p:cNvPr>
            <p:cNvCxnSpPr/>
            <p:nvPr/>
          </p:nvCxnSpPr>
          <p:spPr>
            <a:xfrm>
              <a:off x="7151846" y="4547466"/>
              <a:ext cx="0" cy="52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E89E228C-345A-B74C-852B-9BBD77F1ECDF}"/>
                </a:ext>
              </a:extLst>
            </p:cNvPr>
            <p:cNvSpPr txBox="1"/>
            <p:nvPr/>
          </p:nvSpPr>
          <p:spPr>
            <a:xfrm>
              <a:off x="7114649" y="4610711"/>
              <a:ext cx="74393" cy="18710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a:ea typeface="+mn-ea"/>
                  <a:cs typeface="+mn-cs"/>
                </a:rPr>
                <a:t>3</a:t>
              </a:r>
            </a:p>
          </p:txBody>
        </p:sp>
        <p:sp>
          <p:nvSpPr>
            <p:cNvPr id="226" name="Freeform 225">
              <a:extLst>
                <a:ext uri="{FF2B5EF4-FFF2-40B4-BE49-F238E27FC236}">
                  <a16:creationId xmlns:a16="http://schemas.microsoft.com/office/drawing/2014/main" id="{C6BD51E5-27F5-F74F-A582-740FB311B1A0}"/>
                </a:ext>
              </a:extLst>
            </p:cNvPr>
            <p:cNvSpPr/>
            <p:nvPr/>
          </p:nvSpPr>
          <p:spPr>
            <a:xfrm>
              <a:off x="6621780" y="4545330"/>
              <a:ext cx="1419225" cy="0"/>
            </a:xfrm>
            <a:custGeom>
              <a:avLst/>
              <a:gdLst>
                <a:gd name="connsiteX0" fmla="*/ 0 w 1419225"/>
                <a:gd name="connsiteY0" fmla="*/ 0 h 0"/>
                <a:gd name="connsiteX1" fmla="*/ 354330 w 1419225"/>
                <a:gd name="connsiteY1" fmla="*/ 0 h 0"/>
                <a:gd name="connsiteX2" fmla="*/ 527685 w 1419225"/>
                <a:gd name="connsiteY2" fmla="*/ 0 h 0"/>
                <a:gd name="connsiteX3" fmla="*/ 1072515 w 1419225"/>
                <a:gd name="connsiteY3" fmla="*/ 0 h 0"/>
                <a:gd name="connsiteX4" fmla="*/ 1419225 w 1419225"/>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25">
                  <a:moveTo>
                    <a:pt x="0" y="0"/>
                  </a:moveTo>
                  <a:lnTo>
                    <a:pt x="354330" y="0"/>
                  </a:lnTo>
                  <a:lnTo>
                    <a:pt x="527685" y="0"/>
                  </a:lnTo>
                  <a:lnTo>
                    <a:pt x="1072515" y="0"/>
                  </a:lnTo>
                  <a:lnTo>
                    <a:pt x="1419225"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Freeform 226">
              <a:extLst>
                <a:ext uri="{FF2B5EF4-FFF2-40B4-BE49-F238E27FC236}">
                  <a16:creationId xmlns:a16="http://schemas.microsoft.com/office/drawing/2014/main" id="{AACD7374-9648-3E47-B42C-0CC9E32D0BF6}"/>
                </a:ext>
              </a:extLst>
            </p:cNvPr>
            <p:cNvSpPr/>
            <p:nvPr/>
          </p:nvSpPr>
          <p:spPr>
            <a:xfrm>
              <a:off x="6621780" y="4200525"/>
              <a:ext cx="1419225" cy="342900"/>
            </a:xfrm>
            <a:custGeom>
              <a:avLst/>
              <a:gdLst>
                <a:gd name="connsiteX0" fmla="*/ 0 w 1419225"/>
                <a:gd name="connsiteY0" fmla="*/ 342900 h 342900"/>
                <a:gd name="connsiteX1" fmla="*/ 348615 w 1419225"/>
                <a:gd name="connsiteY1" fmla="*/ 150495 h 342900"/>
                <a:gd name="connsiteX2" fmla="*/ 520065 w 1419225"/>
                <a:gd name="connsiteY2" fmla="*/ 196215 h 342900"/>
                <a:gd name="connsiteX3" fmla="*/ 1057275 w 1419225"/>
                <a:gd name="connsiteY3" fmla="*/ 144780 h 342900"/>
                <a:gd name="connsiteX4" fmla="*/ 1419225 w 1419225"/>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25" h="342900">
                  <a:moveTo>
                    <a:pt x="0" y="342900"/>
                  </a:moveTo>
                  <a:lnTo>
                    <a:pt x="348615" y="150495"/>
                  </a:lnTo>
                  <a:lnTo>
                    <a:pt x="520065" y="196215"/>
                  </a:lnTo>
                  <a:lnTo>
                    <a:pt x="1057275" y="144780"/>
                  </a:lnTo>
                  <a:lnTo>
                    <a:pt x="1419225" y="0"/>
                  </a:lnTo>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8" name="Group 227">
              <a:extLst>
                <a:ext uri="{FF2B5EF4-FFF2-40B4-BE49-F238E27FC236}">
                  <a16:creationId xmlns:a16="http://schemas.microsoft.com/office/drawing/2014/main" id="{9E6FD45D-9321-7B41-BA8F-5CA768BF6C5A}"/>
                </a:ext>
              </a:extLst>
            </p:cNvPr>
            <p:cNvGrpSpPr/>
            <p:nvPr/>
          </p:nvGrpSpPr>
          <p:grpSpPr>
            <a:xfrm>
              <a:off x="6569849" y="4490866"/>
              <a:ext cx="1523270" cy="108000"/>
              <a:chOff x="6569849" y="4490866"/>
              <a:chExt cx="1523270" cy="108000"/>
            </a:xfrm>
          </p:grpSpPr>
          <p:sp>
            <p:nvSpPr>
              <p:cNvPr id="235" name="Oval 234">
                <a:extLst>
                  <a:ext uri="{FF2B5EF4-FFF2-40B4-BE49-F238E27FC236}">
                    <a16:creationId xmlns:a16="http://schemas.microsoft.com/office/drawing/2014/main" id="{C5436D4D-B464-FD45-BAE7-7B08B49C89DA}"/>
                  </a:ext>
                </a:extLst>
              </p:cNvPr>
              <p:cNvSpPr/>
              <p:nvPr/>
            </p:nvSpPr>
            <p:spPr>
              <a:xfrm>
                <a:off x="6569849" y="4490866"/>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B343BBC3-87C9-CA45-A0E5-890BE23B2B88}"/>
                  </a:ext>
                </a:extLst>
              </p:cNvPr>
              <p:cNvSpPr/>
              <p:nvPr/>
            </p:nvSpPr>
            <p:spPr>
              <a:xfrm>
                <a:off x="6918319" y="4490866"/>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33021E2C-D459-E145-A194-3C38F3279BF0}"/>
                  </a:ext>
                </a:extLst>
              </p:cNvPr>
              <p:cNvSpPr/>
              <p:nvPr/>
            </p:nvSpPr>
            <p:spPr>
              <a:xfrm>
                <a:off x="7099294" y="4490866"/>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3DBA1B4F-E0B6-3C46-BBA9-8B3B8AA3D8EE}"/>
                  </a:ext>
                </a:extLst>
              </p:cNvPr>
              <p:cNvSpPr/>
              <p:nvPr/>
            </p:nvSpPr>
            <p:spPr>
              <a:xfrm>
                <a:off x="7638409" y="4490866"/>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4E7E25AD-47D7-B942-BC54-6E913D436246}"/>
                  </a:ext>
                </a:extLst>
              </p:cNvPr>
              <p:cNvSpPr/>
              <p:nvPr/>
            </p:nvSpPr>
            <p:spPr>
              <a:xfrm>
                <a:off x="7985119" y="4490866"/>
                <a:ext cx="108000" cy="108000"/>
              </a:xfrm>
              <a:prstGeom prst="ellipse">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9" name="Group 228">
              <a:extLst>
                <a:ext uri="{FF2B5EF4-FFF2-40B4-BE49-F238E27FC236}">
                  <a16:creationId xmlns:a16="http://schemas.microsoft.com/office/drawing/2014/main" id="{8E65E48D-66B9-3847-A402-D2DB70FD18E6}"/>
                </a:ext>
              </a:extLst>
            </p:cNvPr>
            <p:cNvGrpSpPr/>
            <p:nvPr/>
          </p:nvGrpSpPr>
          <p:grpSpPr>
            <a:xfrm>
              <a:off x="6569849" y="4148352"/>
              <a:ext cx="1522522" cy="450900"/>
              <a:chOff x="6569849" y="4148352"/>
              <a:chExt cx="1522522" cy="450900"/>
            </a:xfrm>
          </p:grpSpPr>
          <p:sp>
            <p:nvSpPr>
              <p:cNvPr id="230" name="Oval 229">
                <a:extLst>
                  <a:ext uri="{FF2B5EF4-FFF2-40B4-BE49-F238E27FC236}">
                    <a16:creationId xmlns:a16="http://schemas.microsoft.com/office/drawing/2014/main" id="{A4CBDBCF-2E76-CA4E-98D8-3FB68D42708C}"/>
                  </a:ext>
                </a:extLst>
              </p:cNvPr>
              <p:cNvSpPr/>
              <p:nvPr/>
            </p:nvSpPr>
            <p:spPr>
              <a:xfrm>
                <a:off x="6569849" y="4491252"/>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5D792B86-3061-6046-8489-819751332EB5}"/>
                  </a:ext>
                </a:extLst>
              </p:cNvPr>
              <p:cNvSpPr/>
              <p:nvPr/>
            </p:nvSpPr>
            <p:spPr>
              <a:xfrm>
                <a:off x="6917571" y="4293132"/>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FE10DD55-BD7D-C046-B83E-368AE5BED798}"/>
                  </a:ext>
                </a:extLst>
              </p:cNvPr>
              <p:cNvSpPr/>
              <p:nvPr/>
            </p:nvSpPr>
            <p:spPr>
              <a:xfrm>
                <a:off x="7100451" y="4350282"/>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Oval 232">
                <a:extLst>
                  <a:ext uri="{FF2B5EF4-FFF2-40B4-BE49-F238E27FC236}">
                    <a16:creationId xmlns:a16="http://schemas.microsoft.com/office/drawing/2014/main" id="{4EE7AEAE-7649-C24C-B738-0E137BC77504}"/>
                  </a:ext>
                </a:extLst>
              </p:cNvPr>
              <p:cNvSpPr/>
              <p:nvPr/>
            </p:nvSpPr>
            <p:spPr>
              <a:xfrm>
                <a:off x="7637661" y="4289322"/>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A455C0F3-AC02-B149-AA69-96DAD3742C04}"/>
                  </a:ext>
                </a:extLst>
              </p:cNvPr>
              <p:cNvSpPr/>
              <p:nvPr/>
            </p:nvSpPr>
            <p:spPr>
              <a:xfrm>
                <a:off x="7984371" y="4148352"/>
                <a:ext cx="108000" cy="108000"/>
              </a:xfrm>
              <a:prstGeom prst="ellipse">
                <a:avLst/>
              </a:prstGeom>
              <a:solidFill>
                <a:srgbClr val="FF33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64" name="Oval 263">
            <a:extLst>
              <a:ext uri="{FF2B5EF4-FFF2-40B4-BE49-F238E27FC236}">
                <a16:creationId xmlns:a16="http://schemas.microsoft.com/office/drawing/2014/main" id="{F3D7EB4F-CAAD-0344-8BFD-40D65DAB3B91}"/>
              </a:ext>
            </a:extLst>
          </p:cNvPr>
          <p:cNvSpPr/>
          <p:nvPr/>
        </p:nvSpPr>
        <p:spPr>
          <a:xfrm>
            <a:off x="9645182" y="1920987"/>
            <a:ext cx="125533" cy="12435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395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Guselkumab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2 Trial</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Deodhar A, et al. ACR 2016, Washington DC, #4L; Teng MW,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Nat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2015;21:719-729. </a:t>
            </a:r>
          </a:p>
        </p:txBody>
      </p:sp>
      <p:sp>
        <p:nvSpPr>
          <p:cNvPr id="12" name="Content Placeholder 2">
            <a:extLst>
              <a:ext uri="{FF2B5EF4-FFF2-40B4-BE49-F238E27FC236}">
                <a16:creationId xmlns:a16="http://schemas.microsoft.com/office/drawing/2014/main" id="{958BF7B7-B126-2141-A572-242EAE1FB504}"/>
              </a:ext>
            </a:extLst>
          </p:cNvPr>
          <p:cNvSpPr txBox="1">
            <a:spLocks/>
          </p:cNvSpPr>
          <p:nvPr/>
        </p:nvSpPr>
        <p:spPr bwMode="auto">
          <a:xfrm>
            <a:off x="251224" y="1691543"/>
            <a:ext cx="5681226" cy="3890653"/>
          </a:xfrm>
          <a:prstGeom prst="rect">
            <a:avLst/>
          </a:prstGeom>
        </p:spPr>
        <p:txBody>
          <a:bodyPr vert="horz" wrap="square" lIns="91440" tIns="45720" rIns="91440" bIns="45720" numCol="1" rtlCol="0" anchor="t" anchorCtr="0" compatLnSpc="1">
            <a:prstTxWarp prst="textNoShape">
              <a:avLst/>
            </a:prstTxWarp>
            <a:noAutofit/>
          </a:bodyPr>
          <a:lstStyle>
            <a:lvl1pPr marL="257175" indent="-257175" algn="l" defTabSz="6858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C00000"/>
              </a:buClr>
              <a:buFont typeface="Arial"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C00000"/>
              </a:buClr>
              <a:buFont typeface="Arial" pitchFamily="34" charset="0"/>
              <a:buChar char="•"/>
              <a:defRPr sz="135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C00000"/>
              </a:buClr>
              <a:buFont typeface="Arial" pitchFamily="34" charset="0"/>
              <a:buChar char="–"/>
              <a:defRPr sz="1200" kern="120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Clr>
                <a:srgbClr val="C00000"/>
              </a:buClr>
              <a:buFont typeface="Arial" pitchFamily="34" charset="0"/>
              <a:buChar char="»"/>
              <a:defRPr sz="12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90000"/>
              </a:lnSpc>
              <a:spcBef>
                <a:spcPts val="1200"/>
              </a:spcBef>
              <a:spcAft>
                <a:spcPts val="0"/>
              </a:spcAft>
              <a:buClrTx/>
              <a:buSzTx/>
              <a:buFont typeface="Arial"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Human monoclonal Ab against P19 subunit of IL-23</a:t>
            </a:r>
          </a:p>
          <a:p>
            <a:pPr marL="257175" marR="0" lvl="0" indent="-257175" algn="l" defTabSz="685800" rtl="0" eaLnBrk="1" fontAlgn="auto" latinLnBrk="0" hangingPunct="1">
              <a:lnSpc>
                <a:spcPct val="90000"/>
              </a:lnSpc>
              <a:spcBef>
                <a:spcPts val="3000"/>
              </a:spcBef>
              <a:spcAft>
                <a:spcPts val="0"/>
              </a:spcAft>
              <a:buClrTx/>
              <a:buSzTx/>
              <a:buFont typeface="Arial"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Double-blind randomized placebo-controlled trial: 149 pts active PsA despite SOC, randomized 2:1 to GUS 100 mg </a:t>
            </a:r>
            <a:r>
              <a:rPr kumimoji="0" lang="en-US" altLang="en-US"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Calibri" panose="020F0502020204030204" pitchFamily="34" charset="0"/>
              </a:rPr>
              <a:t>sc</a:t>
            </a:r>
            <a:r>
              <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 vs PBO at 0, 4, then q8 wks</a:t>
            </a:r>
          </a:p>
          <a:p>
            <a:pPr marL="557213" marR="0" lvl="1" indent="-214313" algn="l" defTabSz="685800" rtl="0" eaLnBrk="1" fontAlgn="auto" latinLnBrk="0" hangingPunct="1">
              <a:lnSpc>
                <a:spcPct val="90000"/>
              </a:lnSpc>
              <a:spcBef>
                <a:spcPts val="12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9% received prior TNFi</a:t>
            </a:r>
          </a:p>
          <a:p>
            <a:pPr marL="557213" marR="0" lvl="1" indent="-214313" algn="l" defTabSz="685800" rtl="0" eaLnBrk="1" fontAlgn="auto" latinLnBrk="0" hangingPunct="1">
              <a:lnSpc>
                <a:spcPct val="90000"/>
              </a:lnSpc>
              <a:spcBef>
                <a:spcPts val="1200"/>
              </a:spcBef>
              <a:spcAft>
                <a:spcPts val="0"/>
              </a:spcAft>
              <a:buClrTx/>
              <a:buSzTx/>
              <a:buFont typeface="Arial" pitchFamily="34" charset="0"/>
              <a:buChar char="–"/>
              <a:tabLst/>
              <a:defRPr/>
            </a:pPr>
            <a:r>
              <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44% concomitant MTX</a:t>
            </a:r>
          </a:p>
        </p:txBody>
      </p:sp>
      <p:grpSp>
        <p:nvGrpSpPr>
          <p:cNvPr id="3" name="Group 2">
            <a:extLst>
              <a:ext uri="{FF2B5EF4-FFF2-40B4-BE49-F238E27FC236}">
                <a16:creationId xmlns:a16="http://schemas.microsoft.com/office/drawing/2014/main" id="{01EF23F3-09E6-4996-AD52-B4A0A6CF8816}"/>
              </a:ext>
            </a:extLst>
          </p:cNvPr>
          <p:cNvGrpSpPr/>
          <p:nvPr/>
        </p:nvGrpSpPr>
        <p:grpSpPr>
          <a:xfrm>
            <a:off x="6514654" y="1996063"/>
            <a:ext cx="5035116" cy="2703348"/>
            <a:chOff x="6514654" y="1996063"/>
            <a:chExt cx="5035116" cy="2703348"/>
          </a:xfrm>
        </p:grpSpPr>
        <p:sp>
          <p:nvSpPr>
            <p:cNvPr id="14" name="Rectangle 13">
              <a:extLst>
                <a:ext uri="{FF2B5EF4-FFF2-40B4-BE49-F238E27FC236}">
                  <a16:creationId xmlns:a16="http://schemas.microsoft.com/office/drawing/2014/main" id="{9E90D915-59C4-DE4E-8081-DB4907E1A280}"/>
                </a:ext>
              </a:extLst>
            </p:cNvPr>
            <p:cNvSpPr/>
            <p:nvPr/>
          </p:nvSpPr>
          <p:spPr>
            <a:xfrm>
              <a:off x="6750121" y="1996063"/>
              <a:ext cx="4525993" cy="1712362"/>
            </a:xfrm>
            <a:prstGeom prst="rect">
              <a:avLst/>
            </a:prstGeom>
            <a:gradFill flip="none" rotWithShape="1">
              <a:gsLst>
                <a:gs pos="0">
                  <a:srgbClr val="F5E7DD"/>
                </a:gs>
                <a:gs pos="100000">
                  <a:srgbClr val="FEFEF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BB8FE61-8694-3B4B-A7FC-383CCF14AF56}"/>
                </a:ext>
              </a:extLst>
            </p:cNvPr>
            <p:cNvSpPr/>
            <p:nvPr/>
          </p:nvSpPr>
          <p:spPr>
            <a:xfrm>
              <a:off x="6750121" y="3935800"/>
              <a:ext cx="4525993" cy="763611"/>
            </a:xfrm>
            <a:prstGeom prst="rect">
              <a:avLst/>
            </a:prstGeom>
            <a:gradFill>
              <a:gsLst>
                <a:gs pos="0">
                  <a:srgbClr val="ECC5BE"/>
                </a:gs>
                <a:gs pos="100000">
                  <a:srgbClr val="F5E2DB"/>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518A6D6A-49FD-7149-A94C-A11DED112108}"/>
                </a:ext>
              </a:extLst>
            </p:cNvPr>
            <p:cNvGrpSpPr/>
            <p:nvPr/>
          </p:nvGrpSpPr>
          <p:grpSpPr>
            <a:xfrm>
              <a:off x="6757576" y="3691517"/>
              <a:ext cx="4527461" cy="273929"/>
              <a:chOff x="7020561" y="2544571"/>
              <a:chExt cx="4832964" cy="217803"/>
            </a:xfrm>
          </p:grpSpPr>
          <p:grpSp>
            <p:nvGrpSpPr>
              <p:cNvPr id="47" name="Group 46">
                <a:extLst>
                  <a:ext uri="{FF2B5EF4-FFF2-40B4-BE49-F238E27FC236}">
                    <a16:creationId xmlns:a16="http://schemas.microsoft.com/office/drawing/2014/main" id="{29C9FB2C-C4CB-654E-B94D-6AC44E1F50FC}"/>
                  </a:ext>
                </a:extLst>
              </p:cNvPr>
              <p:cNvGrpSpPr/>
              <p:nvPr/>
            </p:nvGrpSpPr>
            <p:grpSpPr>
              <a:xfrm>
                <a:off x="7020561" y="2544571"/>
                <a:ext cx="45719" cy="217803"/>
                <a:chOff x="7020561" y="2544571"/>
                <a:chExt cx="45719" cy="217803"/>
              </a:xfrm>
            </p:grpSpPr>
            <p:grpSp>
              <p:nvGrpSpPr>
                <p:cNvPr id="839" name="Group 838">
                  <a:extLst>
                    <a:ext uri="{FF2B5EF4-FFF2-40B4-BE49-F238E27FC236}">
                      <a16:creationId xmlns:a16="http://schemas.microsoft.com/office/drawing/2014/main" id="{728B9F50-45FD-E244-A04C-9E5EF580D66D}"/>
                    </a:ext>
                  </a:extLst>
                </p:cNvPr>
                <p:cNvGrpSpPr/>
                <p:nvPr/>
              </p:nvGrpSpPr>
              <p:grpSpPr>
                <a:xfrm>
                  <a:off x="7030086" y="2583180"/>
                  <a:ext cx="28800" cy="132575"/>
                  <a:chOff x="7030086" y="2583180"/>
                  <a:chExt cx="28800" cy="132575"/>
                </a:xfrm>
              </p:grpSpPr>
              <p:sp>
                <p:nvSpPr>
                  <p:cNvPr id="842" name="Oval 841">
                    <a:extLst>
                      <a:ext uri="{FF2B5EF4-FFF2-40B4-BE49-F238E27FC236}">
                        <a16:creationId xmlns:a16="http://schemas.microsoft.com/office/drawing/2014/main" id="{F220D7C1-3622-1943-8CF5-2E387AACD0C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Oval 842">
                    <a:extLst>
                      <a:ext uri="{FF2B5EF4-FFF2-40B4-BE49-F238E27FC236}">
                        <a16:creationId xmlns:a16="http://schemas.microsoft.com/office/drawing/2014/main" id="{62E59D67-26FA-4E4D-8D31-04D837800A4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Oval 843">
                    <a:extLst>
                      <a:ext uri="{FF2B5EF4-FFF2-40B4-BE49-F238E27FC236}">
                        <a16:creationId xmlns:a16="http://schemas.microsoft.com/office/drawing/2014/main" id="{C42E7436-6F20-AE4A-8E8E-CC56587452C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40" name="Oval 839">
                  <a:extLst>
                    <a:ext uri="{FF2B5EF4-FFF2-40B4-BE49-F238E27FC236}">
                      <a16:creationId xmlns:a16="http://schemas.microsoft.com/office/drawing/2014/main" id="{0A21F5E8-BEB9-BE4F-B31A-226D9D6A4FF9}"/>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1" name="Oval 840">
                  <a:extLst>
                    <a:ext uri="{FF2B5EF4-FFF2-40B4-BE49-F238E27FC236}">
                      <a16:creationId xmlns:a16="http://schemas.microsoft.com/office/drawing/2014/main" id="{B8C37791-0B11-8C44-B93B-683B9417D5B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7F8C2999-8A0C-0141-802D-8E837EE37247}"/>
                  </a:ext>
                </a:extLst>
              </p:cNvPr>
              <p:cNvGrpSpPr/>
              <p:nvPr/>
            </p:nvGrpSpPr>
            <p:grpSpPr>
              <a:xfrm>
                <a:off x="7062926" y="2544571"/>
                <a:ext cx="45719" cy="217803"/>
                <a:chOff x="7064266" y="2544571"/>
                <a:chExt cx="45719" cy="217803"/>
              </a:xfrm>
            </p:grpSpPr>
            <p:grpSp>
              <p:nvGrpSpPr>
                <p:cNvPr id="833" name="Group 832">
                  <a:extLst>
                    <a:ext uri="{FF2B5EF4-FFF2-40B4-BE49-F238E27FC236}">
                      <a16:creationId xmlns:a16="http://schemas.microsoft.com/office/drawing/2014/main" id="{3ADACEF9-F6AE-E742-8ACF-A7BB19F41130}"/>
                    </a:ext>
                  </a:extLst>
                </p:cNvPr>
                <p:cNvGrpSpPr/>
                <p:nvPr/>
              </p:nvGrpSpPr>
              <p:grpSpPr>
                <a:xfrm>
                  <a:off x="7073791" y="2583180"/>
                  <a:ext cx="28800" cy="132575"/>
                  <a:chOff x="7030086" y="2583180"/>
                  <a:chExt cx="28800" cy="132575"/>
                </a:xfrm>
              </p:grpSpPr>
              <p:sp>
                <p:nvSpPr>
                  <p:cNvPr id="836" name="Oval 835">
                    <a:extLst>
                      <a:ext uri="{FF2B5EF4-FFF2-40B4-BE49-F238E27FC236}">
                        <a16:creationId xmlns:a16="http://schemas.microsoft.com/office/drawing/2014/main" id="{39D9011E-BFF1-C647-9F3D-79DF9F676B6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Oval 836">
                    <a:extLst>
                      <a:ext uri="{FF2B5EF4-FFF2-40B4-BE49-F238E27FC236}">
                        <a16:creationId xmlns:a16="http://schemas.microsoft.com/office/drawing/2014/main" id="{C3A7B408-A4EA-114E-9852-6B7C443B78A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Oval 837">
                    <a:extLst>
                      <a:ext uri="{FF2B5EF4-FFF2-40B4-BE49-F238E27FC236}">
                        <a16:creationId xmlns:a16="http://schemas.microsoft.com/office/drawing/2014/main" id="{3E4A8B0F-F0C2-FF41-8A40-199530C2379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34" name="Oval 833">
                  <a:extLst>
                    <a:ext uri="{FF2B5EF4-FFF2-40B4-BE49-F238E27FC236}">
                      <a16:creationId xmlns:a16="http://schemas.microsoft.com/office/drawing/2014/main" id="{B013C1BF-3DA2-B14C-ABC3-0312911628A3}"/>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5" name="Oval 834">
                  <a:extLst>
                    <a:ext uri="{FF2B5EF4-FFF2-40B4-BE49-F238E27FC236}">
                      <a16:creationId xmlns:a16="http://schemas.microsoft.com/office/drawing/2014/main" id="{F48FB296-39AD-2544-9ED7-DDD01ED6791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71AFAE52-E305-7548-B521-2EFC58F01097}"/>
                  </a:ext>
                </a:extLst>
              </p:cNvPr>
              <p:cNvGrpSpPr/>
              <p:nvPr/>
            </p:nvGrpSpPr>
            <p:grpSpPr>
              <a:xfrm>
                <a:off x="7105291" y="2544571"/>
                <a:ext cx="45719" cy="217803"/>
                <a:chOff x="7107972" y="2544571"/>
                <a:chExt cx="45719" cy="217803"/>
              </a:xfrm>
            </p:grpSpPr>
            <p:grpSp>
              <p:nvGrpSpPr>
                <p:cNvPr id="827" name="Group 826">
                  <a:extLst>
                    <a:ext uri="{FF2B5EF4-FFF2-40B4-BE49-F238E27FC236}">
                      <a16:creationId xmlns:a16="http://schemas.microsoft.com/office/drawing/2014/main" id="{D203E43E-6914-1941-8E7C-D8FAE9592FDB}"/>
                    </a:ext>
                  </a:extLst>
                </p:cNvPr>
                <p:cNvGrpSpPr/>
                <p:nvPr/>
              </p:nvGrpSpPr>
              <p:grpSpPr>
                <a:xfrm>
                  <a:off x="7117497" y="2583180"/>
                  <a:ext cx="28800" cy="132575"/>
                  <a:chOff x="7030086" y="2583180"/>
                  <a:chExt cx="28800" cy="132575"/>
                </a:xfrm>
              </p:grpSpPr>
              <p:sp>
                <p:nvSpPr>
                  <p:cNvPr id="830" name="Oval 829">
                    <a:extLst>
                      <a:ext uri="{FF2B5EF4-FFF2-40B4-BE49-F238E27FC236}">
                        <a16:creationId xmlns:a16="http://schemas.microsoft.com/office/drawing/2014/main" id="{67967C64-F8B8-5B4D-A1BF-145D3FC814F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Oval 830">
                    <a:extLst>
                      <a:ext uri="{FF2B5EF4-FFF2-40B4-BE49-F238E27FC236}">
                        <a16:creationId xmlns:a16="http://schemas.microsoft.com/office/drawing/2014/main" id="{87553DBD-FECF-AA49-8095-E25A665B2B2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Oval 831">
                    <a:extLst>
                      <a:ext uri="{FF2B5EF4-FFF2-40B4-BE49-F238E27FC236}">
                        <a16:creationId xmlns:a16="http://schemas.microsoft.com/office/drawing/2014/main" id="{7F1378C8-9B5C-F045-8224-BBCA5270519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28" name="Oval 827">
                  <a:extLst>
                    <a:ext uri="{FF2B5EF4-FFF2-40B4-BE49-F238E27FC236}">
                      <a16:creationId xmlns:a16="http://schemas.microsoft.com/office/drawing/2014/main" id="{8F6194CA-58A4-D74E-8797-0EC8CB558AC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9" name="Oval 828">
                  <a:extLst>
                    <a:ext uri="{FF2B5EF4-FFF2-40B4-BE49-F238E27FC236}">
                      <a16:creationId xmlns:a16="http://schemas.microsoft.com/office/drawing/2014/main" id="{C0B614A4-69F8-6C48-9838-2C9ABB8A510B}"/>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0" name="Group 49">
                <a:extLst>
                  <a:ext uri="{FF2B5EF4-FFF2-40B4-BE49-F238E27FC236}">
                    <a16:creationId xmlns:a16="http://schemas.microsoft.com/office/drawing/2014/main" id="{85D24934-EAEB-BA42-AD6A-145C6C110F75}"/>
                  </a:ext>
                </a:extLst>
              </p:cNvPr>
              <p:cNvGrpSpPr/>
              <p:nvPr/>
            </p:nvGrpSpPr>
            <p:grpSpPr>
              <a:xfrm>
                <a:off x="7147656" y="2544571"/>
                <a:ext cx="45719" cy="217803"/>
                <a:chOff x="7020561" y="2544571"/>
                <a:chExt cx="45719" cy="217803"/>
              </a:xfrm>
            </p:grpSpPr>
            <p:grpSp>
              <p:nvGrpSpPr>
                <p:cNvPr id="821" name="Group 820">
                  <a:extLst>
                    <a:ext uri="{FF2B5EF4-FFF2-40B4-BE49-F238E27FC236}">
                      <a16:creationId xmlns:a16="http://schemas.microsoft.com/office/drawing/2014/main" id="{C7433C2E-E8B3-984F-AB26-4CA16F0231F9}"/>
                    </a:ext>
                  </a:extLst>
                </p:cNvPr>
                <p:cNvGrpSpPr/>
                <p:nvPr/>
              </p:nvGrpSpPr>
              <p:grpSpPr>
                <a:xfrm>
                  <a:off x="7030086" y="2583180"/>
                  <a:ext cx="28800" cy="132575"/>
                  <a:chOff x="7030086" y="2583180"/>
                  <a:chExt cx="28800" cy="132575"/>
                </a:xfrm>
              </p:grpSpPr>
              <p:sp>
                <p:nvSpPr>
                  <p:cNvPr id="824" name="Oval 823">
                    <a:extLst>
                      <a:ext uri="{FF2B5EF4-FFF2-40B4-BE49-F238E27FC236}">
                        <a16:creationId xmlns:a16="http://schemas.microsoft.com/office/drawing/2014/main" id="{AF047211-CD9F-DD4C-AAF6-033DD219C73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Oval 824">
                    <a:extLst>
                      <a:ext uri="{FF2B5EF4-FFF2-40B4-BE49-F238E27FC236}">
                        <a16:creationId xmlns:a16="http://schemas.microsoft.com/office/drawing/2014/main" id="{26303262-1868-144C-80B2-9E36539E612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Oval 825">
                    <a:extLst>
                      <a:ext uri="{FF2B5EF4-FFF2-40B4-BE49-F238E27FC236}">
                        <a16:creationId xmlns:a16="http://schemas.microsoft.com/office/drawing/2014/main" id="{5985EBA7-4961-5645-B18B-00F8EE98197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22" name="Oval 821">
                  <a:extLst>
                    <a:ext uri="{FF2B5EF4-FFF2-40B4-BE49-F238E27FC236}">
                      <a16:creationId xmlns:a16="http://schemas.microsoft.com/office/drawing/2014/main" id="{E982845A-85F7-0341-88E0-8696F21BFB6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3" name="Oval 822">
                  <a:extLst>
                    <a:ext uri="{FF2B5EF4-FFF2-40B4-BE49-F238E27FC236}">
                      <a16:creationId xmlns:a16="http://schemas.microsoft.com/office/drawing/2014/main" id="{9B359F8E-C505-224A-91C6-FD48819EB8B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F9EC28CB-6454-804F-9CC7-71E0A52F09FC}"/>
                  </a:ext>
                </a:extLst>
              </p:cNvPr>
              <p:cNvGrpSpPr/>
              <p:nvPr/>
            </p:nvGrpSpPr>
            <p:grpSpPr>
              <a:xfrm>
                <a:off x="7190021" y="2544571"/>
                <a:ext cx="45719" cy="217803"/>
                <a:chOff x="7064266" y="2544571"/>
                <a:chExt cx="45719" cy="217803"/>
              </a:xfrm>
            </p:grpSpPr>
            <p:grpSp>
              <p:nvGrpSpPr>
                <p:cNvPr id="815" name="Group 814">
                  <a:extLst>
                    <a:ext uri="{FF2B5EF4-FFF2-40B4-BE49-F238E27FC236}">
                      <a16:creationId xmlns:a16="http://schemas.microsoft.com/office/drawing/2014/main" id="{B6C4D3E8-B0E4-DC42-B6FC-560554C4013D}"/>
                    </a:ext>
                  </a:extLst>
                </p:cNvPr>
                <p:cNvGrpSpPr/>
                <p:nvPr/>
              </p:nvGrpSpPr>
              <p:grpSpPr>
                <a:xfrm>
                  <a:off x="7073791" y="2583180"/>
                  <a:ext cx="28800" cy="132575"/>
                  <a:chOff x="7030086" y="2583180"/>
                  <a:chExt cx="28800" cy="132575"/>
                </a:xfrm>
              </p:grpSpPr>
              <p:sp>
                <p:nvSpPr>
                  <p:cNvPr id="818" name="Oval 817">
                    <a:extLst>
                      <a:ext uri="{FF2B5EF4-FFF2-40B4-BE49-F238E27FC236}">
                        <a16:creationId xmlns:a16="http://schemas.microsoft.com/office/drawing/2014/main" id="{F53ADF6E-0AF2-9946-B679-B013C295287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Oval 818">
                    <a:extLst>
                      <a:ext uri="{FF2B5EF4-FFF2-40B4-BE49-F238E27FC236}">
                        <a16:creationId xmlns:a16="http://schemas.microsoft.com/office/drawing/2014/main" id="{FF0101C9-CAF8-F548-943A-44B26092A8C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Oval 819">
                    <a:extLst>
                      <a:ext uri="{FF2B5EF4-FFF2-40B4-BE49-F238E27FC236}">
                        <a16:creationId xmlns:a16="http://schemas.microsoft.com/office/drawing/2014/main" id="{F8C4EF9B-081A-CC4C-AF23-CECF275515A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16" name="Oval 815">
                  <a:extLst>
                    <a:ext uri="{FF2B5EF4-FFF2-40B4-BE49-F238E27FC236}">
                      <a16:creationId xmlns:a16="http://schemas.microsoft.com/office/drawing/2014/main" id="{76DF0615-AFF7-E04D-B6DE-BEE9E7553E26}"/>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7" name="Oval 816">
                  <a:extLst>
                    <a:ext uri="{FF2B5EF4-FFF2-40B4-BE49-F238E27FC236}">
                      <a16:creationId xmlns:a16="http://schemas.microsoft.com/office/drawing/2014/main" id="{59CE464D-2C07-FB44-8289-67F6ECA70F7C}"/>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946D69A-8AC0-BA4A-8D55-173BD8203E56}"/>
                  </a:ext>
                </a:extLst>
              </p:cNvPr>
              <p:cNvGrpSpPr/>
              <p:nvPr/>
            </p:nvGrpSpPr>
            <p:grpSpPr>
              <a:xfrm>
                <a:off x="7232386" y="2544571"/>
                <a:ext cx="45719" cy="217803"/>
                <a:chOff x="7107972" y="2544571"/>
                <a:chExt cx="45719" cy="217803"/>
              </a:xfrm>
            </p:grpSpPr>
            <p:grpSp>
              <p:nvGrpSpPr>
                <p:cNvPr id="809" name="Group 808">
                  <a:extLst>
                    <a:ext uri="{FF2B5EF4-FFF2-40B4-BE49-F238E27FC236}">
                      <a16:creationId xmlns:a16="http://schemas.microsoft.com/office/drawing/2014/main" id="{F6AD9087-6F37-9543-8ABF-708E1462B970}"/>
                    </a:ext>
                  </a:extLst>
                </p:cNvPr>
                <p:cNvGrpSpPr/>
                <p:nvPr/>
              </p:nvGrpSpPr>
              <p:grpSpPr>
                <a:xfrm>
                  <a:off x="7117497" y="2583180"/>
                  <a:ext cx="28800" cy="132575"/>
                  <a:chOff x="7030086" y="2583180"/>
                  <a:chExt cx="28800" cy="132575"/>
                </a:xfrm>
              </p:grpSpPr>
              <p:sp>
                <p:nvSpPr>
                  <p:cNvPr id="812" name="Oval 811">
                    <a:extLst>
                      <a:ext uri="{FF2B5EF4-FFF2-40B4-BE49-F238E27FC236}">
                        <a16:creationId xmlns:a16="http://schemas.microsoft.com/office/drawing/2014/main" id="{A8128956-B96F-5049-92C9-E1F9ED59B9F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Oval 812">
                    <a:extLst>
                      <a:ext uri="{FF2B5EF4-FFF2-40B4-BE49-F238E27FC236}">
                        <a16:creationId xmlns:a16="http://schemas.microsoft.com/office/drawing/2014/main" id="{99EB216C-7E70-4F48-8676-158475937BD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4" name="Oval 813">
                    <a:extLst>
                      <a:ext uri="{FF2B5EF4-FFF2-40B4-BE49-F238E27FC236}">
                        <a16:creationId xmlns:a16="http://schemas.microsoft.com/office/drawing/2014/main" id="{2CDA1BB3-746F-3E46-917C-C6533D4B58E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10" name="Oval 809">
                  <a:extLst>
                    <a:ext uri="{FF2B5EF4-FFF2-40B4-BE49-F238E27FC236}">
                      <a16:creationId xmlns:a16="http://schemas.microsoft.com/office/drawing/2014/main" id="{899CBF1B-8C74-3E43-9A5F-9DF3792DB833}"/>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1" name="Oval 810">
                  <a:extLst>
                    <a:ext uri="{FF2B5EF4-FFF2-40B4-BE49-F238E27FC236}">
                      <a16:creationId xmlns:a16="http://schemas.microsoft.com/office/drawing/2014/main" id="{EFA03B58-5F86-EE44-BCAF-D7E4AE523025}"/>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747E2B20-6124-CF49-88B3-694C21A96A0E}"/>
                  </a:ext>
                </a:extLst>
              </p:cNvPr>
              <p:cNvGrpSpPr/>
              <p:nvPr/>
            </p:nvGrpSpPr>
            <p:grpSpPr>
              <a:xfrm>
                <a:off x="7274751" y="2544571"/>
                <a:ext cx="45719" cy="217803"/>
                <a:chOff x="7020561" y="2544571"/>
                <a:chExt cx="45719" cy="217803"/>
              </a:xfrm>
            </p:grpSpPr>
            <p:grpSp>
              <p:nvGrpSpPr>
                <p:cNvPr id="803" name="Group 802">
                  <a:extLst>
                    <a:ext uri="{FF2B5EF4-FFF2-40B4-BE49-F238E27FC236}">
                      <a16:creationId xmlns:a16="http://schemas.microsoft.com/office/drawing/2014/main" id="{7EA55992-CE44-3941-931F-4E8B06AD8A15}"/>
                    </a:ext>
                  </a:extLst>
                </p:cNvPr>
                <p:cNvGrpSpPr/>
                <p:nvPr/>
              </p:nvGrpSpPr>
              <p:grpSpPr>
                <a:xfrm>
                  <a:off x="7030086" y="2583180"/>
                  <a:ext cx="28800" cy="132575"/>
                  <a:chOff x="7030086" y="2583180"/>
                  <a:chExt cx="28800" cy="132575"/>
                </a:xfrm>
              </p:grpSpPr>
              <p:sp>
                <p:nvSpPr>
                  <p:cNvPr id="806" name="Oval 805">
                    <a:extLst>
                      <a:ext uri="{FF2B5EF4-FFF2-40B4-BE49-F238E27FC236}">
                        <a16:creationId xmlns:a16="http://schemas.microsoft.com/office/drawing/2014/main" id="{048FD437-6421-7F49-BDB5-5E28001ACDB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Oval 806">
                    <a:extLst>
                      <a:ext uri="{FF2B5EF4-FFF2-40B4-BE49-F238E27FC236}">
                        <a16:creationId xmlns:a16="http://schemas.microsoft.com/office/drawing/2014/main" id="{CB2A794D-2BB0-2A40-B839-35414F2974F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Oval 807">
                    <a:extLst>
                      <a:ext uri="{FF2B5EF4-FFF2-40B4-BE49-F238E27FC236}">
                        <a16:creationId xmlns:a16="http://schemas.microsoft.com/office/drawing/2014/main" id="{354E95CE-F2A8-CE4C-A0C4-95F7F2595BF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04" name="Oval 803">
                  <a:extLst>
                    <a:ext uri="{FF2B5EF4-FFF2-40B4-BE49-F238E27FC236}">
                      <a16:creationId xmlns:a16="http://schemas.microsoft.com/office/drawing/2014/main" id="{8022940B-FA4C-544D-B7B6-DCDD2894B197}"/>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5" name="Oval 804">
                  <a:extLst>
                    <a:ext uri="{FF2B5EF4-FFF2-40B4-BE49-F238E27FC236}">
                      <a16:creationId xmlns:a16="http://schemas.microsoft.com/office/drawing/2014/main" id="{8BB8146B-5D6E-524A-A091-F7CB78AD9E8D}"/>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4684C986-CC51-604B-B21A-2E7E9BDD0B99}"/>
                  </a:ext>
                </a:extLst>
              </p:cNvPr>
              <p:cNvGrpSpPr/>
              <p:nvPr/>
            </p:nvGrpSpPr>
            <p:grpSpPr>
              <a:xfrm>
                <a:off x="7317116" y="2544571"/>
                <a:ext cx="45719" cy="217803"/>
                <a:chOff x="7064266" y="2544571"/>
                <a:chExt cx="45719" cy="217803"/>
              </a:xfrm>
            </p:grpSpPr>
            <p:grpSp>
              <p:nvGrpSpPr>
                <p:cNvPr id="797" name="Group 796">
                  <a:extLst>
                    <a:ext uri="{FF2B5EF4-FFF2-40B4-BE49-F238E27FC236}">
                      <a16:creationId xmlns:a16="http://schemas.microsoft.com/office/drawing/2014/main" id="{28763E66-FF85-524F-B635-943335C3BD14}"/>
                    </a:ext>
                  </a:extLst>
                </p:cNvPr>
                <p:cNvGrpSpPr/>
                <p:nvPr/>
              </p:nvGrpSpPr>
              <p:grpSpPr>
                <a:xfrm>
                  <a:off x="7073791" y="2583180"/>
                  <a:ext cx="28800" cy="132575"/>
                  <a:chOff x="7030086" y="2583180"/>
                  <a:chExt cx="28800" cy="132575"/>
                </a:xfrm>
              </p:grpSpPr>
              <p:sp>
                <p:nvSpPr>
                  <p:cNvPr id="800" name="Oval 799">
                    <a:extLst>
                      <a:ext uri="{FF2B5EF4-FFF2-40B4-BE49-F238E27FC236}">
                        <a16:creationId xmlns:a16="http://schemas.microsoft.com/office/drawing/2014/main" id="{27AD9239-70B4-0648-B74E-849ECB1F0C1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Oval 800">
                    <a:extLst>
                      <a:ext uri="{FF2B5EF4-FFF2-40B4-BE49-F238E27FC236}">
                        <a16:creationId xmlns:a16="http://schemas.microsoft.com/office/drawing/2014/main" id="{E3D1B926-E191-CB4A-BF05-E8EAB7FD4C4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Oval 801">
                    <a:extLst>
                      <a:ext uri="{FF2B5EF4-FFF2-40B4-BE49-F238E27FC236}">
                        <a16:creationId xmlns:a16="http://schemas.microsoft.com/office/drawing/2014/main" id="{FD4F02DD-DD0D-954A-B451-D9FEDB85EBE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98" name="Oval 797">
                  <a:extLst>
                    <a:ext uri="{FF2B5EF4-FFF2-40B4-BE49-F238E27FC236}">
                      <a16:creationId xmlns:a16="http://schemas.microsoft.com/office/drawing/2014/main" id="{08B33986-6A3B-D54A-8640-BDFC9DC91D2B}"/>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9" name="Oval 798">
                  <a:extLst>
                    <a:ext uri="{FF2B5EF4-FFF2-40B4-BE49-F238E27FC236}">
                      <a16:creationId xmlns:a16="http://schemas.microsoft.com/office/drawing/2014/main" id="{6D1A6EAC-F4AE-CE4E-8B39-8C1266B6F79C}"/>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65BB32C9-3E60-0D45-92A1-D6650D2AAC05}"/>
                  </a:ext>
                </a:extLst>
              </p:cNvPr>
              <p:cNvGrpSpPr/>
              <p:nvPr/>
            </p:nvGrpSpPr>
            <p:grpSpPr>
              <a:xfrm>
                <a:off x="7359481" y="2544571"/>
                <a:ext cx="45719" cy="217803"/>
                <a:chOff x="7107972" y="2544571"/>
                <a:chExt cx="45719" cy="217803"/>
              </a:xfrm>
            </p:grpSpPr>
            <p:grpSp>
              <p:nvGrpSpPr>
                <p:cNvPr id="791" name="Group 790">
                  <a:extLst>
                    <a:ext uri="{FF2B5EF4-FFF2-40B4-BE49-F238E27FC236}">
                      <a16:creationId xmlns:a16="http://schemas.microsoft.com/office/drawing/2014/main" id="{CEEC8521-3EC9-7A47-9A40-39CD7CEAFF92}"/>
                    </a:ext>
                  </a:extLst>
                </p:cNvPr>
                <p:cNvGrpSpPr/>
                <p:nvPr/>
              </p:nvGrpSpPr>
              <p:grpSpPr>
                <a:xfrm>
                  <a:off x="7117497" y="2583180"/>
                  <a:ext cx="28800" cy="132575"/>
                  <a:chOff x="7030086" y="2583180"/>
                  <a:chExt cx="28800" cy="132575"/>
                </a:xfrm>
              </p:grpSpPr>
              <p:sp>
                <p:nvSpPr>
                  <p:cNvPr id="794" name="Oval 793">
                    <a:extLst>
                      <a:ext uri="{FF2B5EF4-FFF2-40B4-BE49-F238E27FC236}">
                        <a16:creationId xmlns:a16="http://schemas.microsoft.com/office/drawing/2014/main" id="{6AD26EDA-AC4B-F44E-852E-00CB1005871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Oval 794">
                    <a:extLst>
                      <a:ext uri="{FF2B5EF4-FFF2-40B4-BE49-F238E27FC236}">
                        <a16:creationId xmlns:a16="http://schemas.microsoft.com/office/drawing/2014/main" id="{2656A2AB-9949-AA4B-A668-4C31A0A4BA5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Oval 795">
                    <a:extLst>
                      <a:ext uri="{FF2B5EF4-FFF2-40B4-BE49-F238E27FC236}">
                        <a16:creationId xmlns:a16="http://schemas.microsoft.com/office/drawing/2014/main" id="{0B41B7A1-6305-3140-9039-0AAEE0A731B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92" name="Oval 791">
                  <a:extLst>
                    <a:ext uri="{FF2B5EF4-FFF2-40B4-BE49-F238E27FC236}">
                      <a16:creationId xmlns:a16="http://schemas.microsoft.com/office/drawing/2014/main" id="{DBB59206-FF67-F74E-A70A-945D3970C0B5}"/>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3" name="Oval 792">
                  <a:extLst>
                    <a:ext uri="{FF2B5EF4-FFF2-40B4-BE49-F238E27FC236}">
                      <a16:creationId xmlns:a16="http://schemas.microsoft.com/office/drawing/2014/main" id="{3D706A6E-A975-EB45-942B-933593A578F7}"/>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14F27B3A-0882-484A-AAF1-ECBF9B513BE8}"/>
                  </a:ext>
                </a:extLst>
              </p:cNvPr>
              <p:cNvGrpSpPr/>
              <p:nvPr/>
            </p:nvGrpSpPr>
            <p:grpSpPr>
              <a:xfrm>
                <a:off x="7401846" y="2544571"/>
                <a:ext cx="45719" cy="217803"/>
                <a:chOff x="7020561" y="2544571"/>
                <a:chExt cx="45719" cy="217803"/>
              </a:xfrm>
            </p:grpSpPr>
            <p:grpSp>
              <p:nvGrpSpPr>
                <p:cNvPr id="785" name="Group 784">
                  <a:extLst>
                    <a:ext uri="{FF2B5EF4-FFF2-40B4-BE49-F238E27FC236}">
                      <a16:creationId xmlns:a16="http://schemas.microsoft.com/office/drawing/2014/main" id="{B01E90AA-DDE7-B941-BB0C-46F470E3DFE6}"/>
                    </a:ext>
                  </a:extLst>
                </p:cNvPr>
                <p:cNvGrpSpPr/>
                <p:nvPr/>
              </p:nvGrpSpPr>
              <p:grpSpPr>
                <a:xfrm>
                  <a:off x="7030086" y="2583180"/>
                  <a:ext cx="28800" cy="132575"/>
                  <a:chOff x="7030086" y="2583180"/>
                  <a:chExt cx="28800" cy="132575"/>
                </a:xfrm>
              </p:grpSpPr>
              <p:sp>
                <p:nvSpPr>
                  <p:cNvPr id="788" name="Oval 787">
                    <a:extLst>
                      <a:ext uri="{FF2B5EF4-FFF2-40B4-BE49-F238E27FC236}">
                        <a16:creationId xmlns:a16="http://schemas.microsoft.com/office/drawing/2014/main" id="{A40AACC1-2436-1F42-8E1C-B2655765EBC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Oval 788">
                    <a:extLst>
                      <a:ext uri="{FF2B5EF4-FFF2-40B4-BE49-F238E27FC236}">
                        <a16:creationId xmlns:a16="http://schemas.microsoft.com/office/drawing/2014/main" id="{B66525C7-7A08-2F41-A04F-F6FF9133C30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Oval 789">
                    <a:extLst>
                      <a:ext uri="{FF2B5EF4-FFF2-40B4-BE49-F238E27FC236}">
                        <a16:creationId xmlns:a16="http://schemas.microsoft.com/office/drawing/2014/main" id="{8DE22E00-1A2C-7B47-9176-A32B5EED180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86" name="Oval 785">
                  <a:extLst>
                    <a:ext uri="{FF2B5EF4-FFF2-40B4-BE49-F238E27FC236}">
                      <a16:creationId xmlns:a16="http://schemas.microsoft.com/office/drawing/2014/main" id="{A2EABBAE-FE74-AF4B-9FFE-694E930F30CC}"/>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7" name="Oval 786">
                  <a:extLst>
                    <a:ext uri="{FF2B5EF4-FFF2-40B4-BE49-F238E27FC236}">
                      <a16:creationId xmlns:a16="http://schemas.microsoft.com/office/drawing/2014/main" id="{7BAEF3EC-998D-AD4E-A054-4DE79E24D0E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C4350FB7-B2C1-1D4C-B7B1-8FB640FC6EE7}"/>
                  </a:ext>
                </a:extLst>
              </p:cNvPr>
              <p:cNvGrpSpPr/>
              <p:nvPr/>
            </p:nvGrpSpPr>
            <p:grpSpPr>
              <a:xfrm>
                <a:off x="7444211" y="2544571"/>
                <a:ext cx="45719" cy="217803"/>
                <a:chOff x="7064266" y="2544571"/>
                <a:chExt cx="45719" cy="217803"/>
              </a:xfrm>
            </p:grpSpPr>
            <p:grpSp>
              <p:nvGrpSpPr>
                <p:cNvPr id="779" name="Group 778">
                  <a:extLst>
                    <a:ext uri="{FF2B5EF4-FFF2-40B4-BE49-F238E27FC236}">
                      <a16:creationId xmlns:a16="http://schemas.microsoft.com/office/drawing/2014/main" id="{8839646B-4484-284C-97A4-8A0531E4C6FA}"/>
                    </a:ext>
                  </a:extLst>
                </p:cNvPr>
                <p:cNvGrpSpPr/>
                <p:nvPr/>
              </p:nvGrpSpPr>
              <p:grpSpPr>
                <a:xfrm>
                  <a:off x="7073791" y="2583180"/>
                  <a:ext cx="28800" cy="132575"/>
                  <a:chOff x="7030086" y="2583180"/>
                  <a:chExt cx="28800" cy="132575"/>
                </a:xfrm>
              </p:grpSpPr>
              <p:sp>
                <p:nvSpPr>
                  <p:cNvPr id="782" name="Oval 781">
                    <a:extLst>
                      <a:ext uri="{FF2B5EF4-FFF2-40B4-BE49-F238E27FC236}">
                        <a16:creationId xmlns:a16="http://schemas.microsoft.com/office/drawing/2014/main" id="{C12BDF95-D214-074C-8394-9271BD6B7CB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Oval 782">
                    <a:extLst>
                      <a:ext uri="{FF2B5EF4-FFF2-40B4-BE49-F238E27FC236}">
                        <a16:creationId xmlns:a16="http://schemas.microsoft.com/office/drawing/2014/main" id="{055D2560-9BBD-A546-B750-F4F858859D8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Oval 783">
                    <a:extLst>
                      <a:ext uri="{FF2B5EF4-FFF2-40B4-BE49-F238E27FC236}">
                        <a16:creationId xmlns:a16="http://schemas.microsoft.com/office/drawing/2014/main" id="{CBC7EEAD-88A6-F944-AA66-99A7E20BCB6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80" name="Oval 779">
                  <a:extLst>
                    <a:ext uri="{FF2B5EF4-FFF2-40B4-BE49-F238E27FC236}">
                      <a16:creationId xmlns:a16="http://schemas.microsoft.com/office/drawing/2014/main" id="{0E2827C7-D41B-ED49-9BCC-C274BEC94CC7}"/>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1" name="Oval 780">
                  <a:extLst>
                    <a:ext uri="{FF2B5EF4-FFF2-40B4-BE49-F238E27FC236}">
                      <a16:creationId xmlns:a16="http://schemas.microsoft.com/office/drawing/2014/main" id="{CC4A7B3F-A539-9743-9741-9C77A48A2C43}"/>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C47AFD84-23E3-E34A-971E-3A1A60CA9D41}"/>
                  </a:ext>
                </a:extLst>
              </p:cNvPr>
              <p:cNvGrpSpPr/>
              <p:nvPr/>
            </p:nvGrpSpPr>
            <p:grpSpPr>
              <a:xfrm>
                <a:off x="7486576" y="2544571"/>
                <a:ext cx="45719" cy="217803"/>
                <a:chOff x="7107972" y="2544571"/>
                <a:chExt cx="45719" cy="217803"/>
              </a:xfrm>
            </p:grpSpPr>
            <p:grpSp>
              <p:nvGrpSpPr>
                <p:cNvPr id="773" name="Group 772">
                  <a:extLst>
                    <a:ext uri="{FF2B5EF4-FFF2-40B4-BE49-F238E27FC236}">
                      <a16:creationId xmlns:a16="http://schemas.microsoft.com/office/drawing/2014/main" id="{7981336C-6A4A-F045-86B0-0316EED169F8}"/>
                    </a:ext>
                  </a:extLst>
                </p:cNvPr>
                <p:cNvGrpSpPr/>
                <p:nvPr/>
              </p:nvGrpSpPr>
              <p:grpSpPr>
                <a:xfrm>
                  <a:off x="7117497" y="2583180"/>
                  <a:ext cx="28800" cy="132575"/>
                  <a:chOff x="7030086" y="2583180"/>
                  <a:chExt cx="28800" cy="132575"/>
                </a:xfrm>
              </p:grpSpPr>
              <p:sp>
                <p:nvSpPr>
                  <p:cNvPr id="776" name="Oval 775">
                    <a:extLst>
                      <a:ext uri="{FF2B5EF4-FFF2-40B4-BE49-F238E27FC236}">
                        <a16:creationId xmlns:a16="http://schemas.microsoft.com/office/drawing/2014/main" id="{4247A93F-14C3-8841-9A44-1F34EEE6B74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Oval 776">
                    <a:extLst>
                      <a:ext uri="{FF2B5EF4-FFF2-40B4-BE49-F238E27FC236}">
                        <a16:creationId xmlns:a16="http://schemas.microsoft.com/office/drawing/2014/main" id="{C9BE4A5F-F084-BE4A-A2EF-843DA2F9EAE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Oval 777">
                    <a:extLst>
                      <a:ext uri="{FF2B5EF4-FFF2-40B4-BE49-F238E27FC236}">
                        <a16:creationId xmlns:a16="http://schemas.microsoft.com/office/drawing/2014/main" id="{135F401D-A92C-6A40-91F9-E1DB94627A7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4" name="Oval 773">
                  <a:extLst>
                    <a:ext uri="{FF2B5EF4-FFF2-40B4-BE49-F238E27FC236}">
                      <a16:creationId xmlns:a16="http://schemas.microsoft.com/office/drawing/2014/main" id="{F4543D0D-EC02-1141-9969-E59521CC0F5C}"/>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5" name="Oval 774">
                  <a:extLst>
                    <a:ext uri="{FF2B5EF4-FFF2-40B4-BE49-F238E27FC236}">
                      <a16:creationId xmlns:a16="http://schemas.microsoft.com/office/drawing/2014/main" id="{5D35C708-DC4E-E54C-AF6D-4E1DCA79211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6C741945-A68F-624B-AB6F-D0366E21C339}"/>
                  </a:ext>
                </a:extLst>
              </p:cNvPr>
              <p:cNvGrpSpPr/>
              <p:nvPr/>
            </p:nvGrpSpPr>
            <p:grpSpPr>
              <a:xfrm>
                <a:off x="7528941" y="2544571"/>
                <a:ext cx="45719" cy="217803"/>
                <a:chOff x="7020561" y="2544571"/>
                <a:chExt cx="45719" cy="217803"/>
              </a:xfrm>
            </p:grpSpPr>
            <p:grpSp>
              <p:nvGrpSpPr>
                <p:cNvPr id="767" name="Group 766">
                  <a:extLst>
                    <a:ext uri="{FF2B5EF4-FFF2-40B4-BE49-F238E27FC236}">
                      <a16:creationId xmlns:a16="http://schemas.microsoft.com/office/drawing/2014/main" id="{68368F83-37B8-F54C-9D26-403D51451EC3}"/>
                    </a:ext>
                  </a:extLst>
                </p:cNvPr>
                <p:cNvGrpSpPr/>
                <p:nvPr/>
              </p:nvGrpSpPr>
              <p:grpSpPr>
                <a:xfrm>
                  <a:off x="7030086" y="2583180"/>
                  <a:ext cx="28800" cy="132575"/>
                  <a:chOff x="7030086" y="2583180"/>
                  <a:chExt cx="28800" cy="132575"/>
                </a:xfrm>
              </p:grpSpPr>
              <p:sp>
                <p:nvSpPr>
                  <p:cNvPr id="770" name="Oval 769">
                    <a:extLst>
                      <a:ext uri="{FF2B5EF4-FFF2-40B4-BE49-F238E27FC236}">
                        <a16:creationId xmlns:a16="http://schemas.microsoft.com/office/drawing/2014/main" id="{FCC6ADC9-74B7-9047-9D19-8205CAC10BE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Oval 770">
                    <a:extLst>
                      <a:ext uri="{FF2B5EF4-FFF2-40B4-BE49-F238E27FC236}">
                        <a16:creationId xmlns:a16="http://schemas.microsoft.com/office/drawing/2014/main" id="{1081E16D-987E-6942-A2C9-64FDD36BD63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Oval 771">
                    <a:extLst>
                      <a:ext uri="{FF2B5EF4-FFF2-40B4-BE49-F238E27FC236}">
                        <a16:creationId xmlns:a16="http://schemas.microsoft.com/office/drawing/2014/main" id="{15F90D64-3E60-964F-9155-8EF639EEAC6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8" name="Oval 767">
                  <a:extLst>
                    <a:ext uri="{FF2B5EF4-FFF2-40B4-BE49-F238E27FC236}">
                      <a16:creationId xmlns:a16="http://schemas.microsoft.com/office/drawing/2014/main" id="{4730A909-0A9B-AD4A-9CC0-3CBECB18DDF3}"/>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9" name="Oval 768">
                  <a:extLst>
                    <a:ext uri="{FF2B5EF4-FFF2-40B4-BE49-F238E27FC236}">
                      <a16:creationId xmlns:a16="http://schemas.microsoft.com/office/drawing/2014/main" id="{230A08D9-5A78-CF4F-AA26-61996944AD8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A6482B50-D374-064E-8F79-A9A5F8438A95}"/>
                  </a:ext>
                </a:extLst>
              </p:cNvPr>
              <p:cNvGrpSpPr/>
              <p:nvPr/>
            </p:nvGrpSpPr>
            <p:grpSpPr>
              <a:xfrm>
                <a:off x="7571306" y="2544571"/>
                <a:ext cx="45719" cy="217803"/>
                <a:chOff x="7064266" y="2544571"/>
                <a:chExt cx="45719" cy="217803"/>
              </a:xfrm>
            </p:grpSpPr>
            <p:grpSp>
              <p:nvGrpSpPr>
                <p:cNvPr id="761" name="Group 760">
                  <a:extLst>
                    <a:ext uri="{FF2B5EF4-FFF2-40B4-BE49-F238E27FC236}">
                      <a16:creationId xmlns:a16="http://schemas.microsoft.com/office/drawing/2014/main" id="{6AD711FB-5989-424D-8AB2-E0BDA775E69C}"/>
                    </a:ext>
                  </a:extLst>
                </p:cNvPr>
                <p:cNvGrpSpPr/>
                <p:nvPr/>
              </p:nvGrpSpPr>
              <p:grpSpPr>
                <a:xfrm>
                  <a:off x="7073791" y="2583180"/>
                  <a:ext cx="28800" cy="132575"/>
                  <a:chOff x="7030086" y="2583180"/>
                  <a:chExt cx="28800" cy="132575"/>
                </a:xfrm>
              </p:grpSpPr>
              <p:sp>
                <p:nvSpPr>
                  <p:cNvPr id="764" name="Oval 763">
                    <a:extLst>
                      <a:ext uri="{FF2B5EF4-FFF2-40B4-BE49-F238E27FC236}">
                        <a16:creationId xmlns:a16="http://schemas.microsoft.com/office/drawing/2014/main" id="{D392C2E8-7F4F-F245-BE15-0E7EFCA4CBF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Oval 764">
                    <a:extLst>
                      <a:ext uri="{FF2B5EF4-FFF2-40B4-BE49-F238E27FC236}">
                        <a16:creationId xmlns:a16="http://schemas.microsoft.com/office/drawing/2014/main" id="{DDFCDD95-4163-304C-8D69-0B8BE8563DB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Oval 765">
                    <a:extLst>
                      <a:ext uri="{FF2B5EF4-FFF2-40B4-BE49-F238E27FC236}">
                        <a16:creationId xmlns:a16="http://schemas.microsoft.com/office/drawing/2014/main" id="{894480A6-4100-8F47-9503-B397250EF44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2" name="Oval 761">
                  <a:extLst>
                    <a:ext uri="{FF2B5EF4-FFF2-40B4-BE49-F238E27FC236}">
                      <a16:creationId xmlns:a16="http://schemas.microsoft.com/office/drawing/2014/main" id="{E5EF756F-8FF8-0548-9454-A435CB3FC69D}"/>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3" name="Oval 762">
                  <a:extLst>
                    <a:ext uri="{FF2B5EF4-FFF2-40B4-BE49-F238E27FC236}">
                      <a16:creationId xmlns:a16="http://schemas.microsoft.com/office/drawing/2014/main" id="{23E44F73-6156-2647-898A-5F61F0B160C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id="{1E0FEB8D-E586-0D44-8522-28F06F33A96A}"/>
                  </a:ext>
                </a:extLst>
              </p:cNvPr>
              <p:cNvGrpSpPr/>
              <p:nvPr/>
            </p:nvGrpSpPr>
            <p:grpSpPr>
              <a:xfrm>
                <a:off x="7613671" y="2544571"/>
                <a:ext cx="45719" cy="217803"/>
                <a:chOff x="7107972" y="2544571"/>
                <a:chExt cx="45719" cy="217803"/>
              </a:xfrm>
            </p:grpSpPr>
            <p:grpSp>
              <p:nvGrpSpPr>
                <p:cNvPr id="755" name="Group 754">
                  <a:extLst>
                    <a:ext uri="{FF2B5EF4-FFF2-40B4-BE49-F238E27FC236}">
                      <a16:creationId xmlns:a16="http://schemas.microsoft.com/office/drawing/2014/main" id="{58335C8A-2489-A34E-9D78-32E40B0372B1}"/>
                    </a:ext>
                  </a:extLst>
                </p:cNvPr>
                <p:cNvGrpSpPr/>
                <p:nvPr/>
              </p:nvGrpSpPr>
              <p:grpSpPr>
                <a:xfrm>
                  <a:off x="7117497" y="2583180"/>
                  <a:ext cx="28800" cy="132575"/>
                  <a:chOff x="7030086" y="2583180"/>
                  <a:chExt cx="28800" cy="132575"/>
                </a:xfrm>
              </p:grpSpPr>
              <p:sp>
                <p:nvSpPr>
                  <p:cNvPr id="758" name="Oval 757">
                    <a:extLst>
                      <a:ext uri="{FF2B5EF4-FFF2-40B4-BE49-F238E27FC236}">
                        <a16:creationId xmlns:a16="http://schemas.microsoft.com/office/drawing/2014/main" id="{94EEA9D2-25A7-414D-AB83-88F2146D82E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Oval 758">
                    <a:extLst>
                      <a:ext uri="{FF2B5EF4-FFF2-40B4-BE49-F238E27FC236}">
                        <a16:creationId xmlns:a16="http://schemas.microsoft.com/office/drawing/2014/main" id="{73296C92-19AA-6742-BCE3-3E89FB686D6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Oval 759">
                    <a:extLst>
                      <a:ext uri="{FF2B5EF4-FFF2-40B4-BE49-F238E27FC236}">
                        <a16:creationId xmlns:a16="http://schemas.microsoft.com/office/drawing/2014/main" id="{71D6807C-7D19-8C47-885E-0F56CBE8CBA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56" name="Oval 755">
                  <a:extLst>
                    <a:ext uri="{FF2B5EF4-FFF2-40B4-BE49-F238E27FC236}">
                      <a16:creationId xmlns:a16="http://schemas.microsoft.com/office/drawing/2014/main" id="{8F72E955-21B5-674C-93D9-D4BDC29B6040}"/>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7" name="Oval 756">
                  <a:extLst>
                    <a:ext uri="{FF2B5EF4-FFF2-40B4-BE49-F238E27FC236}">
                      <a16:creationId xmlns:a16="http://schemas.microsoft.com/office/drawing/2014/main" id="{73F9F338-E942-1E40-B4A2-0EA7C50D6FE9}"/>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oup 61">
                <a:extLst>
                  <a:ext uri="{FF2B5EF4-FFF2-40B4-BE49-F238E27FC236}">
                    <a16:creationId xmlns:a16="http://schemas.microsoft.com/office/drawing/2014/main" id="{435D5CCC-E373-AF44-B185-21AE5DDC5588}"/>
                  </a:ext>
                </a:extLst>
              </p:cNvPr>
              <p:cNvGrpSpPr/>
              <p:nvPr/>
            </p:nvGrpSpPr>
            <p:grpSpPr>
              <a:xfrm>
                <a:off x="7656036" y="2544571"/>
                <a:ext cx="45719" cy="217803"/>
                <a:chOff x="7020561" y="2544571"/>
                <a:chExt cx="45719" cy="217803"/>
              </a:xfrm>
            </p:grpSpPr>
            <p:grpSp>
              <p:nvGrpSpPr>
                <p:cNvPr id="749" name="Group 748">
                  <a:extLst>
                    <a:ext uri="{FF2B5EF4-FFF2-40B4-BE49-F238E27FC236}">
                      <a16:creationId xmlns:a16="http://schemas.microsoft.com/office/drawing/2014/main" id="{E5CC1033-62FA-ED48-AFA4-77D37FEBBCDD}"/>
                    </a:ext>
                  </a:extLst>
                </p:cNvPr>
                <p:cNvGrpSpPr/>
                <p:nvPr/>
              </p:nvGrpSpPr>
              <p:grpSpPr>
                <a:xfrm>
                  <a:off x="7030086" y="2583180"/>
                  <a:ext cx="28800" cy="132575"/>
                  <a:chOff x="7030086" y="2583180"/>
                  <a:chExt cx="28800" cy="132575"/>
                </a:xfrm>
              </p:grpSpPr>
              <p:sp>
                <p:nvSpPr>
                  <p:cNvPr id="752" name="Oval 751">
                    <a:extLst>
                      <a:ext uri="{FF2B5EF4-FFF2-40B4-BE49-F238E27FC236}">
                        <a16:creationId xmlns:a16="http://schemas.microsoft.com/office/drawing/2014/main" id="{AC546BF1-0AD6-CC46-B3E9-F8894633303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Oval 752">
                    <a:extLst>
                      <a:ext uri="{FF2B5EF4-FFF2-40B4-BE49-F238E27FC236}">
                        <a16:creationId xmlns:a16="http://schemas.microsoft.com/office/drawing/2014/main" id="{6B2CF51D-9828-714F-B608-F2469125993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Oval 753">
                    <a:extLst>
                      <a:ext uri="{FF2B5EF4-FFF2-40B4-BE49-F238E27FC236}">
                        <a16:creationId xmlns:a16="http://schemas.microsoft.com/office/drawing/2014/main" id="{F632A21E-9B98-E84E-9F38-A6CC639B92F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50" name="Oval 749">
                  <a:extLst>
                    <a:ext uri="{FF2B5EF4-FFF2-40B4-BE49-F238E27FC236}">
                      <a16:creationId xmlns:a16="http://schemas.microsoft.com/office/drawing/2014/main" id="{2DF0C402-976F-884C-BE38-650E648582D9}"/>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1" name="Oval 750">
                  <a:extLst>
                    <a:ext uri="{FF2B5EF4-FFF2-40B4-BE49-F238E27FC236}">
                      <a16:creationId xmlns:a16="http://schemas.microsoft.com/office/drawing/2014/main" id="{678D1C52-BC27-464B-AB86-75E6A73D6E92}"/>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A56E12EF-A02D-DA46-A1E4-0F68780F761A}"/>
                  </a:ext>
                </a:extLst>
              </p:cNvPr>
              <p:cNvGrpSpPr/>
              <p:nvPr/>
            </p:nvGrpSpPr>
            <p:grpSpPr>
              <a:xfrm>
                <a:off x="7698401" y="2544571"/>
                <a:ext cx="45719" cy="217803"/>
                <a:chOff x="7064266" y="2544571"/>
                <a:chExt cx="45719" cy="217803"/>
              </a:xfrm>
            </p:grpSpPr>
            <p:grpSp>
              <p:nvGrpSpPr>
                <p:cNvPr id="743" name="Group 742">
                  <a:extLst>
                    <a:ext uri="{FF2B5EF4-FFF2-40B4-BE49-F238E27FC236}">
                      <a16:creationId xmlns:a16="http://schemas.microsoft.com/office/drawing/2014/main" id="{AB9E3DBF-F3B3-2241-8CC0-61C070393275}"/>
                    </a:ext>
                  </a:extLst>
                </p:cNvPr>
                <p:cNvGrpSpPr/>
                <p:nvPr/>
              </p:nvGrpSpPr>
              <p:grpSpPr>
                <a:xfrm>
                  <a:off x="7073791" y="2583180"/>
                  <a:ext cx="28800" cy="132575"/>
                  <a:chOff x="7030086" y="2583180"/>
                  <a:chExt cx="28800" cy="132575"/>
                </a:xfrm>
              </p:grpSpPr>
              <p:sp>
                <p:nvSpPr>
                  <p:cNvPr id="746" name="Oval 745">
                    <a:extLst>
                      <a:ext uri="{FF2B5EF4-FFF2-40B4-BE49-F238E27FC236}">
                        <a16:creationId xmlns:a16="http://schemas.microsoft.com/office/drawing/2014/main" id="{714772EB-F04F-F648-AB36-A2B42D62372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Oval 746">
                    <a:extLst>
                      <a:ext uri="{FF2B5EF4-FFF2-40B4-BE49-F238E27FC236}">
                        <a16:creationId xmlns:a16="http://schemas.microsoft.com/office/drawing/2014/main" id="{E86F5C20-F587-1E47-BE43-88173AFFA8D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Oval 747">
                    <a:extLst>
                      <a:ext uri="{FF2B5EF4-FFF2-40B4-BE49-F238E27FC236}">
                        <a16:creationId xmlns:a16="http://schemas.microsoft.com/office/drawing/2014/main" id="{6C779BEF-82E7-044C-BB87-9A856515E56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44" name="Oval 743">
                  <a:extLst>
                    <a:ext uri="{FF2B5EF4-FFF2-40B4-BE49-F238E27FC236}">
                      <a16:creationId xmlns:a16="http://schemas.microsoft.com/office/drawing/2014/main" id="{EF6B5154-03D4-ED4F-ADC9-6DAB491EFBB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5" name="Oval 744">
                  <a:extLst>
                    <a:ext uri="{FF2B5EF4-FFF2-40B4-BE49-F238E27FC236}">
                      <a16:creationId xmlns:a16="http://schemas.microsoft.com/office/drawing/2014/main" id="{DC45146E-11D0-F941-BC89-FBE7FE1860F8}"/>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FA39254E-9510-C44D-A0A7-B47F6DA3B88C}"/>
                  </a:ext>
                </a:extLst>
              </p:cNvPr>
              <p:cNvGrpSpPr/>
              <p:nvPr/>
            </p:nvGrpSpPr>
            <p:grpSpPr>
              <a:xfrm>
                <a:off x="7740766" y="2544571"/>
                <a:ext cx="45719" cy="217803"/>
                <a:chOff x="7107972" y="2544571"/>
                <a:chExt cx="45719" cy="217803"/>
              </a:xfrm>
            </p:grpSpPr>
            <p:grpSp>
              <p:nvGrpSpPr>
                <p:cNvPr id="737" name="Group 736">
                  <a:extLst>
                    <a:ext uri="{FF2B5EF4-FFF2-40B4-BE49-F238E27FC236}">
                      <a16:creationId xmlns:a16="http://schemas.microsoft.com/office/drawing/2014/main" id="{EEE38FEC-2389-2E47-A663-AFAD91015DFC}"/>
                    </a:ext>
                  </a:extLst>
                </p:cNvPr>
                <p:cNvGrpSpPr/>
                <p:nvPr/>
              </p:nvGrpSpPr>
              <p:grpSpPr>
                <a:xfrm>
                  <a:off x="7117497" y="2583180"/>
                  <a:ext cx="28800" cy="132575"/>
                  <a:chOff x="7030086" y="2583180"/>
                  <a:chExt cx="28800" cy="132575"/>
                </a:xfrm>
              </p:grpSpPr>
              <p:sp>
                <p:nvSpPr>
                  <p:cNvPr id="740" name="Oval 739">
                    <a:extLst>
                      <a:ext uri="{FF2B5EF4-FFF2-40B4-BE49-F238E27FC236}">
                        <a16:creationId xmlns:a16="http://schemas.microsoft.com/office/drawing/2014/main" id="{8657632B-AC76-C44D-9E51-EFD96666B75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Oval 740">
                    <a:extLst>
                      <a:ext uri="{FF2B5EF4-FFF2-40B4-BE49-F238E27FC236}">
                        <a16:creationId xmlns:a16="http://schemas.microsoft.com/office/drawing/2014/main" id="{3C541B1E-57A1-4747-86F5-14BBCB8BBD8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Oval 741">
                    <a:extLst>
                      <a:ext uri="{FF2B5EF4-FFF2-40B4-BE49-F238E27FC236}">
                        <a16:creationId xmlns:a16="http://schemas.microsoft.com/office/drawing/2014/main" id="{828E4C10-368F-4E4D-A9DB-E2658997B6D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38" name="Oval 737">
                  <a:extLst>
                    <a:ext uri="{FF2B5EF4-FFF2-40B4-BE49-F238E27FC236}">
                      <a16:creationId xmlns:a16="http://schemas.microsoft.com/office/drawing/2014/main" id="{36111994-694C-3E48-82C1-EB93F3977850}"/>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9" name="Oval 738">
                  <a:extLst>
                    <a:ext uri="{FF2B5EF4-FFF2-40B4-BE49-F238E27FC236}">
                      <a16:creationId xmlns:a16="http://schemas.microsoft.com/office/drawing/2014/main" id="{349F7722-0CA1-9E48-BAD4-640899D310D4}"/>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B7CBA770-AF77-8D42-A7C0-325E90AAA12A}"/>
                  </a:ext>
                </a:extLst>
              </p:cNvPr>
              <p:cNvGrpSpPr/>
              <p:nvPr/>
            </p:nvGrpSpPr>
            <p:grpSpPr>
              <a:xfrm>
                <a:off x="7783131" y="2544571"/>
                <a:ext cx="45719" cy="217803"/>
                <a:chOff x="7020561" y="2544571"/>
                <a:chExt cx="45719" cy="217803"/>
              </a:xfrm>
            </p:grpSpPr>
            <p:grpSp>
              <p:nvGrpSpPr>
                <p:cNvPr id="731" name="Group 730">
                  <a:extLst>
                    <a:ext uri="{FF2B5EF4-FFF2-40B4-BE49-F238E27FC236}">
                      <a16:creationId xmlns:a16="http://schemas.microsoft.com/office/drawing/2014/main" id="{25AFC590-03D7-374E-BD08-94FE62EBCCD5}"/>
                    </a:ext>
                  </a:extLst>
                </p:cNvPr>
                <p:cNvGrpSpPr/>
                <p:nvPr/>
              </p:nvGrpSpPr>
              <p:grpSpPr>
                <a:xfrm>
                  <a:off x="7030086" y="2583180"/>
                  <a:ext cx="28800" cy="132575"/>
                  <a:chOff x="7030086" y="2583180"/>
                  <a:chExt cx="28800" cy="132575"/>
                </a:xfrm>
              </p:grpSpPr>
              <p:sp>
                <p:nvSpPr>
                  <p:cNvPr id="734" name="Oval 733">
                    <a:extLst>
                      <a:ext uri="{FF2B5EF4-FFF2-40B4-BE49-F238E27FC236}">
                        <a16:creationId xmlns:a16="http://schemas.microsoft.com/office/drawing/2014/main" id="{3A544299-8F05-6C47-8015-D5B7E67B5E8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Oval 734">
                    <a:extLst>
                      <a:ext uri="{FF2B5EF4-FFF2-40B4-BE49-F238E27FC236}">
                        <a16:creationId xmlns:a16="http://schemas.microsoft.com/office/drawing/2014/main" id="{A7A3F683-C16D-0F4F-8873-5C18962615C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Oval 735">
                    <a:extLst>
                      <a:ext uri="{FF2B5EF4-FFF2-40B4-BE49-F238E27FC236}">
                        <a16:creationId xmlns:a16="http://schemas.microsoft.com/office/drawing/2014/main" id="{FA04759E-644F-0D4F-A9E5-0DDD75EE621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32" name="Oval 731">
                  <a:extLst>
                    <a:ext uri="{FF2B5EF4-FFF2-40B4-BE49-F238E27FC236}">
                      <a16:creationId xmlns:a16="http://schemas.microsoft.com/office/drawing/2014/main" id="{4790CC67-3BDB-A84D-A7AB-135932E06481}"/>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3" name="Oval 732">
                  <a:extLst>
                    <a:ext uri="{FF2B5EF4-FFF2-40B4-BE49-F238E27FC236}">
                      <a16:creationId xmlns:a16="http://schemas.microsoft.com/office/drawing/2014/main" id="{B13EA265-5A9E-6144-BB7A-4EE5C9F52EF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E34849C6-1BF8-E24D-AFF0-BDE78455849E}"/>
                  </a:ext>
                </a:extLst>
              </p:cNvPr>
              <p:cNvGrpSpPr/>
              <p:nvPr/>
            </p:nvGrpSpPr>
            <p:grpSpPr>
              <a:xfrm>
                <a:off x="7825496" y="2544571"/>
                <a:ext cx="45719" cy="217803"/>
                <a:chOff x="7064266" y="2544571"/>
                <a:chExt cx="45719" cy="217803"/>
              </a:xfrm>
            </p:grpSpPr>
            <p:grpSp>
              <p:nvGrpSpPr>
                <p:cNvPr id="725" name="Group 724">
                  <a:extLst>
                    <a:ext uri="{FF2B5EF4-FFF2-40B4-BE49-F238E27FC236}">
                      <a16:creationId xmlns:a16="http://schemas.microsoft.com/office/drawing/2014/main" id="{F8DDF3F3-133F-0348-80B1-97655DE8AE15}"/>
                    </a:ext>
                  </a:extLst>
                </p:cNvPr>
                <p:cNvGrpSpPr/>
                <p:nvPr/>
              </p:nvGrpSpPr>
              <p:grpSpPr>
                <a:xfrm>
                  <a:off x="7073791" y="2583180"/>
                  <a:ext cx="28800" cy="132575"/>
                  <a:chOff x="7030086" y="2583180"/>
                  <a:chExt cx="28800" cy="132575"/>
                </a:xfrm>
              </p:grpSpPr>
              <p:sp>
                <p:nvSpPr>
                  <p:cNvPr id="728" name="Oval 727">
                    <a:extLst>
                      <a:ext uri="{FF2B5EF4-FFF2-40B4-BE49-F238E27FC236}">
                        <a16:creationId xmlns:a16="http://schemas.microsoft.com/office/drawing/2014/main" id="{C9CBD297-956C-4140-8D49-6D3DFDE1FF2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Oval 728">
                    <a:extLst>
                      <a:ext uri="{FF2B5EF4-FFF2-40B4-BE49-F238E27FC236}">
                        <a16:creationId xmlns:a16="http://schemas.microsoft.com/office/drawing/2014/main" id="{4E3F2777-F253-B845-8D5B-1E128E73452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Oval 729">
                    <a:extLst>
                      <a:ext uri="{FF2B5EF4-FFF2-40B4-BE49-F238E27FC236}">
                        <a16:creationId xmlns:a16="http://schemas.microsoft.com/office/drawing/2014/main" id="{E31F7C1B-7087-094A-ABB5-7286CBBDFB2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26" name="Oval 725">
                  <a:extLst>
                    <a:ext uri="{FF2B5EF4-FFF2-40B4-BE49-F238E27FC236}">
                      <a16:creationId xmlns:a16="http://schemas.microsoft.com/office/drawing/2014/main" id="{A5E9CE4A-412E-E046-A5C8-29C0996CE00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7" name="Oval 726">
                  <a:extLst>
                    <a:ext uri="{FF2B5EF4-FFF2-40B4-BE49-F238E27FC236}">
                      <a16:creationId xmlns:a16="http://schemas.microsoft.com/office/drawing/2014/main" id="{66C07CC3-31D4-3F4C-AE9F-77C14A672A4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0E54748F-5E9B-C142-BFC8-489C3A4195DB}"/>
                  </a:ext>
                </a:extLst>
              </p:cNvPr>
              <p:cNvGrpSpPr/>
              <p:nvPr/>
            </p:nvGrpSpPr>
            <p:grpSpPr>
              <a:xfrm>
                <a:off x="7867861" y="2544571"/>
                <a:ext cx="45719" cy="217803"/>
                <a:chOff x="7107972" y="2544571"/>
                <a:chExt cx="45719" cy="217803"/>
              </a:xfrm>
            </p:grpSpPr>
            <p:grpSp>
              <p:nvGrpSpPr>
                <p:cNvPr id="719" name="Group 718">
                  <a:extLst>
                    <a:ext uri="{FF2B5EF4-FFF2-40B4-BE49-F238E27FC236}">
                      <a16:creationId xmlns:a16="http://schemas.microsoft.com/office/drawing/2014/main" id="{51A9C094-740B-7B47-AF77-E5B483314CF1}"/>
                    </a:ext>
                  </a:extLst>
                </p:cNvPr>
                <p:cNvGrpSpPr/>
                <p:nvPr/>
              </p:nvGrpSpPr>
              <p:grpSpPr>
                <a:xfrm>
                  <a:off x="7117497" y="2583180"/>
                  <a:ext cx="28800" cy="132575"/>
                  <a:chOff x="7030086" y="2583180"/>
                  <a:chExt cx="28800" cy="132575"/>
                </a:xfrm>
              </p:grpSpPr>
              <p:sp>
                <p:nvSpPr>
                  <p:cNvPr id="722" name="Oval 721">
                    <a:extLst>
                      <a:ext uri="{FF2B5EF4-FFF2-40B4-BE49-F238E27FC236}">
                        <a16:creationId xmlns:a16="http://schemas.microsoft.com/office/drawing/2014/main" id="{B60C0DD2-74E2-754A-B17C-9C684CC8E2E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Oval 722">
                    <a:extLst>
                      <a:ext uri="{FF2B5EF4-FFF2-40B4-BE49-F238E27FC236}">
                        <a16:creationId xmlns:a16="http://schemas.microsoft.com/office/drawing/2014/main" id="{9131EFCB-8B31-4149-A5DA-DDB460F4C6F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Oval 723">
                    <a:extLst>
                      <a:ext uri="{FF2B5EF4-FFF2-40B4-BE49-F238E27FC236}">
                        <a16:creationId xmlns:a16="http://schemas.microsoft.com/office/drawing/2014/main" id="{C4861B6A-4C16-0F4E-B326-3F222975732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20" name="Oval 719">
                  <a:extLst>
                    <a:ext uri="{FF2B5EF4-FFF2-40B4-BE49-F238E27FC236}">
                      <a16:creationId xmlns:a16="http://schemas.microsoft.com/office/drawing/2014/main" id="{EFF9C128-9A86-DC4D-B28A-9AD2F684C535}"/>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1" name="Oval 720">
                  <a:extLst>
                    <a:ext uri="{FF2B5EF4-FFF2-40B4-BE49-F238E27FC236}">
                      <a16:creationId xmlns:a16="http://schemas.microsoft.com/office/drawing/2014/main" id="{F87841F1-D848-0548-AEEA-EF0BB403B53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5371D434-963A-DF4F-8D5D-C76D8EA69F94}"/>
                  </a:ext>
                </a:extLst>
              </p:cNvPr>
              <p:cNvGrpSpPr/>
              <p:nvPr/>
            </p:nvGrpSpPr>
            <p:grpSpPr>
              <a:xfrm>
                <a:off x="7910226" y="2544571"/>
                <a:ext cx="45719" cy="217803"/>
                <a:chOff x="7020561" y="2544571"/>
                <a:chExt cx="45719" cy="217803"/>
              </a:xfrm>
            </p:grpSpPr>
            <p:grpSp>
              <p:nvGrpSpPr>
                <p:cNvPr id="713" name="Group 712">
                  <a:extLst>
                    <a:ext uri="{FF2B5EF4-FFF2-40B4-BE49-F238E27FC236}">
                      <a16:creationId xmlns:a16="http://schemas.microsoft.com/office/drawing/2014/main" id="{7B115B94-9B59-9442-A57F-1C68F324EA8F}"/>
                    </a:ext>
                  </a:extLst>
                </p:cNvPr>
                <p:cNvGrpSpPr/>
                <p:nvPr/>
              </p:nvGrpSpPr>
              <p:grpSpPr>
                <a:xfrm>
                  <a:off x="7030086" y="2583180"/>
                  <a:ext cx="28800" cy="132575"/>
                  <a:chOff x="7030086" y="2583180"/>
                  <a:chExt cx="28800" cy="132575"/>
                </a:xfrm>
              </p:grpSpPr>
              <p:sp>
                <p:nvSpPr>
                  <p:cNvPr id="716" name="Oval 715">
                    <a:extLst>
                      <a:ext uri="{FF2B5EF4-FFF2-40B4-BE49-F238E27FC236}">
                        <a16:creationId xmlns:a16="http://schemas.microsoft.com/office/drawing/2014/main" id="{02A0B9C0-4ED7-014A-B865-F0B64243C4F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Oval 716">
                    <a:extLst>
                      <a:ext uri="{FF2B5EF4-FFF2-40B4-BE49-F238E27FC236}">
                        <a16:creationId xmlns:a16="http://schemas.microsoft.com/office/drawing/2014/main" id="{D6C739BB-6583-CB43-B124-E8D60ADC180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Oval 717">
                    <a:extLst>
                      <a:ext uri="{FF2B5EF4-FFF2-40B4-BE49-F238E27FC236}">
                        <a16:creationId xmlns:a16="http://schemas.microsoft.com/office/drawing/2014/main" id="{2D613FF3-E52B-D24E-920C-B872EC04300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4" name="Oval 713">
                  <a:extLst>
                    <a:ext uri="{FF2B5EF4-FFF2-40B4-BE49-F238E27FC236}">
                      <a16:creationId xmlns:a16="http://schemas.microsoft.com/office/drawing/2014/main" id="{8B3E3629-457A-1A4A-821B-FFCC978648F2}"/>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5" name="Oval 714">
                  <a:extLst>
                    <a:ext uri="{FF2B5EF4-FFF2-40B4-BE49-F238E27FC236}">
                      <a16:creationId xmlns:a16="http://schemas.microsoft.com/office/drawing/2014/main" id="{9DE65A12-1C18-884B-A830-F923A4E968F3}"/>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FA25378C-D72C-7241-912B-EE4C92EC503B}"/>
                  </a:ext>
                </a:extLst>
              </p:cNvPr>
              <p:cNvGrpSpPr/>
              <p:nvPr/>
            </p:nvGrpSpPr>
            <p:grpSpPr>
              <a:xfrm>
                <a:off x="7952591" y="2544571"/>
                <a:ext cx="45719" cy="217803"/>
                <a:chOff x="7064266" y="2544571"/>
                <a:chExt cx="45719" cy="217803"/>
              </a:xfrm>
            </p:grpSpPr>
            <p:grpSp>
              <p:nvGrpSpPr>
                <p:cNvPr id="707" name="Group 706">
                  <a:extLst>
                    <a:ext uri="{FF2B5EF4-FFF2-40B4-BE49-F238E27FC236}">
                      <a16:creationId xmlns:a16="http://schemas.microsoft.com/office/drawing/2014/main" id="{3FF4E0C0-BF41-B140-AAB7-265B73BF35D8}"/>
                    </a:ext>
                  </a:extLst>
                </p:cNvPr>
                <p:cNvGrpSpPr/>
                <p:nvPr/>
              </p:nvGrpSpPr>
              <p:grpSpPr>
                <a:xfrm>
                  <a:off x="7073791" y="2583180"/>
                  <a:ext cx="28800" cy="132575"/>
                  <a:chOff x="7030086" y="2583180"/>
                  <a:chExt cx="28800" cy="132575"/>
                </a:xfrm>
              </p:grpSpPr>
              <p:sp>
                <p:nvSpPr>
                  <p:cNvPr id="710" name="Oval 709">
                    <a:extLst>
                      <a:ext uri="{FF2B5EF4-FFF2-40B4-BE49-F238E27FC236}">
                        <a16:creationId xmlns:a16="http://schemas.microsoft.com/office/drawing/2014/main" id="{43D75B72-7CAF-E249-B160-82858261BC3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Oval 710">
                    <a:extLst>
                      <a:ext uri="{FF2B5EF4-FFF2-40B4-BE49-F238E27FC236}">
                        <a16:creationId xmlns:a16="http://schemas.microsoft.com/office/drawing/2014/main" id="{73C8C634-C85E-7144-A647-83D1AB97D8A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Oval 711">
                    <a:extLst>
                      <a:ext uri="{FF2B5EF4-FFF2-40B4-BE49-F238E27FC236}">
                        <a16:creationId xmlns:a16="http://schemas.microsoft.com/office/drawing/2014/main" id="{EA6F68F6-8868-6B4F-92F5-7D77300C4A5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08" name="Oval 707">
                  <a:extLst>
                    <a:ext uri="{FF2B5EF4-FFF2-40B4-BE49-F238E27FC236}">
                      <a16:creationId xmlns:a16="http://schemas.microsoft.com/office/drawing/2014/main" id="{6E3F0803-DC91-8B46-9EFD-E57E0C3DF65B}"/>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9" name="Oval 708">
                  <a:extLst>
                    <a:ext uri="{FF2B5EF4-FFF2-40B4-BE49-F238E27FC236}">
                      <a16:creationId xmlns:a16="http://schemas.microsoft.com/office/drawing/2014/main" id="{BA31A099-0E6F-A549-8E38-DB7BC1E1C65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2BE89906-7FC2-F84C-AA0D-1750DD781D3C}"/>
                  </a:ext>
                </a:extLst>
              </p:cNvPr>
              <p:cNvGrpSpPr/>
              <p:nvPr/>
            </p:nvGrpSpPr>
            <p:grpSpPr>
              <a:xfrm>
                <a:off x="7994956" y="2544571"/>
                <a:ext cx="45719" cy="217803"/>
                <a:chOff x="7107972" y="2544571"/>
                <a:chExt cx="45719" cy="217803"/>
              </a:xfrm>
            </p:grpSpPr>
            <p:grpSp>
              <p:nvGrpSpPr>
                <p:cNvPr id="701" name="Group 700">
                  <a:extLst>
                    <a:ext uri="{FF2B5EF4-FFF2-40B4-BE49-F238E27FC236}">
                      <a16:creationId xmlns:a16="http://schemas.microsoft.com/office/drawing/2014/main" id="{836AB116-2922-DD4B-A0DF-E30CC6C5858C}"/>
                    </a:ext>
                  </a:extLst>
                </p:cNvPr>
                <p:cNvGrpSpPr/>
                <p:nvPr/>
              </p:nvGrpSpPr>
              <p:grpSpPr>
                <a:xfrm>
                  <a:off x="7117497" y="2583180"/>
                  <a:ext cx="28800" cy="132575"/>
                  <a:chOff x="7030086" y="2583180"/>
                  <a:chExt cx="28800" cy="132575"/>
                </a:xfrm>
              </p:grpSpPr>
              <p:sp>
                <p:nvSpPr>
                  <p:cNvPr id="704" name="Oval 703">
                    <a:extLst>
                      <a:ext uri="{FF2B5EF4-FFF2-40B4-BE49-F238E27FC236}">
                        <a16:creationId xmlns:a16="http://schemas.microsoft.com/office/drawing/2014/main" id="{8819C064-1E2A-0D47-8899-2E47974563A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Oval 704">
                    <a:extLst>
                      <a:ext uri="{FF2B5EF4-FFF2-40B4-BE49-F238E27FC236}">
                        <a16:creationId xmlns:a16="http://schemas.microsoft.com/office/drawing/2014/main" id="{FFDB5316-C96D-7148-9B6A-B1F94575AF5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Oval 705">
                    <a:extLst>
                      <a:ext uri="{FF2B5EF4-FFF2-40B4-BE49-F238E27FC236}">
                        <a16:creationId xmlns:a16="http://schemas.microsoft.com/office/drawing/2014/main" id="{35DCA7C0-997B-0048-A60E-28B0F5A1A30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02" name="Oval 701">
                  <a:extLst>
                    <a:ext uri="{FF2B5EF4-FFF2-40B4-BE49-F238E27FC236}">
                      <a16:creationId xmlns:a16="http://schemas.microsoft.com/office/drawing/2014/main" id="{1BF4B64D-5344-A14E-81FD-CDAE2D04883F}"/>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3" name="Oval 702">
                  <a:extLst>
                    <a:ext uri="{FF2B5EF4-FFF2-40B4-BE49-F238E27FC236}">
                      <a16:creationId xmlns:a16="http://schemas.microsoft.com/office/drawing/2014/main" id="{4FB5D594-0F9B-F744-9FA0-37633253E260}"/>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E687E574-27B7-BF43-BFE8-EB0C3DF8BD38}"/>
                  </a:ext>
                </a:extLst>
              </p:cNvPr>
              <p:cNvGrpSpPr/>
              <p:nvPr/>
            </p:nvGrpSpPr>
            <p:grpSpPr>
              <a:xfrm>
                <a:off x="8037321" y="2544571"/>
                <a:ext cx="45719" cy="217803"/>
                <a:chOff x="7020561" y="2544571"/>
                <a:chExt cx="45719" cy="217803"/>
              </a:xfrm>
            </p:grpSpPr>
            <p:grpSp>
              <p:nvGrpSpPr>
                <p:cNvPr id="695" name="Group 694">
                  <a:extLst>
                    <a:ext uri="{FF2B5EF4-FFF2-40B4-BE49-F238E27FC236}">
                      <a16:creationId xmlns:a16="http://schemas.microsoft.com/office/drawing/2014/main" id="{B0F08C56-827C-9D42-AD84-73F01FBD44DD}"/>
                    </a:ext>
                  </a:extLst>
                </p:cNvPr>
                <p:cNvGrpSpPr/>
                <p:nvPr/>
              </p:nvGrpSpPr>
              <p:grpSpPr>
                <a:xfrm>
                  <a:off x="7030086" y="2583180"/>
                  <a:ext cx="28800" cy="132575"/>
                  <a:chOff x="7030086" y="2583180"/>
                  <a:chExt cx="28800" cy="132575"/>
                </a:xfrm>
              </p:grpSpPr>
              <p:sp>
                <p:nvSpPr>
                  <p:cNvPr id="698" name="Oval 697">
                    <a:extLst>
                      <a:ext uri="{FF2B5EF4-FFF2-40B4-BE49-F238E27FC236}">
                        <a16:creationId xmlns:a16="http://schemas.microsoft.com/office/drawing/2014/main" id="{F306AD9E-94BB-EF49-B72B-7696E89FF51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Oval 698">
                    <a:extLst>
                      <a:ext uri="{FF2B5EF4-FFF2-40B4-BE49-F238E27FC236}">
                        <a16:creationId xmlns:a16="http://schemas.microsoft.com/office/drawing/2014/main" id="{22EB6B26-F9BF-CD4C-9130-06C6D45FBB1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Oval 699">
                    <a:extLst>
                      <a:ext uri="{FF2B5EF4-FFF2-40B4-BE49-F238E27FC236}">
                        <a16:creationId xmlns:a16="http://schemas.microsoft.com/office/drawing/2014/main" id="{58913CC7-BF62-6D4E-ADD4-AB5327C7BCC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96" name="Oval 695">
                  <a:extLst>
                    <a:ext uri="{FF2B5EF4-FFF2-40B4-BE49-F238E27FC236}">
                      <a16:creationId xmlns:a16="http://schemas.microsoft.com/office/drawing/2014/main" id="{F9A05CD4-7265-6A4C-A1B4-D94DDBA41B4F}"/>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7" name="Oval 696">
                  <a:extLst>
                    <a:ext uri="{FF2B5EF4-FFF2-40B4-BE49-F238E27FC236}">
                      <a16:creationId xmlns:a16="http://schemas.microsoft.com/office/drawing/2014/main" id="{7882C3F2-6F14-CA4C-98B0-9681C22CCF7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30FF3FCA-BB3A-E746-BE76-CC0F0F2166B5}"/>
                  </a:ext>
                </a:extLst>
              </p:cNvPr>
              <p:cNvGrpSpPr/>
              <p:nvPr/>
            </p:nvGrpSpPr>
            <p:grpSpPr>
              <a:xfrm>
                <a:off x="8079686" y="2544571"/>
                <a:ext cx="45719" cy="217803"/>
                <a:chOff x="7064266" y="2544571"/>
                <a:chExt cx="45719" cy="217803"/>
              </a:xfrm>
            </p:grpSpPr>
            <p:grpSp>
              <p:nvGrpSpPr>
                <p:cNvPr id="689" name="Group 688">
                  <a:extLst>
                    <a:ext uri="{FF2B5EF4-FFF2-40B4-BE49-F238E27FC236}">
                      <a16:creationId xmlns:a16="http://schemas.microsoft.com/office/drawing/2014/main" id="{F24C2542-B6B8-6F42-BEAE-013DD8D7D068}"/>
                    </a:ext>
                  </a:extLst>
                </p:cNvPr>
                <p:cNvGrpSpPr/>
                <p:nvPr/>
              </p:nvGrpSpPr>
              <p:grpSpPr>
                <a:xfrm>
                  <a:off x="7073791" y="2583180"/>
                  <a:ext cx="28800" cy="132575"/>
                  <a:chOff x="7030086" y="2583180"/>
                  <a:chExt cx="28800" cy="132575"/>
                </a:xfrm>
              </p:grpSpPr>
              <p:sp>
                <p:nvSpPr>
                  <p:cNvPr id="692" name="Oval 691">
                    <a:extLst>
                      <a:ext uri="{FF2B5EF4-FFF2-40B4-BE49-F238E27FC236}">
                        <a16:creationId xmlns:a16="http://schemas.microsoft.com/office/drawing/2014/main" id="{5F0684A8-F740-1046-AA46-55738FFB6D9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Oval 692">
                    <a:extLst>
                      <a:ext uri="{FF2B5EF4-FFF2-40B4-BE49-F238E27FC236}">
                        <a16:creationId xmlns:a16="http://schemas.microsoft.com/office/drawing/2014/main" id="{1BC5C4A5-AAD5-F040-8A3D-765F1245947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Oval 693">
                    <a:extLst>
                      <a:ext uri="{FF2B5EF4-FFF2-40B4-BE49-F238E27FC236}">
                        <a16:creationId xmlns:a16="http://schemas.microsoft.com/office/drawing/2014/main" id="{EE6EF310-CAF1-EB4B-94BF-D169208C576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90" name="Oval 689">
                  <a:extLst>
                    <a:ext uri="{FF2B5EF4-FFF2-40B4-BE49-F238E27FC236}">
                      <a16:creationId xmlns:a16="http://schemas.microsoft.com/office/drawing/2014/main" id="{8D3EE39B-9464-F548-83FF-4762775AA970}"/>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1" name="Oval 690">
                  <a:extLst>
                    <a:ext uri="{FF2B5EF4-FFF2-40B4-BE49-F238E27FC236}">
                      <a16:creationId xmlns:a16="http://schemas.microsoft.com/office/drawing/2014/main" id="{FC1E0337-A6F9-D54A-9506-E7996AFC7CAE}"/>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B073DABC-1604-A24E-87BF-7814032820CD}"/>
                  </a:ext>
                </a:extLst>
              </p:cNvPr>
              <p:cNvGrpSpPr/>
              <p:nvPr/>
            </p:nvGrpSpPr>
            <p:grpSpPr>
              <a:xfrm>
                <a:off x="8122051" y="2544571"/>
                <a:ext cx="45719" cy="217803"/>
                <a:chOff x="7107972" y="2544571"/>
                <a:chExt cx="45719" cy="217803"/>
              </a:xfrm>
            </p:grpSpPr>
            <p:grpSp>
              <p:nvGrpSpPr>
                <p:cNvPr id="683" name="Group 682">
                  <a:extLst>
                    <a:ext uri="{FF2B5EF4-FFF2-40B4-BE49-F238E27FC236}">
                      <a16:creationId xmlns:a16="http://schemas.microsoft.com/office/drawing/2014/main" id="{D5BDCF9D-ACA7-1B41-A6F5-17FC9E3035B1}"/>
                    </a:ext>
                  </a:extLst>
                </p:cNvPr>
                <p:cNvGrpSpPr/>
                <p:nvPr/>
              </p:nvGrpSpPr>
              <p:grpSpPr>
                <a:xfrm>
                  <a:off x="7117497" y="2583180"/>
                  <a:ext cx="28800" cy="132575"/>
                  <a:chOff x="7030086" y="2583180"/>
                  <a:chExt cx="28800" cy="132575"/>
                </a:xfrm>
              </p:grpSpPr>
              <p:sp>
                <p:nvSpPr>
                  <p:cNvPr id="686" name="Oval 685">
                    <a:extLst>
                      <a:ext uri="{FF2B5EF4-FFF2-40B4-BE49-F238E27FC236}">
                        <a16:creationId xmlns:a16="http://schemas.microsoft.com/office/drawing/2014/main" id="{F0B534A5-6D15-074B-B77E-B67BB282BB7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Oval 686">
                    <a:extLst>
                      <a:ext uri="{FF2B5EF4-FFF2-40B4-BE49-F238E27FC236}">
                        <a16:creationId xmlns:a16="http://schemas.microsoft.com/office/drawing/2014/main" id="{BED092CA-C175-7B41-8E8F-8908C70A3B5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Oval 687">
                    <a:extLst>
                      <a:ext uri="{FF2B5EF4-FFF2-40B4-BE49-F238E27FC236}">
                        <a16:creationId xmlns:a16="http://schemas.microsoft.com/office/drawing/2014/main" id="{ADCC6A18-71FC-464A-B952-B3C070E3422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84" name="Oval 683">
                  <a:extLst>
                    <a:ext uri="{FF2B5EF4-FFF2-40B4-BE49-F238E27FC236}">
                      <a16:creationId xmlns:a16="http://schemas.microsoft.com/office/drawing/2014/main" id="{B377229F-0854-514F-8322-5A991B9527BD}"/>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5" name="Oval 684">
                  <a:extLst>
                    <a:ext uri="{FF2B5EF4-FFF2-40B4-BE49-F238E27FC236}">
                      <a16:creationId xmlns:a16="http://schemas.microsoft.com/office/drawing/2014/main" id="{C45816D0-99D6-BF47-B9E2-3ED4FD52F5C1}"/>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2A17E05B-154D-8E49-BA80-B2823C552AB6}"/>
                  </a:ext>
                </a:extLst>
              </p:cNvPr>
              <p:cNvGrpSpPr/>
              <p:nvPr/>
            </p:nvGrpSpPr>
            <p:grpSpPr>
              <a:xfrm>
                <a:off x="8164416" y="2544571"/>
                <a:ext cx="45719" cy="217803"/>
                <a:chOff x="7020561" y="2544571"/>
                <a:chExt cx="45719" cy="217803"/>
              </a:xfrm>
            </p:grpSpPr>
            <p:grpSp>
              <p:nvGrpSpPr>
                <p:cNvPr id="677" name="Group 676">
                  <a:extLst>
                    <a:ext uri="{FF2B5EF4-FFF2-40B4-BE49-F238E27FC236}">
                      <a16:creationId xmlns:a16="http://schemas.microsoft.com/office/drawing/2014/main" id="{43428810-2856-C140-8A98-F130F1D72823}"/>
                    </a:ext>
                  </a:extLst>
                </p:cNvPr>
                <p:cNvGrpSpPr/>
                <p:nvPr/>
              </p:nvGrpSpPr>
              <p:grpSpPr>
                <a:xfrm>
                  <a:off x="7030086" y="2583180"/>
                  <a:ext cx="28800" cy="132575"/>
                  <a:chOff x="7030086" y="2583180"/>
                  <a:chExt cx="28800" cy="132575"/>
                </a:xfrm>
              </p:grpSpPr>
              <p:sp>
                <p:nvSpPr>
                  <p:cNvPr id="680" name="Oval 679">
                    <a:extLst>
                      <a:ext uri="{FF2B5EF4-FFF2-40B4-BE49-F238E27FC236}">
                        <a16:creationId xmlns:a16="http://schemas.microsoft.com/office/drawing/2014/main" id="{BAEEF422-6DC2-D342-BEA2-9B248AA1CE2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Oval 680">
                    <a:extLst>
                      <a:ext uri="{FF2B5EF4-FFF2-40B4-BE49-F238E27FC236}">
                        <a16:creationId xmlns:a16="http://schemas.microsoft.com/office/drawing/2014/main" id="{8D87E840-750F-5B44-8DD8-BF53EC9AE51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Oval 681">
                    <a:extLst>
                      <a:ext uri="{FF2B5EF4-FFF2-40B4-BE49-F238E27FC236}">
                        <a16:creationId xmlns:a16="http://schemas.microsoft.com/office/drawing/2014/main" id="{B84134B3-8350-1344-8E68-F32F1D3CF3A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78" name="Oval 677">
                  <a:extLst>
                    <a:ext uri="{FF2B5EF4-FFF2-40B4-BE49-F238E27FC236}">
                      <a16:creationId xmlns:a16="http://schemas.microsoft.com/office/drawing/2014/main" id="{B8BEC13E-48AC-8449-B734-CD491141B26A}"/>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9" name="Oval 678">
                  <a:extLst>
                    <a:ext uri="{FF2B5EF4-FFF2-40B4-BE49-F238E27FC236}">
                      <a16:creationId xmlns:a16="http://schemas.microsoft.com/office/drawing/2014/main" id="{6AD0F83F-B29B-B64B-AA34-1E99AAFB6BF7}"/>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Group 74">
                <a:extLst>
                  <a:ext uri="{FF2B5EF4-FFF2-40B4-BE49-F238E27FC236}">
                    <a16:creationId xmlns:a16="http://schemas.microsoft.com/office/drawing/2014/main" id="{18D83215-1B1F-DF4C-88B9-AD58CD4161B6}"/>
                  </a:ext>
                </a:extLst>
              </p:cNvPr>
              <p:cNvGrpSpPr/>
              <p:nvPr/>
            </p:nvGrpSpPr>
            <p:grpSpPr>
              <a:xfrm>
                <a:off x="8206781" y="2544571"/>
                <a:ext cx="45719" cy="217803"/>
                <a:chOff x="7064266" y="2544571"/>
                <a:chExt cx="45719" cy="217803"/>
              </a:xfrm>
            </p:grpSpPr>
            <p:grpSp>
              <p:nvGrpSpPr>
                <p:cNvPr id="671" name="Group 670">
                  <a:extLst>
                    <a:ext uri="{FF2B5EF4-FFF2-40B4-BE49-F238E27FC236}">
                      <a16:creationId xmlns:a16="http://schemas.microsoft.com/office/drawing/2014/main" id="{8B3AE9BC-4E2E-CE4B-A50B-F93F9055B163}"/>
                    </a:ext>
                  </a:extLst>
                </p:cNvPr>
                <p:cNvGrpSpPr/>
                <p:nvPr/>
              </p:nvGrpSpPr>
              <p:grpSpPr>
                <a:xfrm>
                  <a:off x="7073791" y="2583180"/>
                  <a:ext cx="28800" cy="132575"/>
                  <a:chOff x="7030086" y="2583180"/>
                  <a:chExt cx="28800" cy="132575"/>
                </a:xfrm>
              </p:grpSpPr>
              <p:sp>
                <p:nvSpPr>
                  <p:cNvPr id="674" name="Oval 673">
                    <a:extLst>
                      <a:ext uri="{FF2B5EF4-FFF2-40B4-BE49-F238E27FC236}">
                        <a16:creationId xmlns:a16="http://schemas.microsoft.com/office/drawing/2014/main" id="{2E6E7FD6-E5AD-8C4B-9373-BA9999A4D26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Oval 674">
                    <a:extLst>
                      <a:ext uri="{FF2B5EF4-FFF2-40B4-BE49-F238E27FC236}">
                        <a16:creationId xmlns:a16="http://schemas.microsoft.com/office/drawing/2014/main" id="{44768B99-AAEF-844C-AA1B-D4F7E2672C8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Oval 675">
                    <a:extLst>
                      <a:ext uri="{FF2B5EF4-FFF2-40B4-BE49-F238E27FC236}">
                        <a16:creationId xmlns:a16="http://schemas.microsoft.com/office/drawing/2014/main" id="{F7E545C3-FBBA-6646-8753-B2E20037EBC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72" name="Oval 671">
                  <a:extLst>
                    <a:ext uri="{FF2B5EF4-FFF2-40B4-BE49-F238E27FC236}">
                      <a16:creationId xmlns:a16="http://schemas.microsoft.com/office/drawing/2014/main" id="{2BC57455-1CDE-B045-8D07-B47F5EC445BD}"/>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3" name="Oval 672">
                  <a:extLst>
                    <a:ext uri="{FF2B5EF4-FFF2-40B4-BE49-F238E27FC236}">
                      <a16:creationId xmlns:a16="http://schemas.microsoft.com/office/drawing/2014/main" id="{E7E8481C-A199-F144-B840-D82003873CBE}"/>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6" name="Group 75">
                <a:extLst>
                  <a:ext uri="{FF2B5EF4-FFF2-40B4-BE49-F238E27FC236}">
                    <a16:creationId xmlns:a16="http://schemas.microsoft.com/office/drawing/2014/main" id="{C5012B51-86F9-6447-A536-1341275FF792}"/>
                  </a:ext>
                </a:extLst>
              </p:cNvPr>
              <p:cNvGrpSpPr/>
              <p:nvPr/>
            </p:nvGrpSpPr>
            <p:grpSpPr>
              <a:xfrm>
                <a:off x="8249146" y="2544571"/>
                <a:ext cx="45719" cy="217803"/>
                <a:chOff x="7107972" y="2544571"/>
                <a:chExt cx="45719" cy="217803"/>
              </a:xfrm>
            </p:grpSpPr>
            <p:grpSp>
              <p:nvGrpSpPr>
                <p:cNvPr id="665" name="Group 664">
                  <a:extLst>
                    <a:ext uri="{FF2B5EF4-FFF2-40B4-BE49-F238E27FC236}">
                      <a16:creationId xmlns:a16="http://schemas.microsoft.com/office/drawing/2014/main" id="{095E702B-06D8-5F4F-B250-C54CFF0ED7FA}"/>
                    </a:ext>
                  </a:extLst>
                </p:cNvPr>
                <p:cNvGrpSpPr/>
                <p:nvPr/>
              </p:nvGrpSpPr>
              <p:grpSpPr>
                <a:xfrm>
                  <a:off x="7117497" y="2583180"/>
                  <a:ext cx="28800" cy="132575"/>
                  <a:chOff x="7030086" y="2583180"/>
                  <a:chExt cx="28800" cy="132575"/>
                </a:xfrm>
              </p:grpSpPr>
              <p:sp>
                <p:nvSpPr>
                  <p:cNvPr id="668" name="Oval 667">
                    <a:extLst>
                      <a:ext uri="{FF2B5EF4-FFF2-40B4-BE49-F238E27FC236}">
                        <a16:creationId xmlns:a16="http://schemas.microsoft.com/office/drawing/2014/main" id="{EA4100B2-B820-7B49-93CE-782515F9B39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Oval 668">
                    <a:extLst>
                      <a:ext uri="{FF2B5EF4-FFF2-40B4-BE49-F238E27FC236}">
                        <a16:creationId xmlns:a16="http://schemas.microsoft.com/office/drawing/2014/main" id="{B2CCA70D-5DBF-8E41-915C-7FB1CB63C78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Oval 669">
                    <a:extLst>
                      <a:ext uri="{FF2B5EF4-FFF2-40B4-BE49-F238E27FC236}">
                        <a16:creationId xmlns:a16="http://schemas.microsoft.com/office/drawing/2014/main" id="{A750384D-FC67-7E45-873D-1A1BF197A0E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66" name="Oval 665">
                  <a:extLst>
                    <a:ext uri="{FF2B5EF4-FFF2-40B4-BE49-F238E27FC236}">
                      <a16:creationId xmlns:a16="http://schemas.microsoft.com/office/drawing/2014/main" id="{56D4578C-8CBC-A54D-8348-CC28D68C8F4E}"/>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7" name="Oval 666">
                  <a:extLst>
                    <a:ext uri="{FF2B5EF4-FFF2-40B4-BE49-F238E27FC236}">
                      <a16:creationId xmlns:a16="http://schemas.microsoft.com/office/drawing/2014/main" id="{4B25D227-C81F-484E-8B3F-14CA87E05B11}"/>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412B51C4-2495-7D46-92B6-41CBA2AA8DE5}"/>
                  </a:ext>
                </a:extLst>
              </p:cNvPr>
              <p:cNvGrpSpPr/>
              <p:nvPr/>
            </p:nvGrpSpPr>
            <p:grpSpPr>
              <a:xfrm>
                <a:off x="8291511" y="2544571"/>
                <a:ext cx="45719" cy="217803"/>
                <a:chOff x="7020561" y="2544571"/>
                <a:chExt cx="45719" cy="217803"/>
              </a:xfrm>
            </p:grpSpPr>
            <p:grpSp>
              <p:nvGrpSpPr>
                <p:cNvPr id="659" name="Group 658">
                  <a:extLst>
                    <a:ext uri="{FF2B5EF4-FFF2-40B4-BE49-F238E27FC236}">
                      <a16:creationId xmlns:a16="http://schemas.microsoft.com/office/drawing/2014/main" id="{D810FB5A-DD4E-D740-8B19-5449C4A68FFD}"/>
                    </a:ext>
                  </a:extLst>
                </p:cNvPr>
                <p:cNvGrpSpPr/>
                <p:nvPr/>
              </p:nvGrpSpPr>
              <p:grpSpPr>
                <a:xfrm>
                  <a:off x="7030086" y="2583180"/>
                  <a:ext cx="28800" cy="132575"/>
                  <a:chOff x="7030086" y="2583180"/>
                  <a:chExt cx="28800" cy="132575"/>
                </a:xfrm>
              </p:grpSpPr>
              <p:sp>
                <p:nvSpPr>
                  <p:cNvPr id="662" name="Oval 661">
                    <a:extLst>
                      <a:ext uri="{FF2B5EF4-FFF2-40B4-BE49-F238E27FC236}">
                        <a16:creationId xmlns:a16="http://schemas.microsoft.com/office/drawing/2014/main" id="{FEFD2775-C835-6049-8EDF-8670CD2AE30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Oval 662">
                    <a:extLst>
                      <a:ext uri="{FF2B5EF4-FFF2-40B4-BE49-F238E27FC236}">
                        <a16:creationId xmlns:a16="http://schemas.microsoft.com/office/drawing/2014/main" id="{C1047113-914D-314A-97A4-87601AACE74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Oval 663">
                    <a:extLst>
                      <a:ext uri="{FF2B5EF4-FFF2-40B4-BE49-F238E27FC236}">
                        <a16:creationId xmlns:a16="http://schemas.microsoft.com/office/drawing/2014/main" id="{20DE8216-C126-F241-956D-246714D119F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60" name="Oval 659">
                  <a:extLst>
                    <a:ext uri="{FF2B5EF4-FFF2-40B4-BE49-F238E27FC236}">
                      <a16:creationId xmlns:a16="http://schemas.microsoft.com/office/drawing/2014/main" id="{37796700-CDC8-854B-A098-FC12A05CDC57}"/>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1" name="Oval 660">
                  <a:extLst>
                    <a:ext uri="{FF2B5EF4-FFF2-40B4-BE49-F238E27FC236}">
                      <a16:creationId xmlns:a16="http://schemas.microsoft.com/office/drawing/2014/main" id="{22BEB520-7561-6342-921D-7E952808412D}"/>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 name="Group 77">
                <a:extLst>
                  <a:ext uri="{FF2B5EF4-FFF2-40B4-BE49-F238E27FC236}">
                    <a16:creationId xmlns:a16="http://schemas.microsoft.com/office/drawing/2014/main" id="{27E4CDCF-E645-B34A-81B7-50E6D3B807B2}"/>
                  </a:ext>
                </a:extLst>
              </p:cNvPr>
              <p:cNvGrpSpPr/>
              <p:nvPr/>
            </p:nvGrpSpPr>
            <p:grpSpPr>
              <a:xfrm>
                <a:off x="8333876" y="2544571"/>
                <a:ext cx="45719" cy="217803"/>
                <a:chOff x="7064266" y="2544571"/>
                <a:chExt cx="45719" cy="217803"/>
              </a:xfrm>
            </p:grpSpPr>
            <p:grpSp>
              <p:nvGrpSpPr>
                <p:cNvPr id="653" name="Group 652">
                  <a:extLst>
                    <a:ext uri="{FF2B5EF4-FFF2-40B4-BE49-F238E27FC236}">
                      <a16:creationId xmlns:a16="http://schemas.microsoft.com/office/drawing/2014/main" id="{30DEBE6F-A965-3E4C-A134-95FB15500A02}"/>
                    </a:ext>
                  </a:extLst>
                </p:cNvPr>
                <p:cNvGrpSpPr/>
                <p:nvPr/>
              </p:nvGrpSpPr>
              <p:grpSpPr>
                <a:xfrm>
                  <a:off x="7073791" y="2583180"/>
                  <a:ext cx="28800" cy="132575"/>
                  <a:chOff x="7030086" y="2583180"/>
                  <a:chExt cx="28800" cy="132575"/>
                </a:xfrm>
              </p:grpSpPr>
              <p:sp>
                <p:nvSpPr>
                  <p:cNvPr id="656" name="Oval 655">
                    <a:extLst>
                      <a:ext uri="{FF2B5EF4-FFF2-40B4-BE49-F238E27FC236}">
                        <a16:creationId xmlns:a16="http://schemas.microsoft.com/office/drawing/2014/main" id="{00930764-3CAD-7841-836B-8D42759C290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Oval 656">
                    <a:extLst>
                      <a:ext uri="{FF2B5EF4-FFF2-40B4-BE49-F238E27FC236}">
                        <a16:creationId xmlns:a16="http://schemas.microsoft.com/office/drawing/2014/main" id="{78829686-EA17-E947-A9BD-76B27986BB3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Oval 657">
                    <a:extLst>
                      <a:ext uri="{FF2B5EF4-FFF2-40B4-BE49-F238E27FC236}">
                        <a16:creationId xmlns:a16="http://schemas.microsoft.com/office/drawing/2014/main" id="{92CF0E6B-0FDC-7843-AA3B-6AFE61555C6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4" name="Oval 653">
                  <a:extLst>
                    <a:ext uri="{FF2B5EF4-FFF2-40B4-BE49-F238E27FC236}">
                      <a16:creationId xmlns:a16="http://schemas.microsoft.com/office/drawing/2014/main" id="{8160CF39-8C2A-FE45-B196-9B6454B70AC6}"/>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 name="Oval 654">
                  <a:extLst>
                    <a:ext uri="{FF2B5EF4-FFF2-40B4-BE49-F238E27FC236}">
                      <a16:creationId xmlns:a16="http://schemas.microsoft.com/office/drawing/2014/main" id="{1323DC9C-7605-8648-AEA9-F04D5FF3FBAB}"/>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a:extLst>
                  <a:ext uri="{FF2B5EF4-FFF2-40B4-BE49-F238E27FC236}">
                    <a16:creationId xmlns:a16="http://schemas.microsoft.com/office/drawing/2014/main" id="{C3087F27-E614-5D45-90BE-7DB0DADE2D4F}"/>
                  </a:ext>
                </a:extLst>
              </p:cNvPr>
              <p:cNvGrpSpPr/>
              <p:nvPr/>
            </p:nvGrpSpPr>
            <p:grpSpPr>
              <a:xfrm>
                <a:off x="8376241" y="2544571"/>
                <a:ext cx="45719" cy="217803"/>
                <a:chOff x="7107972" y="2544571"/>
                <a:chExt cx="45719" cy="217803"/>
              </a:xfrm>
            </p:grpSpPr>
            <p:grpSp>
              <p:nvGrpSpPr>
                <p:cNvPr id="647" name="Group 646">
                  <a:extLst>
                    <a:ext uri="{FF2B5EF4-FFF2-40B4-BE49-F238E27FC236}">
                      <a16:creationId xmlns:a16="http://schemas.microsoft.com/office/drawing/2014/main" id="{1855A25F-2F20-6641-AAEA-B4E2F415F2CC}"/>
                    </a:ext>
                  </a:extLst>
                </p:cNvPr>
                <p:cNvGrpSpPr/>
                <p:nvPr/>
              </p:nvGrpSpPr>
              <p:grpSpPr>
                <a:xfrm>
                  <a:off x="7117497" y="2583180"/>
                  <a:ext cx="28800" cy="132575"/>
                  <a:chOff x="7030086" y="2583180"/>
                  <a:chExt cx="28800" cy="132575"/>
                </a:xfrm>
              </p:grpSpPr>
              <p:sp>
                <p:nvSpPr>
                  <p:cNvPr id="650" name="Oval 649">
                    <a:extLst>
                      <a:ext uri="{FF2B5EF4-FFF2-40B4-BE49-F238E27FC236}">
                        <a16:creationId xmlns:a16="http://schemas.microsoft.com/office/drawing/2014/main" id="{BF473557-CAB1-6B48-9225-794A7CB4027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Oval 650">
                    <a:extLst>
                      <a:ext uri="{FF2B5EF4-FFF2-40B4-BE49-F238E27FC236}">
                        <a16:creationId xmlns:a16="http://schemas.microsoft.com/office/drawing/2014/main" id="{F60B7164-D94E-8448-9EC5-ABBBFD084F5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Oval 651">
                    <a:extLst>
                      <a:ext uri="{FF2B5EF4-FFF2-40B4-BE49-F238E27FC236}">
                        <a16:creationId xmlns:a16="http://schemas.microsoft.com/office/drawing/2014/main" id="{0380FB29-921F-2143-B044-A22CE60ADD1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8" name="Oval 647">
                  <a:extLst>
                    <a:ext uri="{FF2B5EF4-FFF2-40B4-BE49-F238E27FC236}">
                      <a16:creationId xmlns:a16="http://schemas.microsoft.com/office/drawing/2014/main" id="{F782A3BA-F139-434E-B760-45AD356C5E57}"/>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9" name="Oval 648">
                  <a:extLst>
                    <a:ext uri="{FF2B5EF4-FFF2-40B4-BE49-F238E27FC236}">
                      <a16:creationId xmlns:a16="http://schemas.microsoft.com/office/drawing/2014/main" id="{F7E52DA0-7331-184B-A4D1-427830B77B1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5A792B78-5F7E-B64C-B280-9EE6B97E7DFB}"/>
                  </a:ext>
                </a:extLst>
              </p:cNvPr>
              <p:cNvGrpSpPr/>
              <p:nvPr/>
            </p:nvGrpSpPr>
            <p:grpSpPr>
              <a:xfrm>
                <a:off x="8418606" y="2544571"/>
                <a:ext cx="45719" cy="217803"/>
                <a:chOff x="7020561" y="2544571"/>
                <a:chExt cx="45719" cy="217803"/>
              </a:xfrm>
            </p:grpSpPr>
            <p:grpSp>
              <p:nvGrpSpPr>
                <p:cNvPr id="641" name="Group 640">
                  <a:extLst>
                    <a:ext uri="{FF2B5EF4-FFF2-40B4-BE49-F238E27FC236}">
                      <a16:creationId xmlns:a16="http://schemas.microsoft.com/office/drawing/2014/main" id="{DD3DF970-99E0-D746-8189-4442E30F12EF}"/>
                    </a:ext>
                  </a:extLst>
                </p:cNvPr>
                <p:cNvGrpSpPr/>
                <p:nvPr/>
              </p:nvGrpSpPr>
              <p:grpSpPr>
                <a:xfrm>
                  <a:off x="7030086" y="2583180"/>
                  <a:ext cx="28800" cy="132575"/>
                  <a:chOff x="7030086" y="2583180"/>
                  <a:chExt cx="28800" cy="132575"/>
                </a:xfrm>
              </p:grpSpPr>
              <p:sp>
                <p:nvSpPr>
                  <p:cNvPr id="644" name="Oval 643">
                    <a:extLst>
                      <a:ext uri="{FF2B5EF4-FFF2-40B4-BE49-F238E27FC236}">
                        <a16:creationId xmlns:a16="http://schemas.microsoft.com/office/drawing/2014/main" id="{AFA91C4F-55A4-6144-A03B-7962F0D3A98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Oval 644">
                    <a:extLst>
                      <a:ext uri="{FF2B5EF4-FFF2-40B4-BE49-F238E27FC236}">
                        <a16:creationId xmlns:a16="http://schemas.microsoft.com/office/drawing/2014/main" id="{2D3274D6-DFDD-A64B-93C5-49398036881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Oval 645">
                    <a:extLst>
                      <a:ext uri="{FF2B5EF4-FFF2-40B4-BE49-F238E27FC236}">
                        <a16:creationId xmlns:a16="http://schemas.microsoft.com/office/drawing/2014/main" id="{C7FE73EF-90BB-B446-A296-4F5E01A2C23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2" name="Oval 641">
                  <a:extLst>
                    <a:ext uri="{FF2B5EF4-FFF2-40B4-BE49-F238E27FC236}">
                      <a16:creationId xmlns:a16="http://schemas.microsoft.com/office/drawing/2014/main" id="{A671D25B-EE94-1149-A0EC-315E0989BF51}"/>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3" name="Oval 642">
                  <a:extLst>
                    <a:ext uri="{FF2B5EF4-FFF2-40B4-BE49-F238E27FC236}">
                      <a16:creationId xmlns:a16="http://schemas.microsoft.com/office/drawing/2014/main" id="{350F16BE-33AE-4E45-95B5-8F48C6740BCF}"/>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id="{C37B5CFF-A856-FF48-9C82-E2F3BAC635AA}"/>
                  </a:ext>
                </a:extLst>
              </p:cNvPr>
              <p:cNvGrpSpPr/>
              <p:nvPr/>
            </p:nvGrpSpPr>
            <p:grpSpPr>
              <a:xfrm>
                <a:off x="8460971" y="2544571"/>
                <a:ext cx="45719" cy="217803"/>
                <a:chOff x="7064266" y="2544571"/>
                <a:chExt cx="45719" cy="217803"/>
              </a:xfrm>
            </p:grpSpPr>
            <p:grpSp>
              <p:nvGrpSpPr>
                <p:cNvPr id="635" name="Group 634">
                  <a:extLst>
                    <a:ext uri="{FF2B5EF4-FFF2-40B4-BE49-F238E27FC236}">
                      <a16:creationId xmlns:a16="http://schemas.microsoft.com/office/drawing/2014/main" id="{F83FEBEF-2D39-3946-80B7-0B1350094EB7}"/>
                    </a:ext>
                  </a:extLst>
                </p:cNvPr>
                <p:cNvGrpSpPr/>
                <p:nvPr/>
              </p:nvGrpSpPr>
              <p:grpSpPr>
                <a:xfrm>
                  <a:off x="7073791" y="2583180"/>
                  <a:ext cx="28800" cy="132575"/>
                  <a:chOff x="7030086" y="2583180"/>
                  <a:chExt cx="28800" cy="132575"/>
                </a:xfrm>
              </p:grpSpPr>
              <p:sp>
                <p:nvSpPr>
                  <p:cNvPr id="638" name="Oval 637">
                    <a:extLst>
                      <a:ext uri="{FF2B5EF4-FFF2-40B4-BE49-F238E27FC236}">
                        <a16:creationId xmlns:a16="http://schemas.microsoft.com/office/drawing/2014/main" id="{285CBC86-CFF7-BA4E-882B-C6FA8CDD83E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Oval 638">
                    <a:extLst>
                      <a:ext uri="{FF2B5EF4-FFF2-40B4-BE49-F238E27FC236}">
                        <a16:creationId xmlns:a16="http://schemas.microsoft.com/office/drawing/2014/main" id="{4890799C-0F96-A34A-8068-0A6EB7444E0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Oval 639">
                    <a:extLst>
                      <a:ext uri="{FF2B5EF4-FFF2-40B4-BE49-F238E27FC236}">
                        <a16:creationId xmlns:a16="http://schemas.microsoft.com/office/drawing/2014/main" id="{2E5BDFBB-560B-6945-BF96-0C98590D84C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6" name="Oval 635">
                  <a:extLst>
                    <a:ext uri="{FF2B5EF4-FFF2-40B4-BE49-F238E27FC236}">
                      <a16:creationId xmlns:a16="http://schemas.microsoft.com/office/drawing/2014/main" id="{CC82E9C3-D956-D446-91B6-D695441634F2}"/>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7" name="Oval 636">
                  <a:extLst>
                    <a:ext uri="{FF2B5EF4-FFF2-40B4-BE49-F238E27FC236}">
                      <a16:creationId xmlns:a16="http://schemas.microsoft.com/office/drawing/2014/main" id="{8585DBB8-C20A-1845-AA3C-59712455E215}"/>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Group 81">
                <a:extLst>
                  <a:ext uri="{FF2B5EF4-FFF2-40B4-BE49-F238E27FC236}">
                    <a16:creationId xmlns:a16="http://schemas.microsoft.com/office/drawing/2014/main" id="{1DCD4658-1B7B-9045-8F93-3379D857996D}"/>
                  </a:ext>
                </a:extLst>
              </p:cNvPr>
              <p:cNvGrpSpPr/>
              <p:nvPr/>
            </p:nvGrpSpPr>
            <p:grpSpPr>
              <a:xfrm>
                <a:off x="8503336" y="2544571"/>
                <a:ext cx="45719" cy="217803"/>
                <a:chOff x="7107972" y="2544571"/>
                <a:chExt cx="45719" cy="217803"/>
              </a:xfrm>
            </p:grpSpPr>
            <p:grpSp>
              <p:nvGrpSpPr>
                <p:cNvPr id="629" name="Group 628">
                  <a:extLst>
                    <a:ext uri="{FF2B5EF4-FFF2-40B4-BE49-F238E27FC236}">
                      <a16:creationId xmlns:a16="http://schemas.microsoft.com/office/drawing/2014/main" id="{7529F961-D86B-2341-8B74-578DEA0CA2BA}"/>
                    </a:ext>
                  </a:extLst>
                </p:cNvPr>
                <p:cNvGrpSpPr/>
                <p:nvPr/>
              </p:nvGrpSpPr>
              <p:grpSpPr>
                <a:xfrm>
                  <a:off x="7117497" y="2583180"/>
                  <a:ext cx="28800" cy="132575"/>
                  <a:chOff x="7030086" y="2583180"/>
                  <a:chExt cx="28800" cy="132575"/>
                </a:xfrm>
              </p:grpSpPr>
              <p:sp>
                <p:nvSpPr>
                  <p:cNvPr id="632" name="Oval 631">
                    <a:extLst>
                      <a:ext uri="{FF2B5EF4-FFF2-40B4-BE49-F238E27FC236}">
                        <a16:creationId xmlns:a16="http://schemas.microsoft.com/office/drawing/2014/main" id="{3004BF8B-A4DE-6143-9D56-E82DABCD4E4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Oval 632">
                    <a:extLst>
                      <a:ext uri="{FF2B5EF4-FFF2-40B4-BE49-F238E27FC236}">
                        <a16:creationId xmlns:a16="http://schemas.microsoft.com/office/drawing/2014/main" id="{1BE57FBE-A20E-8548-9010-822E41A5BFE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Oval 633">
                    <a:extLst>
                      <a:ext uri="{FF2B5EF4-FFF2-40B4-BE49-F238E27FC236}">
                        <a16:creationId xmlns:a16="http://schemas.microsoft.com/office/drawing/2014/main" id="{48266952-207D-744A-965A-0674E4D1884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0" name="Oval 629">
                  <a:extLst>
                    <a:ext uri="{FF2B5EF4-FFF2-40B4-BE49-F238E27FC236}">
                      <a16:creationId xmlns:a16="http://schemas.microsoft.com/office/drawing/2014/main" id="{AD2A4A81-8354-BE48-AA63-95A93B4691E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1" name="Oval 630">
                  <a:extLst>
                    <a:ext uri="{FF2B5EF4-FFF2-40B4-BE49-F238E27FC236}">
                      <a16:creationId xmlns:a16="http://schemas.microsoft.com/office/drawing/2014/main" id="{A807731F-3CC3-E948-989C-D94D305B17E1}"/>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5BD5B52F-F7FC-A44A-A0EE-C146367907AC}"/>
                  </a:ext>
                </a:extLst>
              </p:cNvPr>
              <p:cNvGrpSpPr/>
              <p:nvPr/>
            </p:nvGrpSpPr>
            <p:grpSpPr>
              <a:xfrm>
                <a:off x="8545701" y="2544571"/>
                <a:ext cx="45719" cy="217803"/>
                <a:chOff x="7020561" y="2544571"/>
                <a:chExt cx="45719" cy="217803"/>
              </a:xfrm>
            </p:grpSpPr>
            <p:grpSp>
              <p:nvGrpSpPr>
                <p:cNvPr id="623" name="Group 622">
                  <a:extLst>
                    <a:ext uri="{FF2B5EF4-FFF2-40B4-BE49-F238E27FC236}">
                      <a16:creationId xmlns:a16="http://schemas.microsoft.com/office/drawing/2014/main" id="{64C7DDF1-9AB1-044C-85C4-7750B9C74D37}"/>
                    </a:ext>
                  </a:extLst>
                </p:cNvPr>
                <p:cNvGrpSpPr/>
                <p:nvPr/>
              </p:nvGrpSpPr>
              <p:grpSpPr>
                <a:xfrm>
                  <a:off x="7030086" y="2583180"/>
                  <a:ext cx="28800" cy="132575"/>
                  <a:chOff x="7030086" y="2583180"/>
                  <a:chExt cx="28800" cy="132575"/>
                </a:xfrm>
              </p:grpSpPr>
              <p:sp>
                <p:nvSpPr>
                  <p:cNvPr id="626" name="Oval 625">
                    <a:extLst>
                      <a:ext uri="{FF2B5EF4-FFF2-40B4-BE49-F238E27FC236}">
                        <a16:creationId xmlns:a16="http://schemas.microsoft.com/office/drawing/2014/main" id="{9DE1D70D-FD1D-3D49-B808-B5BA77E8213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Oval 626">
                    <a:extLst>
                      <a:ext uri="{FF2B5EF4-FFF2-40B4-BE49-F238E27FC236}">
                        <a16:creationId xmlns:a16="http://schemas.microsoft.com/office/drawing/2014/main" id="{216B4D3D-8532-934C-9417-36FA7F9B09F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Oval 627">
                    <a:extLst>
                      <a:ext uri="{FF2B5EF4-FFF2-40B4-BE49-F238E27FC236}">
                        <a16:creationId xmlns:a16="http://schemas.microsoft.com/office/drawing/2014/main" id="{2D5CAF21-1D3B-2944-89ED-F357BE738BA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4" name="Oval 623">
                  <a:extLst>
                    <a:ext uri="{FF2B5EF4-FFF2-40B4-BE49-F238E27FC236}">
                      <a16:creationId xmlns:a16="http://schemas.microsoft.com/office/drawing/2014/main" id="{EA30AA11-9B5A-7B4F-ACB3-508D18A3CA80}"/>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5" name="Oval 624">
                  <a:extLst>
                    <a:ext uri="{FF2B5EF4-FFF2-40B4-BE49-F238E27FC236}">
                      <a16:creationId xmlns:a16="http://schemas.microsoft.com/office/drawing/2014/main" id="{D9BB4677-16C2-BC49-9AB5-D0E2EF91621A}"/>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F99B8D71-D114-454D-A473-6EB68F3D31CC}"/>
                  </a:ext>
                </a:extLst>
              </p:cNvPr>
              <p:cNvGrpSpPr/>
              <p:nvPr/>
            </p:nvGrpSpPr>
            <p:grpSpPr>
              <a:xfrm>
                <a:off x="8588066" y="2544571"/>
                <a:ext cx="45719" cy="217803"/>
                <a:chOff x="7064266" y="2544571"/>
                <a:chExt cx="45719" cy="217803"/>
              </a:xfrm>
            </p:grpSpPr>
            <p:grpSp>
              <p:nvGrpSpPr>
                <p:cNvPr id="617" name="Group 616">
                  <a:extLst>
                    <a:ext uri="{FF2B5EF4-FFF2-40B4-BE49-F238E27FC236}">
                      <a16:creationId xmlns:a16="http://schemas.microsoft.com/office/drawing/2014/main" id="{4415BD04-62BE-CD49-8B7E-69E06F75B7AE}"/>
                    </a:ext>
                  </a:extLst>
                </p:cNvPr>
                <p:cNvGrpSpPr/>
                <p:nvPr/>
              </p:nvGrpSpPr>
              <p:grpSpPr>
                <a:xfrm>
                  <a:off x="7073791" y="2583180"/>
                  <a:ext cx="28800" cy="132575"/>
                  <a:chOff x="7030086" y="2583180"/>
                  <a:chExt cx="28800" cy="132575"/>
                </a:xfrm>
              </p:grpSpPr>
              <p:sp>
                <p:nvSpPr>
                  <p:cNvPr id="620" name="Oval 619">
                    <a:extLst>
                      <a:ext uri="{FF2B5EF4-FFF2-40B4-BE49-F238E27FC236}">
                        <a16:creationId xmlns:a16="http://schemas.microsoft.com/office/drawing/2014/main" id="{2ACBC24C-1F02-944E-834F-BC0166777B4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Oval 620">
                    <a:extLst>
                      <a:ext uri="{FF2B5EF4-FFF2-40B4-BE49-F238E27FC236}">
                        <a16:creationId xmlns:a16="http://schemas.microsoft.com/office/drawing/2014/main" id="{39673096-3A38-D447-B90D-1504F8CECA9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Oval 621">
                    <a:extLst>
                      <a:ext uri="{FF2B5EF4-FFF2-40B4-BE49-F238E27FC236}">
                        <a16:creationId xmlns:a16="http://schemas.microsoft.com/office/drawing/2014/main" id="{98E703EE-C29B-814E-9F89-9A790C875BF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8" name="Oval 617">
                  <a:extLst>
                    <a:ext uri="{FF2B5EF4-FFF2-40B4-BE49-F238E27FC236}">
                      <a16:creationId xmlns:a16="http://schemas.microsoft.com/office/drawing/2014/main" id="{941F82F6-9AB6-7642-95F5-BE047663579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 name="Oval 618">
                  <a:extLst>
                    <a:ext uri="{FF2B5EF4-FFF2-40B4-BE49-F238E27FC236}">
                      <a16:creationId xmlns:a16="http://schemas.microsoft.com/office/drawing/2014/main" id="{F3B2645C-BBFD-B842-8418-A3D99E5FB666}"/>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2CEDEE27-8DC8-694C-9383-C0543EDC61CB}"/>
                  </a:ext>
                </a:extLst>
              </p:cNvPr>
              <p:cNvGrpSpPr/>
              <p:nvPr/>
            </p:nvGrpSpPr>
            <p:grpSpPr>
              <a:xfrm>
                <a:off x="8630431" y="2544571"/>
                <a:ext cx="45719" cy="217803"/>
                <a:chOff x="7107972" y="2544571"/>
                <a:chExt cx="45719" cy="217803"/>
              </a:xfrm>
            </p:grpSpPr>
            <p:grpSp>
              <p:nvGrpSpPr>
                <p:cNvPr id="611" name="Group 610">
                  <a:extLst>
                    <a:ext uri="{FF2B5EF4-FFF2-40B4-BE49-F238E27FC236}">
                      <a16:creationId xmlns:a16="http://schemas.microsoft.com/office/drawing/2014/main" id="{01AE8305-0176-C94E-8BCE-8D113580B25C}"/>
                    </a:ext>
                  </a:extLst>
                </p:cNvPr>
                <p:cNvGrpSpPr/>
                <p:nvPr/>
              </p:nvGrpSpPr>
              <p:grpSpPr>
                <a:xfrm>
                  <a:off x="7117497" y="2583180"/>
                  <a:ext cx="28800" cy="132575"/>
                  <a:chOff x="7030086" y="2583180"/>
                  <a:chExt cx="28800" cy="132575"/>
                </a:xfrm>
              </p:grpSpPr>
              <p:sp>
                <p:nvSpPr>
                  <p:cNvPr id="614" name="Oval 613">
                    <a:extLst>
                      <a:ext uri="{FF2B5EF4-FFF2-40B4-BE49-F238E27FC236}">
                        <a16:creationId xmlns:a16="http://schemas.microsoft.com/office/drawing/2014/main" id="{FAD29D16-B2A6-C844-ACD9-44E061AAA96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Oval 614">
                    <a:extLst>
                      <a:ext uri="{FF2B5EF4-FFF2-40B4-BE49-F238E27FC236}">
                        <a16:creationId xmlns:a16="http://schemas.microsoft.com/office/drawing/2014/main" id="{F4C47877-208B-8945-A7AB-BCBC903E314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Oval 615">
                    <a:extLst>
                      <a:ext uri="{FF2B5EF4-FFF2-40B4-BE49-F238E27FC236}">
                        <a16:creationId xmlns:a16="http://schemas.microsoft.com/office/drawing/2014/main" id="{F76811D4-1B79-964F-8B70-86695221ACA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2" name="Oval 611">
                  <a:extLst>
                    <a:ext uri="{FF2B5EF4-FFF2-40B4-BE49-F238E27FC236}">
                      <a16:creationId xmlns:a16="http://schemas.microsoft.com/office/drawing/2014/main" id="{BF77CE93-A532-DC40-82ED-0CCAAACB88ED}"/>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3" name="Oval 612">
                  <a:extLst>
                    <a:ext uri="{FF2B5EF4-FFF2-40B4-BE49-F238E27FC236}">
                      <a16:creationId xmlns:a16="http://schemas.microsoft.com/office/drawing/2014/main" id="{6E5938A8-2C7D-904E-A660-E9F6D97E8C21}"/>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 name="Group 85">
                <a:extLst>
                  <a:ext uri="{FF2B5EF4-FFF2-40B4-BE49-F238E27FC236}">
                    <a16:creationId xmlns:a16="http://schemas.microsoft.com/office/drawing/2014/main" id="{61EF6FB4-D7C2-FE47-8118-5BAA9F8E6E0B}"/>
                  </a:ext>
                </a:extLst>
              </p:cNvPr>
              <p:cNvGrpSpPr/>
              <p:nvPr/>
            </p:nvGrpSpPr>
            <p:grpSpPr>
              <a:xfrm>
                <a:off x="8672796" y="2544571"/>
                <a:ext cx="45719" cy="217803"/>
                <a:chOff x="7020561" y="2544571"/>
                <a:chExt cx="45719" cy="217803"/>
              </a:xfrm>
            </p:grpSpPr>
            <p:grpSp>
              <p:nvGrpSpPr>
                <p:cNvPr id="605" name="Group 604">
                  <a:extLst>
                    <a:ext uri="{FF2B5EF4-FFF2-40B4-BE49-F238E27FC236}">
                      <a16:creationId xmlns:a16="http://schemas.microsoft.com/office/drawing/2014/main" id="{85FC8243-5464-F443-8A1F-AED7C6A196C2}"/>
                    </a:ext>
                  </a:extLst>
                </p:cNvPr>
                <p:cNvGrpSpPr/>
                <p:nvPr/>
              </p:nvGrpSpPr>
              <p:grpSpPr>
                <a:xfrm>
                  <a:off x="7030086" y="2583180"/>
                  <a:ext cx="28800" cy="132575"/>
                  <a:chOff x="7030086" y="2583180"/>
                  <a:chExt cx="28800" cy="132575"/>
                </a:xfrm>
              </p:grpSpPr>
              <p:sp>
                <p:nvSpPr>
                  <p:cNvPr id="608" name="Oval 607">
                    <a:extLst>
                      <a:ext uri="{FF2B5EF4-FFF2-40B4-BE49-F238E27FC236}">
                        <a16:creationId xmlns:a16="http://schemas.microsoft.com/office/drawing/2014/main" id="{FB579D81-5D68-114E-B4B6-1459CD89448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Oval 608">
                    <a:extLst>
                      <a:ext uri="{FF2B5EF4-FFF2-40B4-BE49-F238E27FC236}">
                        <a16:creationId xmlns:a16="http://schemas.microsoft.com/office/drawing/2014/main" id="{9291BDAF-1D08-EA4B-833E-21427CBBD8B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Oval 609">
                    <a:extLst>
                      <a:ext uri="{FF2B5EF4-FFF2-40B4-BE49-F238E27FC236}">
                        <a16:creationId xmlns:a16="http://schemas.microsoft.com/office/drawing/2014/main" id="{051F5F23-A33D-5A4F-B4BD-0CB1018E3DF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6" name="Oval 605">
                  <a:extLst>
                    <a:ext uri="{FF2B5EF4-FFF2-40B4-BE49-F238E27FC236}">
                      <a16:creationId xmlns:a16="http://schemas.microsoft.com/office/drawing/2014/main" id="{7A6A348A-72D2-CF42-953C-D08CA4809CCC}"/>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7" name="Oval 606">
                  <a:extLst>
                    <a:ext uri="{FF2B5EF4-FFF2-40B4-BE49-F238E27FC236}">
                      <a16:creationId xmlns:a16="http://schemas.microsoft.com/office/drawing/2014/main" id="{07ECED24-240C-1345-894E-DDE3CF89BDA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99E1EFC4-D459-4541-B0DF-1B524BC275D0}"/>
                  </a:ext>
                </a:extLst>
              </p:cNvPr>
              <p:cNvGrpSpPr/>
              <p:nvPr/>
            </p:nvGrpSpPr>
            <p:grpSpPr>
              <a:xfrm>
                <a:off x="8715161" y="2544571"/>
                <a:ext cx="45719" cy="217803"/>
                <a:chOff x="7064266" y="2544571"/>
                <a:chExt cx="45719" cy="217803"/>
              </a:xfrm>
            </p:grpSpPr>
            <p:grpSp>
              <p:nvGrpSpPr>
                <p:cNvPr id="599" name="Group 598">
                  <a:extLst>
                    <a:ext uri="{FF2B5EF4-FFF2-40B4-BE49-F238E27FC236}">
                      <a16:creationId xmlns:a16="http://schemas.microsoft.com/office/drawing/2014/main" id="{1C99F427-651B-4D44-B2B8-718950A6D936}"/>
                    </a:ext>
                  </a:extLst>
                </p:cNvPr>
                <p:cNvGrpSpPr/>
                <p:nvPr/>
              </p:nvGrpSpPr>
              <p:grpSpPr>
                <a:xfrm>
                  <a:off x="7073791" y="2583180"/>
                  <a:ext cx="28800" cy="132575"/>
                  <a:chOff x="7030086" y="2583180"/>
                  <a:chExt cx="28800" cy="132575"/>
                </a:xfrm>
              </p:grpSpPr>
              <p:sp>
                <p:nvSpPr>
                  <p:cNvPr id="602" name="Oval 601">
                    <a:extLst>
                      <a:ext uri="{FF2B5EF4-FFF2-40B4-BE49-F238E27FC236}">
                        <a16:creationId xmlns:a16="http://schemas.microsoft.com/office/drawing/2014/main" id="{3C282CA4-4063-F049-848E-8F3B20FE6D3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Oval 602">
                    <a:extLst>
                      <a:ext uri="{FF2B5EF4-FFF2-40B4-BE49-F238E27FC236}">
                        <a16:creationId xmlns:a16="http://schemas.microsoft.com/office/drawing/2014/main" id="{7CF23FDA-E02E-6C49-880C-42882B76BAC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Oval 603">
                    <a:extLst>
                      <a:ext uri="{FF2B5EF4-FFF2-40B4-BE49-F238E27FC236}">
                        <a16:creationId xmlns:a16="http://schemas.microsoft.com/office/drawing/2014/main" id="{CF9412E8-B987-AF4A-8BD3-0AC266CE3FD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0" name="Oval 599">
                  <a:extLst>
                    <a:ext uri="{FF2B5EF4-FFF2-40B4-BE49-F238E27FC236}">
                      <a16:creationId xmlns:a16="http://schemas.microsoft.com/office/drawing/2014/main" id="{82EB16F3-664C-934B-AC1C-2BC45D98FE8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1" name="Oval 600">
                  <a:extLst>
                    <a:ext uri="{FF2B5EF4-FFF2-40B4-BE49-F238E27FC236}">
                      <a16:creationId xmlns:a16="http://schemas.microsoft.com/office/drawing/2014/main" id="{DC44294D-EB10-9146-B5F1-4142F0D69B36}"/>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8" name="Group 87">
                <a:extLst>
                  <a:ext uri="{FF2B5EF4-FFF2-40B4-BE49-F238E27FC236}">
                    <a16:creationId xmlns:a16="http://schemas.microsoft.com/office/drawing/2014/main" id="{B784D499-1CD0-8B4F-9B16-B4F52A0DEAFA}"/>
                  </a:ext>
                </a:extLst>
              </p:cNvPr>
              <p:cNvGrpSpPr/>
              <p:nvPr/>
            </p:nvGrpSpPr>
            <p:grpSpPr>
              <a:xfrm>
                <a:off x="8757526" y="2544571"/>
                <a:ext cx="45719" cy="217803"/>
                <a:chOff x="7107972" y="2544571"/>
                <a:chExt cx="45719" cy="217803"/>
              </a:xfrm>
            </p:grpSpPr>
            <p:grpSp>
              <p:nvGrpSpPr>
                <p:cNvPr id="593" name="Group 592">
                  <a:extLst>
                    <a:ext uri="{FF2B5EF4-FFF2-40B4-BE49-F238E27FC236}">
                      <a16:creationId xmlns:a16="http://schemas.microsoft.com/office/drawing/2014/main" id="{5A361CFA-1C44-394E-94A4-86B71CB38A45}"/>
                    </a:ext>
                  </a:extLst>
                </p:cNvPr>
                <p:cNvGrpSpPr/>
                <p:nvPr/>
              </p:nvGrpSpPr>
              <p:grpSpPr>
                <a:xfrm>
                  <a:off x="7117497" y="2583180"/>
                  <a:ext cx="28800" cy="132575"/>
                  <a:chOff x="7030086" y="2583180"/>
                  <a:chExt cx="28800" cy="132575"/>
                </a:xfrm>
              </p:grpSpPr>
              <p:sp>
                <p:nvSpPr>
                  <p:cNvPr id="596" name="Oval 595">
                    <a:extLst>
                      <a:ext uri="{FF2B5EF4-FFF2-40B4-BE49-F238E27FC236}">
                        <a16:creationId xmlns:a16="http://schemas.microsoft.com/office/drawing/2014/main" id="{14F1FA87-6DE4-EC40-AA34-C8BBC21F781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Oval 596">
                    <a:extLst>
                      <a:ext uri="{FF2B5EF4-FFF2-40B4-BE49-F238E27FC236}">
                        <a16:creationId xmlns:a16="http://schemas.microsoft.com/office/drawing/2014/main" id="{B96FDFF7-2CA2-484A-A890-9429E5A8B21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Oval 597">
                    <a:extLst>
                      <a:ext uri="{FF2B5EF4-FFF2-40B4-BE49-F238E27FC236}">
                        <a16:creationId xmlns:a16="http://schemas.microsoft.com/office/drawing/2014/main" id="{FDCAD975-5828-8040-9437-1874D6E2BC8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4" name="Oval 593">
                  <a:extLst>
                    <a:ext uri="{FF2B5EF4-FFF2-40B4-BE49-F238E27FC236}">
                      <a16:creationId xmlns:a16="http://schemas.microsoft.com/office/drawing/2014/main" id="{E06647F4-0F09-5840-BFE8-CEB03A41E57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5" name="Oval 594">
                  <a:extLst>
                    <a:ext uri="{FF2B5EF4-FFF2-40B4-BE49-F238E27FC236}">
                      <a16:creationId xmlns:a16="http://schemas.microsoft.com/office/drawing/2014/main" id="{9AC33BB3-3476-8540-9E3A-EC9F9F18CF4D}"/>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a:extLst>
                  <a:ext uri="{FF2B5EF4-FFF2-40B4-BE49-F238E27FC236}">
                    <a16:creationId xmlns:a16="http://schemas.microsoft.com/office/drawing/2014/main" id="{7F42CA67-3F05-FE43-99AE-D8FDF27428EC}"/>
                  </a:ext>
                </a:extLst>
              </p:cNvPr>
              <p:cNvGrpSpPr/>
              <p:nvPr/>
            </p:nvGrpSpPr>
            <p:grpSpPr>
              <a:xfrm>
                <a:off x="8799891" y="2544571"/>
                <a:ext cx="45719" cy="217803"/>
                <a:chOff x="7020561" y="2544571"/>
                <a:chExt cx="45719" cy="217803"/>
              </a:xfrm>
            </p:grpSpPr>
            <p:grpSp>
              <p:nvGrpSpPr>
                <p:cNvPr id="587" name="Group 586">
                  <a:extLst>
                    <a:ext uri="{FF2B5EF4-FFF2-40B4-BE49-F238E27FC236}">
                      <a16:creationId xmlns:a16="http://schemas.microsoft.com/office/drawing/2014/main" id="{F2199581-A0A3-AB48-B47C-4E6ECDF7DB20}"/>
                    </a:ext>
                  </a:extLst>
                </p:cNvPr>
                <p:cNvGrpSpPr/>
                <p:nvPr/>
              </p:nvGrpSpPr>
              <p:grpSpPr>
                <a:xfrm>
                  <a:off x="7030086" y="2583180"/>
                  <a:ext cx="28800" cy="132575"/>
                  <a:chOff x="7030086" y="2583180"/>
                  <a:chExt cx="28800" cy="132575"/>
                </a:xfrm>
              </p:grpSpPr>
              <p:sp>
                <p:nvSpPr>
                  <p:cNvPr id="590" name="Oval 589">
                    <a:extLst>
                      <a:ext uri="{FF2B5EF4-FFF2-40B4-BE49-F238E27FC236}">
                        <a16:creationId xmlns:a16="http://schemas.microsoft.com/office/drawing/2014/main" id="{8B5D731D-12E8-004C-81BA-95CF493349A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Oval 590">
                    <a:extLst>
                      <a:ext uri="{FF2B5EF4-FFF2-40B4-BE49-F238E27FC236}">
                        <a16:creationId xmlns:a16="http://schemas.microsoft.com/office/drawing/2014/main" id="{620112E3-DA99-5D4C-8D86-EFA61E655D7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Oval 591">
                    <a:extLst>
                      <a:ext uri="{FF2B5EF4-FFF2-40B4-BE49-F238E27FC236}">
                        <a16:creationId xmlns:a16="http://schemas.microsoft.com/office/drawing/2014/main" id="{B0F10D1F-F24F-914D-9420-04A24D3E216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88" name="Oval 587">
                  <a:extLst>
                    <a:ext uri="{FF2B5EF4-FFF2-40B4-BE49-F238E27FC236}">
                      <a16:creationId xmlns:a16="http://schemas.microsoft.com/office/drawing/2014/main" id="{4CA0BFD5-B1DA-EE48-AE8E-51F20FE67F5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9" name="Oval 588">
                  <a:extLst>
                    <a:ext uri="{FF2B5EF4-FFF2-40B4-BE49-F238E27FC236}">
                      <a16:creationId xmlns:a16="http://schemas.microsoft.com/office/drawing/2014/main" id="{94B0CC87-6CB6-0D4C-94A7-D011D28B8AC5}"/>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id="{B654A86B-8A4F-0946-AB76-6B72DB02BFF0}"/>
                  </a:ext>
                </a:extLst>
              </p:cNvPr>
              <p:cNvGrpSpPr/>
              <p:nvPr/>
            </p:nvGrpSpPr>
            <p:grpSpPr>
              <a:xfrm>
                <a:off x="8842256" y="2544571"/>
                <a:ext cx="45719" cy="217803"/>
                <a:chOff x="7064266" y="2544571"/>
                <a:chExt cx="45719" cy="217803"/>
              </a:xfrm>
            </p:grpSpPr>
            <p:grpSp>
              <p:nvGrpSpPr>
                <p:cNvPr id="581" name="Group 580">
                  <a:extLst>
                    <a:ext uri="{FF2B5EF4-FFF2-40B4-BE49-F238E27FC236}">
                      <a16:creationId xmlns:a16="http://schemas.microsoft.com/office/drawing/2014/main" id="{54ED4F69-2C28-334B-9D63-9CDD8ECD1107}"/>
                    </a:ext>
                  </a:extLst>
                </p:cNvPr>
                <p:cNvGrpSpPr/>
                <p:nvPr/>
              </p:nvGrpSpPr>
              <p:grpSpPr>
                <a:xfrm>
                  <a:off x="7073791" y="2583180"/>
                  <a:ext cx="28800" cy="132575"/>
                  <a:chOff x="7030086" y="2583180"/>
                  <a:chExt cx="28800" cy="132575"/>
                </a:xfrm>
              </p:grpSpPr>
              <p:sp>
                <p:nvSpPr>
                  <p:cNvPr id="584" name="Oval 583">
                    <a:extLst>
                      <a:ext uri="{FF2B5EF4-FFF2-40B4-BE49-F238E27FC236}">
                        <a16:creationId xmlns:a16="http://schemas.microsoft.com/office/drawing/2014/main" id="{039B16C6-DAE2-0B4B-9EDC-DF226220E45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Oval 584">
                    <a:extLst>
                      <a:ext uri="{FF2B5EF4-FFF2-40B4-BE49-F238E27FC236}">
                        <a16:creationId xmlns:a16="http://schemas.microsoft.com/office/drawing/2014/main" id="{A1D2D147-E9ED-1849-961D-D130D65927F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Oval 585">
                    <a:extLst>
                      <a:ext uri="{FF2B5EF4-FFF2-40B4-BE49-F238E27FC236}">
                        <a16:creationId xmlns:a16="http://schemas.microsoft.com/office/drawing/2014/main" id="{BAA90EA0-A1EF-6B4A-BF11-9F9D2E072AC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82" name="Oval 581">
                  <a:extLst>
                    <a:ext uri="{FF2B5EF4-FFF2-40B4-BE49-F238E27FC236}">
                      <a16:creationId xmlns:a16="http://schemas.microsoft.com/office/drawing/2014/main" id="{4D752DEB-6AB1-A744-A298-85E3FDF2BBE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3" name="Oval 582">
                  <a:extLst>
                    <a:ext uri="{FF2B5EF4-FFF2-40B4-BE49-F238E27FC236}">
                      <a16:creationId xmlns:a16="http://schemas.microsoft.com/office/drawing/2014/main" id="{5874515C-8B3D-5747-8B43-85CD0AB153E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 name="Group 90">
                <a:extLst>
                  <a:ext uri="{FF2B5EF4-FFF2-40B4-BE49-F238E27FC236}">
                    <a16:creationId xmlns:a16="http://schemas.microsoft.com/office/drawing/2014/main" id="{6C3589B5-3D22-B347-8684-2634FA695958}"/>
                  </a:ext>
                </a:extLst>
              </p:cNvPr>
              <p:cNvGrpSpPr/>
              <p:nvPr/>
            </p:nvGrpSpPr>
            <p:grpSpPr>
              <a:xfrm>
                <a:off x="8884621" y="2544571"/>
                <a:ext cx="45719" cy="217803"/>
                <a:chOff x="7107972" y="2544571"/>
                <a:chExt cx="45719" cy="217803"/>
              </a:xfrm>
            </p:grpSpPr>
            <p:grpSp>
              <p:nvGrpSpPr>
                <p:cNvPr id="575" name="Group 574">
                  <a:extLst>
                    <a:ext uri="{FF2B5EF4-FFF2-40B4-BE49-F238E27FC236}">
                      <a16:creationId xmlns:a16="http://schemas.microsoft.com/office/drawing/2014/main" id="{222E9DB4-9A95-CC4D-B114-973DAA69E764}"/>
                    </a:ext>
                  </a:extLst>
                </p:cNvPr>
                <p:cNvGrpSpPr/>
                <p:nvPr/>
              </p:nvGrpSpPr>
              <p:grpSpPr>
                <a:xfrm>
                  <a:off x="7117497" y="2583180"/>
                  <a:ext cx="28800" cy="132575"/>
                  <a:chOff x="7030086" y="2583180"/>
                  <a:chExt cx="28800" cy="132575"/>
                </a:xfrm>
              </p:grpSpPr>
              <p:sp>
                <p:nvSpPr>
                  <p:cNvPr id="578" name="Oval 577">
                    <a:extLst>
                      <a:ext uri="{FF2B5EF4-FFF2-40B4-BE49-F238E27FC236}">
                        <a16:creationId xmlns:a16="http://schemas.microsoft.com/office/drawing/2014/main" id="{EA2AAFE6-6E69-1B43-B288-2B0416FCD8E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Oval 578">
                    <a:extLst>
                      <a:ext uri="{FF2B5EF4-FFF2-40B4-BE49-F238E27FC236}">
                        <a16:creationId xmlns:a16="http://schemas.microsoft.com/office/drawing/2014/main" id="{33332429-9CEC-0647-AB8A-1AF14B0B029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Oval 579">
                    <a:extLst>
                      <a:ext uri="{FF2B5EF4-FFF2-40B4-BE49-F238E27FC236}">
                        <a16:creationId xmlns:a16="http://schemas.microsoft.com/office/drawing/2014/main" id="{DDB72F2F-04DD-594E-9635-70194F269F0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76" name="Oval 575">
                  <a:extLst>
                    <a:ext uri="{FF2B5EF4-FFF2-40B4-BE49-F238E27FC236}">
                      <a16:creationId xmlns:a16="http://schemas.microsoft.com/office/drawing/2014/main" id="{E33C8304-4411-FD48-8675-A64B6E6B26B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7" name="Oval 576">
                  <a:extLst>
                    <a:ext uri="{FF2B5EF4-FFF2-40B4-BE49-F238E27FC236}">
                      <a16:creationId xmlns:a16="http://schemas.microsoft.com/office/drawing/2014/main" id="{82DD1F17-1B7C-D541-9E54-D02F45DCD278}"/>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 name="Group 91">
                <a:extLst>
                  <a:ext uri="{FF2B5EF4-FFF2-40B4-BE49-F238E27FC236}">
                    <a16:creationId xmlns:a16="http://schemas.microsoft.com/office/drawing/2014/main" id="{D2ED8293-F418-ED45-8207-8E21657E8854}"/>
                  </a:ext>
                </a:extLst>
              </p:cNvPr>
              <p:cNvGrpSpPr/>
              <p:nvPr/>
            </p:nvGrpSpPr>
            <p:grpSpPr>
              <a:xfrm>
                <a:off x="8926986" y="2544571"/>
                <a:ext cx="45719" cy="217803"/>
                <a:chOff x="7020561" y="2544571"/>
                <a:chExt cx="45719" cy="217803"/>
              </a:xfrm>
            </p:grpSpPr>
            <p:grpSp>
              <p:nvGrpSpPr>
                <p:cNvPr id="569" name="Group 568">
                  <a:extLst>
                    <a:ext uri="{FF2B5EF4-FFF2-40B4-BE49-F238E27FC236}">
                      <a16:creationId xmlns:a16="http://schemas.microsoft.com/office/drawing/2014/main" id="{9476C962-183D-8A4C-A37A-346E1D83F501}"/>
                    </a:ext>
                  </a:extLst>
                </p:cNvPr>
                <p:cNvGrpSpPr/>
                <p:nvPr/>
              </p:nvGrpSpPr>
              <p:grpSpPr>
                <a:xfrm>
                  <a:off x="7030086" y="2583180"/>
                  <a:ext cx="28800" cy="132575"/>
                  <a:chOff x="7030086" y="2583180"/>
                  <a:chExt cx="28800" cy="132575"/>
                </a:xfrm>
              </p:grpSpPr>
              <p:sp>
                <p:nvSpPr>
                  <p:cNvPr id="572" name="Oval 571">
                    <a:extLst>
                      <a:ext uri="{FF2B5EF4-FFF2-40B4-BE49-F238E27FC236}">
                        <a16:creationId xmlns:a16="http://schemas.microsoft.com/office/drawing/2014/main" id="{1A28CEC7-A6EB-2F4F-8E39-89EA7BB3F0B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Oval 572">
                    <a:extLst>
                      <a:ext uri="{FF2B5EF4-FFF2-40B4-BE49-F238E27FC236}">
                        <a16:creationId xmlns:a16="http://schemas.microsoft.com/office/drawing/2014/main" id="{58CBEA70-E7E6-5545-BAEC-B73B8D7783A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Oval 573">
                    <a:extLst>
                      <a:ext uri="{FF2B5EF4-FFF2-40B4-BE49-F238E27FC236}">
                        <a16:creationId xmlns:a16="http://schemas.microsoft.com/office/drawing/2014/main" id="{039C881A-FB5B-3B4D-BFF2-FFEDE6C933E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70" name="Oval 569">
                  <a:extLst>
                    <a:ext uri="{FF2B5EF4-FFF2-40B4-BE49-F238E27FC236}">
                      <a16:creationId xmlns:a16="http://schemas.microsoft.com/office/drawing/2014/main" id="{10BDCC74-B869-A140-9647-A1CF4D44F81C}"/>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1" name="Oval 570">
                  <a:extLst>
                    <a:ext uri="{FF2B5EF4-FFF2-40B4-BE49-F238E27FC236}">
                      <a16:creationId xmlns:a16="http://schemas.microsoft.com/office/drawing/2014/main" id="{4DD91F7B-3D59-0C47-BDBB-C991A5C604C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39B28364-E4A9-394C-BBA7-848BDF20CEFB}"/>
                  </a:ext>
                </a:extLst>
              </p:cNvPr>
              <p:cNvGrpSpPr/>
              <p:nvPr/>
            </p:nvGrpSpPr>
            <p:grpSpPr>
              <a:xfrm>
                <a:off x="8969351" y="2544571"/>
                <a:ext cx="45719" cy="217803"/>
                <a:chOff x="7064266" y="2544571"/>
                <a:chExt cx="45719" cy="217803"/>
              </a:xfrm>
            </p:grpSpPr>
            <p:grpSp>
              <p:nvGrpSpPr>
                <p:cNvPr id="563" name="Group 562">
                  <a:extLst>
                    <a:ext uri="{FF2B5EF4-FFF2-40B4-BE49-F238E27FC236}">
                      <a16:creationId xmlns:a16="http://schemas.microsoft.com/office/drawing/2014/main" id="{4C994363-466B-F744-968F-701CC152CD59}"/>
                    </a:ext>
                  </a:extLst>
                </p:cNvPr>
                <p:cNvGrpSpPr/>
                <p:nvPr/>
              </p:nvGrpSpPr>
              <p:grpSpPr>
                <a:xfrm>
                  <a:off x="7073791" y="2583180"/>
                  <a:ext cx="28800" cy="132575"/>
                  <a:chOff x="7030086" y="2583180"/>
                  <a:chExt cx="28800" cy="132575"/>
                </a:xfrm>
              </p:grpSpPr>
              <p:sp>
                <p:nvSpPr>
                  <p:cNvPr id="566" name="Oval 565">
                    <a:extLst>
                      <a:ext uri="{FF2B5EF4-FFF2-40B4-BE49-F238E27FC236}">
                        <a16:creationId xmlns:a16="http://schemas.microsoft.com/office/drawing/2014/main" id="{7DCF085C-B305-F742-8C68-60DDE652B2D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Oval 566">
                    <a:extLst>
                      <a:ext uri="{FF2B5EF4-FFF2-40B4-BE49-F238E27FC236}">
                        <a16:creationId xmlns:a16="http://schemas.microsoft.com/office/drawing/2014/main" id="{4079438B-88D2-6944-A397-8ACD64A21BA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Oval 567">
                    <a:extLst>
                      <a:ext uri="{FF2B5EF4-FFF2-40B4-BE49-F238E27FC236}">
                        <a16:creationId xmlns:a16="http://schemas.microsoft.com/office/drawing/2014/main" id="{96E9935A-3CAE-034F-AA6D-ECFE6D47863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64" name="Oval 563">
                  <a:extLst>
                    <a:ext uri="{FF2B5EF4-FFF2-40B4-BE49-F238E27FC236}">
                      <a16:creationId xmlns:a16="http://schemas.microsoft.com/office/drawing/2014/main" id="{0FE83953-A028-D34B-A74F-D3C278C8CAA9}"/>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5" name="Oval 564">
                  <a:extLst>
                    <a:ext uri="{FF2B5EF4-FFF2-40B4-BE49-F238E27FC236}">
                      <a16:creationId xmlns:a16="http://schemas.microsoft.com/office/drawing/2014/main" id="{08CF1179-900B-0B4B-8004-8925725E4D78}"/>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a:extLst>
                  <a:ext uri="{FF2B5EF4-FFF2-40B4-BE49-F238E27FC236}">
                    <a16:creationId xmlns:a16="http://schemas.microsoft.com/office/drawing/2014/main" id="{3C5C9A3F-922B-5B49-A46C-ABA7BC3254E6}"/>
                  </a:ext>
                </a:extLst>
              </p:cNvPr>
              <p:cNvGrpSpPr/>
              <p:nvPr/>
            </p:nvGrpSpPr>
            <p:grpSpPr>
              <a:xfrm>
                <a:off x="9011716" y="2544571"/>
                <a:ext cx="45719" cy="217803"/>
                <a:chOff x="7107972" y="2544571"/>
                <a:chExt cx="45719" cy="217803"/>
              </a:xfrm>
            </p:grpSpPr>
            <p:grpSp>
              <p:nvGrpSpPr>
                <p:cNvPr id="557" name="Group 556">
                  <a:extLst>
                    <a:ext uri="{FF2B5EF4-FFF2-40B4-BE49-F238E27FC236}">
                      <a16:creationId xmlns:a16="http://schemas.microsoft.com/office/drawing/2014/main" id="{99C91999-B4A3-CB44-BE4D-4F12CB5067AC}"/>
                    </a:ext>
                  </a:extLst>
                </p:cNvPr>
                <p:cNvGrpSpPr/>
                <p:nvPr/>
              </p:nvGrpSpPr>
              <p:grpSpPr>
                <a:xfrm>
                  <a:off x="7117497" y="2583180"/>
                  <a:ext cx="28800" cy="132575"/>
                  <a:chOff x="7030086" y="2583180"/>
                  <a:chExt cx="28800" cy="132575"/>
                </a:xfrm>
              </p:grpSpPr>
              <p:sp>
                <p:nvSpPr>
                  <p:cNvPr id="560" name="Oval 559">
                    <a:extLst>
                      <a:ext uri="{FF2B5EF4-FFF2-40B4-BE49-F238E27FC236}">
                        <a16:creationId xmlns:a16="http://schemas.microsoft.com/office/drawing/2014/main" id="{834101D9-6D03-5B4D-BDF8-C7EC4AED998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Oval 560">
                    <a:extLst>
                      <a:ext uri="{FF2B5EF4-FFF2-40B4-BE49-F238E27FC236}">
                        <a16:creationId xmlns:a16="http://schemas.microsoft.com/office/drawing/2014/main" id="{8C3F3B73-FACF-5947-B7CE-8BDFF4E0166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Oval 561">
                    <a:extLst>
                      <a:ext uri="{FF2B5EF4-FFF2-40B4-BE49-F238E27FC236}">
                        <a16:creationId xmlns:a16="http://schemas.microsoft.com/office/drawing/2014/main" id="{D0FDC9C8-8540-D24C-BAF7-26BEC76B843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Oval 557">
                  <a:extLst>
                    <a:ext uri="{FF2B5EF4-FFF2-40B4-BE49-F238E27FC236}">
                      <a16:creationId xmlns:a16="http://schemas.microsoft.com/office/drawing/2014/main" id="{4D31FCAC-E588-3D44-B3BA-34515C17207D}"/>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Oval 558">
                  <a:extLst>
                    <a:ext uri="{FF2B5EF4-FFF2-40B4-BE49-F238E27FC236}">
                      <a16:creationId xmlns:a16="http://schemas.microsoft.com/office/drawing/2014/main" id="{875FF73F-5F6F-794B-AC14-D8D42A622932}"/>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E5232840-21DB-224A-99C0-CB09D1149AD4}"/>
                  </a:ext>
                </a:extLst>
              </p:cNvPr>
              <p:cNvGrpSpPr/>
              <p:nvPr/>
            </p:nvGrpSpPr>
            <p:grpSpPr>
              <a:xfrm>
                <a:off x="9054081" y="2544571"/>
                <a:ext cx="45719" cy="217803"/>
                <a:chOff x="7020561" y="2544571"/>
                <a:chExt cx="45719" cy="217803"/>
              </a:xfrm>
            </p:grpSpPr>
            <p:grpSp>
              <p:nvGrpSpPr>
                <p:cNvPr id="551" name="Group 550">
                  <a:extLst>
                    <a:ext uri="{FF2B5EF4-FFF2-40B4-BE49-F238E27FC236}">
                      <a16:creationId xmlns:a16="http://schemas.microsoft.com/office/drawing/2014/main" id="{17FDCEB5-A656-C343-ACC6-E7F6F2D87485}"/>
                    </a:ext>
                  </a:extLst>
                </p:cNvPr>
                <p:cNvGrpSpPr/>
                <p:nvPr/>
              </p:nvGrpSpPr>
              <p:grpSpPr>
                <a:xfrm>
                  <a:off x="7030086" y="2583180"/>
                  <a:ext cx="28800" cy="132575"/>
                  <a:chOff x="7030086" y="2583180"/>
                  <a:chExt cx="28800" cy="132575"/>
                </a:xfrm>
              </p:grpSpPr>
              <p:sp>
                <p:nvSpPr>
                  <p:cNvPr id="554" name="Oval 553">
                    <a:extLst>
                      <a:ext uri="{FF2B5EF4-FFF2-40B4-BE49-F238E27FC236}">
                        <a16:creationId xmlns:a16="http://schemas.microsoft.com/office/drawing/2014/main" id="{344B9275-C3D3-324B-8C14-6A693350D7C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Oval 554">
                    <a:extLst>
                      <a:ext uri="{FF2B5EF4-FFF2-40B4-BE49-F238E27FC236}">
                        <a16:creationId xmlns:a16="http://schemas.microsoft.com/office/drawing/2014/main" id="{57E64081-BCFD-114D-8EA7-68669AA69F4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Oval 555">
                    <a:extLst>
                      <a:ext uri="{FF2B5EF4-FFF2-40B4-BE49-F238E27FC236}">
                        <a16:creationId xmlns:a16="http://schemas.microsoft.com/office/drawing/2014/main" id="{71AEB421-05F7-194D-AD61-7B9C8715DAC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2" name="Oval 551">
                  <a:extLst>
                    <a:ext uri="{FF2B5EF4-FFF2-40B4-BE49-F238E27FC236}">
                      <a16:creationId xmlns:a16="http://schemas.microsoft.com/office/drawing/2014/main" id="{1E46F9B2-0B2C-BB41-82FE-494AF17EFA16}"/>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3" name="Oval 552">
                  <a:extLst>
                    <a:ext uri="{FF2B5EF4-FFF2-40B4-BE49-F238E27FC236}">
                      <a16:creationId xmlns:a16="http://schemas.microsoft.com/office/drawing/2014/main" id="{A17688F2-3DC4-4349-8429-9D4BD52C10C3}"/>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oup 95">
                <a:extLst>
                  <a:ext uri="{FF2B5EF4-FFF2-40B4-BE49-F238E27FC236}">
                    <a16:creationId xmlns:a16="http://schemas.microsoft.com/office/drawing/2014/main" id="{F032C697-58B3-4F41-BC82-83CEC84A766B}"/>
                  </a:ext>
                </a:extLst>
              </p:cNvPr>
              <p:cNvGrpSpPr/>
              <p:nvPr/>
            </p:nvGrpSpPr>
            <p:grpSpPr>
              <a:xfrm>
                <a:off x="9096446" y="2544571"/>
                <a:ext cx="45719" cy="217803"/>
                <a:chOff x="7064266" y="2544571"/>
                <a:chExt cx="45719" cy="217803"/>
              </a:xfrm>
            </p:grpSpPr>
            <p:grpSp>
              <p:nvGrpSpPr>
                <p:cNvPr id="545" name="Group 544">
                  <a:extLst>
                    <a:ext uri="{FF2B5EF4-FFF2-40B4-BE49-F238E27FC236}">
                      <a16:creationId xmlns:a16="http://schemas.microsoft.com/office/drawing/2014/main" id="{56AAC3C7-160B-3A40-BC2B-12191FFD8735}"/>
                    </a:ext>
                  </a:extLst>
                </p:cNvPr>
                <p:cNvGrpSpPr/>
                <p:nvPr/>
              </p:nvGrpSpPr>
              <p:grpSpPr>
                <a:xfrm>
                  <a:off x="7073791" y="2583180"/>
                  <a:ext cx="28800" cy="132575"/>
                  <a:chOff x="7030086" y="2583180"/>
                  <a:chExt cx="28800" cy="132575"/>
                </a:xfrm>
              </p:grpSpPr>
              <p:sp>
                <p:nvSpPr>
                  <p:cNvPr id="548" name="Oval 547">
                    <a:extLst>
                      <a:ext uri="{FF2B5EF4-FFF2-40B4-BE49-F238E27FC236}">
                        <a16:creationId xmlns:a16="http://schemas.microsoft.com/office/drawing/2014/main" id="{F8667780-E6A8-104E-94E8-850D394BED2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Oval 548">
                    <a:extLst>
                      <a:ext uri="{FF2B5EF4-FFF2-40B4-BE49-F238E27FC236}">
                        <a16:creationId xmlns:a16="http://schemas.microsoft.com/office/drawing/2014/main" id="{679DB6C5-51EA-6B48-BF13-5FAFFB73F37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Oval 549">
                    <a:extLst>
                      <a:ext uri="{FF2B5EF4-FFF2-40B4-BE49-F238E27FC236}">
                        <a16:creationId xmlns:a16="http://schemas.microsoft.com/office/drawing/2014/main" id="{0A2DD303-9E5F-4D43-B00A-17126CC373B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6" name="Oval 545">
                  <a:extLst>
                    <a:ext uri="{FF2B5EF4-FFF2-40B4-BE49-F238E27FC236}">
                      <a16:creationId xmlns:a16="http://schemas.microsoft.com/office/drawing/2014/main" id="{002C4B47-D3A2-4547-9F48-307109EACF2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7" name="Oval 546">
                  <a:extLst>
                    <a:ext uri="{FF2B5EF4-FFF2-40B4-BE49-F238E27FC236}">
                      <a16:creationId xmlns:a16="http://schemas.microsoft.com/office/drawing/2014/main" id="{74344D6E-9CB4-2048-85B7-B4AEA4A77E77}"/>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oup 96">
                <a:extLst>
                  <a:ext uri="{FF2B5EF4-FFF2-40B4-BE49-F238E27FC236}">
                    <a16:creationId xmlns:a16="http://schemas.microsoft.com/office/drawing/2014/main" id="{DAB9350E-FA91-F448-B65C-AE950766F66C}"/>
                  </a:ext>
                </a:extLst>
              </p:cNvPr>
              <p:cNvGrpSpPr/>
              <p:nvPr/>
            </p:nvGrpSpPr>
            <p:grpSpPr>
              <a:xfrm>
                <a:off x="9138811" y="2544571"/>
                <a:ext cx="45719" cy="217803"/>
                <a:chOff x="7107972" y="2544571"/>
                <a:chExt cx="45719" cy="217803"/>
              </a:xfrm>
            </p:grpSpPr>
            <p:grpSp>
              <p:nvGrpSpPr>
                <p:cNvPr id="539" name="Group 538">
                  <a:extLst>
                    <a:ext uri="{FF2B5EF4-FFF2-40B4-BE49-F238E27FC236}">
                      <a16:creationId xmlns:a16="http://schemas.microsoft.com/office/drawing/2014/main" id="{AD777964-A7B9-8A4A-8A79-DDD9CC4881C8}"/>
                    </a:ext>
                  </a:extLst>
                </p:cNvPr>
                <p:cNvGrpSpPr/>
                <p:nvPr/>
              </p:nvGrpSpPr>
              <p:grpSpPr>
                <a:xfrm>
                  <a:off x="7117497" y="2583180"/>
                  <a:ext cx="28800" cy="132575"/>
                  <a:chOff x="7030086" y="2583180"/>
                  <a:chExt cx="28800" cy="132575"/>
                </a:xfrm>
              </p:grpSpPr>
              <p:sp>
                <p:nvSpPr>
                  <p:cNvPr id="542" name="Oval 541">
                    <a:extLst>
                      <a:ext uri="{FF2B5EF4-FFF2-40B4-BE49-F238E27FC236}">
                        <a16:creationId xmlns:a16="http://schemas.microsoft.com/office/drawing/2014/main" id="{AC3E507A-B679-2D4C-8DDC-7F95CC8DB3B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Oval 542">
                    <a:extLst>
                      <a:ext uri="{FF2B5EF4-FFF2-40B4-BE49-F238E27FC236}">
                        <a16:creationId xmlns:a16="http://schemas.microsoft.com/office/drawing/2014/main" id="{B71F0AB0-E56A-5942-B403-91F95AFD5AE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Oval 543">
                    <a:extLst>
                      <a:ext uri="{FF2B5EF4-FFF2-40B4-BE49-F238E27FC236}">
                        <a16:creationId xmlns:a16="http://schemas.microsoft.com/office/drawing/2014/main" id="{48E017C5-66E0-5E4F-9D57-D69E662B67E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0" name="Oval 539">
                  <a:extLst>
                    <a:ext uri="{FF2B5EF4-FFF2-40B4-BE49-F238E27FC236}">
                      <a16:creationId xmlns:a16="http://schemas.microsoft.com/office/drawing/2014/main" id="{DB6F8E59-BFF6-1646-B82D-17425B132132}"/>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1" name="Oval 540">
                  <a:extLst>
                    <a:ext uri="{FF2B5EF4-FFF2-40B4-BE49-F238E27FC236}">
                      <a16:creationId xmlns:a16="http://schemas.microsoft.com/office/drawing/2014/main" id="{ED35FDBB-3CAB-F447-A4AD-C9EAB6D09392}"/>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 name="Group 97">
                <a:extLst>
                  <a:ext uri="{FF2B5EF4-FFF2-40B4-BE49-F238E27FC236}">
                    <a16:creationId xmlns:a16="http://schemas.microsoft.com/office/drawing/2014/main" id="{6C8E470D-4AC2-9E47-BC9C-C8E7ECFD57BC}"/>
                  </a:ext>
                </a:extLst>
              </p:cNvPr>
              <p:cNvGrpSpPr/>
              <p:nvPr/>
            </p:nvGrpSpPr>
            <p:grpSpPr>
              <a:xfrm>
                <a:off x="9181176" y="2544571"/>
                <a:ext cx="45719" cy="217803"/>
                <a:chOff x="7020561" y="2544571"/>
                <a:chExt cx="45719" cy="217803"/>
              </a:xfrm>
            </p:grpSpPr>
            <p:grpSp>
              <p:nvGrpSpPr>
                <p:cNvPr id="533" name="Group 532">
                  <a:extLst>
                    <a:ext uri="{FF2B5EF4-FFF2-40B4-BE49-F238E27FC236}">
                      <a16:creationId xmlns:a16="http://schemas.microsoft.com/office/drawing/2014/main" id="{E9FFBA29-2507-994E-880F-F84B146ED884}"/>
                    </a:ext>
                  </a:extLst>
                </p:cNvPr>
                <p:cNvGrpSpPr/>
                <p:nvPr/>
              </p:nvGrpSpPr>
              <p:grpSpPr>
                <a:xfrm>
                  <a:off x="7030086" y="2583180"/>
                  <a:ext cx="28800" cy="132575"/>
                  <a:chOff x="7030086" y="2583180"/>
                  <a:chExt cx="28800" cy="132575"/>
                </a:xfrm>
              </p:grpSpPr>
              <p:sp>
                <p:nvSpPr>
                  <p:cNvPr id="536" name="Oval 535">
                    <a:extLst>
                      <a:ext uri="{FF2B5EF4-FFF2-40B4-BE49-F238E27FC236}">
                        <a16:creationId xmlns:a16="http://schemas.microsoft.com/office/drawing/2014/main" id="{2120232D-79DF-8240-AB41-9C7D97B6320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Oval 536">
                    <a:extLst>
                      <a:ext uri="{FF2B5EF4-FFF2-40B4-BE49-F238E27FC236}">
                        <a16:creationId xmlns:a16="http://schemas.microsoft.com/office/drawing/2014/main" id="{BB0564FB-EC0B-6047-812C-336377DF2E8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Oval 537">
                    <a:extLst>
                      <a:ext uri="{FF2B5EF4-FFF2-40B4-BE49-F238E27FC236}">
                        <a16:creationId xmlns:a16="http://schemas.microsoft.com/office/drawing/2014/main" id="{ABDE6412-BC1E-9E41-8363-40E648DBFD9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34" name="Oval 533">
                  <a:extLst>
                    <a:ext uri="{FF2B5EF4-FFF2-40B4-BE49-F238E27FC236}">
                      <a16:creationId xmlns:a16="http://schemas.microsoft.com/office/drawing/2014/main" id="{D927C6F1-E3ED-054B-AEBB-C5BA8F76FF6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Oval 534">
                  <a:extLst>
                    <a:ext uri="{FF2B5EF4-FFF2-40B4-BE49-F238E27FC236}">
                      <a16:creationId xmlns:a16="http://schemas.microsoft.com/office/drawing/2014/main" id="{9CCB5DD5-557D-8849-92A5-51F9AC436A1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a:extLst>
                  <a:ext uri="{FF2B5EF4-FFF2-40B4-BE49-F238E27FC236}">
                    <a16:creationId xmlns:a16="http://schemas.microsoft.com/office/drawing/2014/main" id="{9CD9C695-5995-B64F-8938-153CBC696111}"/>
                  </a:ext>
                </a:extLst>
              </p:cNvPr>
              <p:cNvGrpSpPr/>
              <p:nvPr/>
            </p:nvGrpSpPr>
            <p:grpSpPr>
              <a:xfrm>
                <a:off x="9223541" y="2544571"/>
                <a:ext cx="45719" cy="217803"/>
                <a:chOff x="7064266" y="2544571"/>
                <a:chExt cx="45719" cy="217803"/>
              </a:xfrm>
            </p:grpSpPr>
            <p:grpSp>
              <p:nvGrpSpPr>
                <p:cNvPr id="527" name="Group 526">
                  <a:extLst>
                    <a:ext uri="{FF2B5EF4-FFF2-40B4-BE49-F238E27FC236}">
                      <a16:creationId xmlns:a16="http://schemas.microsoft.com/office/drawing/2014/main" id="{15250725-AE6E-F140-A039-AB592AB96001}"/>
                    </a:ext>
                  </a:extLst>
                </p:cNvPr>
                <p:cNvGrpSpPr/>
                <p:nvPr/>
              </p:nvGrpSpPr>
              <p:grpSpPr>
                <a:xfrm>
                  <a:off x="7073791" y="2583180"/>
                  <a:ext cx="28800" cy="132575"/>
                  <a:chOff x="7030086" y="2583180"/>
                  <a:chExt cx="28800" cy="132575"/>
                </a:xfrm>
              </p:grpSpPr>
              <p:sp>
                <p:nvSpPr>
                  <p:cNvPr id="530" name="Oval 529">
                    <a:extLst>
                      <a:ext uri="{FF2B5EF4-FFF2-40B4-BE49-F238E27FC236}">
                        <a16:creationId xmlns:a16="http://schemas.microsoft.com/office/drawing/2014/main" id="{A42B0384-2091-4348-B1DD-5CCE54ECC58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Oval 530">
                    <a:extLst>
                      <a:ext uri="{FF2B5EF4-FFF2-40B4-BE49-F238E27FC236}">
                        <a16:creationId xmlns:a16="http://schemas.microsoft.com/office/drawing/2014/main" id="{0E7A2048-297D-5D46-8C27-24739658223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Oval 531">
                    <a:extLst>
                      <a:ext uri="{FF2B5EF4-FFF2-40B4-BE49-F238E27FC236}">
                        <a16:creationId xmlns:a16="http://schemas.microsoft.com/office/drawing/2014/main" id="{41BB9B93-3504-6247-8D72-690E07ACC94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8" name="Oval 527">
                  <a:extLst>
                    <a:ext uri="{FF2B5EF4-FFF2-40B4-BE49-F238E27FC236}">
                      <a16:creationId xmlns:a16="http://schemas.microsoft.com/office/drawing/2014/main" id="{796E859C-C6ED-9A4E-AB79-56BD09EA875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9" name="Oval 528">
                  <a:extLst>
                    <a:ext uri="{FF2B5EF4-FFF2-40B4-BE49-F238E27FC236}">
                      <a16:creationId xmlns:a16="http://schemas.microsoft.com/office/drawing/2014/main" id="{FE51C123-CD2D-7E4C-BBA0-2F7B856E96CD}"/>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oup 99">
                <a:extLst>
                  <a:ext uri="{FF2B5EF4-FFF2-40B4-BE49-F238E27FC236}">
                    <a16:creationId xmlns:a16="http://schemas.microsoft.com/office/drawing/2014/main" id="{20975BB1-CBCC-AB4F-8B4D-877BD32F0B5C}"/>
                  </a:ext>
                </a:extLst>
              </p:cNvPr>
              <p:cNvGrpSpPr/>
              <p:nvPr/>
            </p:nvGrpSpPr>
            <p:grpSpPr>
              <a:xfrm>
                <a:off x="9265906" y="2544571"/>
                <a:ext cx="45719" cy="217803"/>
                <a:chOff x="7107972" y="2544571"/>
                <a:chExt cx="45719" cy="217803"/>
              </a:xfrm>
            </p:grpSpPr>
            <p:grpSp>
              <p:nvGrpSpPr>
                <p:cNvPr id="521" name="Group 520">
                  <a:extLst>
                    <a:ext uri="{FF2B5EF4-FFF2-40B4-BE49-F238E27FC236}">
                      <a16:creationId xmlns:a16="http://schemas.microsoft.com/office/drawing/2014/main" id="{9F6CB7CB-0764-0E47-BB79-FCD8A417E7BB}"/>
                    </a:ext>
                  </a:extLst>
                </p:cNvPr>
                <p:cNvGrpSpPr/>
                <p:nvPr/>
              </p:nvGrpSpPr>
              <p:grpSpPr>
                <a:xfrm>
                  <a:off x="7117497" y="2583180"/>
                  <a:ext cx="28800" cy="132575"/>
                  <a:chOff x="7030086" y="2583180"/>
                  <a:chExt cx="28800" cy="132575"/>
                </a:xfrm>
              </p:grpSpPr>
              <p:sp>
                <p:nvSpPr>
                  <p:cNvPr id="524" name="Oval 523">
                    <a:extLst>
                      <a:ext uri="{FF2B5EF4-FFF2-40B4-BE49-F238E27FC236}">
                        <a16:creationId xmlns:a16="http://schemas.microsoft.com/office/drawing/2014/main" id="{16F9916D-AB23-D54C-A526-C7C379A23FB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Oval 524">
                    <a:extLst>
                      <a:ext uri="{FF2B5EF4-FFF2-40B4-BE49-F238E27FC236}">
                        <a16:creationId xmlns:a16="http://schemas.microsoft.com/office/drawing/2014/main" id="{D413BE61-5E2D-AF4C-A934-650AB993328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Oval 525">
                    <a:extLst>
                      <a:ext uri="{FF2B5EF4-FFF2-40B4-BE49-F238E27FC236}">
                        <a16:creationId xmlns:a16="http://schemas.microsoft.com/office/drawing/2014/main" id="{D177A17A-F26A-4946-83A5-7E39ACFA513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22" name="Oval 521">
                  <a:extLst>
                    <a:ext uri="{FF2B5EF4-FFF2-40B4-BE49-F238E27FC236}">
                      <a16:creationId xmlns:a16="http://schemas.microsoft.com/office/drawing/2014/main" id="{8A3750A7-8FB7-7946-A8DB-085546D1F67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3" name="Oval 522">
                  <a:extLst>
                    <a:ext uri="{FF2B5EF4-FFF2-40B4-BE49-F238E27FC236}">
                      <a16:creationId xmlns:a16="http://schemas.microsoft.com/office/drawing/2014/main" id="{3703472B-F81D-4E45-97AC-99EA8E633C68}"/>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 name="Group 100">
                <a:extLst>
                  <a:ext uri="{FF2B5EF4-FFF2-40B4-BE49-F238E27FC236}">
                    <a16:creationId xmlns:a16="http://schemas.microsoft.com/office/drawing/2014/main" id="{2A2A12CB-8282-8645-A317-42CE8B62D6D2}"/>
                  </a:ext>
                </a:extLst>
              </p:cNvPr>
              <p:cNvGrpSpPr/>
              <p:nvPr/>
            </p:nvGrpSpPr>
            <p:grpSpPr>
              <a:xfrm>
                <a:off x="9308271" y="2544571"/>
                <a:ext cx="45719" cy="217803"/>
                <a:chOff x="7020561" y="2544571"/>
                <a:chExt cx="45719" cy="217803"/>
              </a:xfrm>
            </p:grpSpPr>
            <p:grpSp>
              <p:nvGrpSpPr>
                <p:cNvPr id="515" name="Group 514">
                  <a:extLst>
                    <a:ext uri="{FF2B5EF4-FFF2-40B4-BE49-F238E27FC236}">
                      <a16:creationId xmlns:a16="http://schemas.microsoft.com/office/drawing/2014/main" id="{7B9E6B6C-3321-CE4D-9E8D-E76C0A5998A7}"/>
                    </a:ext>
                  </a:extLst>
                </p:cNvPr>
                <p:cNvGrpSpPr/>
                <p:nvPr/>
              </p:nvGrpSpPr>
              <p:grpSpPr>
                <a:xfrm>
                  <a:off x="7030086" y="2583180"/>
                  <a:ext cx="28800" cy="132575"/>
                  <a:chOff x="7030086" y="2583180"/>
                  <a:chExt cx="28800" cy="132575"/>
                </a:xfrm>
              </p:grpSpPr>
              <p:sp>
                <p:nvSpPr>
                  <p:cNvPr id="518" name="Oval 517">
                    <a:extLst>
                      <a:ext uri="{FF2B5EF4-FFF2-40B4-BE49-F238E27FC236}">
                        <a16:creationId xmlns:a16="http://schemas.microsoft.com/office/drawing/2014/main" id="{32572C7B-7258-7D45-9AEE-5110A860848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Oval 518">
                    <a:extLst>
                      <a:ext uri="{FF2B5EF4-FFF2-40B4-BE49-F238E27FC236}">
                        <a16:creationId xmlns:a16="http://schemas.microsoft.com/office/drawing/2014/main" id="{0310425B-02C1-D946-8698-A46EA80B724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Oval 519">
                    <a:extLst>
                      <a:ext uri="{FF2B5EF4-FFF2-40B4-BE49-F238E27FC236}">
                        <a16:creationId xmlns:a16="http://schemas.microsoft.com/office/drawing/2014/main" id="{E44023F2-E307-0842-A0C7-69C4575EAA3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6" name="Oval 515">
                  <a:extLst>
                    <a:ext uri="{FF2B5EF4-FFF2-40B4-BE49-F238E27FC236}">
                      <a16:creationId xmlns:a16="http://schemas.microsoft.com/office/drawing/2014/main" id="{D0C2BCC2-ADE1-3247-B8D8-561A8BCEF283}"/>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7" name="Oval 516">
                  <a:extLst>
                    <a:ext uri="{FF2B5EF4-FFF2-40B4-BE49-F238E27FC236}">
                      <a16:creationId xmlns:a16="http://schemas.microsoft.com/office/drawing/2014/main" id="{972DB30A-7028-C646-87A5-A663B721F1B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oup 101">
                <a:extLst>
                  <a:ext uri="{FF2B5EF4-FFF2-40B4-BE49-F238E27FC236}">
                    <a16:creationId xmlns:a16="http://schemas.microsoft.com/office/drawing/2014/main" id="{2AF49DFE-1A83-BD46-B1E7-F468DEEAC07A}"/>
                  </a:ext>
                </a:extLst>
              </p:cNvPr>
              <p:cNvGrpSpPr/>
              <p:nvPr/>
            </p:nvGrpSpPr>
            <p:grpSpPr>
              <a:xfrm>
                <a:off x="9350636" y="2544571"/>
                <a:ext cx="45719" cy="217803"/>
                <a:chOff x="7064266" y="2544571"/>
                <a:chExt cx="45719" cy="217803"/>
              </a:xfrm>
            </p:grpSpPr>
            <p:grpSp>
              <p:nvGrpSpPr>
                <p:cNvPr id="509" name="Group 508">
                  <a:extLst>
                    <a:ext uri="{FF2B5EF4-FFF2-40B4-BE49-F238E27FC236}">
                      <a16:creationId xmlns:a16="http://schemas.microsoft.com/office/drawing/2014/main" id="{9B9FCF41-DF5B-4847-A508-44F8BA4C762B}"/>
                    </a:ext>
                  </a:extLst>
                </p:cNvPr>
                <p:cNvGrpSpPr/>
                <p:nvPr/>
              </p:nvGrpSpPr>
              <p:grpSpPr>
                <a:xfrm>
                  <a:off x="7073791" y="2583180"/>
                  <a:ext cx="28800" cy="132575"/>
                  <a:chOff x="7030086" y="2583180"/>
                  <a:chExt cx="28800" cy="132575"/>
                </a:xfrm>
              </p:grpSpPr>
              <p:sp>
                <p:nvSpPr>
                  <p:cNvPr id="512" name="Oval 511">
                    <a:extLst>
                      <a:ext uri="{FF2B5EF4-FFF2-40B4-BE49-F238E27FC236}">
                        <a16:creationId xmlns:a16="http://schemas.microsoft.com/office/drawing/2014/main" id="{D592304B-0A2C-DE41-AF7F-67F1952CC83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Oval 512">
                    <a:extLst>
                      <a:ext uri="{FF2B5EF4-FFF2-40B4-BE49-F238E27FC236}">
                        <a16:creationId xmlns:a16="http://schemas.microsoft.com/office/drawing/2014/main" id="{5B277974-69CE-D744-8F2D-72FAACA2979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Oval 513">
                    <a:extLst>
                      <a:ext uri="{FF2B5EF4-FFF2-40B4-BE49-F238E27FC236}">
                        <a16:creationId xmlns:a16="http://schemas.microsoft.com/office/drawing/2014/main" id="{242FD4A6-7C11-0747-BD19-53F4C260869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0" name="Oval 509">
                  <a:extLst>
                    <a:ext uri="{FF2B5EF4-FFF2-40B4-BE49-F238E27FC236}">
                      <a16:creationId xmlns:a16="http://schemas.microsoft.com/office/drawing/2014/main" id="{A52FFEA5-83C8-2F4B-BA74-83157288485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1" name="Oval 510">
                  <a:extLst>
                    <a:ext uri="{FF2B5EF4-FFF2-40B4-BE49-F238E27FC236}">
                      <a16:creationId xmlns:a16="http://schemas.microsoft.com/office/drawing/2014/main" id="{5A51BB11-76AE-A04D-97C6-F7E6EFEA2782}"/>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66EC7CFD-D079-6E4A-9B83-7FE4EDEEFBD9}"/>
                  </a:ext>
                </a:extLst>
              </p:cNvPr>
              <p:cNvGrpSpPr/>
              <p:nvPr/>
            </p:nvGrpSpPr>
            <p:grpSpPr>
              <a:xfrm>
                <a:off x="9393001" y="2544571"/>
                <a:ext cx="45719" cy="217803"/>
                <a:chOff x="7107972" y="2544571"/>
                <a:chExt cx="45719" cy="217803"/>
              </a:xfrm>
            </p:grpSpPr>
            <p:grpSp>
              <p:nvGrpSpPr>
                <p:cNvPr id="503" name="Group 502">
                  <a:extLst>
                    <a:ext uri="{FF2B5EF4-FFF2-40B4-BE49-F238E27FC236}">
                      <a16:creationId xmlns:a16="http://schemas.microsoft.com/office/drawing/2014/main" id="{949CAEA0-52C7-1B46-9AA1-27588432145E}"/>
                    </a:ext>
                  </a:extLst>
                </p:cNvPr>
                <p:cNvGrpSpPr/>
                <p:nvPr/>
              </p:nvGrpSpPr>
              <p:grpSpPr>
                <a:xfrm>
                  <a:off x="7117497" y="2583180"/>
                  <a:ext cx="28800" cy="132575"/>
                  <a:chOff x="7030086" y="2583180"/>
                  <a:chExt cx="28800" cy="132575"/>
                </a:xfrm>
              </p:grpSpPr>
              <p:sp>
                <p:nvSpPr>
                  <p:cNvPr id="506" name="Oval 505">
                    <a:extLst>
                      <a:ext uri="{FF2B5EF4-FFF2-40B4-BE49-F238E27FC236}">
                        <a16:creationId xmlns:a16="http://schemas.microsoft.com/office/drawing/2014/main" id="{ADC1FA3E-975F-134E-BB27-3E07B59086E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Oval 506">
                    <a:extLst>
                      <a:ext uri="{FF2B5EF4-FFF2-40B4-BE49-F238E27FC236}">
                        <a16:creationId xmlns:a16="http://schemas.microsoft.com/office/drawing/2014/main" id="{BCAE39B8-7699-BF40-A90D-B2C32A1AD99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Oval 507">
                    <a:extLst>
                      <a:ext uri="{FF2B5EF4-FFF2-40B4-BE49-F238E27FC236}">
                        <a16:creationId xmlns:a16="http://schemas.microsoft.com/office/drawing/2014/main" id="{A5A82491-6591-8341-AFBD-342C697A062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4" name="Oval 503">
                  <a:extLst>
                    <a:ext uri="{FF2B5EF4-FFF2-40B4-BE49-F238E27FC236}">
                      <a16:creationId xmlns:a16="http://schemas.microsoft.com/office/drawing/2014/main" id="{5D6AC9CB-D157-8C43-8A15-B4DF82E4329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Oval 504">
                  <a:extLst>
                    <a:ext uri="{FF2B5EF4-FFF2-40B4-BE49-F238E27FC236}">
                      <a16:creationId xmlns:a16="http://schemas.microsoft.com/office/drawing/2014/main" id="{C0477BCA-13E2-0648-9485-5D187207049D}"/>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28E1C703-4B09-444B-BCF1-7E1ED0AF6E52}"/>
                  </a:ext>
                </a:extLst>
              </p:cNvPr>
              <p:cNvGrpSpPr/>
              <p:nvPr/>
            </p:nvGrpSpPr>
            <p:grpSpPr>
              <a:xfrm>
                <a:off x="9435366" y="2544571"/>
                <a:ext cx="45719" cy="217803"/>
                <a:chOff x="7020561" y="2544571"/>
                <a:chExt cx="45719" cy="217803"/>
              </a:xfrm>
            </p:grpSpPr>
            <p:grpSp>
              <p:nvGrpSpPr>
                <p:cNvPr id="497" name="Group 496">
                  <a:extLst>
                    <a:ext uri="{FF2B5EF4-FFF2-40B4-BE49-F238E27FC236}">
                      <a16:creationId xmlns:a16="http://schemas.microsoft.com/office/drawing/2014/main" id="{9EE47DB2-412E-4E47-B194-E5ED67160825}"/>
                    </a:ext>
                  </a:extLst>
                </p:cNvPr>
                <p:cNvGrpSpPr/>
                <p:nvPr/>
              </p:nvGrpSpPr>
              <p:grpSpPr>
                <a:xfrm>
                  <a:off x="7030086" y="2583180"/>
                  <a:ext cx="28800" cy="132575"/>
                  <a:chOff x="7030086" y="2583180"/>
                  <a:chExt cx="28800" cy="132575"/>
                </a:xfrm>
              </p:grpSpPr>
              <p:sp>
                <p:nvSpPr>
                  <p:cNvPr id="500" name="Oval 499">
                    <a:extLst>
                      <a:ext uri="{FF2B5EF4-FFF2-40B4-BE49-F238E27FC236}">
                        <a16:creationId xmlns:a16="http://schemas.microsoft.com/office/drawing/2014/main" id="{A4470CFD-C078-CE47-BEAF-A2B2D6D79FC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500">
                    <a:extLst>
                      <a:ext uri="{FF2B5EF4-FFF2-40B4-BE49-F238E27FC236}">
                        <a16:creationId xmlns:a16="http://schemas.microsoft.com/office/drawing/2014/main" id="{BAD80BFD-4496-BD45-AE0A-7F371429942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Oval 501">
                    <a:extLst>
                      <a:ext uri="{FF2B5EF4-FFF2-40B4-BE49-F238E27FC236}">
                        <a16:creationId xmlns:a16="http://schemas.microsoft.com/office/drawing/2014/main" id="{9D969B70-3754-F64D-BE48-11DB03CFE40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8" name="Oval 497">
                  <a:extLst>
                    <a:ext uri="{FF2B5EF4-FFF2-40B4-BE49-F238E27FC236}">
                      <a16:creationId xmlns:a16="http://schemas.microsoft.com/office/drawing/2014/main" id="{02D7DFD6-6CAF-414F-8AA5-32FE79666135}"/>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Oval 498">
                  <a:extLst>
                    <a:ext uri="{FF2B5EF4-FFF2-40B4-BE49-F238E27FC236}">
                      <a16:creationId xmlns:a16="http://schemas.microsoft.com/office/drawing/2014/main" id="{CF673862-5B6B-A34A-9606-35BC1F01CD68}"/>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36727135-9432-7C4E-ACAA-BCF9C6E268B7}"/>
                  </a:ext>
                </a:extLst>
              </p:cNvPr>
              <p:cNvGrpSpPr/>
              <p:nvPr/>
            </p:nvGrpSpPr>
            <p:grpSpPr>
              <a:xfrm>
                <a:off x="9477731" y="2544571"/>
                <a:ext cx="45719" cy="217803"/>
                <a:chOff x="7064266" y="2544571"/>
                <a:chExt cx="45719" cy="217803"/>
              </a:xfrm>
            </p:grpSpPr>
            <p:grpSp>
              <p:nvGrpSpPr>
                <p:cNvPr id="491" name="Group 490">
                  <a:extLst>
                    <a:ext uri="{FF2B5EF4-FFF2-40B4-BE49-F238E27FC236}">
                      <a16:creationId xmlns:a16="http://schemas.microsoft.com/office/drawing/2014/main" id="{AF6699D8-642F-7B4B-9FF2-A469FD487B82}"/>
                    </a:ext>
                  </a:extLst>
                </p:cNvPr>
                <p:cNvGrpSpPr/>
                <p:nvPr/>
              </p:nvGrpSpPr>
              <p:grpSpPr>
                <a:xfrm>
                  <a:off x="7073791" y="2583180"/>
                  <a:ext cx="28800" cy="132575"/>
                  <a:chOff x="7030086" y="2583180"/>
                  <a:chExt cx="28800" cy="132575"/>
                </a:xfrm>
              </p:grpSpPr>
              <p:sp>
                <p:nvSpPr>
                  <p:cNvPr id="494" name="Oval 493">
                    <a:extLst>
                      <a:ext uri="{FF2B5EF4-FFF2-40B4-BE49-F238E27FC236}">
                        <a16:creationId xmlns:a16="http://schemas.microsoft.com/office/drawing/2014/main" id="{84E25E7E-B163-B140-BD0C-36131B3AF2B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Oval 494">
                    <a:extLst>
                      <a:ext uri="{FF2B5EF4-FFF2-40B4-BE49-F238E27FC236}">
                        <a16:creationId xmlns:a16="http://schemas.microsoft.com/office/drawing/2014/main" id="{1DF08B94-BCB3-B848-B137-7DC8FA8D4AB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Oval 495">
                    <a:extLst>
                      <a:ext uri="{FF2B5EF4-FFF2-40B4-BE49-F238E27FC236}">
                        <a16:creationId xmlns:a16="http://schemas.microsoft.com/office/drawing/2014/main" id="{5CB3FD9B-FAA9-5044-83E1-560A350C3FD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92" name="Oval 491">
                  <a:extLst>
                    <a:ext uri="{FF2B5EF4-FFF2-40B4-BE49-F238E27FC236}">
                      <a16:creationId xmlns:a16="http://schemas.microsoft.com/office/drawing/2014/main" id="{67297F52-D8FF-D34A-94A1-6A182515F646}"/>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Oval 492">
                  <a:extLst>
                    <a:ext uri="{FF2B5EF4-FFF2-40B4-BE49-F238E27FC236}">
                      <a16:creationId xmlns:a16="http://schemas.microsoft.com/office/drawing/2014/main" id="{5C31A257-B0F4-F64C-BA58-5A191C7E7FD7}"/>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oup 105">
                <a:extLst>
                  <a:ext uri="{FF2B5EF4-FFF2-40B4-BE49-F238E27FC236}">
                    <a16:creationId xmlns:a16="http://schemas.microsoft.com/office/drawing/2014/main" id="{7FF85822-7F15-4945-B365-3AC04B2FA696}"/>
                  </a:ext>
                </a:extLst>
              </p:cNvPr>
              <p:cNvGrpSpPr/>
              <p:nvPr/>
            </p:nvGrpSpPr>
            <p:grpSpPr>
              <a:xfrm>
                <a:off x="9520096" y="2544571"/>
                <a:ext cx="45719" cy="217803"/>
                <a:chOff x="7107972" y="2544571"/>
                <a:chExt cx="45719" cy="217803"/>
              </a:xfrm>
            </p:grpSpPr>
            <p:grpSp>
              <p:nvGrpSpPr>
                <p:cNvPr id="485" name="Group 484">
                  <a:extLst>
                    <a:ext uri="{FF2B5EF4-FFF2-40B4-BE49-F238E27FC236}">
                      <a16:creationId xmlns:a16="http://schemas.microsoft.com/office/drawing/2014/main" id="{7DCFAA97-B2D8-674A-A1C5-ACEBCF2F725A}"/>
                    </a:ext>
                  </a:extLst>
                </p:cNvPr>
                <p:cNvGrpSpPr/>
                <p:nvPr/>
              </p:nvGrpSpPr>
              <p:grpSpPr>
                <a:xfrm>
                  <a:off x="7117497" y="2583180"/>
                  <a:ext cx="28800" cy="132575"/>
                  <a:chOff x="7030086" y="2583180"/>
                  <a:chExt cx="28800" cy="132575"/>
                </a:xfrm>
              </p:grpSpPr>
              <p:sp>
                <p:nvSpPr>
                  <p:cNvPr id="488" name="Oval 487">
                    <a:extLst>
                      <a:ext uri="{FF2B5EF4-FFF2-40B4-BE49-F238E27FC236}">
                        <a16:creationId xmlns:a16="http://schemas.microsoft.com/office/drawing/2014/main" id="{9BC5B0A0-743A-8549-9675-8AE7835A868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Oval 488">
                    <a:extLst>
                      <a:ext uri="{FF2B5EF4-FFF2-40B4-BE49-F238E27FC236}">
                        <a16:creationId xmlns:a16="http://schemas.microsoft.com/office/drawing/2014/main" id="{F4AA3CC5-5AB1-2340-87AF-AB76E4DA05D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Oval 489">
                    <a:extLst>
                      <a:ext uri="{FF2B5EF4-FFF2-40B4-BE49-F238E27FC236}">
                        <a16:creationId xmlns:a16="http://schemas.microsoft.com/office/drawing/2014/main" id="{85FDC214-5344-B346-BDDF-AA6CF8E91A4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6" name="Oval 485">
                  <a:extLst>
                    <a:ext uri="{FF2B5EF4-FFF2-40B4-BE49-F238E27FC236}">
                      <a16:creationId xmlns:a16="http://schemas.microsoft.com/office/drawing/2014/main" id="{4D809057-3E7D-6249-9E54-A0A416B8479B}"/>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Oval 486">
                  <a:extLst>
                    <a:ext uri="{FF2B5EF4-FFF2-40B4-BE49-F238E27FC236}">
                      <a16:creationId xmlns:a16="http://schemas.microsoft.com/office/drawing/2014/main" id="{E9D14DA7-DD7C-F044-8A24-B3B416BBE56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7" name="Group 106">
                <a:extLst>
                  <a:ext uri="{FF2B5EF4-FFF2-40B4-BE49-F238E27FC236}">
                    <a16:creationId xmlns:a16="http://schemas.microsoft.com/office/drawing/2014/main" id="{174A9152-AB9D-5445-AF3C-6D5A0B26B5B3}"/>
                  </a:ext>
                </a:extLst>
              </p:cNvPr>
              <p:cNvGrpSpPr/>
              <p:nvPr/>
            </p:nvGrpSpPr>
            <p:grpSpPr>
              <a:xfrm>
                <a:off x="9562461" y="2544571"/>
                <a:ext cx="45719" cy="217803"/>
                <a:chOff x="7020561" y="2544571"/>
                <a:chExt cx="45719" cy="217803"/>
              </a:xfrm>
            </p:grpSpPr>
            <p:grpSp>
              <p:nvGrpSpPr>
                <p:cNvPr id="479" name="Group 478">
                  <a:extLst>
                    <a:ext uri="{FF2B5EF4-FFF2-40B4-BE49-F238E27FC236}">
                      <a16:creationId xmlns:a16="http://schemas.microsoft.com/office/drawing/2014/main" id="{5BF48E36-1388-C64B-B699-689FE4FA97BC}"/>
                    </a:ext>
                  </a:extLst>
                </p:cNvPr>
                <p:cNvGrpSpPr/>
                <p:nvPr/>
              </p:nvGrpSpPr>
              <p:grpSpPr>
                <a:xfrm>
                  <a:off x="7030086" y="2583180"/>
                  <a:ext cx="28800" cy="132575"/>
                  <a:chOff x="7030086" y="2583180"/>
                  <a:chExt cx="28800" cy="132575"/>
                </a:xfrm>
              </p:grpSpPr>
              <p:sp>
                <p:nvSpPr>
                  <p:cNvPr id="482" name="Oval 481">
                    <a:extLst>
                      <a:ext uri="{FF2B5EF4-FFF2-40B4-BE49-F238E27FC236}">
                        <a16:creationId xmlns:a16="http://schemas.microsoft.com/office/drawing/2014/main" id="{08C45B73-4863-574F-80C8-2B0F8AD55A0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Oval 482">
                    <a:extLst>
                      <a:ext uri="{FF2B5EF4-FFF2-40B4-BE49-F238E27FC236}">
                        <a16:creationId xmlns:a16="http://schemas.microsoft.com/office/drawing/2014/main" id="{3492337D-7F1F-A74B-B3F4-2A84DDEA713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Oval 483">
                    <a:extLst>
                      <a:ext uri="{FF2B5EF4-FFF2-40B4-BE49-F238E27FC236}">
                        <a16:creationId xmlns:a16="http://schemas.microsoft.com/office/drawing/2014/main" id="{76BE0726-BAB7-7743-AF7A-0C76D2EFC06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0" name="Oval 479">
                  <a:extLst>
                    <a:ext uri="{FF2B5EF4-FFF2-40B4-BE49-F238E27FC236}">
                      <a16:creationId xmlns:a16="http://schemas.microsoft.com/office/drawing/2014/main" id="{0F9823A9-3C44-FE40-8A64-E06390245E1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 name="Oval 480">
                  <a:extLst>
                    <a:ext uri="{FF2B5EF4-FFF2-40B4-BE49-F238E27FC236}">
                      <a16:creationId xmlns:a16="http://schemas.microsoft.com/office/drawing/2014/main" id="{505EE44B-55EA-204A-9E7D-F2F9C89412AD}"/>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 name="Group 107">
                <a:extLst>
                  <a:ext uri="{FF2B5EF4-FFF2-40B4-BE49-F238E27FC236}">
                    <a16:creationId xmlns:a16="http://schemas.microsoft.com/office/drawing/2014/main" id="{4199C1F6-9360-B847-A6CD-010432860789}"/>
                  </a:ext>
                </a:extLst>
              </p:cNvPr>
              <p:cNvGrpSpPr/>
              <p:nvPr/>
            </p:nvGrpSpPr>
            <p:grpSpPr>
              <a:xfrm>
                <a:off x="9604826" y="2544571"/>
                <a:ext cx="45719" cy="217803"/>
                <a:chOff x="7064266" y="2544571"/>
                <a:chExt cx="45719" cy="217803"/>
              </a:xfrm>
            </p:grpSpPr>
            <p:grpSp>
              <p:nvGrpSpPr>
                <p:cNvPr id="473" name="Group 472">
                  <a:extLst>
                    <a:ext uri="{FF2B5EF4-FFF2-40B4-BE49-F238E27FC236}">
                      <a16:creationId xmlns:a16="http://schemas.microsoft.com/office/drawing/2014/main" id="{274BEAAC-450D-CD46-A8BD-D7627F62D661}"/>
                    </a:ext>
                  </a:extLst>
                </p:cNvPr>
                <p:cNvGrpSpPr/>
                <p:nvPr/>
              </p:nvGrpSpPr>
              <p:grpSpPr>
                <a:xfrm>
                  <a:off x="7073791" y="2583180"/>
                  <a:ext cx="28800" cy="132575"/>
                  <a:chOff x="7030086" y="2583180"/>
                  <a:chExt cx="28800" cy="132575"/>
                </a:xfrm>
              </p:grpSpPr>
              <p:sp>
                <p:nvSpPr>
                  <p:cNvPr id="476" name="Oval 475">
                    <a:extLst>
                      <a:ext uri="{FF2B5EF4-FFF2-40B4-BE49-F238E27FC236}">
                        <a16:creationId xmlns:a16="http://schemas.microsoft.com/office/drawing/2014/main" id="{8E4D5080-3F58-AC46-B9F2-04B15366D96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Oval 476">
                    <a:extLst>
                      <a:ext uri="{FF2B5EF4-FFF2-40B4-BE49-F238E27FC236}">
                        <a16:creationId xmlns:a16="http://schemas.microsoft.com/office/drawing/2014/main" id="{30B9EF70-B440-284B-A4B7-76E52410CDC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Oval 477">
                    <a:extLst>
                      <a:ext uri="{FF2B5EF4-FFF2-40B4-BE49-F238E27FC236}">
                        <a16:creationId xmlns:a16="http://schemas.microsoft.com/office/drawing/2014/main" id="{543F8AE0-61FD-CD4A-8CFB-8B11F136BCE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4" name="Oval 473">
                  <a:extLst>
                    <a:ext uri="{FF2B5EF4-FFF2-40B4-BE49-F238E27FC236}">
                      <a16:creationId xmlns:a16="http://schemas.microsoft.com/office/drawing/2014/main" id="{B28233B4-6E09-3B40-89BE-B8BDF5C4B69D}"/>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 name="Oval 474">
                  <a:extLst>
                    <a:ext uri="{FF2B5EF4-FFF2-40B4-BE49-F238E27FC236}">
                      <a16:creationId xmlns:a16="http://schemas.microsoft.com/office/drawing/2014/main" id="{6FFEF76D-C643-CC4B-9142-683CEBAC162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29918DEF-423B-6340-83AB-0C603118943E}"/>
                  </a:ext>
                </a:extLst>
              </p:cNvPr>
              <p:cNvGrpSpPr/>
              <p:nvPr/>
            </p:nvGrpSpPr>
            <p:grpSpPr>
              <a:xfrm>
                <a:off x="9647191" y="2544571"/>
                <a:ext cx="45719" cy="217803"/>
                <a:chOff x="7107972" y="2544571"/>
                <a:chExt cx="45719" cy="217803"/>
              </a:xfrm>
            </p:grpSpPr>
            <p:grpSp>
              <p:nvGrpSpPr>
                <p:cNvPr id="467" name="Group 466">
                  <a:extLst>
                    <a:ext uri="{FF2B5EF4-FFF2-40B4-BE49-F238E27FC236}">
                      <a16:creationId xmlns:a16="http://schemas.microsoft.com/office/drawing/2014/main" id="{179C44FC-DBE6-0B44-B8E0-7C713A2F2250}"/>
                    </a:ext>
                  </a:extLst>
                </p:cNvPr>
                <p:cNvGrpSpPr/>
                <p:nvPr/>
              </p:nvGrpSpPr>
              <p:grpSpPr>
                <a:xfrm>
                  <a:off x="7117497" y="2583180"/>
                  <a:ext cx="28800" cy="132575"/>
                  <a:chOff x="7030086" y="2583180"/>
                  <a:chExt cx="28800" cy="132575"/>
                </a:xfrm>
              </p:grpSpPr>
              <p:sp>
                <p:nvSpPr>
                  <p:cNvPr id="470" name="Oval 469">
                    <a:extLst>
                      <a:ext uri="{FF2B5EF4-FFF2-40B4-BE49-F238E27FC236}">
                        <a16:creationId xmlns:a16="http://schemas.microsoft.com/office/drawing/2014/main" id="{C4692746-DC82-FD44-BB91-716AB8FA588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Oval 470">
                    <a:extLst>
                      <a:ext uri="{FF2B5EF4-FFF2-40B4-BE49-F238E27FC236}">
                        <a16:creationId xmlns:a16="http://schemas.microsoft.com/office/drawing/2014/main" id="{45A6E4AA-69E2-3F4A-9335-245803828AA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Oval 471">
                    <a:extLst>
                      <a:ext uri="{FF2B5EF4-FFF2-40B4-BE49-F238E27FC236}">
                        <a16:creationId xmlns:a16="http://schemas.microsoft.com/office/drawing/2014/main" id="{2557FBF1-5FB8-5C4A-AF93-B3E36143FD1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8" name="Oval 467">
                  <a:extLst>
                    <a:ext uri="{FF2B5EF4-FFF2-40B4-BE49-F238E27FC236}">
                      <a16:creationId xmlns:a16="http://schemas.microsoft.com/office/drawing/2014/main" id="{626F1F1D-5339-E145-A6F7-E5E6116CC43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9" name="Oval 468">
                  <a:extLst>
                    <a:ext uri="{FF2B5EF4-FFF2-40B4-BE49-F238E27FC236}">
                      <a16:creationId xmlns:a16="http://schemas.microsoft.com/office/drawing/2014/main" id="{57D23752-CEEB-814D-A2F3-DD27BD98A49A}"/>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7A75BC98-A3E2-634A-96A7-CA33D1BB116B}"/>
                  </a:ext>
                </a:extLst>
              </p:cNvPr>
              <p:cNvGrpSpPr/>
              <p:nvPr/>
            </p:nvGrpSpPr>
            <p:grpSpPr>
              <a:xfrm>
                <a:off x="9689556" y="2544571"/>
                <a:ext cx="45719" cy="217803"/>
                <a:chOff x="7020561" y="2544571"/>
                <a:chExt cx="45719" cy="217803"/>
              </a:xfrm>
            </p:grpSpPr>
            <p:grpSp>
              <p:nvGrpSpPr>
                <p:cNvPr id="461" name="Group 460">
                  <a:extLst>
                    <a:ext uri="{FF2B5EF4-FFF2-40B4-BE49-F238E27FC236}">
                      <a16:creationId xmlns:a16="http://schemas.microsoft.com/office/drawing/2014/main" id="{631DD5A5-E874-7442-90E9-0610B19AA941}"/>
                    </a:ext>
                  </a:extLst>
                </p:cNvPr>
                <p:cNvGrpSpPr/>
                <p:nvPr/>
              </p:nvGrpSpPr>
              <p:grpSpPr>
                <a:xfrm>
                  <a:off x="7030086" y="2583180"/>
                  <a:ext cx="28800" cy="132575"/>
                  <a:chOff x="7030086" y="2583180"/>
                  <a:chExt cx="28800" cy="132575"/>
                </a:xfrm>
              </p:grpSpPr>
              <p:sp>
                <p:nvSpPr>
                  <p:cNvPr id="464" name="Oval 463">
                    <a:extLst>
                      <a:ext uri="{FF2B5EF4-FFF2-40B4-BE49-F238E27FC236}">
                        <a16:creationId xmlns:a16="http://schemas.microsoft.com/office/drawing/2014/main" id="{DC75DD19-6E3F-744D-A9D1-52A1ED6DEE5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Oval 464">
                    <a:extLst>
                      <a:ext uri="{FF2B5EF4-FFF2-40B4-BE49-F238E27FC236}">
                        <a16:creationId xmlns:a16="http://schemas.microsoft.com/office/drawing/2014/main" id="{86937ADE-FF21-1F4F-88D5-665DD24846A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Oval 465">
                    <a:extLst>
                      <a:ext uri="{FF2B5EF4-FFF2-40B4-BE49-F238E27FC236}">
                        <a16:creationId xmlns:a16="http://schemas.microsoft.com/office/drawing/2014/main" id="{85AA3CE1-462F-D744-8FC4-DB0111D2963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2" name="Oval 461">
                  <a:extLst>
                    <a:ext uri="{FF2B5EF4-FFF2-40B4-BE49-F238E27FC236}">
                      <a16:creationId xmlns:a16="http://schemas.microsoft.com/office/drawing/2014/main" id="{64D8EEE1-4D21-254B-8F42-9881F5E5550B}"/>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Oval 462">
                  <a:extLst>
                    <a:ext uri="{FF2B5EF4-FFF2-40B4-BE49-F238E27FC236}">
                      <a16:creationId xmlns:a16="http://schemas.microsoft.com/office/drawing/2014/main" id="{956F8724-8DDE-F040-B668-26020AD975F9}"/>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1" name="Group 110">
                <a:extLst>
                  <a:ext uri="{FF2B5EF4-FFF2-40B4-BE49-F238E27FC236}">
                    <a16:creationId xmlns:a16="http://schemas.microsoft.com/office/drawing/2014/main" id="{9B2AE852-CF0C-E14D-8474-7D85FE0E1363}"/>
                  </a:ext>
                </a:extLst>
              </p:cNvPr>
              <p:cNvGrpSpPr/>
              <p:nvPr/>
            </p:nvGrpSpPr>
            <p:grpSpPr>
              <a:xfrm>
                <a:off x="9731921" y="2544571"/>
                <a:ext cx="45719" cy="217803"/>
                <a:chOff x="7064266" y="2544571"/>
                <a:chExt cx="45719" cy="217803"/>
              </a:xfrm>
            </p:grpSpPr>
            <p:grpSp>
              <p:nvGrpSpPr>
                <p:cNvPr id="455" name="Group 454">
                  <a:extLst>
                    <a:ext uri="{FF2B5EF4-FFF2-40B4-BE49-F238E27FC236}">
                      <a16:creationId xmlns:a16="http://schemas.microsoft.com/office/drawing/2014/main" id="{15F65225-D003-4548-8CED-EC739DE4DCBD}"/>
                    </a:ext>
                  </a:extLst>
                </p:cNvPr>
                <p:cNvGrpSpPr/>
                <p:nvPr/>
              </p:nvGrpSpPr>
              <p:grpSpPr>
                <a:xfrm>
                  <a:off x="7073791" y="2583180"/>
                  <a:ext cx="28800" cy="132575"/>
                  <a:chOff x="7030086" y="2583180"/>
                  <a:chExt cx="28800" cy="132575"/>
                </a:xfrm>
              </p:grpSpPr>
              <p:sp>
                <p:nvSpPr>
                  <p:cNvPr id="458" name="Oval 457">
                    <a:extLst>
                      <a:ext uri="{FF2B5EF4-FFF2-40B4-BE49-F238E27FC236}">
                        <a16:creationId xmlns:a16="http://schemas.microsoft.com/office/drawing/2014/main" id="{F9A7A5FF-5EB3-9B40-9232-AE4CD35F361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Oval 458">
                    <a:extLst>
                      <a:ext uri="{FF2B5EF4-FFF2-40B4-BE49-F238E27FC236}">
                        <a16:creationId xmlns:a16="http://schemas.microsoft.com/office/drawing/2014/main" id="{0959F733-7197-8343-AB45-E0314994450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Oval 459">
                    <a:extLst>
                      <a:ext uri="{FF2B5EF4-FFF2-40B4-BE49-F238E27FC236}">
                        <a16:creationId xmlns:a16="http://schemas.microsoft.com/office/drawing/2014/main" id="{087E757D-D5C2-7847-BF82-D42709D73F2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6" name="Oval 455">
                  <a:extLst>
                    <a:ext uri="{FF2B5EF4-FFF2-40B4-BE49-F238E27FC236}">
                      <a16:creationId xmlns:a16="http://schemas.microsoft.com/office/drawing/2014/main" id="{89163F6A-A4C3-2B46-AD95-980F3FA612C2}"/>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Oval 456">
                  <a:extLst>
                    <a:ext uri="{FF2B5EF4-FFF2-40B4-BE49-F238E27FC236}">
                      <a16:creationId xmlns:a16="http://schemas.microsoft.com/office/drawing/2014/main" id="{49ABB887-F78F-3447-A706-35D635DDA7CA}"/>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oup 111">
                <a:extLst>
                  <a:ext uri="{FF2B5EF4-FFF2-40B4-BE49-F238E27FC236}">
                    <a16:creationId xmlns:a16="http://schemas.microsoft.com/office/drawing/2014/main" id="{FAA6AD0A-7485-C84A-AF85-D282C5C0F0AA}"/>
                  </a:ext>
                </a:extLst>
              </p:cNvPr>
              <p:cNvGrpSpPr/>
              <p:nvPr/>
            </p:nvGrpSpPr>
            <p:grpSpPr>
              <a:xfrm>
                <a:off x="9774286" y="2544571"/>
                <a:ext cx="45719" cy="217803"/>
                <a:chOff x="7107972" y="2544571"/>
                <a:chExt cx="45719" cy="217803"/>
              </a:xfrm>
            </p:grpSpPr>
            <p:grpSp>
              <p:nvGrpSpPr>
                <p:cNvPr id="449" name="Group 448">
                  <a:extLst>
                    <a:ext uri="{FF2B5EF4-FFF2-40B4-BE49-F238E27FC236}">
                      <a16:creationId xmlns:a16="http://schemas.microsoft.com/office/drawing/2014/main" id="{7189F107-6EE3-7D49-864A-CAD3C823404C}"/>
                    </a:ext>
                  </a:extLst>
                </p:cNvPr>
                <p:cNvGrpSpPr/>
                <p:nvPr/>
              </p:nvGrpSpPr>
              <p:grpSpPr>
                <a:xfrm>
                  <a:off x="7117497" y="2583180"/>
                  <a:ext cx="28800" cy="132575"/>
                  <a:chOff x="7030086" y="2583180"/>
                  <a:chExt cx="28800" cy="132575"/>
                </a:xfrm>
              </p:grpSpPr>
              <p:sp>
                <p:nvSpPr>
                  <p:cNvPr id="452" name="Oval 451">
                    <a:extLst>
                      <a:ext uri="{FF2B5EF4-FFF2-40B4-BE49-F238E27FC236}">
                        <a16:creationId xmlns:a16="http://schemas.microsoft.com/office/drawing/2014/main" id="{358283F0-5580-5B45-AA56-EB10ADBB359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Oval 452">
                    <a:extLst>
                      <a:ext uri="{FF2B5EF4-FFF2-40B4-BE49-F238E27FC236}">
                        <a16:creationId xmlns:a16="http://schemas.microsoft.com/office/drawing/2014/main" id="{382CD22E-7341-2448-9488-1D2C2B96407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Oval 453">
                    <a:extLst>
                      <a:ext uri="{FF2B5EF4-FFF2-40B4-BE49-F238E27FC236}">
                        <a16:creationId xmlns:a16="http://schemas.microsoft.com/office/drawing/2014/main" id="{C8CCB6B0-26C3-D941-92A0-FFBCA449829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0" name="Oval 449">
                  <a:extLst>
                    <a:ext uri="{FF2B5EF4-FFF2-40B4-BE49-F238E27FC236}">
                      <a16:creationId xmlns:a16="http://schemas.microsoft.com/office/drawing/2014/main" id="{09A926FA-9DCA-344D-BC88-827B2B71508C}"/>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1" name="Oval 450">
                  <a:extLst>
                    <a:ext uri="{FF2B5EF4-FFF2-40B4-BE49-F238E27FC236}">
                      <a16:creationId xmlns:a16="http://schemas.microsoft.com/office/drawing/2014/main" id="{C7887B81-A2E6-F949-869A-15A90CF0CABA}"/>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oup 112">
                <a:extLst>
                  <a:ext uri="{FF2B5EF4-FFF2-40B4-BE49-F238E27FC236}">
                    <a16:creationId xmlns:a16="http://schemas.microsoft.com/office/drawing/2014/main" id="{ABF6E150-2741-EA4C-96FB-09BED836A3BB}"/>
                  </a:ext>
                </a:extLst>
              </p:cNvPr>
              <p:cNvGrpSpPr/>
              <p:nvPr/>
            </p:nvGrpSpPr>
            <p:grpSpPr>
              <a:xfrm>
                <a:off x="9816651" y="2544571"/>
                <a:ext cx="45719" cy="217803"/>
                <a:chOff x="7020561" y="2544571"/>
                <a:chExt cx="45719" cy="217803"/>
              </a:xfrm>
            </p:grpSpPr>
            <p:grpSp>
              <p:nvGrpSpPr>
                <p:cNvPr id="443" name="Group 442">
                  <a:extLst>
                    <a:ext uri="{FF2B5EF4-FFF2-40B4-BE49-F238E27FC236}">
                      <a16:creationId xmlns:a16="http://schemas.microsoft.com/office/drawing/2014/main" id="{0F2F5F74-1CD7-1B42-99E1-B8352D11DA2C}"/>
                    </a:ext>
                  </a:extLst>
                </p:cNvPr>
                <p:cNvGrpSpPr/>
                <p:nvPr/>
              </p:nvGrpSpPr>
              <p:grpSpPr>
                <a:xfrm>
                  <a:off x="7030086" y="2583180"/>
                  <a:ext cx="28800" cy="132575"/>
                  <a:chOff x="7030086" y="2583180"/>
                  <a:chExt cx="28800" cy="132575"/>
                </a:xfrm>
              </p:grpSpPr>
              <p:sp>
                <p:nvSpPr>
                  <p:cNvPr id="446" name="Oval 445">
                    <a:extLst>
                      <a:ext uri="{FF2B5EF4-FFF2-40B4-BE49-F238E27FC236}">
                        <a16:creationId xmlns:a16="http://schemas.microsoft.com/office/drawing/2014/main" id="{B6C68A9A-34FB-BD49-B8EB-BF171326417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Oval 446">
                    <a:extLst>
                      <a:ext uri="{FF2B5EF4-FFF2-40B4-BE49-F238E27FC236}">
                        <a16:creationId xmlns:a16="http://schemas.microsoft.com/office/drawing/2014/main" id="{2D7CC5C6-E569-E342-A9D0-8184F09D0D7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Oval 447">
                    <a:extLst>
                      <a:ext uri="{FF2B5EF4-FFF2-40B4-BE49-F238E27FC236}">
                        <a16:creationId xmlns:a16="http://schemas.microsoft.com/office/drawing/2014/main" id="{BDD4210E-E4DE-8546-A8AC-9E6C59847A8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Oval 443">
                  <a:extLst>
                    <a:ext uri="{FF2B5EF4-FFF2-40B4-BE49-F238E27FC236}">
                      <a16:creationId xmlns:a16="http://schemas.microsoft.com/office/drawing/2014/main" id="{15EB26F8-82D0-754A-B796-495872A58B22}"/>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5" name="Oval 444">
                  <a:extLst>
                    <a:ext uri="{FF2B5EF4-FFF2-40B4-BE49-F238E27FC236}">
                      <a16:creationId xmlns:a16="http://schemas.microsoft.com/office/drawing/2014/main" id="{6ED96AB5-95BA-3E42-AC70-FC13DEABA26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oup 113">
                <a:extLst>
                  <a:ext uri="{FF2B5EF4-FFF2-40B4-BE49-F238E27FC236}">
                    <a16:creationId xmlns:a16="http://schemas.microsoft.com/office/drawing/2014/main" id="{06D6BDAA-E4F3-CD4B-80D5-4080114877D4}"/>
                  </a:ext>
                </a:extLst>
              </p:cNvPr>
              <p:cNvGrpSpPr/>
              <p:nvPr/>
            </p:nvGrpSpPr>
            <p:grpSpPr>
              <a:xfrm>
                <a:off x="9859016" y="2544571"/>
                <a:ext cx="45719" cy="217803"/>
                <a:chOff x="7064266" y="2544571"/>
                <a:chExt cx="45719" cy="217803"/>
              </a:xfrm>
            </p:grpSpPr>
            <p:grpSp>
              <p:nvGrpSpPr>
                <p:cNvPr id="437" name="Group 436">
                  <a:extLst>
                    <a:ext uri="{FF2B5EF4-FFF2-40B4-BE49-F238E27FC236}">
                      <a16:creationId xmlns:a16="http://schemas.microsoft.com/office/drawing/2014/main" id="{C526345B-8711-774F-89DB-C1E64080BC68}"/>
                    </a:ext>
                  </a:extLst>
                </p:cNvPr>
                <p:cNvGrpSpPr/>
                <p:nvPr/>
              </p:nvGrpSpPr>
              <p:grpSpPr>
                <a:xfrm>
                  <a:off x="7073791" y="2583180"/>
                  <a:ext cx="28800" cy="132575"/>
                  <a:chOff x="7030086" y="2583180"/>
                  <a:chExt cx="28800" cy="132575"/>
                </a:xfrm>
              </p:grpSpPr>
              <p:sp>
                <p:nvSpPr>
                  <p:cNvPr id="440" name="Oval 439">
                    <a:extLst>
                      <a:ext uri="{FF2B5EF4-FFF2-40B4-BE49-F238E27FC236}">
                        <a16:creationId xmlns:a16="http://schemas.microsoft.com/office/drawing/2014/main" id="{5FE2461E-34C1-754C-B20E-DFD0F95A68D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Oval 440">
                    <a:extLst>
                      <a:ext uri="{FF2B5EF4-FFF2-40B4-BE49-F238E27FC236}">
                        <a16:creationId xmlns:a16="http://schemas.microsoft.com/office/drawing/2014/main" id="{F4D7FD8C-8F53-CF4D-A5A9-EBD09897BC7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Oval 441">
                    <a:extLst>
                      <a:ext uri="{FF2B5EF4-FFF2-40B4-BE49-F238E27FC236}">
                        <a16:creationId xmlns:a16="http://schemas.microsoft.com/office/drawing/2014/main" id="{EC01FDDC-8068-4C4A-91A4-E44A5E33AA4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8" name="Oval 437">
                  <a:extLst>
                    <a:ext uri="{FF2B5EF4-FFF2-40B4-BE49-F238E27FC236}">
                      <a16:creationId xmlns:a16="http://schemas.microsoft.com/office/drawing/2014/main" id="{FBE0E418-17DC-8A46-B677-39BE454F74B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 name="Oval 438">
                  <a:extLst>
                    <a:ext uri="{FF2B5EF4-FFF2-40B4-BE49-F238E27FC236}">
                      <a16:creationId xmlns:a16="http://schemas.microsoft.com/office/drawing/2014/main" id="{57DDEB70-9212-FC41-BFB6-3F68FD09BBB8}"/>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oup 114">
                <a:extLst>
                  <a:ext uri="{FF2B5EF4-FFF2-40B4-BE49-F238E27FC236}">
                    <a16:creationId xmlns:a16="http://schemas.microsoft.com/office/drawing/2014/main" id="{06406409-9C93-E049-8A93-FB26415DBC0C}"/>
                  </a:ext>
                </a:extLst>
              </p:cNvPr>
              <p:cNvGrpSpPr/>
              <p:nvPr/>
            </p:nvGrpSpPr>
            <p:grpSpPr>
              <a:xfrm>
                <a:off x="9901381" y="2544571"/>
                <a:ext cx="45719" cy="217803"/>
                <a:chOff x="7107972" y="2544571"/>
                <a:chExt cx="45719" cy="217803"/>
              </a:xfrm>
            </p:grpSpPr>
            <p:grpSp>
              <p:nvGrpSpPr>
                <p:cNvPr id="431" name="Group 430">
                  <a:extLst>
                    <a:ext uri="{FF2B5EF4-FFF2-40B4-BE49-F238E27FC236}">
                      <a16:creationId xmlns:a16="http://schemas.microsoft.com/office/drawing/2014/main" id="{4186A5A1-D77D-C74A-A556-0456CFD25B4A}"/>
                    </a:ext>
                  </a:extLst>
                </p:cNvPr>
                <p:cNvGrpSpPr/>
                <p:nvPr/>
              </p:nvGrpSpPr>
              <p:grpSpPr>
                <a:xfrm>
                  <a:off x="7117497" y="2583180"/>
                  <a:ext cx="28800" cy="132575"/>
                  <a:chOff x="7030086" y="2583180"/>
                  <a:chExt cx="28800" cy="132575"/>
                </a:xfrm>
              </p:grpSpPr>
              <p:sp>
                <p:nvSpPr>
                  <p:cNvPr id="434" name="Oval 433">
                    <a:extLst>
                      <a:ext uri="{FF2B5EF4-FFF2-40B4-BE49-F238E27FC236}">
                        <a16:creationId xmlns:a16="http://schemas.microsoft.com/office/drawing/2014/main" id="{57ACFA75-4C85-5B49-BDF2-1A48789B486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Oval 434">
                    <a:extLst>
                      <a:ext uri="{FF2B5EF4-FFF2-40B4-BE49-F238E27FC236}">
                        <a16:creationId xmlns:a16="http://schemas.microsoft.com/office/drawing/2014/main" id="{9A5B5207-CA22-1F41-AA6D-0B09338D6A6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435">
                    <a:extLst>
                      <a:ext uri="{FF2B5EF4-FFF2-40B4-BE49-F238E27FC236}">
                        <a16:creationId xmlns:a16="http://schemas.microsoft.com/office/drawing/2014/main" id="{7E20B60E-B23E-7A46-8A3A-2B56191430E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2" name="Oval 431">
                  <a:extLst>
                    <a:ext uri="{FF2B5EF4-FFF2-40B4-BE49-F238E27FC236}">
                      <a16:creationId xmlns:a16="http://schemas.microsoft.com/office/drawing/2014/main" id="{A91C3E8B-BECE-D444-BE71-0B39F50677D2}"/>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3" name="Oval 432">
                  <a:extLst>
                    <a:ext uri="{FF2B5EF4-FFF2-40B4-BE49-F238E27FC236}">
                      <a16:creationId xmlns:a16="http://schemas.microsoft.com/office/drawing/2014/main" id="{EC0C85D8-1629-0446-94AB-190DD2812AE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6" name="Group 115">
                <a:extLst>
                  <a:ext uri="{FF2B5EF4-FFF2-40B4-BE49-F238E27FC236}">
                    <a16:creationId xmlns:a16="http://schemas.microsoft.com/office/drawing/2014/main" id="{1A1E8228-B1B3-E545-82F3-D6D7E3384109}"/>
                  </a:ext>
                </a:extLst>
              </p:cNvPr>
              <p:cNvGrpSpPr/>
              <p:nvPr/>
            </p:nvGrpSpPr>
            <p:grpSpPr>
              <a:xfrm>
                <a:off x="9943746" y="2544571"/>
                <a:ext cx="45719" cy="217803"/>
                <a:chOff x="7020561" y="2544571"/>
                <a:chExt cx="45719" cy="217803"/>
              </a:xfrm>
            </p:grpSpPr>
            <p:grpSp>
              <p:nvGrpSpPr>
                <p:cNvPr id="425" name="Group 424">
                  <a:extLst>
                    <a:ext uri="{FF2B5EF4-FFF2-40B4-BE49-F238E27FC236}">
                      <a16:creationId xmlns:a16="http://schemas.microsoft.com/office/drawing/2014/main" id="{2556A879-9944-1C4E-AF25-853DAE4E9F74}"/>
                    </a:ext>
                  </a:extLst>
                </p:cNvPr>
                <p:cNvGrpSpPr/>
                <p:nvPr/>
              </p:nvGrpSpPr>
              <p:grpSpPr>
                <a:xfrm>
                  <a:off x="7030086" y="2583180"/>
                  <a:ext cx="28800" cy="132575"/>
                  <a:chOff x="7030086" y="2583180"/>
                  <a:chExt cx="28800" cy="132575"/>
                </a:xfrm>
              </p:grpSpPr>
              <p:sp>
                <p:nvSpPr>
                  <p:cNvPr id="428" name="Oval 427">
                    <a:extLst>
                      <a:ext uri="{FF2B5EF4-FFF2-40B4-BE49-F238E27FC236}">
                        <a16:creationId xmlns:a16="http://schemas.microsoft.com/office/drawing/2014/main" id="{F5F673D7-7F74-4B4F-93D3-95C0C33A55E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Oval 428">
                    <a:extLst>
                      <a:ext uri="{FF2B5EF4-FFF2-40B4-BE49-F238E27FC236}">
                        <a16:creationId xmlns:a16="http://schemas.microsoft.com/office/drawing/2014/main" id="{B1949EBF-7568-EB4A-8BCB-EF6BC78FB1F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Oval 429">
                    <a:extLst>
                      <a:ext uri="{FF2B5EF4-FFF2-40B4-BE49-F238E27FC236}">
                        <a16:creationId xmlns:a16="http://schemas.microsoft.com/office/drawing/2014/main" id="{104FD7AE-2A4F-254B-BDD7-DD67E1A0C6A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6" name="Oval 425">
                  <a:extLst>
                    <a:ext uri="{FF2B5EF4-FFF2-40B4-BE49-F238E27FC236}">
                      <a16:creationId xmlns:a16="http://schemas.microsoft.com/office/drawing/2014/main" id="{2880FE41-7787-8F44-9C48-DB5D5F611C90}"/>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 name="Oval 426">
                  <a:extLst>
                    <a:ext uri="{FF2B5EF4-FFF2-40B4-BE49-F238E27FC236}">
                      <a16:creationId xmlns:a16="http://schemas.microsoft.com/office/drawing/2014/main" id="{F1CF3824-5AEE-EE4B-8FDA-055A44CCD899}"/>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oup 116">
                <a:extLst>
                  <a:ext uri="{FF2B5EF4-FFF2-40B4-BE49-F238E27FC236}">
                    <a16:creationId xmlns:a16="http://schemas.microsoft.com/office/drawing/2014/main" id="{C74C1A20-130D-3A43-834F-7EED2F134F25}"/>
                  </a:ext>
                </a:extLst>
              </p:cNvPr>
              <p:cNvGrpSpPr/>
              <p:nvPr/>
            </p:nvGrpSpPr>
            <p:grpSpPr>
              <a:xfrm>
                <a:off x="9986111" y="2544571"/>
                <a:ext cx="45719" cy="217803"/>
                <a:chOff x="7064266" y="2544571"/>
                <a:chExt cx="45719" cy="217803"/>
              </a:xfrm>
            </p:grpSpPr>
            <p:grpSp>
              <p:nvGrpSpPr>
                <p:cNvPr id="419" name="Group 418">
                  <a:extLst>
                    <a:ext uri="{FF2B5EF4-FFF2-40B4-BE49-F238E27FC236}">
                      <a16:creationId xmlns:a16="http://schemas.microsoft.com/office/drawing/2014/main" id="{2D1605F2-1D87-E749-8FD6-883C3FAF8A54}"/>
                    </a:ext>
                  </a:extLst>
                </p:cNvPr>
                <p:cNvGrpSpPr/>
                <p:nvPr/>
              </p:nvGrpSpPr>
              <p:grpSpPr>
                <a:xfrm>
                  <a:off x="7073791" y="2583180"/>
                  <a:ext cx="28800" cy="132575"/>
                  <a:chOff x="7030086" y="2583180"/>
                  <a:chExt cx="28800" cy="132575"/>
                </a:xfrm>
              </p:grpSpPr>
              <p:sp>
                <p:nvSpPr>
                  <p:cNvPr id="422" name="Oval 421">
                    <a:extLst>
                      <a:ext uri="{FF2B5EF4-FFF2-40B4-BE49-F238E27FC236}">
                        <a16:creationId xmlns:a16="http://schemas.microsoft.com/office/drawing/2014/main" id="{13B1AD03-9A14-5247-9BAA-92092238220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Oval 422">
                    <a:extLst>
                      <a:ext uri="{FF2B5EF4-FFF2-40B4-BE49-F238E27FC236}">
                        <a16:creationId xmlns:a16="http://schemas.microsoft.com/office/drawing/2014/main" id="{9F245A98-799D-504D-8237-9C863D2BAC7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Oval 423">
                    <a:extLst>
                      <a:ext uri="{FF2B5EF4-FFF2-40B4-BE49-F238E27FC236}">
                        <a16:creationId xmlns:a16="http://schemas.microsoft.com/office/drawing/2014/main" id="{E842EB37-B88D-FB40-B5AD-6AC26792BC7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0" name="Oval 419">
                  <a:extLst>
                    <a:ext uri="{FF2B5EF4-FFF2-40B4-BE49-F238E27FC236}">
                      <a16:creationId xmlns:a16="http://schemas.microsoft.com/office/drawing/2014/main" id="{F8529E53-0A24-F148-9FC3-6EEE10CEEC1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 name="Oval 420">
                  <a:extLst>
                    <a:ext uri="{FF2B5EF4-FFF2-40B4-BE49-F238E27FC236}">
                      <a16:creationId xmlns:a16="http://schemas.microsoft.com/office/drawing/2014/main" id="{5022AD79-2A52-D240-B7B5-71B68590400D}"/>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oup 117">
                <a:extLst>
                  <a:ext uri="{FF2B5EF4-FFF2-40B4-BE49-F238E27FC236}">
                    <a16:creationId xmlns:a16="http://schemas.microsoft.com/office/drawing/2014/main" id="{8184D106-5C81-6844-BD41-5253812F01DA}"/>
                  </a:ext>
                </a:extLst>
              </p:cNvPr>
              <p:cNvGrpSpPr/>
              <p:nvPr/>
            </p:nvGrpSpPr>
            <p:grpSpPr>
              <a:xfrm>
                <a:off x="10028476" y="2544571"/>
                <a:ext cx="45719" cy="217803"/>
                <a:chOff x="7107972" y="2544571"/>
                <a:chExt cx="45719" cy="217803"/>
              </a:xfrm>
            </p:grpSpPr>
            <p:grpSp>
              <p:nvGrpSpPr>
                <p:cNvPr id="413" name="Group 412">
                  <a:extLst>
                    <a:ext uri="{FF2B5EF4-FFF2-40B4-BE49-F238E27FC236}">
                      <a16:creationId xmlns:a16="http://schemas.microsoft.com/office/drawing/2014/main" id="{41728ED1-5720-D84B-9A44-185D69E78B71}"/>
                    </a:ext>
                  </a:extLst>
                </p:cNvPr>
                <p:cNvGrpSpPr/>
                <p:nvPr/>
              </p:nvGrpSpPr>
              <p:grpSpPr>
                <a:xfrm>
                  <a:off x="7117497" y="2583180"/>
                  <a:ext cx="28800" cy="132575"/>
                  <a:chOff x="7030086" y="2583180"/>
                  <a:chExt cx="28800" cy="132575"/>
                </a:xfrm>
              </p:grpSpPr>
              <p:sp>
                <p:nvSpPr>
                  <p:cNvPr id="416" name="Oval 415">
                    <a:extLst>
                      <a:ext uri="{FF2B5EF4-FFF2-40B4-BE49-F238E27FC236}">
                        <a16:creationId xmlns:a16="http://schemas.microsoft.com/office/drawing/2014/main" id="{67F6A57F-9E19-B341-AFE2-59A5807F3F7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Oval 416">
                    <a:extLst>
                      <a:ext uri="{FF2B5EF4-FFF2-40B4-BE49-F238E27FC236}">
                        <a16:creationId xmlns:a16="http://schemas.microsoft.com/office/drawing/2014/main" id="{44FD2B58-6F49-DD44-B5CC-4417055299A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Oval 417">
                    <a:extLst>
                      <a:ext uri="{FF2B5EF4-FFF2-40B4-BE49-F238E27FC236}">
                        <a16:creationId xmlns:a16="http://schemas.microsoft.com/office/drawing/2014/main" id="{832E07F4-566F-E249-93AB-8F0E3FDDA6B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 name="Oval 413">
                  <a:extLst>
                    <a:ext uri="{FF2B5EF4-FFF2-40B4-BE49-F238E27FC236}">
                      <a16:creationId xmlns:a16="http://schemas.microsoft.com/office/drawing/2014/main" id="{6571925E-4B7A-5646-B4AA-E66016D434C8}"/>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 name="Oval 414">
                  <a:extLst>
                    <a:ext uri="{FF2B5EF4-FFF2-40B4-BE49-F238E27FC236}">
                      <a16:creationId xmlns:a16="http://schemas.microsoft.com/office/drawing/2014/main" id="{2C715DBF-A454-8642-8FCC-15CBA668458A}"/>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 name="Group 118">
                <a:extLst>
                  <a:ext uri="{FF2B5EF4-FFF2-40B4-BE49-F238E27FC236}">
                    <a16:creationId xmlns:a16="http://schemas.microsoft.com/office/drawing/2014/main" id="{E23E365B-34BE-8240-8E3F-D9F49D5C0D51}"/>
                  </a:ext>
                </a:extLst>
              </p:cNvPr>
              <p:cNvGrpSpPr/>
              <p:nvPr/>
            </p:nvGrpSpPr>
            <p:grpSpPr>
              <a:xfrm>
                <a:off x="10070841" y="2544571"/>
                <a:ext cx="45719" cy="217803"/>
                <a:chOff x="7020561" y="2544571"/>
                <a:chExt cx="45719" cy="217803"/>
              </a:xfrm>
            </p:grpSpPr>
            <p:grpSp>
              <p:nvGrpSpPr>
                <p:cNvPr id="407" name="Group 406">
                  <a:extLst>
                    <a:ext uri="{FF2B5EF4-FFF2-40B4-BE49-F238E27FC236}">
                      <a16:creationId xmlns:a16="http://schemas.microsoft.com/office/drawing/2014/main" id="{1F13BFD6-80A4-5D4C-82FE-7AF25BF97183}"/>
                    </a:ext>
                  </a:extLst>
                </p:cNvPr>
                <p:cNvGrpSpPr/>
                <p:nvPr/>
              </p:nvGrpSpPr>
              <p:grpSpPr>
                <a:xfrm>
                  <a:off x="7030086" y="2583180"/>
                  <a:ext cx="28800" cy="132575"/>
                  <a:chOff x="7030086" y="2583180"/>
                  <a:chExt cx="28800" cy="132575"/>
                </a:xfrm>
              </p:grpSpPr>
              <p:sp>
                <p:nvSpPr>
                  <p:cNvPr id="410" name="Oval 409">
                    <a:extLst>
                      <a:ext uri="{FF2B5EF4-FFF2-40B4-BE49-F238E27FC236}">
                        <a16:creationId xmlns:a16="http://schemas.microsoft.com/office/drawing/2014/main" id="{596BA343-EB3C-C34B-8D94-1E4618AAB2C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Oval 410">
                    <a:extLst>
                      <a:ext uri="{FF2B5EF4-FFF2-40B4-BE49-F238E27FC236}">
                        <a16:creationId xmlns:a16="http://schemas.microsoft.com/office/drawing/2014/main" id="{96F68A7B-9A04-034F-AFBB-9BB403BBA24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Oval 411">
                    <a:extLst>
                      <a:ext uri="{FF2B5EF4-FFF2-40B4-BE49-F238E27FC236}">
                        <a16:creationId xmlns:a16="http://schemas.microsoft.com/office/drawing/2014/main" id="{924D92FC-1AD4-D54A-B7BE-F8DBC6D7AD2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8" name="Oval 407">
                  <a:extLst>
                    <a:ext uri="{FF2B5EF4-FFF2-40B4-BE49-F238E27FC236}">
                      <a16:creationId xmlns:a16="http://schemas.microsoft.com/office/drawing/2014/main" id="{43FC5476-8810-DB46-9651-2A86EBBF5908}"/>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 name="Oval 408">
                  <a:extLst>
                    <a:ext uri="{FF2B5EF4-FFF2-40B4-BE49-F238E27FC236}">
                      <a16:creationId xmlns:a16="http://schemas.microsoft.com/office/drawing/2014/main" id="{8C174411-18E7-2C4B-8A9C-D95CB98CCBD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0" name="Group 119">
                <a:extLst>
                  <a:ext uri="{FF2B5EF4-FFF2-40B4-BE49-F238E27FC236}">
                    <a16:creationId xmlns:a16="http://schemas.microsoft.com/office/drawing/2014/main" id="{B19EC179-6DDD-5049-BF4F-052E3C1DD62B}"/>
                  </a:ext>
                </a:extLst>
              </p:cNvPr>
              <p:cNvGrpSpPr/>
              <p:nvPr/>
            </p:nvGrpSpPr>
            <p:grpSpPr>
              <a:xfrm>
                <a:off x="10113206" y="2544571"/>
                <a:ext cx="45719" cy="217803"/>
                <a:chOff x="7064266" y="2544571"/>
                <a:chExt cx="45719" cy="217803"/>
              </a:xfrm>
            </p:grpSpPr>
            <p:grpSp>
              <p:nvGrpSpPr>
                <p:cNvPr id="401" name="Group 400">
                  <a:extLst>
                    <a:ext uri="{FF2B5EF4-FFF2-40B4-BE49-F238E27FC236}">
                      <a16:creationId xmlns:a16="http://schemas.microsoft.com/office/drawing/2014/main" id="{97008A99-50DB-FD42-8F8B-8D686C72A037}"/>
                    </a:ext>
                  </a:extLst>
                </p:cNvPr>
                <p:cNvGrpSpPr/>
                <p:nvPr/>
              </p:nvGrpSpPr>
              <p:grpSpPr>
                <a:xfrm>
                  <a:off x="7073791" y="2583180"/>
                  <a:ext cx="28800" cy="132575"/>
                  <a:chOff x="7030086" y="2583180"/>
                  <a:chExt cx="28800" cy="132575"/>
                </a:xfrm>
              </p:grpSpPr>
              <p:sp>
                <p:nvSpPr>
                  <p:cNvPr id="404" name="Oval 403">
                    <a:extLst>
                      <a:ext uri="{FF2B5EF4-FFF2-40B4-BE49-F238E27FC236}">
                        <a16:creationId xmlns:a16="http://schemas.microsoft.com/office/drawing/2014/main" id="{438CB3A7-B44E-E74C-81F8-35864DE0A51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Oval 404">
                    <a:extLst>
                      <a:ext uri="{FF2B5EF4-FFF2-40B4-BE49-F238E27FC236}">
                        <a16:creationId xmlns:a16="http://schemas.microsoft.com/office/drawing/2014/main" id="{28DAE7D1-EA0C-D641-B1F1-C47DE019698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Oval 405">
                    <a:extLst>
                      <a:ext uri="{FF2B5EF4-FFF2-40B4-BE49-F238E27FC236}">
                        <a16:creationId xmlns:a16="http://schemas.microsoft.com/office/drawing/2014/main" id="{8ADD0670-5BEF-FB41-9B12-9B4B7A803A2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2" name="Oval 401">
                  <a:extLst>
                    <a:ext uri="{FF2B5EF4-FFF2-40B4-BE49-F238E27FC236}">
                      <a16:creationId xmlns:a16="http://schemas.microsoft.com/office/drawing/2014/main" id="{6AD3FD2B-6FBB-C641-A544-69C9016839DF}"/>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Oval 402">
                  <a:extLst>
                    <a:ext uri="{FF2B5EF4-FFF2-40B4-BE49-F238E27FC236}">
                      <a16:creationId xmlns:a16="http://schemas.microsoft.com/office/drawing/2014/main" id="{B7650622-5C49-1B4D-8C5B-5729267AF5A7}"/>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oup 120">
                <a:extLst>
                  <a:ext uri="{FF2B5EF4-FFF2-40B4-BE49-F238E27FC236}">
                    <a16:creationId xmlns:a16="http://schemas.microsoft.com/office/drawing/2014/main" id="{FFFF4591-36E2-E74A-9438-94866017EF16}"/>
                  </a:ext>
                </a:extLst>
              </p:cNvPr>
              <p:cNvGrpSpPr/>
              <p:nvPr/>
            </p:nvGrpSpPr>
            <p:grpSpPr>
              <a:xfrm>
                <a:off x="10155571" y="2544571"/>
                <a:ext cx="45719" cy="217803"/>
                <a:chOff x="7107972" y="2544571"/>
                <a:chExt cx="45719" cy="217803"/>
              </a:xfrm>
            </p:grpSpPr>
            <p:grpSp>
              <p:nvGrpSpPr>
                <p:cNvPr id="395" name="Group 394">
                  <a:extLst>
                    <a:ext uri="{FF2B5EF4-FFF2-40B4-BE49-F238E27FC236}">
                      <a16:creationId xmlns:a16="http://schemas.microsoft.com/office/drawing/2014/main" id="{7CE0825E-A7CA-0C45-9814-E5BB673F95B6}"/>
                    </a:ext>
                  </a:extLst>
                </p:cNvPr>
                <p:cNvGrpSpPr/>
                <p:nvPr/>
              </p:nvGrpSpPr>
              <p:grpSpPr>
                <a:xfrm>
                  <a:off x="7117497" y="2583180"/>
                  <a:ext cx="28800" cy="132575"/>
                  <a:chOff x="7030086" y="2583180"/>
                  <a:chExt cx="28800" cy="132575"/>
                </a:xfrm>
              </p:grpSpPr>
              <p:sp>
                <p:nvSpPr>
                  <p:cNvPr id="398" name="Oval 397">
                    <a:extLst>
                      <a:ext uri="{FF2B5EF4-FFF2-40B4-BE49-F238E27FC236}">
                        <a16:creationId xmlns:a16="http://schemas.microsoft.com/office/drawing/2014/main" id="{5962AEF5-D31C-2E4B-9CD1-9F6130E9754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Oval 398">
                    <a:extLst>
                      <a:ext uri="{FF2B5EF4-FFF2-40B4-BE49-F238E27FC236}">
                        <a16:creationId xmlns:a16="http://schemas.microsoft.com/office/drawing/2014/main" id="{0D9C7F4B-A73A-3145-BBB5-8C51CE8E8ED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Oval 399">
                    <a:extLst>
                      <a:ext uri="{FF2B5EF4-FFF2-40B4-BE49-F238E27FC236}">
                        <a16:creationId xmlns:a16="http://schemas.microsoft.com/office/drawing/2014/main" id="{C1F937CD-9F31-1D49-BDB7-C2FBEB3702E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6" name="Oval 395">
                  <a:extLst>
                    <a:ext uri="{FF2B5EF4-FFF2-40B4-BE49-F238E27FC236}">
                      <a16:creationId xmlns:a16="http://schemas.microsoft.com/office/drawing/2014/main" id="{369E1C45-D1D2-6E48-8793-26066C34D184}"/>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Oval 396">
                  <a:extLst>
                    <a:ext uri="{FF2B5EF4-FFF2-40B4-BE49-F238E27FC236}">
                      <a16:creationId xmlns:a16="http://schemas.microsoft.com/office/drawing/2014/main" id="{D4D9DC6E-0FA4-244D-8B5B-19D9BE6B16E9}"/>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a:extLst>
                  <a:ext uri="{FF2B5EF4-FFF2-40B4-BE49-F238E27FC236}">
                    <a16:creationId xmlns:a16="http://schemas.microsoft.com/office/drawing/2014/main" id="{B186C917-97E8-C94C-BA7D-F32E13A77B25}"/>
                  </a:ext>
                </a:extLst>
              </p:cNvPr>
              <p:cNvGrpSpPr/>
              <p:nvPr/>
            </p:nvGrpSpPr>
            <p:grpSpPr>
              <a:xfrm>
                <a:off x="10197936" y="2544571"/>
                <a:ext cx="45719" cy="217803"/>
                <a:chOff x="7020561" y="2544571"/>
                <a:chExt cx="45719" cy="217803"/>
              </a:xfrm>
            </p:grpSpPr>
            <p:grpSp>
              <p:nvGrpSpPr>
                <p:cNvPr id="389" name="Group 388">
                  <a:extLst>
                    <a:ext uri="{FF2B5EF4-FFF2-40B4-BE49-F238E27FC236}">
                      <a16:creationId xmlns:a16="http://schemas.microsoft.com/office/drawing/2014/main" id="{0BC0932A-2D15-D045-A7E4-B2A7F73060C1}"/>
                    </a:ext>
                  </a:extLst>
                </p:cNvPr>
                <p:cNvGrpSpPr/>
                <p:nvPr/>
              </p:nvGrpSpPr>
              <p:grpSpPr>
                <a:xfrm>
                  <a:off x="7030086" y="2583180"/>
                  <a:ext cx="28800" cy="132575"/>
                  <a:chOff x="7030086" y="2583180"/>
                  <a:chExt cx="28800" cy="132575"/>
                </a:xfrm>
              </p:grpSpPr>
              <p:sp>
                <p:nvSpPr>
                  <p:cNvPr id="392" name="Oval 391">
                    <a:extLst>
                      <a:ext uri="{FF2B5EF4-FFF2-40B4-BE49-F238E27FC236}">
                        <a16:creationId xmlns:a16="http://schemas.microsoft.com/office/drawing/2014/main" id="{AAF411EE-67F9-3444-8D87-C08EEE74C34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Oval 392">
                    <a:extLst>
                      <a:ext uri="{FF2B5EF4-FFF2-40B4-BE49-F238E27FC236}">
                        <a16:creationId xmlns:a16="http://schemas.microsoft.com/office/drawing/2014/main" id="{38705A97-6F4E-B749-A398-0A788CA8D8C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Oval 393">
                    <a:extLst>
                      <a:ext uri="{FF2B5EF4-FFF2-40B4-BE49-F238E27FC236}">
                        <a16:creationId xmlns:a16="http://schemas.microsoft.com/office/drawing/2014/main" id="{0673409A-9339-6543-9D9F-3C2D53CDD27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0" name="Oval 389">
                  <a:extLst>
                    <a:ext uri="{FF2B5EF4-FFF2-40B4-BE49-F238E27FC236}">
                      <a16:creationId xmlns:a16="http://schemas.microsoft.com/office/drawing/2014/main" id="{26EFC2BF-0692-3947-B76F-1343D0BF8949}"/>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Oval 390">
                  <a:extLst>
                    <a:ext uri="{FF2B5EF4-FFF2-40B4-BE49-F238E27FC236}">
                      <a16:creationId xmlns:a16="http://schemas.microsoft.com/office/drawing/2014/main" id="{9BE899BE-0878-B64D-B575-971A58A807E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 name="Group 122">
                <a:extLst>
                  <a:ext uri="{FF2B5EF4-FFF2-40B4-BE49-F238E27FC236}">
                    <a16:creationId xmlns:a16="http://schemas.microsoft.com/office/drawing/2014/main" id="{8FF62785-A64E-6B4A-8FDB-AF49E8A71B11}"/>
                  </a:ext>
                </a:extLst>
              </p:cNvPr>
              <p:cNvGrpSpPr/>
              <p:nvPr/>
            </p:nvGrpSpPr>
            <p:grpSpPr>
              <a:xfrm>
                <a:off x="10240301" y="2544571"/>
                <a:ext cx="45719" cy="217803"/>
                <a:chOff x="7064266" y="2544571"/>
                <a:chExt cx="45719" cy="217803"/>
              </a:xfrm>
            </p:grpSpPr>
            <p:grpSp>
              <p:nvGrpSpPr>
                <p:cNvPr id="383" name="Group 382">
                  <a:extLst>
                    <a:ext uri="{FF2B5EF4-FFF2-40B4-BE49-F238E27FC236}">
                      <a16:creationId xmlns:a16="http://schemas.microsoft.com/office/drawing/2014/main" id="{F566213C-6386-9249-A5D0-A71A36A3F4EF}"/>
                    </a:ext>
                  </a:extLst>
                </p:cNvPr>
                <p:cNvGrpSpPr/>
                <p:nvPr/>
              </p:nvGrpSpPr>
              <p:grpSpPr>
                <a:xfrm>
                  <a:off x="7073791" y="2583180"/>
                  <a:ext cx="28800" cy="132575"/>
                  <a:chOff x="7030086" y="2583180"/>
                  <a:chExt cx="28800" cy="132575"/>
                </a:xfrm>
              </p:grpSpPr>
              <p:sp>
                <p:nvSpPr>
                  <p:cNvPr id="386" name="Oval 385">
                    <a:extLst>
                      <a:ext uri="{FF2B5EF4-FFF2-40B4-BE49-F238E27FC236}">
                        <a16:creationId xmlns:a16="http://schemas.microsoft.com/office/drawing/2014/main" id="{0E01FC1F-4D01-C949-9BB1-6C0817F3096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Oval 386">
                    <a:extLst>
                      <a:ext uri="{FF2B5EF4-FFF2-40B4-BE49-F238E27FC236}">
                        <a16:creationId xmlns:a16="http://schemas.microsoft.com/office/drawing/2014/main" id="{F2429EA4-A357-4A40-9CF3-8AAF5F8A09F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Oval 387">
                    <a:extLst>
                      <a:ext uri="{FF2B5EF4-FFF2-40B4-BE49-F238E27FC236}">
                        <a16:creationId xmlns:a16="http://schemas.microsoft.com/office/drawing/2014/main" id="{75929578-10B6-C949-AAB9-A15F00DE332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4" name="Oval 383">
                  <a:extLst>
                    <a:ext uri="{FF2B5EF4-FFF2-40B4-BE49-F238E27FC236}">
                      <a16:creationId xmlns:a16="http://schemas.microsoft.com/office/drawing/2014/main" id="{CF22517A-C6DA-C648-ADEE-A98791EAD16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 name="Oval 384">
                  <a:extLst>
                    <a:ext uri="{FF2B5EF4-FFF2-40B4-BE49-F238E27FC236}">
                      <a16:creationId xmlns:a16="http://schemas.microsoft.com/office/drawing/2014/main" id="{7B92788A-E6C0-6A4C-B41C-FED9E1047F9A}"/>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oup 123">
                <a:extLst>
                  <a:ext uri="{FF2B5EF4-FFF2-40B4-BE49-F238E27FC236}">
                    <a16:creationId xmlns:a16="http://schemas.microsoft.com/office/drawing/2014/main" id="{5B5BA285-4C22-8140-815B-B10BD1F98B3E}"/>
                  </a:ext>
                </a:extLst>
              </p:cNvPr>
              <p:cNvGrpSpPr/>
              <p:nvPr/>
            </p:nvGrpSpPr>
            <p:grpSpPr>
              <a:xfrm>
                <a:off x="10282666" y="2544571"/>
                <a:ext cx="45719" cy="217803"/>
                <a:chOff x="7107972" y="2544571"/>
                <a:chExt cx="45719" cy="217803"/>
              </a:xfrm>
            </p:grpSpPr>
            <p:grpSp>
              <p:nvGrpSpPr>
                <p:cNvPr id="377" name="Group 376">
                  <a:extLst>
                    <a:ext uri="{FF2B5EF4-FFF2-40B4-BE49-F238E27FC236}">
                      <a16:creationId xmlns:a16="http://schemas.microsoft.com/office/drawing/2014/main" id="{904E5ADC-A370-EC4B-9C21-DC76C250DC58}"/>
                    </a:ext>
                  </a:extLst>
                </p:cNvPr>
                <p:cNvGrpSpPr/>
                <p:nvPr/>
              </p:nvGrpSpPr>
              <p:grpSpPr>
                <a:xfrm>
                  <a:off x="7117497" y="2583180"/>
                  <a:ext cx="28800" cy="132575"/>
                  <a:chOff x="7030086" y="2583180"/>
                  <a:chExt cx="28800" cy="132575"/>
                </a:xfrm>
              </p:grpSpPr>
              <p:sp>
                <p:nvSpPr>
                  <p:cNvPr id="380" name="Oval 379">
                    <a:extLst>
                      <a:ext uri="{FF2B5EF4-FFF2-40B4-BE49-F238E27FC236}">
                        <a16:creationId xmlns:a16="http://schemas.microsoft.com/office/drawing/2014/main" id="{BDE24581-2A40-9142-B775-BB8D298B55A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Oval 380">
                    <a:extLst>
                      <a:ext uri="{FF2B5EF4-FFF2-40B4-BE49-F238E27FC236}">
                        <a16:creationId xmlns:a16="http://schemas.microsoft.com/office/drawing/2014/main" id="{C033BCD9-DFE1-F34C-9F5F-7340E279A9D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Oval 381">
                    <a:extLst>
                      <a:ext uri="{FF2B5EF4-FFF2-40B4-BE49-F238E27FC236}">
                        <a16:creationId xmlns:a16="http://schemas.microsoft.com/office/drawing/2014/main" id="{57FB2EF4-8DCA-4E47-AF65-7D8759DF7DE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8" name="Oval 377">
                  <a:extLst>
                    <a:ext uri="{FF2B5EF4-FFF2-40B4-BE49-F238E27FC236}">
                      <a16:creationId xmlns:a16="http://schemas.microsoft.com/office/drawing/2014/main" id="{AFF4F45A-E3C9-C749-B909-C94F0D24AB5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 name="Oval 378">
                  <a:extLst>
                    <a:ext uri="{FF2B5EF4-FFF2-40B4-BE49-F238E27FC236}">
                      <a16:creationId xmlns:a16="http://schemas.microsoft.com/office/drawing/2014/main" id="{CCA68C64-70E9-C643-8997-4D1DA360033E}"/>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ED8D5AD8-7EE2-BC40-80B8-784D4CE7404C}"/>
                  </a:ext>
                </a:extLst>
              </p:cNvPr>
              <p:cNvGrpSpPr/>
              <p:nvPr/>
            </p:nvGrpSpPr>
            <p:grpSpPr>
              <a:xfrm>
                <a:off x="10325031" y="2544571"/>
                <a:ext cx="45719" cy="217803"/>
                <a:chOff x="7020561" y="2544571"/>
                <a:chExt cx="45719" cy="217803"/>
              </a:xfrm>
            </p:grpSpPr>
            <p:grpSp>
              <p:nvGrpSpPr>
                <p:cNvPr id="371" name="Group 370">
                  <a:extLst>
                    <a:ext uri="{FF2B5EF4-FFF2-40B4-BE49-F238E27FC236}">
                      <a16:creationId xmlns:a16="http://schemas.microsoft.com/office/drawing/2014/main" id="{F6B927A2-621F-E64D-B68C-0B33FDAA7D0A}"/>
                    </a:ext>
                  </a:extLst>
                </p:cNvPr>
                <p:cNvGrpSpPr/>
                <p:nvPr/>
              </p:nvGrpSpPr>
              <p:grpSpPr>
                <a:xfrm>
                  <a:off x="7030086" y="2583180"/>
                  <a:ext cx="28800" cy="132575"/>
                  <a:chOff x="7030086" y="2583180"/>
                  <a:chExt cx="28800" cy="132575"/>
                </a:xfrm>
              </p:grpSpPr>
              <p:sp>
                <p:nvSpPr>
                  <p:cNvPr id="374" name="Oval 373">
                    <a:extLst>
                      <a:ext uri="{FF2B5EF4-FFF2-40B4-BE49-F238E27FC236}">
                        <a16:creationId xmlns:a16="http://schemas.microsoft.com/office/drawing/2014/main" id="{3D316EA4-96E5-9F40-A6DD-17A989CAF17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Oval 374">
                    <a:extLst>
                      <a:ext uri="{FF2B5EF4-FFF2-40B4-BE49-F238E27FC236}">
                        <a16:creationId xmlns:a16="http://schemas.microsoft.com/office/drawing/2014/main" id="{3A0A073F-5C60-8749-8783-ABD0DD8F581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Oval 375">
                    <a:extLst>
                      <a:ext uri="{FF2B5EF4-FFF2-40B4-BE49-F238E27FC236}">
                        <a16:creationId xmlns:a16="http://schemas.microsoft.com/office/drawing/2014/main" id="{49C17586-81AD-8143-8E25-52CF94F552A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2" name="Oval 371">
                  <a:extLst>
                    <a:ext uri="{FF2B5EF4-FFF2-40B4-BE49-F238E27FC236}">
                      <a16:creationId xmlns:a16="http://schemas.microsoft.com/office/drawing/2014/main" id="{844BBDE4-29C7-8141-9E90-1533AE54334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 name="Oval 372">
                  <a:extLst>
                    <a:ext uri="{FF2B5EF4-FFF2-40B4-BE49-F238E27FC236}">
                      <a16:creationId xmlns:a16="http://schemas.microsoft.com/office/drawing/2014/main" id="{E6315915-3D13-9041-BA87-A716CC6D345E}"/>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48AB28F4-58DE-9845-8007-187525F5EB39}"/>
                  </a:ext>
                </a:extLst>
              </p:cNvPr>
              <p:cNvGrpSpPr/>
              <p:nvPr/>
            </p:nvGrpSpPr>
            <p:grpSpPr>
              <a:xfrm>
                <a:off x="10367396" y="2544571"/>
                <a:ext cx="45719" cy="217803"/>
                <a:chOff x="7064266" y="2544571"/>
                <a:chExt cx="45719" cy="217803"/>
              </a:xfrm>
            </p:grpSpPr>
            <p:grpSp>
              <p:nvGrpSpPr>
                <p:cNvPr id="365" name="Group 364">
                  <a:extLst>
                    <a:ext uri="{FF2B5EF4-FFF2-40B4-BE49-F238E27FC236}">
                      <a16:creationId xmlns:a16="http://schemas.microsoft.com/office/drawing/2014/main" id="{467BDB16-62B5-7142-8ABA-9313130BB6D6}"/>
                    </a:ext>
                  </a:extLst>
                </p:cNvPr>
                <p:cNvGrpSpPr/>
                <p:nvPr/>
              </p:nvGrpSpPr>
              <p:grpSpPr>
                <a:xfrm>
                  <a:off x="7073791" y="2583180"/>
                  <a:ext cx="28800" cy="132575"/>
                  <a:chOff x="7030086" y="2583180"/>
                  <a:chExt cx="28800" cy="132575"/>
                </a:xfrm>
              </p:grpSpPr>
              <p:sp>
                <p:nvSpPr>
                  <p:cNvPr id="368" name="Oval 367">
                    <a:extLst>
                      <a:ext uri="{FF2B5EF4-FFF2-40B4-BE49-F238E27FC236}">
                        <a16:creationId xmlns:a16="http://schemas.microsoft.com/office/drawing/2014/main" id="{22E2A909-3C9C-3E4F-93A1-3B92BA6E162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Oval 368">
                    <a:extLst>
                      <a:ext uri="{FF2B5EF4-FFF2-40B4-BE49-F238E27FC236}">
                        <a16:creationId xmlns:a16="http://schemas.microsoft.com/office/drawing/2014/main" id="{C2D08003-8EC1-FC4C-BF30-E96D9AA6019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Oval 369">
                    <a:extLst>
                      <a:ext uri="{FF2B5EF4-FFF2-40B4-BE49-F238E27FC236}">
                        <a16:creationId xmlns:a16="http://schemas.microsoft.com/office/drawing/2014/main" id="{986A4385-6A78-0C44-8FA2-5AFF624403E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6" name="Oval 365">
                  <a:extLst>
                    <a:ext uri="{FF2B5EF4-FFF2-40B4-BE49-F238E27FC236}">
                      <a16:creationId xmlns:a16="http://schemas.microsoft.com/office/drawing/2014/main" id="{722BFFD9-78AB-DB41-BB95-F50740658C59}"/>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Oval 366">
                  <a:extLst>
                    <a:ext uri="{FF2B5EF4-FFF2-40B4-BE49-F238E27FC236}">
                      <a16:creationId xmlns:a16="http://schemas.microsoft.com/office/drawing/2014/main" id="{29E6664E-0799-5C4C-AB8D-5047A5BE74B1}"/>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oup 126">
                <a:extLst>
                  <a:ext uri="{FF2B5EF4-FFF2-40B4-BE49-F238E27FC236}">
                    <a16:creationId xmlns:a16="http://schemas.microsoft.com/office/drawing/2014/main" id="{6063C2D1-0902-864A-86FB-59B99659F220}"/>
                  </a:ext>
                </a:extLst>
              </p:cNvPr>
              <p:cNvGrpSpPr/>
              <p:nvPr/>
            </p:nvGrpSpPr>
            <p:grpSpPr>
              <a:xfrm>
                <a:off x="10409761" y="2544571"/>
                <a:ext cx="45719" cy="217803"/>
                <a:chOff x="7107972" y="2544571"/>
                <a:chExt cx="45719" cy="217803"/>
              </a:xfrm>
            </p:grpSpPr>
            <p:grpSp>
              <p:nvGrpSpPr>
                <p:cNvPr id="359" name="Group 358">
                  <a:extLst>
                    <a:ext uri="{FF2B5EF4-FFF2-40B4-BE49-F238E27FC236}">
                      <a16:creationId xmlns:a16="http://schemas.microsoft.com/office/drawing/2014/main" id="{3B9911E6-5B27-C446-9F9D-4CF82987C454}"/>
                    </a:ext>
                  </a:extLst>
                </p:cNvPr>
                <p:cNvGrpSpPr/>
                <p:nvPr/>
              </p:nvGrpSpPr>
              <p:grpSpPr>
                <a:xfrm>
                  <a:off x="7117497" y="2583180"/>
                  <a:ext cx="28800" cy="132575"/>
                  <a:chOff x="7030086" y="2583180"/>
                  <a:chExt cx="28800" cy="132575"/>
                </a:xfrm>
              </p:grpSpPr>
              <p:sp>
                <p:nvSpPr>
                  <p:cNvPr id="362" name="Oval 361">
                    <a:extLst>
                      <a:ext uri="{FF2B5EF4-FFF2-40B4-BE49-F238E27FC236}">
                        <a16:creationId xmlns:a16="http://schemas.microsoft.com/office/drawing/2014/main" id="{836B59E0-6BE4-CC46-B281-F97A2CFAF64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Oval 362">
                    <a:extLst>
                      <a:ext uri="{FF2B5EF4-FFF2-40B4-BE49-F238E27FC236}">
                        <a16:creationId xmlns:a16="http://schemas.microsoft.com/office/drawing/2014/main" id="{5BE8D09D-7896-164D-87E5-A9429BC5E13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Oval 363">
                    <a:extLst>
                      <a:ext uri="{FF2B5EF4-FFF2-40B4-BE49-F238E27FC236}">
                        <a16:creationId xmlns:a16="http://schemas.microsoft.com/office/drawing/2014/main" id="{AC42656F-6C29-AA43-82D0-0920F1150F3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0" name="Oval 359">
                  <a:extLst>
                    <a:ext uri="{FF2B5EF4-FFF2-40B4-BE49-F238E27FC236}">
                      <a16:creationId xmlns:a16="http://schemas.microsoft.com/office/drawing/2014/main" id="{2BA61757-B3C5-9D48-B120-8E065BE91973}"/>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Oval 360">
                  <a:extLst>
                    <a:ext uri="{FF2B5EF4-FFF2-40B4-BE49-F238E27FC236}">
                      <a16:creationId xmlns:a16="http://schemas.microsoft.com/office/drawing/2014/main" id="{81ED792F-426A-DA43-AB5C-EBC44A85E7D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 name="Group 127">
                <a:extLst>
                  <a:ext uri="{FF2B5EF4-FFF2-40B4-BE49-F238E27FC236}">
                    <a16:creationId xmlns:a16="http://schemas.microsoft.com/office/drawing/2014/main" id="{E8BFEFB0-0B90-2245-B501-92341A41E81F}"/>
                  </a:ext>
                </a:extLst>
              </p:cNvPr>
              <p:cNvGrpSpPr/>
              <p:nvPr/>
            </p:nvGrpSpPr>
            <p:grpSpPr>
              <a:xfrm>
                <a:off x="10452126" y="2544571"/>
                <a:ext cx="45719" cy="217803"/>
                <a:chOff x="7020561" y="2544571"/>
                <a:chExt cx="45719" cy="217803"/>
              </a:xfrm>
            </p:grpSpPr>
            <p:grpSp>
              <p:nvGrpSpPr>
                <p:cNvPr id="353" name="Group 352">
                  <a:extLst>
                    <a:ext uri="{FF2B5EF4-FFF2-40B4-BE49-F238E27FC236}">
                      <a16:creationId xmlns:a16="http://schemas.microsoft.com/office/drawing/2014/main" id="{C2EE6196-ACC7-B34A-A8C5-7FDA309ED342}"/>
                    </a:ext>
                  </a:extLst>
                </p:cNvPr>
                <p:cNvGrpSpPr/>
                <p:nvPr/>
              </p:nvGrpSpPr>
              <p:grpSpPr>
                <a:xfrm>
                  <a:off x="7030086" y="2583180"/>
                  <a:ext cx="28800" cy="132575"/>
                  <a:chOff x="7030086" y="2583180"/>
                  <a:chExt cx="28800" cy="132575"/>
                </a:xfrm>
              </p:grpSpPr>
              <p:sp>
                <p:nvSpPr>
                  <p:cNvPr id="356" name="Oval 355">
                    <a:extLst>
                      <a:ext uri="{FF2B5EF4-FFF2-40B4-BE49-F238E27FC236}">
                        <a16:creationId xmlns:a16="http://schemas.microsoft.com/office/drawing/2014/main" id="{CA620F11-7A08-0745-966E-1B30BB09427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Oval 356">
                    <a:extLst>
                      <a:ext uri="{FF2B5EF4-FFF2-40B4-BE49-F238E27FC236}">
                        <a16:creationId xmlns:a16="http://schemas.microsoft.com/office/drawing/2014/main" id="{15CE963F-7F90-0941-8683-1C33046E2A9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Oval 357">
                    <a:extLst>
                      <a:ext uri="{FF2B5EF4-FFF2-40B4-BE49-F238E27FC236}">
                        <a16:creationId xmlns:a16="http://schemas.microsoft.com/office/drawing/2014/main" id="{8F2F765C-ACDA-D546-9B6C-151B5F214B3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4" name="Oval 353">
                  <a:extLst>
                    <a:ext uri="{FF2B5EF4-FFF2-40B4-BE49-F238E27FC236}">
                      <a16:creationId xmlns:a16="http://schemas.microsoft.com/office/drawing/2014/main" id="{4594B93D-8257-3A4D-BACF-F24D271FD283}"/>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Oval 354">
                  <a:extLst>
                    <a:ext uri="{FF2B5EF4-FFF2-40B4-BE49-F238E27FC236}">
                      <a16:creationId xmlns:a16="http://schemas.microsoft.com/office/drawing/2014/main" id="{78CDFE26-0E0F-EF41-9AF9-09AF01E3C437}"/>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9" name="Group 128">
                <a:extLst>
                  <a:ext uri="{FF2B5EF4-FFF2-40B4-BE49-F238E27FC236}">
                    <a16:creationId xmlns:a16="http://schemas.microsoft.com/office/drawing/2014/main" id="{3F7A8D77-4528-1049-AB4D-EF6DD321FDE5}"/>
                  </a:ext>
                </a:extLst>
              </p:cNvPr>
              <p:cNvGrpSpPr/>
              <p:nvPr/>
            </p:nvGrpSpPr>
            <p:grpSpPr>
              <a:xfrm>
                <a:off x="10494491" y="2544571"/>
                <a:ext cx="45719" cy="217803"/>
                <a:chOff x="7064266" y="2544571"/>
                <a:chExt cx="45719" cy="217803"/>
              </a:xfrm>
            </p:grpSpPr>
            <p:grpSp>
              <p:nvGrpSpPr>
                <p:cNvPr id="347" name="Group 346">
                  <a:extLst>
                    <a:ext uri="{FF2B5EF4-FFF2-40B4-BE49-F238E27FC236}">
                      <a16:creationId xmlns:a16="http://schemas.microsoft.com/office/drawing/2014/main" id="{BF72B94A-C358-D144-85EC-111546C972BA}"/>
                    </a:ext>
                  </a:extLst>
                </p:cNvPr>
                <p:cNvGrpSpPr/>
                <p:nvPr/>
              </p:nvGrpSpPr>
              <p:grpSpPr>
                <a:xfrm>
                  <a:off x="7073791" y="2583180"/>
                  <a:ext cx="28800" cy="132575"/>
                  <a:chOff x="7030086" y="2583180"/>
                  <a:chExt cx="28800" cy="132575"/>
                </a:xfrm>
              </p:grpSpPr>
              <p:sp>
                <p:nvSpPr>
                  <p:cNvPr id="350" name="Oval 349">
                    <a:extLst>
                      <a:ext uri="{FF2B5EF4-FFF2-40B4-BE49-F238E27FC236}">
                        <a16:creationId xmlns:a16="http://schemas.microsoft.com/office/drawing/2014/main" id="{9CA8DEAF-638A-1845-B9DA-352C6E6F5C5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Oval 350">
                    <a:extLst>
                      <a:ext uri="{FF2B5EF4-FFF2-40B4-BE49-F238E27FC236}">
                        <a16:creationId xmlns:a16="http://schemas.microsoft.com/office/drawing/2014/main" id="{E26C340B-4E3C-6E4F-8524-7B7C08182E7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Oval 351">
                    <a:extLst>
                      <a:ext uri="{FF2B5EF4-FFF2-40B4-BE49-F238E27FC236}">
                        <a16:creationId xmlns:a16="http://schemas.microsoft.com/office/drawing/2014/main" id="{22D95C72-514D-CB4D-8B4A-2EE2292BA77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8" name="Oval 347">
                  <a:extLst>
                    <a:ext uri="{FF2B5EF4-FFF2-40B4-BE49-F238E27FC236}">
                      <a16:creationId xmlns:a16="http://schemas.microsoft.com/office/drawing/2014/main" id="{0D111BD0-96FC-4549-A4DA-A0E061059F5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 name="Oval 348">
                  <a:extLst>
                    <a:ext uri="{FF2B5EF4-FFF2-40B4-BE49-F238E27FC236}">
                      <a16:creationId xmlns:a16="http://schemas.microsoft.com/office/drawing/2014/main" id="{07713192-2237-C64C-940F-78438DC212B3}"/>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0DB45CB9-A90E-8C4D-8FB6-72FDB00577D2}"/>
                  </a:ext>
                </a:extLst>
              </p:cNvPr>
              <p:cNvGrpSpPr/>
              <p:nvPr/>
            </p:nvGrpSpPr>
            <p:grpSpPr>
              <a:xfrm>
                <a:off x="10536856" y="2544571"/>
                <a:ext cx="45719" cy="217803"/>
                <a:chOff x="7107972" y="2544571"/>
                <a:chExt cx="45719" cy="217803"/>
              </a:xfrm>
            </p:grpSpPr>
            <p:grpSp>
              <p:nvGrpSpPr>
                <p:cNvPr id="341" name="Group 340">
                  <a:extLst>
                    <a:ext uri="{FF2B5EF4-FFF2-40B4-BE49-F238E27FC236}">
                      <a16:creationId xmlns:a16="http://schemas.microsoft.com/office/drawing/2014/main" id="{7AFD456B-14EE-9F46-A982-1A11905A2410}"/>
                    </a:ext>
                  </a:extLst>
                </p:cNvPr>
                <p:cNvGrpSpPr/>
                <p:nvPr/>
              </p:nvGrpSpPr>
              <p:grpSpPr>
                <a:xfrm>
                  <a:off x="7117497" y="2583180"/>
                  <a:ext cx="28800" cy="132575"/>
                  <a:chOff x="7030086" y="2583180"/>
                  <a:chExt cx="28800" cy="132575"/>
                </a:xfrm>
              </p:grpSpPr>
              <p:sp>
                <p:nvSpPr>
                  <p:cNvPr id="344" name="Oval 343">
                    <a:extLst>
                      <a:ext uri="{FF2B5EF4-FFF2-40B4-BE49-F238E27FC236}">
                        <a16:creationId xmlns:a16="http://schemas.microsoft.com/office/drawing/2014/main" id="{6B50DB13-1D7B-E146-85EB-255921C2DCD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Oval 344">
                    <a:extLst>
                      <a:ext uri="{FF2B5EF4-FFF2-40B4-BE49-F238E27FC236}">
                        <a16:creationId xmlns:a16="http://schemas.microsoft.com/office/drawing/2014/main" id="{71677E53-F16A-CA44-A0A7-97FED772955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Oval 345">
                    <a:extLst>
                      <a:ext uri="{FF2B5EF4-FFF2-40B4-BE49-F238E27FC236}">
                        <a16:creationId xmlns:a16="http://schemas.microsoft.com/office/drawing/2014/main" id="{DE293639-CFE3-124E-942E-B3C91EF2AE8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2" name="Oval 341">
                  <a:extLst>
                    <a:ext uri="{FF2B5EF4-FFF2-40B4-BE49-F238E27FC236}">
                      <a16:creationId xmlns:a16="http://schemas.microsoft.com/office/drawing/2014/main" id="{D0B92A16-2E71-EA40-8FB7-0BFDEA6EDE0F}"/>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 name="Oval 342">
                  <a:extLst>
                    <a:ext uri="{FF2B5EF4-FFF2-40B4-BE49-F238E27FC236}">
                      <a16:creationId xmlns:a16="http://schemas.microsoft.com/office/drawing/2014/main" id="{609FB287-76AE-5B49-ABA0-F59BE115C7F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1" name="Group 130">
                <a:extLst>
                  <a:ext uri="{FF2B5EF4-FFF2-40B4-BE49-F238E27FC236}">
                    <a16:creationId xmlns:a16="http://schemas.microsoft.com/office/drawing/2014/main" id="{769D55A5-D483-8847-AEF9-AFD321783DEA}"/>
                  </a:ext>
                </a:extLst>
              </p:cNvPr>
              <p:cNvGrpSpPr/>
              <p:nvPr/>
            </p:nvGrpSpPr>
            <p:grpSpPr>
              <a:xfrm>
                <a:off x="10579221" y="2544571"/>
                <a:ext cx="45719" cy="217803"/>
                <a:chOff x="7020561" y="2544571"/>
                <a:chExt cx="45719" cy="217803"/>
              </a:xfrm>
            </p:grpSpPr>
            <p:grpSp>
              <p:nvGrpSpPr>
                <p:cNvPr id="335" name="Group 334">
                  <a:extLst>
                    <a:ext uri="{FF2B5EF4-FFF2-40B4-BE49-F238E27FC236}">
                      <a16:creationId xmlns:a16="http://schemas.microsoft.com/office/drawing/2014/main" id="{FB72EC4F-340D-BF4E-A4C4-0D3874E05A82}"/>
                    </a:ext>
                  </a:extLst>
                </p:cNvPr>
                <p:cNvGrpSpPr/>
                <p:nvPr/>
              </p:nvGrpSpPr>
              <p:grpSpPr>
                <a:xfrm>
                  <a:off x="7030086" y="2583180"/>
                  <a:ext cx="28800" cy="132575"/>
                  <a:chOff x="7030086" y="2583180"/>
                  <a:chExt cx="28800" cy="132575"/>
                </a:xfrm>
              </p:grpSpPr>
              <p:sp>
                <p:nvSpPr>
                  <p:cNvPr id="338" name="Oval 337">
                    <a:extLst>
                      <a:ext uri="{FF2B5EF4-FFF2-40B4-BE49-F238E27FC236}">
                        <a16:creationId xmlns:a16="http://schemas.microsoft.com/office/drawing/2014/main" id="{06A83447-0FD3-1544-A569-0AC5F01D6DC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Oval 338">
                    <a:extLst>
                      <a:ext uri="{FF2B5EF4-FFF2-40B4-BE49-F238E27FC236}">
                        <a16:creationId xmlns:a16="http://schemas.microsoft.com/office/drawing/2014/main" id="{25AAD953-CBBF-BD46-BA7F-79D3E4CE6AB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339">
                    <a:extLst>
                      <a:ext uri="{FF2B5EF4-FFF2-40B4-BE49-F238E27FC236}">
                        <a16:creationId xmlns:a16="http://schemas.microsoft.com/office/drawing/2014/main" id="{A8437CDE-6F20-9541-8441-852504DD46C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6" name="Oval 335">
                  <a:extLst>
                    <a:ext uri="{FF2B5EF4-FFF2-40B4-BE49-F238E27FC236}">
                      <a16:creationId xmlns:a16="http://schemas.microsoft.com/office/drawing/2014/main" id="{61EDEE64-CD21-864A-A2FC-A31D81A10285}"/>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Oval 336">
                  <a:extLst>
                    <a:ext uri="{FF2B5EF4-FFF2-40B4-BE49-F238E27FC236}">
                      <a16:creationId xmlns:a16="http://schemas.microsoft.com/office/drawing/2014/main" id="{A4B26DAD-CBD2-AA4A-8756-CCE5E230214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 name="Group 131">
                <a:extLst>
                  <a:ext uri="{FF2B5EF4-FFF2-40B4-BE49-F238E27FC236}">
                    <a16:creationId xmlns:a16="http://schemas.microsoft.com/office/drawing/2014/main" id="{26FD877D-1478-AA41-A818-E463ADE8DD03}"/>
                  </a:ext>
                </a:extLst>
              </p:cNvPr>
              <p:cNvGrpSpPr/>
              <p:nvPr/>
            </p:nvGrpSpPr>
            <p:grpSpPr>
              <a:xfrm>
                <a:off x="10621586" y="2544571"/>
                <a:ext cx="45719" cy="217803"/>
                <a:chOff x="7064266" y="2544571"/>
                <a:chExt cx="45719" cy="217803"/>
              </a:xfrm>
            </p:grpSpPr>
            <p:grpSp>
              <p:nvGrpSpPr>
                <p:cNvPr id="329" name="Group 328">
                  <a:extLst>
                    <a:ext uri="{FF2B5EF4-FFF2-40B4-BE49-F238E27FC236}">
                      <a16:creationId xmlns:a16="http://schemas.microsoft.com/office/drawing/2014/main" id="{62A3E957-9589-BF43-B533-CDC1AE695BB6}"/>
                    </a:ext>
                  </a:extLst>
                </p:cNvPr>
                <p:cNvGrpSpPr/>
                <p:nvPr/>
              </p:nvGrpSpPr>
              <p:grpSpPr>
                <a:xfrm>
                  <a:off x="7073791" y="2583180"/>
                  <a:ext cx="28800" cy="132575"/>
                  <a:chOff x="7030086" y="2583180"/>
                  <a:chExt cx="28800" cy="132575"/>
                </a:xfrm>
              </p:grpSpPr>
              <p:sp>
                <p:nvSpPr>
                  <p:cNvPr id="332" name="Oval 331">
                    <a:extLst>
                      <a:ext uri="{FF2B5EF4-FFF2-40B4-BE49-F238E27FC236}">
                        <a16:creationId xmlns:a16="http://schemas.microsoft.com/office/drawing/2014/main" id="{8B38527A-D8ED-1F4B-9A5C-CA7D5AE0945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Oval 332">
                    <a:extLst>
                      <a:ext uri="{FF2B5EF4-FFF2-40B4-BE49-F238E27FC236}">
                        <a16:creationId xmlns:a16="http://schemas.microsoft.com/office/drawing/2014/main" id="{ABCA9B0D-122A-4C44-A329-1ABE8581682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Oval 333">
                    <a:extLst>
                      <a:ext uri="{FF2B5EF4-FFF2-40B4-BE49-F238E27FC236}">
                        <a16:creationId xmlns:a16="http://schemas.microsoft.com/office/drawing/2014/main" id="{0676EBF4-51D6-994A-8A7F-5FA3A35A0A8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0" name="Oval 329">
                  <a:extLst>
                    <a:ext uri="{FF2B5EF4-FFF2-40B4-BE49-F238E27FC236}">
                      <a16:creationId xmlns:a16="http://schemas.microsoft.com/office/drawing/2014/main" id="{D3D3BFC0-4C57-1043-A270-1C13993D2FA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Oval 330">
                  <a:extLst>
                    <a:ext uri="{FF2B5EF4-FFF2-40B4-BE49-F238E27FC236}">
                      <a16:creationId xmlns:a16="http://schemas.microsoft.com/office/drawing/2014/main" id="{175ECA8E-3C36-CD46-95A5-5CBF34374E7D}"/>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1F6BC37D-DE39-2A4B-BD1F-08B6B8A0C810}"/>
                  </a:ext>
                </a:extLst>
              </p:cNvPr>
              <p:cNvGrpSpPr/>
              <p:nvPr/>
            </p:nvGrpSpPr>
            <p:grpSpPr>
              <a:xfrm>
                <a:off x="10663951" y="2544571"/>
                <a:ext cx="45719" cy="217803"/>
                <a:chOff x="7107972" y="2544571"/>
                <a:chExt cx="45719" cy="217803"/>
              </a:xfrm>
            </p:grpSpPr>
            <p:grpSp>
              <p:nvGrpSpPr>
                <p:cNvPr id="323" name="Group 322">
                  <a:extLst>
                    <a:ext uri="{FF2B5EF4-FFF2-40B4-BE49-F238E27FC236}">
                      <a16:creationId xmlns:a16="http://schemas.microsoft.com/office/drawing/2014/main" id="{0EF5C9B9-DDF0-224C-A374-466898C3310D}"/>
                    </a:ext>
                  </a:extLst>
                </p:cNvPr>
                <p:cNvGrpSpPr/>
                <p:nvPr/>
              </p:nvGrpSpPr>
              <p:grpSpPr>
                <a:xfrm>
                  <a:off x="7117497" y="2583180"/>
                  <a:ext cx="28800" cy="132575"/>
                  <a:chOff x="7030086" y="2583180"/>
                  <a:chExt cx="28800" cy="132575"/>
                </a:xfrm>
              </p:grpSpPr>
              <p:sp>
                <p:nvSpPr>
                  <p:cNvPr id="326" name="Oval 325">
                    <a:extLst>
                      <a:ext uri="{FF2B5EF4-FFF2-40B4-BE49-F238E27FC236}">
                        <a16:creationId xmlns:a16="http://schemas.microsoft.com/office/drawing/2014/main" id="{C51196C9-FA3F-B94C-ACC5-74C2F6B893C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Oval 326">
                    <a:extLst>
                      <a:ext uri="{FF2B5EF4-FFF2-40B4-BE49-F238E27FC236}">
                        <a16:creationId xmlns:a16="http://schemas.microsoft.com/office/drawing/2014/main" id="{0B262025-4BCA-6F43-A175-56FA928DFA4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Oval 327">
                    <a:extLst>
                      <a:ext uri="{FF2B5EF4-FFF2-40B4-BE49-F238E27FC236}">
                        <a16:creationId xmlns:a16="http://schemas.microsoft.com/office/drawing/2014/main" id="{59BEA53F-C63D-E349-99A0-3723950621C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4" name="Oval 323">
                  <a:extLst>
                    <a:ext uri="{FF2B5EF4-FFF2-40B4-BE49-F238E27FC236}">
                      <a16:creationId xmlns:a16="http://schemas.microsoft.com/office/drawing/2014/main" id="{6F84AC36-0D6D-B647-90E8-F86DA1D9C482}"/>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 name="Oval 324">
                  <a:extLst>
                    <a:ext uri="{FF2B5EF4-FFF2-40B4-BE49-F238E27FC236}">
                      <a16:creationId xmlns:a16="http://schemas.microsoft.com/office/drawing/2014/main" id="{2006D650-8AD5-7740-B976-8EF46E4CB709}"/>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4" name="Group 133">
                <a:extLst>
                  <a:ext uri="{FF2B5EF4-FFF2-40B4-BE49-F238E27FC236}">
                    <a16:creationId xmlns:a16="http://schemas.microsoft.com/office/drawing/2014/main" id="{31E7861E-9BFA-3C42-B89E-6F4A81C6B1B1}"/>
                  </a:ext>
                </a:extLst>
              </p:cNvPr>
              <p:cNvGrpSpPr/>
              <p:nvPr/>
            </p:nvGrpSpPr>
            <p:grpSpPr>
              <a:xfrm>
                <a:off x="10706316" y="2544571"/>
                <a:ext cx="45719" cy="217803"/>
                <a:chOff x="7020561" y="2544571"/>
                <a:chExt cx="45719" cy="217803"/>
              </a:xfrm>
            </p:grpSpPr>
            <p:grpSp>
              <p:nvGrpSpPr>
                <p:cNvPr id="317" name="Group 316">
                  <a:extLst>
                    <a:ext uri="{FF2B5EF4-FFF2-40B4-BE49-F238E27FC236}">
                      <a16:creationId xmlns:a16="http://schemas.microsoft.com/office/drawing/2014/main" id="{B2B48614-638A-D649-BF47-A68D5CA077D7}"/>
                    </a:ext>
                  </a:extLst>
                </p:cNvPr>
                <p:cNvGrpSpPr/>
                <p:nvPr/>
              </p:nvGrpSpPr>
              <p:grpSpPr>
                <a:xfrm>
                  <a:off x="7030086" y="2583180"/>
                  <a:ext cx="28800" cy="132575"/>
                  <a:chOff x="7030086" y="2583180"/>
                  <a:chExt cx="28800" cy="132575"/>
                </a:xfrm>
              </p:grpSpPr>
              <p:sp>
                <p:nvSpPr>
                  <p:cNvPr id="320" name="Oval 319">
                    <a:extLst>
                      <a:ext uri="{FF2B5EF4-FFF2-40B4-BE49-F238E27FC236}">
                        <a16:creationId xmlns:a16="http://schemas.microsoft.com/office/drawing/2014/main" id="{C3385130-50B1-454C-9E96-481DE2FB32D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Oval 320">
                    <a:extLst>
                      <a:ext uri="{FF2B5EF4-FFF2-40B4-BE49-F238E27FC236}">
                        <a16:creationId xmlns:a16="http://schemas.microsoft.com/office/drawing/2014/main" id="{8F749260-36D5-474F-B304-B7F56103A9C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Oval 321">
                    <a:extLst>
                      <a:ext uri="{FF2B5EF4-FFF2-40B4-BE49-F238E27FC236}">
                        <a16:creationId xmlns:a16="http://schemas.microsoft.com/office/drawing/2014/main" id="{7DF7430D-6AD5-224D-A151-C980F68FDFB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8" name="Oval 317">
                  <a:extLst>
                    <a:ext uri="{FF2B5EF4-FFF2-40B4-BE49-F238E27FC236}">
                      <a16:creationId xmlns:a16="http://schemas.microsoft.com/office/drawing/2014/main" id="{5C06A5CA-3DBD-EE40-8BD7-305DFB888DCF}"/>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9" name="Oval 318">
                  <a:extLst>
                    <a:ext uri="{FF2B5EF4-FFF2-40B4-BE49-F238E27FC236}">
                      <a16:creationId xmlns:a16="http://schemas.microsoft.com/office/drawing/2014/main" id="{190B330B-7522-D94D-BE51-6D962337CB57}"/>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5561E9B9-45E4-804E-A8D6-AFC1942AD833}"/>
                  </a:ext>
                </a:extLst>
              </p:cNvPr>
              <p:cNvGrpSpPr/>
              <p:nvPr/>
            </p:nvGrpSpPr>
            <p:grpSpPr>
              <a:xfrm>
                <a:off x="10748681" y="2544571"/>
                <a:ext cx="45719" cy="217803"/>
                <a:chOff x="7064266" y="2544571"/>
                <a:chExt cx="45719" cy="217803"/>
              </a:xfrm>
            </p:grpSpPr>
            <p:grpSp>
              <p:nvGrpSpPr>
                <p:cNvPr id="311" name="Group 310">
                  <a:extLst>
                    <a:ext uri="{FF2B5EF4-FFF2-40B4-BE49-F238E27FC236}">
                      <a16:creationId xmlns:a16="http://schemas.microsoft.com/office/drawing/2014/main" id="{D7AA8B41-5609-744F-B5D6-6192CF800A71}"/>
                    </a:ext>
                  </a:extLst>
                </p:cNvPr>
                <p:cNvGrpSpPr/>
                <p:nvPr/>
              </p:nvGrpSpPr>
              <p:grpSpPr>
                <a:xfrm>
                  <a:off x="7073791" y="2583180"/>
                  <a:ext cx="28800" cy="132575"/>
                  <a:chOff x="7030086" y="2583180"/>
                  <a:chExt cx="28800" cy="132575"/>
                </a:xfrm>
              </p:grpSpPr>
              <p:sp>
                <p:nvSpPr>
                  <p:cNvPr id="314" name="Oval 313">
                    <a:extLst>
                      <a:ext uri="{FF2B5EF4-FFF2-40B4-BE49-F238E27FC236}">
                        <a16:creationId xmlns:a16="http://schemas.microsoft.com/office/drawing/2014/main" id="{8898CD4B-812E-CB40-9EF0-0881660C8B4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Oval 314">
                    <a:extLst>
                      <a:ext uri="{FF2B5EF4-FFF2-40B4-BE49-F238E27FC236}">
                        <a16:creationId xmlns:a16="http://schemas.microsoft.com/office/drawing/2014/main" id="{E902F4D3-35FB-744D-80DA-8F584BA5386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Oval 315">
                    <a:extLst>
                      <a:ext uri="{FF2B5EF4-FFF2-40B4-BE49-F238E27FC236}">
                        <a16:creationId xmlns:a16="http://schemas.microsoft.com/office/drawing/2014/main" id="{562A567E-BF4F-8140-93F6-CB2E2C33055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Oval 311">
                  <a:extLst>
                    <a:ext uri="{FF2B5EF4-FFF2-40B4-BE49-F238E27FC236}">
                      <a16:creationId xmlns:a16="http://schemas.microsoft.com/office/drawing/2014/main" id="{63319076-5EB2-304F-8EB3-031F43E5BF93}"/>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Oval 312">
                  <a:extLst>
                    <a:ext uri="{FF2B5EF4-FFF2-40B4-BE49-F238E27FC236}">
                      <a16:creationId xmlns:a16="http://schemas.microsoft.com/office/drawing/2014/main" id="{6C8B8B06-9DD7-7648-AB9E-45156426CC6E}"/>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6" name="Group 135">
                <a:extLst>
                  <a:ext uri="{FF2B5EF4-FFF2-40B4-BE49-F238E27FC236}">
                    <a16:creationId xmlns:a16="http://schemas.microsoft.com/office/drawing/2014/main" id="{CBB218A5-CF46-8F48-8943-A7EBD5524366}"/>
                  </a:ext>
                </a:extLst>
              </p:cNvPr>
              <p:cNvGrpSpPr/>
              <p:nvPr/>
            </p:nvGrpSpPr>
            <p:grpSpPr>
              <a:xfrm>
                <a:off x="10791046" y="2544571"/>
                <a:ext cx="45719" cy="217803"/>
                <a:chOff x="7107972" y="2544571"/>
                <a:chExt cx="45719" cy="217803"/>
              </a:xfrm>
            </p:grpSpPr>
            <p:grpSp>
              <p:nvGrpSpPr>
                <p:cNvPr id="305" name="Group 304">
                  <a:extLst>
                    <a:ext uri="{FF2B5EF4-FFF2-40B4-BE49-F238E27FC236}">
                      <a16:creationId xmlns:a16="http://schemas.microsoft.com/office/drawing/2014/main" id="{6D7F2C7A-61DE-814C-8728-A15C96EACFFC}"/>
                    </a:ext>
                  </a:extLst>
                </p:cNvPr>
                <p:cNvGrpSpPr/>
                <p:nvPr/>
              </p:nvGrpSpPr>
              <p:grpSpPr>
                <a:xfrm>
                  <a:off x="7117497" y="2583180"/>
                  <a:ext cx="28800" cy="132575"/>
                  <a:chOff x="7030086" y="2583180"/>
                  <a:chExt cx="28800" cy="132575"/>
                </a:xfrm>
              </p:grpSpPr>
              <p:sp>
                <p:nvSpPr>
                  <p:cNvPr id="308" name="Oval 307">
                    <a:extLst>
                      <a:ext uri="{FF2B5EF4-FFF2-40B4-BE49-F238E27FC236}">
                        <a16:creationId xmlns:a16="http://schemas.microsoft.com/office/drawing/2014/main" id="{1F8CEFB4-6944-5440-AD96-EAE6CA3685E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Oval 308">
                    <a:extLst>
                      <a:ext uri="{FF2B5EF4-FFF2-40B4-BE49-F238E27FC236}">
                        <a16:creationId xmlns:a16="http://schemas.microsoft.com/office/drawing/2014/main" id="{BD6285A8-8929-0B4C-84D2-20EDCF1B3EF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Oval 309">
                    <a:extLst>
                      <a:ext uri="{FF2B5EF4-FFF2-40B4-BE49-F238E27FC236}">
                        <a16:creationId xmlns:a16="http://schemas.microsoft.com/office/drawing/2014/main" id="{39EE5DF8-37DE-1842-86B7-9EE75B575C2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6" name="Oval 305">
                  <a:extLst>
                    <a:ext uri="{FF2B5EF4-FFF2-40B4-BE49-F238E27FC236}">
                      <a16:creationId xmlns:a16="http://schemas.microsoft.com/office/drawing/2014/main" id="{7F55690A-98AE-734E-A6ED-5E6F15DECBE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Oval 306">
                  <a:extLst>
                    <a:ext uri="{FF2B5EF4-FFF2-40B4-BE49-F238E27FC236}">
                      <a16:creationId xmlns:a16="http://schemas.microsoft.com/office/drawing/2014/main" id="{36E8230B-928B-AF41-AECA-945945D5B48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 name="Group 136">
                <a:extLst>
                  <a:ext uri="{FF2B5EF4-FFF2-40B4-BE49-F238E27FC236}">
                    <a16:creationId xmlns:a16="http://schemas.microsoft.com/office/drawing/2014/main" id="{3B2EC9CC-3F4A-C44A-A597-B807D20C23DD}"/>
                  </a:ext>
                </a:extLst>
              </p:cNvPr>
              <p:cNvGrpSpPr/>
              <p:nvPr/>
            </p:nvGrpSpPr>
            <p:grpSpPr>
              <a:xfrm>
                <a:off x="10833411" y="2544571"/>
                <a:ext cx="45719" cy="217803"/>
                <a:chOff x="7020561" y="2544571"/>
                <a:chExt cx="45719" cy="217803"/>
              </a:xfrm>
            </p:grpSpPr>
            <p:grpSp>
              <p:nvGrpSpPr>
                <p:cNvPr id="299" name="Group 298">
                  <a:extLst>
                    <a:ext uri="{FF2B5EF4-FFF2-40B4-BE49-F238E27FC236}">
                      <a16:creationId xmlns:a16="http://schemas.microsoft.com/office/drawing/2014/main" id="{7D964FC8-0D0E-8046-9A11-4E4355A571F1}"/>
                    </a:ext>
                  </a:extLst>
                </p:cNvPr>
                <p:cNvGrpSpPr/>
                <p:nvPr/>
              </p:nvGrpSpPr>
              <p:grpSpPr>
                <a:xfrm>
                  <a:off x="7030086" y="2583180"/>
                  <a:ext cx="28800" cy="132575"/>
                  <a:chOff x="7030086" y="2583180"/>
                  <a:chExt cx="28800" cy="132575"/>
                </a:xfrm>
              </p:grpSpPr>
              <p:sp>
                <p:nvSpPr>
                  <p:cNvPr id="302" name="Oval 301">
                    <a:extLst>
                      <a:ext uri="{FF2B5EF4-FFF2-40B4-BE49-F238E27FC236}">
                        <a16:creationId xmlns:a16="http://schemas.microsoft.com/office/drawing/2014/main" id="{C4296942-DB1A-5A43-BBB3-CAD98036197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Oval 302">
                    <a:extLst>
                      <a:ext uri="{FF2B5EF4-FFF2-40B4-BE49-F238E27FC236}">
                        <a16:creationId xmlns:a16="http://schemas.microsoft.com/office/drawing/2014/main" id="{43C6ABD0-0A79-D146-A86D-FF48ED8BF40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Oval 303">
                    <a:extLst>
                      <a:ext uri="{FF2B5EF4-FFF2-40B4-BE49-F238E27FC236}">
                        <a16:creationId xmlns:a16="http://schemas.microsoft.com/office/drawing/2014/main" id="{2074D8E1-9E0B-9F4B-AE8D-622B6D5EA45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0" name="Oval 299">
                  <a:extLst>
                    <a:ext uri="{FF2B5EF4-FFF2-40B4-BE49-F238E27FC236}">
                      <a16:creationId xmlns:a16="http://schemas.microsoft.com/office/drawing/2014/main" id="{2D83235E-106F-534C-B700-98876EC4807C}"/>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1" name="Oval 300">
                  <a:extLst>
                    <a:ext uri="{FF2B5EF4-FFF2-40B4-BE49-F238E27FC236}">
                      <a16:creationId xmlns:a16="http://schemas.microsoft.com/office/drawing/2014/main" id="{EFE49B3F-FC98-6A4A-86C7-2E8C396D6518}"/>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 name="Group 137">
                <a:extLst>
                  <a:ext uri="{FF2B5EF4-FFF2-40B4-BE49-F238E27FC236}">
                    <a16:creationId xmlns:a16="http://schemas.microsoft.com/office/drawing/2014/main" id="{4D0728CF-06BB-DB46-99E7-70C6AFD08AB4}"/>
                  </a:ext>
                </a:extLst>
              </p:cNvPr>
              <p:cNvGrpSpPr/>
              <p:nvPr/>
            </p:nvGrpSpPr>
            <p:grpSpPr>
              <a:xfrm>
                <a:off x="10875776" y="2544571"/>
                <a:ext cx="45719" cy="217803"/>
                <a:chOff x="7064266" y="2544571"/>
                <a:chExt cx="45719" cy="217803"/>
              </a:xfrm>
            </p:grpSpPr>
            <p:grpSp>
              <p:nvGrpSpPr>
                <p:cNvPr id="293" name="Group 292">
                  <a:extLst>
                    <a:ext uri="{FF2B5EF4-FFF2-40B4-BE49-F238E27FC236}">
                      <a16:creationId xmlns:a16="http://schemas.microsoft.com/office/drawing/2014/main" id="{E10333D7-3BED-704E-AB37-6C575F300FC6}"/>
                    </a:ext>
                  </a:extLst>
                </p:cNvPr>
                <p:cNvGrpSpPr/>
                <p:nvPr/>
              </p:nvGrpSpPr>
              <p:grpSpPr>
                <a:xfrm>
                  <a:off x="7073791" y="2583180"/>
                  <a:ext cx="28800" cy="132575"/>
                  <a:chOff x="7030086" y="2583180"/>
                  <a:chExt cx="28800" cy="132575"/>
                </a:xfrm>
              </p:grpSpPr>
              <p:sp>
                <p:nvSpPr>
                  <p:cNvPr id="296" name="Oval 295">
                    <a:extLst>
                      <a:ext uri="{FF2B5EF4-FFF2-40B4-BE49-F238E27FC236}">
                        <a16:creationId xmlns:a16="http://schemas.microsoft.com/office/drawing/2014/main" id="{405ACEAC-A5C5-054D-A8F3-F1FAF37CFCD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Oval 296">
                    <a:extLst>
                      <a:ext uri="{FF2B5EF4-FFF2-40B4-BE49-F238E27FC236}">
                        <a16:creationId xmlns:a16="http://schemas.microsoft.com/office/drawing/2014/main" id="{0A4A0AAE-ADDD-354C-8341-0EA095225DB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1DF35F62-C25F-0F42-9CA2-7E0A357A1A7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4" name="Oval 293">
                  <a:extLst>
                    <a:ext uri="{FF2B5EF4-FFF2-40B4-BE49-F238E27FC236}">
                      <a16:creationId xmlns:a16="http://schemas.microsoft.com/office/drawing/2014/main" id="{71A815D4-6190-1E44-BEC1-386EBA5799F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A31F4F73-2E5C-8D46-8092-4AE86F8282E0}"/>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roup 138">
                <a:extLst>
                  <a:ext uri="{FF2B5EF4-FFF2-40B4-BE49-F238E27FC236}">
                    <a16:creationId xmlns:a16="http://schemas.microsoft.com/office/drawing/2014/main" id="{F07F39AB-3F03-6A46-8D6D-1FA356A37F35}"/>
                  </a:ext>
                </a:extLst>
              </p:cNvPr>
              <p:cNvGrpSpPr/>
              <p:nvPr/>
            </p:nvGrpSpPr>
            <p:grpSpPr>
              <a:xfrm>
                <a:off x="10918141" y="2544571"/>
                <a:ext cx="45719" cy="217803"/>
                <a:chOff x="7107972" y="2544571"/>
                <a:chExt cx="45719" cy="217803"/>
              </a:xfrm>
            </p:grpSpPr>
            <p:grpSp>
              <p:nvGrpSpPr>
                <p:cNvPr id="287" name="Group 286">
                  <a:extLst>
                    <a:ext uri="{FF2B5EF4-FFF2-40B4-BE49-F238E27FC236}">
                      <a16:creationId xmlns:a16="http://schemas.microsoft.com/office/drawing/2014/main" id="{4AD18921-A4AA-754A-8600-AFADB6ADB006}"/>
                    </a:ext>
                  </a:extLst>
                </p:cNvPr>
                <p:cNvGrpSpPr/>
                <p:nvPr/>
              </p:nvGrpSpPr>
              <p:grpSpPr>
                <a:xfrm>
                  <a:off x="7117497" y="2583180"/>
                  <a:ext cx="28800" cy="132575"/>
                  <a:chOff x="7030086" y="2583180"/>
                  <a:chExt cx="28800" cy="132575"/>
                </a:xfrm>
              </p:grpSpPr>
              <p:sp>
                <p:nvSpPr>
                  <p:cNvPr id="290" name="Oval 289">
                    <a:extLst>
                      <a:ext uri="{FF2B5EF4-FFF2-40B4-BE49-F238E27FC236}">
                        <a16:creationId xmlns:a16="http://schemas.microsoft.com/office/drawing/2014/main" id="{EACCA2DF-EE1D-5243-A2A2-EBE6184AB3C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F41749D6-B905-824B-9944-0F8BE60B2CA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B3F50471-D549-6441-A131-4FD813521F6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8" name="Oval 287">
                  <a:extLst>
                    <a:ext uri="{FF2B5EF4-FFF2-40B4-BE49-F238E27FC236}">
                      <a16:creationId xmlns:a16="http://schemas.microsoft.com/office/drawing/2014/main" id="{E5593A80-CE26-AB45-A93E-3FDFBF4F0F3F}"/>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Oval 288">
                  <a:extLst>
                    <a:ext uri="{FF2B5EF4-FFF2-40B4-BE49-F238E27FC236}">
                      <a16:creationId xmlns:a16="http://schemas.microsoft.com/office/drawing/2014/main" id="{1A394765-566A-844B-84BE-B1B3C9E8A7C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5B556A56-7E51-F54A-9807-EE1570CF5E0B}"/>
                  </a:ext>
                </a:extLst>
              </p:cNvPr>
              <p:cNvGrpSpPr/>
              <p:nvPr/>
            </p:nvGrpSpPr>
            <p:grpSpPr>
              <a:xfrm>
                <a:off x="10960506" y="2544571"/>
                <a:ext cx="45719" cy="217803"/>
                <a:chOff x="7020561" y="2544571"/>
                <a:chExt cx="45719" cy="217803"/>
              </a:xfrm>
            </p:grpSpPr>
            <p:grpSp>
              <p:nvGrpSpPr>
                <p:cNvPr id="281" name="Group 280">
                  <a:extLst>
                    <a:ext uri="{FF2B5EF4-FFF2-40B4-BE49-F238E27FC236}">
                      <a16:creationId xmlns:a16="http://schemas.microsoft.com/office/drawing/2014/main" id="{828E15B5-BE90-514D-B3B1-F2FEBF86DA03}"/>
                    </a:ext>
                  </a:extLst>
                </p:cNvPr>
                <p:cNvGrpSpPr/>
                <p:nvPr/>
              </p:nvGrpSpPr>
              <p:grpSpPr>
                <a:xfrm>
                  <a:off x="7030086" y="2583180"/>
                  <a:ext cx="28800" cy="132575"/>
                  <a:chOff x="7030086" y="2583180"/>
                  <a:chExt cx="28800" cy="132575"/>
                </a:xfrm>
              </p:grpSpPr>
              <p:sp>
                <p:nvSpPr>
                  <p:cNvPr id="284" name="Oval 283">
                    <a:extLst>
                      <a:ext uri="{FF2B5EF4-FFF2-40B4-BE49-F238E27FC236}">
                        <a16:creationId xmlns:a16="http://schemas.microsoft.com/office/drawing/2014/main" id="{A7AD7812-A552-3346-83B0-7B1CF79D034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27E73E4C-E5A6-7C4E-9AC7-A1CAF00B65D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6EC25DAC-FF61-5D47-9302-DE104A23FAC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2" name="Oval 281">
                  <a:extLst>
                    <a:ext uri="{FF2B5EF4-FFF2-40B4-BE49-F238E27FC236}">
                      <a16:creationId xmlns:a16="http://schemas.microsoft.com/office/drawing/2014/main" id="{41984258-7704-F440-91B4-3A2A9D9AFB82}"/>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0D19C8FE-A6BE-3E47-A805-077BBBADA5C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 name="Group 140">
                <a:extLst>
                  <a:ext uri="{FF2B5EF4-FFF2-40B4-BE49-F238E27FC236}">
                    <a16:creationId xmlns:a16="http://schemas.microsoft.com/office/drawing/2014/main" id="{1185C667-DB46-154D-8484-448565B53C1A}"/>
                  </a:ext>
                </a:extLst>
              </p:cNvPr>
              <p:cNvGrpSpPr/>
              <p:nvPr/>
            </p:nvGrpSpPr>
            <p:grpSpPr>
              <a:xfrm>
                <a:off x="11002871" y="2544571"/>
                <a:ext cx="45719" cy="217803"/>
                <a:chOff x="7064266" y="2544571"/>
                <a:chExt cx="45719" cy="217803"/>
              </a:xfrm>
            </p:grpSpPr>
            <p:grpSp>
              <p:nvGrpSpPr>
                <p:cNvPr id="275" name="Group 274">
                  <a:extLst>
                    <a:ext uri="{FF2B5EF4-FFF2-40B4-BE49-F238E27FC236}">
                      <a16:creationId xmlns:a16="http://schemas.microsoft.com/office/drawing/2014/main" id="{1C18E57F-DEAB-D342-861D-A6F11A1D77A1}"/>
                    </a:ext>
                  </a:extLst>
                </p:cNvPr>
                <p:cNvGrpSpPr/>
                <p:nvPr/>
              </p:nvGrpSpPr>
              <p:grpSpPr>
                <a:xfrm>
                  <a:off x="7073791" y="2583180"/>
                  <a:ext cx="28800" cy="132575"/>
                  <a:chOff x="7030086" y="2583180"/>
                  <a:chExt cx="28800" cy="132575"/>
                </a:xfrm>
              </p:grpSpPr>
              <p:sp>
                <p:nvSpPr>
                  <p:cNvPr id="278" name="Oval 277">
                    <a:extLst>
                      <a:ext uri="{FF2B5EF4-FFF2-40B4-BE49-F238E27FC236}">
                        <a16:creationId xmlns:a16="http://schemas.microsoft.com/office/drawing/2014/main" id="{5B8E7756-8667-7641-9DC1-3A27B4C4B0E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BB237241-A906-4745-AF8F-16A7D2E963E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085E2924-3111-FE48-8F9B-C7AB2D0D28D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6" name="Oval 275">
                  <a:extLst>
                    <a:ext uri="{FF2B5EF4-FFF2-40B4-BE49-F238E27FC236}">
                      <a16:creationId xmlns:a16="http://schemas.microsoft.com/office/drawing/2014/main" id="{3EB2754C-A452-4642-A65C-A381B5044392}"/>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73350747-97E9-2243-B6CF-294388AF29D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 name="Group 141">
                <a:extLst>
                  <a:ext uri="{FF2B5EF4-FFF2-40B4-BE49-F238E27FC236}">
                    <a16:creationId xmlns:a16="http://schemas.microsoft.com/office/drawing/2014/main" id="{94BDC03E-06AB-3244-9E4B-44A8B22DC78C}"/>
                  </a:ext>
                </a:extLst>
              </p:cNvPr>
              <p:cNvGrpSpPr/>
              <p:nvPr/>
            </p:nvGrpSpPr>
            <p:grpSpPr>
              <a:xfrm>
                <a:off x="11045236" y="2544571"/>
                <a:ext cx="45719" cy="217803"/>
                <a:chOff x="7107972" y="2544571"/>
                <a:chExt cx="45719" cy="217803"/>
              </a:xfrm>
            </p:grpSpPr>
            <p:grpSp>
              <p:nvGrpSpPr>
                <p:cNvPr id="269" name="Group 268">
                  <a:extLst>
                    <a:ext uri="{FF2B5EF4-FFF2-40B4-BE49-F238E27FC236}">
                      <a16:creationId xmlns:a16="http://schemas.microsoft.com/office/drawing/2014/main" id="{B100CAE2-559F-4947-9EF9-0FD46CEC8219}"/>
                    </a:ext>
                  </a:extLst>
                </p:cNvPr>
                <p:cNvGrpSpPr/>
                <p:nvPr/>
              </p:nvGrpSpPr>
              <p:grpSpPr>
                <a:xfrm>
                  <a:off x="7117497" y="2583180"/>
                  <a:ext cx="28800" cy="132575"/>
                  <a:chOff x="7030086" y="2583180"/>
                  <a:chExt cx="28800" cy="132575"/>
                </a:xfrm>
              </p:grpSpPr>
              <p:sp>
                <p:nvSpPr>
                  <p:cNvPr id="272" name="Oval 271">
                    <a:extLst>
                      <a:ext uri="{FF2B5EF4-FFF2-40B4-BE49-F238E27FC236}">
                        <a16:creationId xmlns:a16="http://schemas.microsoft.com/office/drawing/2014/main" id="{D82FEAFB-F402-AF41-BA5B-5C2CB372B20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8A084520-4321-6B4F-A370-75FBE8415B1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85C0A3BC-F67B-EA4A-AD0C-13491A14EEB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0" name="Oval 269">
                  <a:extLst>
                    <a:ext uri="{FF2B5EF4-FFF2-40B4-BE49-F238E27FC236}">
                      <a16:creationId xmlns:a16="http://schemas.microsoft.com/office/drawing/2014/main" id="{C30C1254-ACEC-BC42-91A9-94935715F270}"/>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68DDBE92-29F2-544C-8CCA-EF97C06013AD}"/>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3" name="Group 142">
                <a:extLst>
                  <a:ext uri="{FF2B5EF4-FFF2-40B4-BE49-F238E27FC236}">
                    <a16:creationId xmlns:a16="http://schemas.microsoft.com/office/drawing/2014/main" id="{F3100F31-8A1A-DC4A-8E3A-4DF0F9DA47A8}"/>
                  </a:ext>
                </a:extLst>
              </p:cNvPr>
              <p:cNvGrpSpPr/>
              <p:nvPr/>
            </p:nvGrpSpPr>
            <p:grpSpPr>
              <a:xfrm>
                <a:off x="11087601" y="2544571"/>
                <a:ext cx="45719" cy="217803"/>
                <a:chOff x="7020561" y="2544571"/>
                <a:chExt cx="45719" cy="217803"/>
              </a:xfrm>
            </p:grpSpPr>
            <p:grpSp>
              <p:nvGrpSpPr>
                <p:cNvPr id="263" name="Group 262">
                  <a:extLst>
                    <a:ext uri="{FF2B5EF4-FFF2-40B4-BE49-F238E27FC236}">
                      <a16:creationId xmlns:a16="http://schemas.microsoft.com/office/drawing/2014/main" id="{6346A053-1A3F-8B43-A451-8EE6543CAA22}"/>
                    </a:ext>
                  </a:extLst>
                </p:cNvPr>
                <p:cNvGrpSpPr/>
                <p:nvPr/>
              </p:nvGrpSpPr>
              <p:grpSpPr>
                <a:xfrm>
                  <a:off x="7030086" y="2583180"/>
                  <a:ext cx="28800" cy="132575"/>
                  <a:chOff x="7030086" y="2583180"/>
                  <a:chExt cx="28800" cy="132575"/>
                </a:xfrm>
              </p:grpSpPr>
              <p:sp>
                <p:nvSpPr>
                  <p:cNvPr id="266" name="Oval 265">
                    <a:extLst>
                      <a:ext uri="{FF2B5EF4-FFF2-40B4-BE49-F238E27FC236}">
                        <a16:creationId xmlns:a16="http://schemas.microsoft.com/office/drawing/2014/main" id="{D78792EC-3610-874F-B947-64210EAA8F3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B6E23336-E2F4-5742-8D91-5B39C001AE3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0F81BEB5-8A97-1E41-9E3B-10A25D37A30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4" name="Oval 263">
                  <a:extLst>
                    <a:ext uri="{FF2B5EF4-FFF2-40B4-BE49-F238E27FC236}">
                      <a16:creationId xmlns:a16="http://schemas.microsoft.com/office/drawing/2014/main" id="{E32BB2D3-6AB4-7A49-856A-87D7B3C7B9F8}"/>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41FEAF9E-CFF5-AC48-9615-529848491BCE}"/>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4" name="Group 143">
                <a:extLst>
                  <a:ext uri="{FF2B5EF4-FFF2-40B4-BE49-F238E27FC236}">
                    <a16:creationId xmlns:a16="http://schemas.microsoft.com/office/drawing/2014/main" id="{0E162E47-ACAE-9C40-98F9-11FCAB08FBFD}"/>
                  </a:ext>
                </a:extLst>
              </p:cNvPr>
              <p:cNvGrpSpPr/>
              <p:nvPr/>
            </p:nvGrpSpPr>
            <p:grpSpPr>
              <a:xfrm>
                <a:off x="11129966" y="2544571"/>
                <a:ext cx="45719" cy="217803"/>
                <a:chOff x="7064266" y="2544571"/>
                <a:chExt cx="45719" cy="217803"/>
              </a:xfrm>
            </p:grpSpPr>
            <p:grpSp>
              <p:nvGrpSpPr>
                <p:cNvPr id="257" name="Group 256">
                  <a:extLst>
                    <a:ext uri="{FF2B5EF4-FFF2-40B4-BE49-F238E27FC236}">
                      <a16:creationId xmlns:a16="http://schemas.microsoft.com/office/drawing/2014/main" id="{3D69AE28-8FE9-D345-9AE7-63DDAA437391}"/>
                    </a:ext>
                  </a:extLst>
                </p:cNvPr>
                <p:cNvGrpSpPr/>
                <p:nvPr/>
              </p:nvGrpSpPr>
              <p:grpSpPr>
                <a:xfrm>
                  <a:off x="7073791" y="2583180"/>
                  <a:ext cx="28800" cy="132575"/>
                  <a:chOff x="7030086" y="2583180"/>
                  <a:chExt cx="28800" cy="132575"/>
                </a:xfrm>
              </p:grpSpPr>
              <p:sp>
                <p:nvSpPr>
                  <p:cNvPr id="260" name="Oval 259">
                    <a:extLst>
                      <a:ext uri="{FF2B5EF4-FFF2-40B4-BE49-F238E27FC236}">
                        <a16:creationId xmlns:a16="http://schemas.microsoft.com/office/drawing/2014/main" id="{3646DD8B-7FFD-F446-AD6D-9E0F738EDE0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81F82B47-DA4C-8440-8D20-63B1073F96C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4528FCBF-915E-0A4F-80AA-E152AF38130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8" name="Oval 257">
                  <a:extLst>
                    <a:ext uri="{FF2B5EF4-FFF2-40B4-BE49-F238E27FC236}">
                      <a16:creationId xmlns:a16="http://schemas.microsoft.com/office/drawing/2014/main" id="{63427572-61F9-2348-899A-D1223566FE66}"/>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8ED903FE-D47B-8E4D-9DE2-7BFDD4ED95B9}"/>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5" name="Group 144">
                <a:extLst>
                  <a:ext uri="{FF2B5EF4-FFF2-40B4-BE49-F238E27FC236}">
                    <a16:creationId xmlns:a16="http://schemas.microsoft.com/office/drawing/2014/main" id="{1481D763-75F5-5548-9750-3565CFB9E54B}"/>
                  </a:ext>
                </a:extLst>
              </p:cNvPr>
              <p:cNvGrpSpPr/>
              <p:nvPr/>
            </p:nvGrpSpPr>
            <p:grpSpPr>
              <a:xfrm>
                <a:off x="11172331" y="2544571"/>
                <a:ext cx="45719" cy="217803"/>
                <a:chOff x="7107972" y="2544571"/>
                <a:chExt cx="45719" cy="217803"/>
              </a:xfrm>
            </p:grpSpPr>
            <p:grpSp>
              <p:nvGrpSpPr>
                <p:cNvPr id="251" name="Group 250">
                  <a:extLst>
                    <a:ext uri="{FF2B5EF4-FFF2-40B4-BE49-F238E27FC236}">
                      <a16:creationId xmlns:a16="http://schemas.microsoft.com/office/drawing/2014/main" id="{0B4D3566-6F11-2B43-B3BD-F59B629A0060}"/>
                    </a:ext>
                  </a:extLst>
                </p:cNvPr>
                <p:cNvGrpSpPr/>
                <p:nvPr/>
              </p:nvGrpSpPr>
              <p:grpSpPr>
                <a:xfrm>
                  <a:off x="7117497" y="2583180"/>
                  <a:ext cx="28800" cy="132575"/>
                  <a:chOff x="7030086" y="2583180"/>
                  <a:chExt cx="28800" cy="132575"/>
                </a:xfrm>
              </p:grpSpPr>
              <p:sp>
                <p:nvSpPr>
                  <p:cNvPr id="254" name="Oval 253">
                    <a:extLst>
                      <a:ext uri="{FF2B5EF4-FFF2-40B4-BE49-F238E27FC236}">
                        <a16:creationId xmlns:a16="http://schemas.microsoft.com/office/drawing/2014/main" id="{02EF3F34-6D57-5641-A134-EB8FA16310C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9ABBD370-C65E-8246-99C8-4D9F53FE88E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4D728B17-1AC6-EB49-AC38-0DEA5AC1A0A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2" name="Oval 251">
                  <a:extLst>
                    <a:ext uri="{FF2B5EF4-FFF2-40B4-BE49-F238E27FC236}">
                      <a16:creationId xmlns:a16="http://schemas.microsoft.com/office/drawing/2014/main" id="{E7B9199D-D3DA-F94B-9A2E-C02A10250DF4}"/>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D2D7B8CF-E525-754E-806D-2B589C9D0BB4}"/>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24F0A1D1-3C64-2045-9745-E29447D70B79}"/>
                  </a:ext>
                </a:extLst>
              </p:cNvPr>
              <p:cNvGrpSpPr/>
              <p:nvPr/>
            </p:nvGrpSpPr>
            <p:grpSpPr>
              <a:xfrm>
                <a:off x="11214696" y="2544571"/>
                <a:ext cx="45719" cy="217803"/>
                <a:chOff x="7020561" y="2544571"/>
                <a:chExt cx="45719" cy="217803"/>
              </a:xfrm>
            </p:grpSpPr>
            <p:grpSp>
              <p:nvGrpSpPr>
                <p:cNvPr id="245" name="Group 244">
                  <a:extLst>
                    <a:ext uri="{FF2B5EF4-FFF2-40B4-BE49-F238E27FC236}">
                      <a16:creationId xmlns:a16="http://schemas.microsoft.com/office/drawing/2014/main" id="{EB2EE441-D0BF-F74B-9145-172C27B0F6B9}"/>
                    </a:ext>
                  </a:extLst>
                </p:cNvPr>
                <p:cNvGrpSpPr/>
                <p:nvPr/>
              </p:nvGrpSpPr>
              <p:grpSpPr>
                <a:xfrm>
                  <a:off x="7030086" y="2583180"/>
                  <a:ext cx="28800" cy="132575"/>
                  <a:chOff x="7030086" y="2583180"/>
                  <a:chExt cx="28800" cy="132575"/>
                </a:xfrm>
              </p:grpSpPr>
              <p:sp>
                <p:nvSpPr>
                  <p:cNvPr id="248" name="Oval 247">
                    <a:extLst>
                      <a:ext uri="{FF2B5EF4-FFF2-40B4-BE49-F238E27FC236}">
                        <a16:creationId xmlns:a16="http://schemas.microsoft.com/office/drawing/2014/main" id="{20830A2C-58FF-CE48-9A9C-917D96AFD29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6F3257FC-93B2-F048-8CC8-78DA8A097D1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BBB12CAB-A628-7346-B224-C56C37C3012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6" name="Oval 245">
                  <a:extLst>
                    <a:ext uri="{FF2B5EF4-FFF2-40B4-BE49-F238E27FC236}">
                      <a16:creationId xmlns:a16="http://schemas.microsoft.com/office/drawing/2014/main" id="{4F16856C-E777-154B-9C1E-C04785D3C7D2}"/>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E74A5E79-3F0D-9142-BD45-F08B9827F1A8}"/>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 name="Group 146">
                <a:extLst>
                  <a:ext uri="{FF2B5EF4-FFF2-40B4-BE49-F238E27FC236}">
                    <a16:creationId xmlns:a16="http://schemas.microsoft.com/office/drawing/2014/main" id="{364D7063-5FF7-9D41-825F-77E263EF45BD}"/>
                  </a:ext>
                </a:extLst>
              </p:cNvPr>
              <p:cNvGrpSpPr/>
              <p:nvPr/>
            </p:nvGrpSpPr>
            <p:grpSpPr>
              <a:xfrm>
                <a:off x="11257061" y="2544571"/>
                <a:ext cx="45719" cy="217803"/>
                <a:chOff x="7064266" y="2544571"/>
                <a:chExt cx="45719" cy="217803"/>
              </a:xfrm>
            </p:grpSpPr>
            <p:grpSp>
              <p:nvGrpSpPr>
                <p:cNvPr id="239" name="Group 238">
                  <a:extLst>
                    <a:ext uri="{FF2B5EF4-FFF2-40B4-BE49-F238E27FC236}">
                      <a16:creationId xmlns:a16="http://schemas.microsoft.com/office/drawing/2014/main" id="{82EE1B7C-8681-B14F-9365-1B98F9BC1CC5}"/>
                    </a:ext>
                  </a:extLst>
                </p:cNvPr>
                <p:cNvGrpSpPr/>
                <p:nvPr/>
              </p:nvGrpSpPr>
              <p:grpSpPr>
                <a:xfrm>
                  <a:off x="7073791" y="2583180"/>
                  <a:ext cx="28800" cy="132575"/>
                  <a:chOff x="7030086" y="2583180"/>
                  <a:chExt cx="28800" cy="132575"/>
                </a:xfrm>
              </p:grpSpPr>
              <p:sp>
                <p:nvSpPr>
                  <p:cNvPr id="242" name="Oval 241">
                    <a:extLst>
                      <a:ext uri="{FF2B5EF4-FFF2-40B4-BE49-F238E27FC236}">
                        <a16:creationId xmlns:a16="http://schemas.microsoft.com/office/drawing/2014/main" id="{4E719AF7-368A-AC44-A33A-99F2A6BA0E8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13A566FA-54D4-E741-99A4-5DD914FA075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97CD62C0-B2AA-E04C-A767-10A74C58AEA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0" name="Oval 239">
                  <a:extLst>
                    <a:ext uri="{FF2B5EF4-FFF2-40B4-BE49-F238E27FC236}">
                      <a16:creationId xmlns:a16="http://schemas.microsoft.com/office/drawing/2014/main" id="{4DC8768E-B57B-D54C-8461-C8EDFCD62E5F}"/>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460A6F79-A678-984A-9606-72960E09960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8" name="Group 147">
                <a:extLst>
                  <a:ext uri="{FF2B5EF4-FFF2-40B4-BE49-F238E27FC236}">
                    <a16:creationId xmlns:a16="http://schemas.microsoft.com/office/drawing/2014/main" id="{805635C6-E50C-9043-8424-B3896E5ED67A}"/>
                  </a:ext>
                </a:extLst>
              </p:cNvPr>
              <p:cNvGrpSpPr/>
              <p:nvPr/>
            </p:nvGrpSpPr>
            <p:grpSpPr>
              <a:xfrm>
                <a:off x="11299426" y="2544571"/>
                <a:ext cx="45719" cy="217803"/>
                <a:chOff x="7107972" y="2544571"/>
                <a:chExt cx="45719" cy="217803"/>
              </a:xfrm>
            </p:grpSpPr>
            <p:grpSp>
              <p:nvGrpSpPr>
                <p:cNvPr id="233" name="Group 232">
                  <a:extLst>
                    <a:ext uri="{FF2B5EF4-FFF2-40B4-BE49-F238E27FC236}">
                      <a16:creationId xmlns:a16="http://schemas.microsoft.com/office/drawing/2014/main" id="{ADA46418-BEF7-CB4E-A27B-1A2914CC0B25}"/>
                    </a:ext>
                  </a:extLst>
                </p:cNvPr>
                <p:cNvGrpSpPr/>
                <p:nvPr/>
              </p:nvGrpSpPr>
              <p:grpSpPr>
                <a:xfrm>
                  <a:off x="7117497" y="2583180"/>
                  <a:ext cx="28800" cy="132575"/>
                  <a:chOff x="7030086" y="2583180"/>
                  <a:chExt cx="28800" cy="132575"/>
                </a:xfrm>
              </p:grpSpPr>
              <p:sp>
                <p:nvSpPr>
                  <p:cNvPr id="236" name="Oval 235">
                    <a:extLst>
                      <a:ext uri="{FF2B5EF4-FFF2-40B4-BE49-F238E27FC236}">
                        <a16:creationId xmlns:a16="http://schemas.microsoft.com/office/drawing/2014/main" id="{B28EE98C-CA35-0649-BCF7-E14C409156C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C0DB860A-7065-5F42-9239-9D1D4817F34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0E4F171F-FB91-EA45-BC2B-77F101CF8C0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4" name="Oval 233">
                  <a:extLst>
                    <a:ext uri="{FF2B5EF4-FFF2-40B4-BE49-F238E27FC236}">
                      <a16:creationId xmlns:a16="http://schemas.microsoft.com/office/drawing/2014/main" id="{686F1387-C7A9-8C48-9A49-EA4BA7702606}"/>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14536AE2-4F7A-7843-A897-01BF63CE2444}"/>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9" name="Group 148">
                <a:extLst>
                  <a:ext uri="{FF2B5EF4-FFF2-40B4-BE49-F238E27FC236}">
                    <a16:creationId xmlns:a16="http://schemas.microsoft.com/office/drawing/2014/main" id="{7138160B-CE0C-794D-8F62-C321308A132F}"/>
                  </a:ext>
                </a:extLst>
              </p:cNvPr>
              <p:cNvGrpSpPr/>
              <p:nvPr/>
            </p:nvGrpSpPr>
            <p:grpSpPr>
              <a:xfrm>
                <a:off x="11341791" y="2544571"/>
                <a:ext cx="45719" cy="217803"/>
                <a:chOff x="7020561" y="2544571"/>
                <a:chExt cx="45719" cy="217803"/>
              </a:xfrm>
            </p:grpSpPr>
            <p:grpSp>
              <p:nvGrpSpPr>
                <p:cNvPr id="227" name="Group 226">
                  <a:extLst>
                    <a:ext uri="{FF2B5EF4-FFF2-40B4-BE49-F238E27FC236}">
                      <a16:creationId xmlns:a16="http://schemas.microsoft.com/office/drawing/2014/main" id="{612A8C64-A6CC-E84A-8376-E05DE139F310}"/>
                    </a:ext>
                  </a:extLst>
                </p:cNvPr>
                <p:cNvGrpSpPr/>
                <p:nvPr/>
              </p:nvGrpSpPr>
              <p:grpSpPr>
                <a:xfrm>
                  <a:off x="7030086" y="2583180"/>
                  <a:ext cx="28800" cy="132575"/>
                  <a:chOff x="7030086" y="2583180"/>
                  <a:chExt cx="28800" cy="132575"/>
                </a:xfrm>
              </p:grpSpPr>
              <p:sp>
                <p:nvSpPr>
                  <p:cNvPr id="230" name="Oval 229">
                    <a:extLst>
                      <a:ext uri="{FF2B5EF4-FFF2-40B4-BE49-F238E27FC236}">
                        <a16:creationId xmlns:a16="http://schemas.microsoft.com/office/drawing/2014/main" id="{07053E25-8652-9243-88E1-5448F49FD5C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FACFA5B6-C24D-7E48-BBEE-D2F2B1C5EEC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97D7FAA2-847D-2545-9C21-85C50CE5074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8" name="Oval 227">
                  <a:extLst>
                    <a:ext uri="{FF2B5EF4-FFF2-40B4-BE49-F238E27FC236}">
                      <a16:creationId xmlns:a16="http://schemas.microsoft.com/office/drawing/2014/main" id="{4C5C911C-CAF9-BA4F-B1E8-29FB49674978}"/>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26914C50-8160-BF49-A885-1D6AD4369929}"/>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D14815E2-B66A-594B-AF33-04ACDA2C9203}"/>
                  </a:ext>
                </a:extLst>
              </p:cNvPr>
              <p:cNvGrpSpPr/>
              <p:nvPr/>
            </p:nvGrpSpPr>
            <p:grpSpPr>
              <a:xfrm>
                <a:off x="11384156" y="2544571"/>
                <a:ext cx="45719" cy="217803"/>
                <a:chOff x="7064266" y="2544571"/>
                <a:chExt cx="45719" cy="217803"/>
              </a:xfrm>
            </p:grpSpPr>
            <p:grpSp>
              <p:nvGrpSpPr>
                <p:cNvPr id="221" name="Group 220">
                  <a:extLst>
                    <a:ext uri="{FF2B5EF4-FFF2-40B4-BE49-F238E27FC236}">
                      <a16:creationId xmlns:a16="http://schemas.microsoft.com/office/drawing/2014/main" id="{703478DB-5EB6-3441-97CE-F982C42B04BF}"/>
                    </a:ext>
                  </a:extLst>
                </p:cNvPr>
                <p:cNvGrpSpPr/>
                <p:nvPr/>
              </p:nvGrpSpPr>
              <p:grpSpPr>
                <a:xfrm>
                  <a:off x="7073791" y="2583180"/>
                  <a:ext cx="28800" cy="132575"/>
                  <a:chOff x="7030086" y="2583180"/>
                  <a:chExt cx="28800" cy="132575"/>
                </a:xfrm>
              </p:grpSpPr>
              <p:sp>
                <p:nvSpPr>
                  <p:cNvPr id="224" name="Oval 223">
                    <a:extLst>
                      <a:ext uri="{FF2B5EF4-FFF2-40B4-BE49-F238E27FC236}">
                        <a16:creationId xmlns:a16="http://schemas.microsoft.com/office/drawing/2014/main" id="{B7059470-F32E-C246-8C81-046F1821404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Oval 224">
                    <a:extLst>
                      <a:ext uri="{FF2B5EF4-FFF2-40B4-BE49-F238E27FC236}">
                        <a16:creationId xmlns:a16="http://schemas.microsoft.com/office/drawing/2014/main" id="{C361C069-8F8A-624D-92E7-D4A96FA9E40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E94AF15B-34F6-F143-855F-F901379E3A4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2" name="Oval 221">
                  <a:extLst>
                    <a:ext uri="{FF2B5EF4-FFF2-40B4-BE49-F238E27FC236}">
                      <a16:creationId xmlns:a16="http://schemas.microsoft.com/office/drawing/2014/main" id="{0D64E839-6077-9546-890F-CAF971CDA0D4}"/>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D61980B5-0B5E-444A-B558-A75996F7A0CB}"/>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 name="Group 150">
                <a:extLst>
                  <a:ext uri="{FF2B5EF4-FFF2-40B4-BE49-F238E27FC236}">
                    <a16:creationId xmlns:a16="http://schemas.microsoft.com/office/drawing/2014/main" id="{AD5FBC64-4421-054B-9DED-72ABC5D15D17}"/>
                  </a:ext>
                </a:extLst>
              </p:cNvPr>
              <p:cNvGrpSpPr/>
              <p:nvPr/>
            </p:nvGrpSpPr>
            <p:grpSpPr>
              <a:xfrm>
                <a:off x="11426521" y="2544571"/>
                <a:ext cx="45719" cy="217803"/>
                <a:chOff x="7107972" y="2544571"/>
                <a:chExt cx="45719" cy="217803"/>
              </a:xfrm>
            </p:grpSpPr>
            <p:grpSp>
              <p:nvGrpSpPr>
                <p:cNvPr id="215" name="Group 214">
                  <a:extLst>
                    <a:ext uri="{FF2B5EF4-FFF2-40B4-BE49-F238E27FC236}">
                      <a16:creationId xmlns:a16="http://schemas.microsoft.com/office/drawing/2014/main" id="{1F4A4B7B-FE70-9546-8AA0-5E7CBD6B377B}"/>
                    </a:ext>
                  </a:extLst>
                </p:cNvPr>
                <p:cNvGrpSpPr/>
                <p:nvPr/>
              </p:nvGrpSpPr>
              <p:grpSpPr>
                <a:xfrm>
                  <a:off x="7117497" y="2583180"/>
                  <a:ext cx="28800" cy="132575"/>
                  <a:chOff x="7030086" y="2583180"/>
                  <a:chExt cx="28800" cy="132575"/>
                </a:xfrm>
              </p:grpSpPr>
              <p:sp>
                <p:nvSpPr>
                  <p:cNvPr id="218" name="Oval 217">
                    <a:extLst>
                      <a:ext uri="{FF2B5EF4-FFF2-40B4-BE49-F238E27FC236}">
                        <a16:creationId xmlns:a16="http://schemas.microsoft.com/office/drawing/2014/main" id="{D683CE14-1B1F-4F4D-A7E9-DE1687CCF9E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566B0983-0201-A14E-AB32-75D95166650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F24721F2-3C09-6843-A30C-6C6C85EB9BB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6" name="Oval 215">
                  <a:extLst>
                    <a:ext uri="{FF2B5EF4-FFF2-40B4-BE49-F238E27FC236}">
                      <a16:creationId xmlns:a16="http://schemas.microsoft.com/office/drawing/2014/main" id="{C2991334-A73E-8E4B-AF31-25DF10E546FF}"/>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D3F0A953-64A1-A14A-B42C-8BD17BD99BEE}"/>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2" name="Group 151">
                <a:extLst>
                  <a:ext uri="{FF2B5EF4-FFF2-40B4-BE49-F238E27FC236}">
                    <a16:creationId xmlns:a16="http://schemas.microsoft.com/office/drawing/2014/main" id="{3C463569-D6EE-4A4D-8AD5-FA06645E4BD7}"/>
                  </a:ext>
                </a:extLst>
              </p:cNvPr>
              <p:cNvGrpSpPr/>
              <p:nvPr/>
            </p:nvGrpSpPr>
            <p:grpSpPr>
              <a:xfrm>
                <a:off x="11468886" y="2544571"/>
                <a:ext cx="45719" cy="217803"/>
                <a:chOff x="7020561" y="2544571"/>
                <a:chExt cx="45719" cy="217803"/>
              </a:xfrm>
            </p:grpSpPr>
            <p:grpSp>
              <p:nvGrpSpPr>
                <p:cNvPr id="209" name="Group 208">
                  <a:extLst>
                    <a:ext uri="{FF2B5EF4-FFF2-40B4-BE49-F238E27FC236}">
                      <a16:creationId xmlns:a16="http://schemas.microsoft.com/office/drawing/2014/main" id="{0A92C664-0D14-BF49-B111-DC49204D5182}"/>
                    </a:ext>
                  </a:extLst>
                </p:cNvPr>
                <p:cNvGrpSpPr/>
                <p:nvPr/>
              </p:nvGrpSpPr>
              <p:grpSpPr>
                <a:xfrm>
                  <a:off x="7030086" y="2583180"/>
                  <a:ext cx="28800" cy="132575"/>
                  <a:chOff x="7030086" y="2583180"/>
                  <a:chExt cx="28800" cy="132575"/>
                </a:xfrm>
              </p:grpSpPr>
              <p:sp>
                <p:nvSpPr>
                  <p:cNvPr id="212" name="Oval 211">
                    <a:extLst>
                      <a:ext uri="{FF2B5EF4-FFF2-40B4-BE49-F238E27FC236}">
                        <a16:creationId xmlns:a16="http://schemas.microsoft.com/office/drawing/2014/main" id="{E2957C4E-8C4C-3247-8D23-3CF1A4849C7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95F2AD58-CAC1-624C-A38C-F8849843002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8BB0F8D1-CF82-784A-9DB2-A51090F1DC6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0" name="Oval 209">
                  <a:extLst>
                    <a:ext uri="{FF2B5EF4-FFF2-40B4-BE49-F238E27FC236}">
                      <a16:creationId xmlns:a16="http://schemas.microsoft.com/office/drawing/2014/main" id="{53C1F37A-3FBC-CF4C-AD79-FD30DA101B26}"/>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10AC3502-6AD4-B94E-A030-E7DAF66DE853}"/>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3" name="Group 152">
                <a:extLst>
                  <a:ext uri="{FF2B5EF4-FFF2-40B4-BE49-F238E27FC236}">
                    <a16:creationId xmlns:a16="http://schemas.microsoft.com/office/drawing/2014/main" id="{0605B83D-4D43-F84B-B794-59FB30AF25CB}"/>
                  </a:ext>
                </a:extLst>
              </p:cNvPr>
              <p:cNvGrpSpPr/>
              <p:nvPr/>
            </p:nvGrpSpPr>
            <p:grpSpPr>
              <a:xfrm>
                <a:off x="11511251" y="2544571"/>
                <a:ext cx="45719" cy="217803"/>
                <a:chOff x="7064266" y="2544571"/>
                <a:chExt cx="45719" cy="217803"/>
              </a:xfrm>
            </p:grpSpPr>
            <p:grpSp>
              <p:nvGrpSpPr>
                <p:cNvPr id="203" name="Group 202">
                  <a:extLst>
                    <a:ext uri="{FF2B5EF4-FFF2-40B4-BE49-F238E27FC236}">
                      <a16:creationId xmlns:a16="http://schemas.microsoft.com/office/drawing/2014/main" id="{74412B45-5A2F-0E4C-8E33-86D02823CBB9}"/>
                    </a:ext>
                  </a:extLst>
                </p:cNvPr>
                <p:cNvGrpSpPr/>
                <p:nvPr/>
              </p:nvGrpSpPr>
              <p:grpSpPr>
                <a:xfrm>
                  <a:off x="7073791" y="2583180"/>
                  <a:ext cx="28800" cy="132575"/>
                  <a:chOff x="7030086" y="2583180"/>
                  <a:chExt cx="28800" cy="132575"/>
                </a:xfrm>
              </p:grpSpPr>
              <p:sp>
                <p:nvSpPr>
                  <p:cNvPr id="206" name="Oval 205">
                    <a:extLst>
                      <a:ext uri="{FF2B5EF4-FFF2-40B4-BE49-F238E27FC236}">
                        <a16:creationId xmlns:a16="http://schemas.microsoft.com/office/drawing/2014/main" id="{5123A7A9-9CDB-CD48-86E0-D59F35E51B5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F593CD7F-74BB-A84B-B500-F416ACDE08A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0626191A-1D0F-1D40-ADB4-76E71C24A4F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4" name="Oval 203">
                  <a:extLst>
                    <a:ext uri="{FF2B5EF4-FFF2-40B4-BE49-F238E27FC236}">
                      <a16:creationId xmlns:a16="http://schemas.microsoft.com/office/drawing/2014/main" id="{219627B4-35F2-DB4D-9557-228CEF0F074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070D502A-3FA7-8B4F-A62F-08E5049EEAA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4" name="Group 153">
                <a:extLst>
                  <a:ext uri="{FF2B5EF4-FFF2-40B4-BE49-F238E27FC236}">
                    <a16:creationId xmlns:a16="http://schemas.microsoft.com/office/drawing/2014/main" id="{FB405F1B-636A-624D-B5AC-C9AEAD606AB1}"/>
                  </a:ext>
                </a:extLst>
              </p:cNvPr>
              <p:cNvGrpSpPr/>
              <p:nvPr/>
            </p:nvGrpSpPr>
            <p:grpSpPr>
              <a:xfrm>
                <a:off x="11553616" y="2544571"/>
                <a:ext cx="45719" cy="217803"/>
                <a:chOff x="7107972" y="2544571"/>
                <a:chExt cx="45719" cy="217803"/>
              </a:xfrm>
            </p:grpSpPr>
            <p:grpSp>
              <p:nvGrpSpPr>
                <p:cNvPr id="197" name="Group 196">
                  <a:extLst>
                    <a:ext uri="{FF2B5EF4-FFF2-40B4-BE49-F238E27FC236}">
                      <a16:creationId xmlns:a16="http://schemas.microsoft.com/office/drawing/2014/main" id="{78A94617-008B-8448-90FE-125031795C6E}"/>
                    </a:ext>
                  </a:extLst>
                </p:cNvPr>
                <p:cNvGrpSpPr/>
                <p:nvPr/>
              </p:nvGrpSpPr>
              <p:grpSpPr>
                <a:xfrm>
                  <a:off x="7117497" y="2583180"/>
                  <a:ext cx="28800" cy="132575"/>
                  <a:chOff x="7030086" y="2583180"/>
                  <a:chExt cx="28800" cy="132575"/>
                </a:xfrm>
              </p:grpSpPr>
              <p:sp>
                <p:nvSpPr>
                  <p:cNvPr id="200" name="Oval 199">
                    <a:extLst>
                      <a:ext uri="{FF2B5EF4-FFF2-40B4-BE49-F238E27FC236}">
                        <a16:creationId xmlns:a16="http://schemas.microsoft.com/office/drawing/2014/main" id="{7F4C6E5D-3411-FB49-A6B2-E67166235A2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1AD06959-50FA-7142-BC72-80839722B24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94143F1A-E20D-8F48-84F5-E630AF77CDB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8" name="Oval 197">
                  <a:extLst>
                    <a:ext uri="{FF2B5EF4-FFF2-40B4-BE49-F238E27FC236}">
                      <a16:creationId xmlns:a16="http://schemas.microsoft.com/office/drawing/2014/main" id="{8452B424-8D62-054A-B04E-A50D74E10DED}"/>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5BBB3052-9D70-F240-8E25-7DB04107E4A7}"/>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3153CB48-DD77-784D-88AC-F531E7AF3C58}"/>
                  </a:ext>
                </a:extLst>
              </p:cNvPr>
              <p:cNvGrpSpPr/>
              <p:nvPr/>
            </p:nvGrpSpPr>
            <p:grpSpPr>
              <a:xfrm>
                <a:off x="11595981" y="2544571"/>
                <a:ext cx="45719" cy="217803"/>
                <a:chOff x="7020561" y="2544571"/>
                <a:chExt cx="45719" cy="217803"/>
              </a:xfrm>
            </p:grpSpPr>
            <p:grpSp>
              <p:nvGrpSpPr>
                <p:cNvPr id="191" name="Group 190">
                  <a:extLst>
                    <a:ext uri="{FF2B5EF4-FFF2-40B4-BE49-F238E27FC236}">
                      <a16:creationId xmlns:a16="http://schemas.microsoft.com/office/drawing/2014/main" id="{F71CD15D-95FC-7740-87EC-31B3E9680412}"/>
                    </a:ext>
                  </a:extLst>
                </p:cNvPr>
                <p:cNvGrpSpPr/>
                <p:nvPr/>
              </p:nvGrpSpPr>
              <p:grpSpPr>
                <a:xfrm>
                  <a:off x="7030086" y="2583180"/>
                  <a:ext cx="28800" cy="132575"/>
                  <a:chOff x="7030086" y="2583180"/>
                  <a:chExt cx="28800" cy="132575"/>
                </a:xfrm>
              </p:grpSpPr>
              <p:sp>
                <p:nvSpPr>
                  <p:cNvPr id="194" name="Oval 193">
                    <a:extLst>
                      <a:ext uri="{FF2B5EF4-FFF2-40B4-BE49-F238E27FC236}">
                        <a16:creationId xmlns:a16="http://schemas.microsoft.com/office/drawing/2014/main" id="{18DA60D1-A80A-6840-821C-2FAF545A39C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CFC13531-C0CB-6945-BB91-9503548B3C9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EC912BAF-9BB8-C847-B7FA-9C936EC6970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2" name="Oval 191">
                  <a:extLst>
                    <a:ext uri="{FF2B5EF4-FFF2-40B4-BE49-F238E27FC236}">
                      <a16:creationId xmlns:a16="http://schemas.microsoft.com/office/drawing/2014/main" id="{DC34CDC6-068D-7040-B4BE-C9A61BA9E6B1}"/>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43539B18-7F3B-774E-9158-E78BA9CFC36F}"/>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 name="Group 155">
                <a:extLst>
                  <a:ext uri="{FF2B5EF4-FFF2-40B4-BE49-F238E27FC236}">
                    <a16:creationId xmlns:a16="http://schemas.microsoft.com/office/drawing/2014/main" id="{AFE05308-514B-0B46-AA6D-0C6169BF0CC5}"/>
                  </a:ext>
                </a:extLst>
              </p:cNvPr>
              <p:cNvGrpSpPr/>
              <p:nvPr/>
            </p:nvGrpSpPr>
            <p:grpSpPr>
              <a:xfrm>
                <a:off x="11638346" y="2544571"/>
                <a:ext cx="45719" cy="217803"/>
                <a:chOff x="7064266" y="2544571"/>
                <a:chExt cx="45719" cy="217803"/>
              </a:xfrm>
            </p:grpSpPr>
            <p:grpSp>
              <p:nvGrpSpPr>
                <p:cNvPr id="185" name="Group 184">
                  <a:extLst>
                    <a:ext uri="{FF2B5EF4-FFF2-40B4-BE49-F238E27FC236}">
                      <a16:creationId xmlns:a16="http://schemas.microsoft.com/office/drawing/2014/main" id="{59B11D12-5819-7748-831B-896FAD0A547B}"/>
                    </a:ext>
                  </a:extLst>
                </p:cNvPr>
                <p:cNvGrpSpPr/>
                <p:nvPr/>
              </p:nvGrpSpPr>
              <p:grpSpPr>
                <a:xfrm>
                  <a:off x="7073791" y="2583180"/>
                  <a:ext cx="28800" cy="132575"/>
                  <a:chOff x="7030086" y="2583180"/>
                  <a:chExt cx="28800" cy="132575"/>
                </a:xfrm>
              </p:grpSpPr>
              <p:sp>
                <p:nvSpPr>
                  <p:cNvPr id="188" name="Oval 187">
                    <a:extLst>
                      <a:ext uri="{FF2B5EF4-FFF2-40B4-BE49-F238E27FC236}">
                        <a16:creationId xmlns:a16="http://schemas.microsoft.com/office/drawing/2014/main" id="{04C71F00-08E6-F04D-BE8C-B398300129F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4ECDB151-C358-0845-8781-6BC8F4A2A69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B1B12A98-7486-2640-BFFE-517D5BD9051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6" name="Oval 185">
                  <a:extLst>
                    <a:ext uri="{FF2B5EF4-FFF2-40B4-BE49-F238E27FC236}">
                      <a16:creationId xmlns:a16="http://schemas.microsoft.com/office/drawing/2014/main" id="{12DB8057-CE01-5F4E-A8DC-1754D5EB9CFD}"/>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C7FECA08-2AC8-CF48-A842-B4ABC067323C}"/>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7" name="Group 156">
                <a:extLst>
                  <a:ext uri="{FF2B5EF4-FFF2-40B4-BE49-F238E27FC236}">
                    <a16:creationId xmlns:a16="http://schemas.microsoft.com/office/drawing/2014/main" id="{2C380471-3E35-084C-A5CE-59CF0C9A8787}"/>
                  </a:ext>
                </a:extLst>
              </p:cNvPr>
              <p:cNvGrpSpPr/>
              <p:nvPr/>
            </p:nvGrpSpPr>
            <p:grpSpPr>
              <a:xfrm>
                <a:off x="11680711" y="2544571"/>
                <a:ext cx="45719" cy="217803"/>
                <a:chOff x="7107972" y="2544571"/>
                <a:chExt cx="45719" cy="217803"/>
              </a:xfrm>
            </p:grpSpPr>
            <p:grpSp>
              <p:nvGrpSpPr>
                <p:cNvPr id="179" name="Group 178">
                  <a:extLst>
                    <a:ext uri="{FF2B5EF4-FFF2-40B4-BE49-F238E27FC236}">
                      <a16:creationId xmlns:a16="http://schemas.microsoft.com/office/drawing/2014/main" id="{4C9BA2DE-990C-3042-A83A-0792DB0D75F4}"/>
                    </a:ext>
                  </a:extLst>
                </p:cNvPr>
                <p:cNvGrpSpPr/>
                <p:nvPr/>
              </p:nvGrpSpPr>
              <p:grpSpPr>
                <a:xfrm>
                  <a:off x="7117497" y="2583180"/>
                  <a:ext cx="28800" cy="132575"/>
                  <a:chOff x="7030086" y="2583180"/>
                  <a:chExt cx="28800" cy="132575"/>
                </a:xfrm>
              </p:grpSpPr>
              <p:sp>
                <p:nvSpPr>
                  <p:cNvPr id="182" name="Oval 181">
                    <a:extLst>
                      <a:ext uri="{FF2B5EF4-FFF2-40B4-BE49-F238E27FC236}">
                        <a16:creationId xmlns:a16="http://schemas.microsoft.com/office/drawing/2014/main" id="{671E1DF0-6B86-B641-B46F-AE4FADC3C6E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1020E723-BACB-A44C-B11F-B20D429E788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BEEFB603-19AD-874F-81B7-9FEAA55C1A2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0" name="Oval 179">
                  <a:extLst>
                    <a:ext uri="{FF2B5EF4-FFF2-40B4-BE49-F238E27FC236}">
                      <a16:creationId xmlns:a16="http://schemas.microsoft.com/office/drawing/2014/main" id="{2FDFCFAF-07C0-104D-8099-2488E5B33856}"/>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9A3FF420-3583-6D48-9126-CD4E2B6D5073}"/>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109171A5-D36A-A849-9A03-FD38E9ECBD26}"/>
                  </a:ext>
                </a:extLst>
              </p:cNvPr>
              <p:cNvGrpSpPr/>
              <p:nvPr/>
            </p:nvGrpSpPr>
            <p:grpSpPr>
              <a:xfrm>
                <a:off x="11723076" y="2544571"/>
                <a:ext cx="45719" cy="217803"/>
                <a:chOff x="7020561" y="2544571"/>
                <a:chExt cx="45719" cy="217803"/>
              </a:xfrm>
            </p:grpSpPr>
            <p:grpSp>
              <p:nvGrpSpPr>
                <p:cNvPr id="173" name="Group 172">
                  <a:extLst>
                    <a:ext uri="{FF2B5EF4-FFF2-40B4-BE49-F238E27FC236}">
                      <a16:creationId xmlns:a16="http://schemas.microsoft.com/office/drawing/2014/main" id="{C430005F-CE8F-6140-8CD6-7E866F1D1681}"/>
                    </a:ext>
                  </a:extLst>
                </p:cNvPr>
                <p:cNvGrpSpPr/>
                <p:nvPr/>
              </p:nvGrpSpPr>
              <p:grpSpPr>
                <a:xfrm>
                  <a:off x="7030086" y="2583180"/>
                  <a:ext cx="28800" cy="132575"/>
                  <a:chOff x="7030086" y="2583180"/>
                  <a:chExt cx="28800" cy="132575"/>
                </a:xfrm>
              </p:grpSpPr>
              <p:sp>
                <p:nvSpPr>
                  <p:cNvPr id="176" name="Oval 175">
                    <a:extLst>
                      <a:ext uri="{FF2B5EF4-FFF2-40B4-BE49-F238E27FC236}">
                        <a16:creationId xmlns:a16="http://schemas.microsoft.com/office/drawing/2014/main" id="{FFB8DB16-27E6-2840-BFDF-B3448077374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4FD635F1-2E08-CB48-AF0C-F1912E25C14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BAA5E123-9600-6448-BCC6-A6D34990800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4" name="Oval 173">
                  <a:extLst>
                    <a:ext uri="{FF2B5EF4-FFF2-40B4-BE49-F238E27FC236}">
                      <a16:creationId xmlns:a16="http://schemas.microsoft.com/office/drawing/2014/main" id="{BE125029-56F1-5F45-A415-C6882697EEB3}"/>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E9D21D50-5FF6-6241-9CF1-05E4EB5E14CE}"/>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id="{12F188A5-25B0-1A48-939C-293272CA69C7}"/>
                  </a:ext>
                </a:extLst>
              </p:cNvPr>
              <p:cNvGrpSpPr/>
              <p:nvPr/>
            </p:nvGrpSpPr>
            <p:grpSpPr>
              <a:xfrm>
                <a:off x="11765441" y="2544571"/>
                <a:ext cx="45719" cy="217803"/>
                <a:chOff x="7064266" y="2544571"/>
                <a:chExt cx="45719" cy="217803"/>
              </a:xfrm>
            </p:grpSpPr>
            <p:grpSp>
              <p:nvGrpSpPr>
                <p:cNvPr id="167" name="Group 166">
                  <a:extLst>
                    <a:ext uri="{FF2B5EF4-FFF2-40B4-BE49-F238E27FC236}">
                      <a16:creationId xmlns:a16="http://schemas.microsoft.com/office/drawing/2014/main" id="{10666845-20BD-9D44-86E3-D2501F1896AC}"/>
                    </a:ext>
                  </a:extLst>
                </p:cNvPr>
                <p:cNvGrpSpPr/>
                <p:nvPr/>
              </p:nvGrpSpPr>
              <p:grpSpPr>
                <a:xfrm>
                  <a:off x="7073791" y="2583180"/>
                  <a:ext cx="28800" cy="132575"/>
                  <a:chOff x="7030086" y="2583180"/>
                  <a:chExt cx="28800" cy="132575"/>
                </a:xfrm>
              </p:grpSpPr>
              <p:sp>
                <p:nvSpPr>
                  <p:cNvPr id="170" name="Oval 169">
                    <a:extLst>
                      <a:ext uri="{FF2B5EF4-FFF2-40B4-BE49-F238E27FC236}">
                        <a16:creationId xmlns:a16="http://schemas.microsoft.com/office/drawing/2014/main" id="{9451FE37-A54B-6D42-83F3-8B237502E22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48D8C5DC-1E2D-D64C-88F9-9A1E32CEB40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DF628F00-F77D-6C4E-9C41-212175DF408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8" name="Oval 167">
                  <a:extLst>
                    <a:ext uri="{FF2B5EF4-FFF2-40B4-BE49-F238E27FC236}">
                      <a16:creationId xmlns:a16="http://schemas.microsoft.com/office/drawing/2014/main" id="{9246EEC9-8B36-784E-8E35-7F49915D4744}"/>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43B15A7F-DD09-C24B-BFE6-9526B03E5BEA}"/>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 name="Group 159">
                <a:extLst>
                  <a:ext uri="{FF2B5EF4-FFF2-40B4-BE49-F238E27FC236}">
                    <a16:creationId xmlns:a16="http://schemas.microsoft.com/office/drawing/2014/main" id="{C887620E-0F43-014B-BE82-DBCA1537691C}"/>
                  </a:ext>
                </a:extLst>
              </p:cNvPr>
              <p:cNvGrpSpPr/>
              <p:nvPr/>
            </p:nvGrpSpPr>
            <p:grpSpPr>
              <a:xfrm>
                <a:off x="11807806" y="2544571"/>
                <a:ext cx="45719" cy="217803"/>
                <a:chOff x="7107972" y="2544571"/>
                <a:chExt cx="45719" cy="217803"/>
              </a:xfrm>
            </p:grpSpPr>
            <p:grpSp>
              <p:nvGrpSpPr>
                <p:cNvPr id="161" name="Group 160">
                  <a:extLst>
                    <a:ext uri="{FF2B5EF4-FFF2-40B4-BE49-F238E27FC236}">
                      <a16:creationId xmlns:a16="http://schemas.microsoft.com/office/drawing/2014/main" id="{23D68BA4-5CA7-F242-8002-2F3CB3294F02}"/>
                    </a:ext>
                  </a:extLst>
                </p:cNvPr>
                <p:cNvGrpSpPr/>
                <p:nvPr/>
              </p:nvGrpSpPr>
              <p:grpSpPr>
                <a:xfrm>
                  <a:off x="7117497" y="2583180"/>
                  <a:ext cx="28800" cy="132575"/>
                  <a:chOff x="7030086" y="2583180"/>
                  <a:chExt cx="28800" cy="132575"/>
                </a:xfrm>
              </p:grpSpPr>
              <p:sp>
                <p:nvSpPr>
                  <p:cNvPr id="164" name="Oval 163">
                    <a:extLst>
                      <a:ext uri="{FF2B5EF4-FFF2-40B4-BE49-F238E27FC236}">
                        <a16:creationId xmlns:a16="http://schemas.microsoft.com/office/drawing/2014/main" id="{E161FE67-CE29-7C43-80B0-58D7284F01C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1C440E2D-9C62-2847-AB2B-142D3DD617A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DA3B3643-0A06-7044-8553-31418796631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2" name="Oval 161">
                  <a:extLst>
                    <a:ext uri="{FF2B5EF4-FFF2-40B4-BE49-F238E27FC236}">
                      <a16:creationId xmlns:a16="http://schemas.microsoft.com/office/drawing/2014/main" id="{3AD616CA-368E-994B-B577-2C23C6DC56E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0FC79B2E-3B7D-6C4C-A365-E4E58F07322F}"/>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17" name="Straight Connector 16">
              <a:extLst>
                <a:ext uri="{FF2B5EF4-FFF2-40B4-BE49-F238E27FC236}">
                  <a16:creationId xmlns:a16="http://schemas.microsoft.com/office/drawing/2014/main" id="{D41C5B11-B6F2-BF49-988D-59E9ED2961FD}"/>
                </a:ext>
              </a:extLst>
            </p:cNvPr>
            <p:cNvCxnSpPr/>
            <p:nvPr/>
          </p:nvCxnSpPr>
          <p:spPr>
            <a:xfrm>
              <a:off x="7876974" y="2685360"/>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8F42DA-D6BB-3F4A-891E-FFC4534CEC13}"/>
                </a:ext>
              </a:extLst>
            </p:cNvPr>
            <p:cNvCxnSpPr/>
            <p:nvPr/>
          </p:nvCxnSpPr>
          <p:spPr>
            <a:xfrm>
              <a:off x="7876974" y="2725048"/>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DA7C75F-DC27-CC4C-B55D-DB1FA0A407A5}"/>
                </a:ext>
              </a:extLst>
            </p:cNvPr>
            <p:cNvSpPr/>
            <p:nvPr/>
          </p:nvSpPr>
          <p:spPr>
            <a:xfrm>
              <a:off x="7475404" y="2429798"/>
              <a:ext cx="414784" cy="556872"/>
            </a:xfrm>
            <a:prstGeom prst="ellipse">
              <a:avLst/>
            </a:prstGeom>
            <a:solidFill>
              <a:srgbClr val="00823B"/>
            </a:solidFill>
          </p:spPr>
          <p:style>
            <a:lnRef idx="0">
              <a:schemeClr val="accent2"/>
            </a:lnRef>
            <a:fillRef idx="3">
              <a:schemeClr val="accent2"/>
            </a:fillRef>
            <a:effectRef idx="3">
              <a:schemeClr val="accent2"/>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p19</a:t>
              </a:r>
            </a:p>
          </p:txBody>
        </p:sp>
        <p:sp>
          <p:nvSpPr>
            <p:cNvPr id="20" name="Flowchart: Stored Data 16">
              <a:extLst>
                <a:ext uri="{FF2B5EF4-FFF2-40B4-BE49-F238E27FC236}">
                  <a16:creationId xmlns:a16="http://schemas.microsoft.com/office/drawing/2014/main" id="{17B9C0D4-A69F-284C-9267-7AC081C40DB3}"/>
                </a:ext>
              </a:extLst>
            </p:cNvPr>
            <p:cNvSpPr/>
            <p:nvPr/>
          </p:nvSpPr>
          <p:spPr>
            <a:xfrm rot="16200000">
              <a:off x="6873250" y="3474675"/>
              <a:ext cx="1619094" cy="414784"/>
            </a:xfrm>
            <a:prstGeom prst="flowChartOnlineStorage">
              <a:avLst/>
            </a:prstGeom>
            <a:solidFill>
              <a:srgbClr val="00823B"/>
            </a:solidFill>
          </p:spPr>
          <p:style>
            <a:lnRef idx="0">
              <a:schemeClr val="accent2"/>
            </a:lnRef>
            <a:fillRef idx="3">
              <a:schemeClr val="accent2"/>
            </a:fillRef>
            <a:effectRef idx="3">
              <a:schemeClr val="accent2"/>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2417774-E6B8-1F42-8D70-19181BEE308A}"/>
                </a:ext>
              </a:extLst>
            </p:cNvPr>
            <p:cNvSpPr txBox="1"/>
            <p:nvPr/>
          </p:nvSpPr>
          <p:spPr>
            <a:xfrm rot="16200000">
              <a:off x="7455169" y="3540742"/>
              <a:ext cx="45525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IL-23R</a:t>
              </a:r>
            </a:p>
          </p:txBody>
        </p:sp>
        <p:sp>
          <p:nvSpPr>
            <p:cNvPr id="22" name="Diamond 21">
              <a:extLst>
                <a:ext uri="{FF2B5EF4-FFF2-40B4-BE49-F238E27FC236}">
                  <a16:creationId xmlns:a16="http://schemas.microsoft.com/office/drawing/2014/main" id="{40FDE051-3553-8F42-B4FD-3F80BCE792F3}"/>
                </a:ext>
              </a:extLst>
            </p:cNvPr>
            <p:cNvSpPr/>
            <p:nvPr/>
          </p:nvSpPr>
          <p:spPr>
            <a:xfrm>
              <a:off x="7990285" y="2429798"/>
              <a:ext cx="414784" cy="556872"/>
            </a:xfrm>
            <a:prstGeom prst="diamond">
              <a:avLst/>
            </a:pr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p40</a:t>
              </a:r>
            </a:p>
          </p:txBody>
        </p:sp>
        <p:sp>
          <p:nvSpPr>
            <p:cNvPr id="23" name="Flowchart: Stored Data 18">
              <a:extLst>
                <a:ext uri="{FF2B5EF4-FFF2-40B4-BE49-F238E27FC236}">
                  <a16:creationId xmlns:a16="http://schemas.microsoft.com/office/drawing/2014/main" id="{F206CC39-E60B-FC40-87BC-BDA1A13EF476}"/>
                </a:ext>
              </a:extLst>
            </p:cNvPr>
            <p:cNvSpPr/>
            <p:nvPr/>
          </p:nvSpPr>
          <p:spPr>
            <a:xfrm rot="16200000">
              <a:off x="7429862" y="3432940"/>
              <a:ext cx="1535627" cy="41478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042 w 9375"/>
                <a:gd name="connsiteY0" fmla="*/ 0 h 10000"/>
                <a:gd name="connsiteX1" fmla="*/ 9375 w 9375"/>
                <a:gd name="connsiteY1" fmla="*/ 0 h 10000"/>
                <a:gd name="connsiteX2" fmla="*/ 7708 w 9375"/>
                <a:gd name="connsiteY2" fmla="*/ 5000 h 10000"/>
                <a:gd name="connsiteX3" fmla="*/ 9375 w 9375"/>
                <a:gd name="connsiteY3" fmla="*/ 10000 h 10000"/>
                <a:gd name="connsiteX4" fmla="*/ 1042 w 9375"/>
                <a:gd name="connsiteY4" fmla="*/ 10000 h 10000"/>
                <a:gd name="connsiteX5" fmla="*/ 1042 w 9375"/>
                <a:gd name="connsiteY5" fmla="*/ 0 h 10000"/>
                <a:gd name="connsiteX0" fmla="*/ 659 w 9548"/>
                <a:gd name="connsiteY0" fmla="*/ 0 h 10000"/>
                <a:gd name="connsiteX1" fmla="*/ 9548 w 9548"/>
                <a:gd name="connsiteY1" fmla="*/ 0 h 10000"/>
                <a:gd name="connsiteX2" fmla="*/ 7770 w 9548"/>
                <a:gd name="connsiteY2" fmla="*/ 5000 h 10000"/>
                <a:gd name="connsiteX3" fmla="*/ 9548 w 9548"/>
                <a:gd name="connsiteY3" fmla="*/ 10000 h 10000"/>
                <a:gd name="connsiteX4" fmla="*/ 659 w 9548"/>
                <a:gd name="connsiteY4" fmla="*/ 10000 h 10000"/>
                <a:gd name="connsiteX5" fmla="*/ 659 w 9548"/>
                <a:gd name="connsiteY5" fmla="*/ 0 h 10000"/>
                <a:gd name="connsiteX0" fmla="*/ 0 w 9310"/>
                <a:gd name="connsiteY0" fmla="*/ 0 h 10000"/>
                <a:gd name="connsiteX1" fmla="*/ 9310 w 9310"/>
                <a:gd name="connsiteY1" fmla="*/ 0 h 10000"/>
                <a:gd name="connsiteX2" fmla="*/ 7448 w 9310"/>
                <a:gd name="connsiteY2" fmla="*/ 5000 h 10000"/>
                <a:gd name="connsiteX3" fmla="*/ 9310 w 9310"/>
                <a:gd name="connsiteY3" fmla="*/ 10000 h 10000"/>
                <a:gd name="connsiteX4" fmla="*/ 0 w 9310"/>
                <a:gd name="connsiteY4" fmla="*/ 10000 h 10000"/>
                <a:gd name="connsiteX5" fmla="*/ 0 w 931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0" h="10000">
                  <a:moveTo>
                    <a:pt x="0" y="0"/>
                  </a:moveTo>
                  <a:lnTo>
                    <a:pt x="9310" y="0"/>
                  </a:lnTo>
                  <a:cubicBezTo>
                    <a:pt x="8378" y="2500"/>
                    <a:pt x="8299" y="2239"/>
                    <a:pt x="7448" y="5000"/>
                  </a:cubicBezTo>
                  <a:cubicBezTo>
                    <a:pt x="8299" y="7372"/>
                    <a:pt x="8494" y="7890"/>
                    <a:pt x="9310" y="10000"/>
                  </a:cubicBezTo>
                  <a:lnTo>
                    <a:pt x="0" y="10000"/>
                  </a:lnTo>
                  <a:lnTo>
                    <a:pt x="0" y="0"/>
                  </a:lnTo>
                  <a:close/>
                </a:path>
              </a:pathLst>
            </a:cu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E4ABCC4-B985-0B43-AA21-1EBEFFB2280D}"/>
                </a:ext>
              </a:extLst>
            </p:cNvPr>
            <p:cNvSpPr txBox="1"/>
            <p:nvPr/>
          </p:nvSpPr>
          <p:spPr>
            <a:xfrm rot="16200000">
              <a:off x="7884983" y="3446964"/>
              <a:ext cx="64280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IL-12R</a:t>
              </a: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β</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25" name="Trapezoid 24">
              <a:extLst>
                <a:ext uri="{FF2B5EF4-FFF2-40B4-BE49-F238E27FC236}">
                  <a16:creationId xmlns:a16="http://schemas.microsoft.com/office/drawing/2014/main" id="{F422E8F4-D54D-FE40-9258-B7B005A57AB7}"/>
                </a:ext>
              </a:extLst>
            </p:cNvPr>
            <p:cNvSpPr/>
            <p:nvPr/>
          </p:nvSpPr>
          <p:spPr>
            <a:xfrm rot="20344973">
              <a:off x="6858799" y="4063067"/>
              <a:ext cx="615528" cy="268839"/>
            </a:xfrm>
            <a:prstGeom prst="trapezoid">
              <a:avLst/>
            </a:prstGeom>
            <a:solidFill>
              <a:srgbClr val="87C7C8"/>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JAK2</a:t>
              </a:r>
            </a:p>
          </p:txBody>
        </p:sp>
        <p:sp>
          <p:nvSpPr>
            <p:cNvPr id="26" name="Parallelogram 25">
              <a:extLst>
                <a:ext uri="{FF2B5EF4-FFF2-40B4-BE49-F238E27FC236}">
                  <a16:creationId xmlns:a16="http://schemas.microsoft.com/office/drawing/2014/main" id="{6A542BBE-3282-624E-8D2E-F2FA9BB9BA1D}"/>
                </a:ext>
              </a:extLst>
            </p:cNvPr>
            <p:cNvSpPr/>
            <p:nvPr/>
          </p:nvSpPr>
          <p:spPr>
            <a:xfrm>
              <a:off x="7040433" y="4357194"/>
              <a:ext cx="737469" cy="322099"/>
            </a:xfrm>
            <a:prstGeom prst="parallelogram">
              <a:avLst>
                <a:gd name="adj" fmla="val 31772"/>
              </a:avLst>
            </a:prstGeom>
            <a:solidFill>
              <a:srgbClr val="92D050"/>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STAT3</a:t>
              </a:r>
            </a:p>
          </p:txBody>
        </p:sp>
        <p:sp>
          <p:nvSpPr>
            <p:cNvPr id="27" name="Oval 26">
              <a:extLst>
                <a:ext uri="{FF2B5EF4-FFF2-40B4-BE49-F238E27FC236}">
                  <a16:creationId xmlns:a16="http://schemas.microsoft.com/office/drawing/2014/main" id="{A8EC6D0F-5210-1845-A8F7-A8321A4810E4}"/>
                </a:ext>
              </a:extLst>
            </p:cNvPr>
            <p:cNvSpPr/>
            <p:nvPr/>
          </p:nvSpPr>
          <p:spPr>
            <a:xfrm>
              <a:off x="7388118" y="4025728"/>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28" name="Parallelogram 27">
              <a:extLst>
                <a:ext uri="{FF2B5EF4-FFF2-40B4-BE49-F238E27FC236}">
                  <a16:creationId xmlns:a16="http://schemas.microsoft.com/office/drawing/2014/main" id="{DCB366F4-B53D-B247-989B-AC113297E7EE}"/>
                </a:ext>
              </a:extLst>
            </p:cNvPr>
            <p:cNvSpPr/>
            <p:nvPr/>
          </p:nvSpPr>
          <p:spPr>
            <a:xfrm>
              <a:off x="8190624" y="4357194"/>
              <a:ext cx="737469" cy="322099"/>
            </a:xfrm>
            <a:prstGeom prst="parallelogram">
              <a:avLst>
                <a:gd name="adj" fmla="val 31772"/>
              </a:avLst>
            </a:prstGeom>
            <a:solidFill>
              <a:srgbClr val="8C8C8C"/>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STAT4</a:t>
              </a:r>
            </a:p>
          </p:txBody>
        </p:sp>
        <p:sp>
          <p:nvSpPr>
            <p:cNvPr id="29" name="Trapezoid 28">
              <a:extLst>
                <a:ext uri="{FF2B5EF4-FFF2-40B4-BE49-F238E27FC236}">
                  <a16:creationId xmlns:a16="http://schemas.microsoft.com/office/drawing/2014/main" id="{93615CD2-55BC-624E-A2DF-6DE1A7FC87D9}"/>
                </a:ext>
              </a:extLst>
            </p:cNvPr>
            <p:cNvSpPr/>
            <p:nvPr/>
          </p:nvSpPr>
          <p:spPr>
            <a:xfrm rot="1228449">
              <a:off x="8425552" y="4057041"/>
              <a:ext cx="615528" cy="268839"/>
            </a:xfrm>
            <a:prstGeom prst="trapezoid">
              <a:avLst/>
            </a:prstGeom>
            <a:solidFill>
              <a:srgbClr val="F9A661"/>
            </a:solidFill>
          </p:spPr>
          <p:style>
            <a:lnRef idx="0">
              <a:schemeClr val="accent5"/>
            </a:lnRef>
            <a:fillRef idx="3">
              <a:schemeClr val="accent5"/>
            </a:fillRef>
            <a:effectRef idx="3">
              <a:schemeClr val="accent5"/>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TYK2</a:t>
              </a:r>
            </a:p>
          </p:txBody>
        </p:sp>
        <p:sp>
          <p:nvSpPr>
            <p:cNvPr id="30" name="Oval 29">
              <a:extLst>
                <a:ext uri="{FF2B5EF4-FFF2-40B4-BE49-F238E27FC236}">
                  <a16:creationId xmlns:a16="http://schemas.microsoft.com/office/drawing/2014/main" id="{D41B0408-946C-424A-BBD1-76C8310C92F0}"/>
                </a:ext>
              </a:extLst>
            </p:cNvPr>
            <p:cNvSpPr/>
            <p:nvPr/>
          </p:nvSpPr>
          <p:spPr>
            <a:xfrm>
              <a:off x="8257718" y="4025728"/>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31" name="TextBox 30">
              <a:extLst>
                <a:ext uri="{FF2B5EF4-FFF2-40B4-BE49-F238E27FC236}">
                  <a16:creationId xmlns:a16="http://schemas.microsoft.com/office/drawing/2014/main" id="{04EA562C-1B13-CF4A-AF6A-1FAF8BD4471A}"/>
                </a:ext>
              </a:extLst>
            </p:cNvPr>
            <p:cNvSpPr txBox="1"/>
            <p:nvPr/>
          </p:nvSpPr>
          <p:spPr>
            <a:xfrm>
              <a:off x="7610017" y="2053831"/>
              <a:ext cx="686945" cy="3699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IL-23</a:t>
              </a:r>
            </a:p>
          </p:txBody>
        </p:sp>
        <p:cxnSp>
          <p:nvCxnSpPr>
            <p:cNvPr id="32" name="Straight Connector 31">
              <a:extLst>
                <a:ext uri="{FF2B5EF4-FFF2-40B4-BE49-F238E27FC236}">
                  <a16:creationId xmlns:a16="http://schemas.microsoft.com/office/drawing/2014/main" id="{5ACCD1FE-355F-FF49-9330-175E8D785A7D}"/>
                </a:ext>
              </a:extLst>
            </p:cNvPr>
            <p:cNvCxnSpPr/>
            <p:nvPr/>
          </p:nvCxnSpPr>
          <p:spPr>
            <a:xfrm>
              <a:off x="10106670" y="2685360"/>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E4A881-B11E-044E-B8C0-299344A9C415}"/>
                </a:ext>
              </a:extLst>
            </p:cNvPr>
            <p:cNvCxnSpPr/>
            <p:nvPr/>
          </p:nvCxnSpPr>
          <p:spPr>
            <a:xfrm>
              <a:off x="10106670" y="2725048"/>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Flowchart: Preparation 33">
              <a:extLst>
                <a:ext uri="{FF2B5EF4-FFF2-40B4-BE49-F238E27FC236}">
                  <a16:creationId xmlns:a16="http://schemas.microsoft.com/office/drawing/2014/main" id="{B3C1379C-40E1-1047-9BF8-74D1D9CD776A}"/>
                </a:ext>
              </a:extLst>
            </p:cNvPr>
            <p:cNvSpPr/>
            <p:nvPr/>
          </p:nvSpPr>
          <p:spPr>
            <a:xfrm>
              <a:off x="9701551" y="2429798"/>
              <a:ext cx="414784" cy="556872"/>
            </a:xfrm>
            <a:prstGeom prst="flowChartPreparation">
              <a:avLst/>
            </a:prstGeom>
            <a:solidFill>
              <a:srgbClr val="4F2270"/>
            </a:solidFill>
          </p:spPr>
          <p:style>
            <a:lnRef idx="0">
              <a:schemeClr val="accent2"/>
            </a:lnRef>
            <a:fillRef idx="3">
              <a:schemeClr val="accent2"/>
            </a:fillRef>
            <a:effectRef idx="3">
              <a:schemeClr val="accent2"/>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p35</a:t>
              </a:r>
            </a:p>
          </p:txBody>
        </p:sp>
        <p:sp>
          <p:nvSpPr>
            <p:cNvPr id="862" name="Freeform: Shape 861">
              <a:extLst>
                <a:ext uri="{FF2B5EF4-FFF2-40B4-BE49-F238E27FC236}">
                  <a16:creationId xmlns:a16="http://schemas.microsoft.com/office/drawing/2014/main" id="{106B463E-74BE-4D61-9441-8D831F6C279F}"/>
                </a:ext>
              </a:extLst>
            </p:cNvPr>
            <p:cNvSpPr/>
            <p:nvPr/>
          </p:nvSpPr>
          <p:spPr>
            <a:xfrm rot="16200000">
              <a:off x="9108324" y="3482110"/>
              <a:ext cx="1601239" cy="417768"/>
            </a:xfrm>
            <a:custGeom>
              <a:avLst/>
              <a:gdLst>
                <a:gd name="connsiteX0" fmla="*/ 1601239 w 1601239"/>
                <a:gd name="connsiteY0" fmla="*/ 416002 h 417768"/>
                <a:gd name="connsiteX1" fmla="*/ 1601239 w 1601239"/>
                <a:gd name="connsiteY1" fmla="*/ 417499 h 417768"/>
                <a:gd name="connsiteX2" fmla="*/ 1599827 w 1601239"/>
                <a:gd name="connsiteY2" fmla="*/ 417768 h 417768"/>
                <a:gd name="connsiteX3" fmla="*/ 1601239 w 1601239"/>
                <a:gd name="connsiteY3" fmla="*/ 0 h 417768"/>
                <a:gd name="connsiteX4" fmla="*/ 1601239 w 1601239"/>
                <a:gd name="connsiteY4" fmla="*/ 2420 h 417768"/>
                <a:gd name="connsiteX5" fmla="*/ 1599827 w 1601239"/>
                <a:gd name="connsiteY5" fmla="*/ 8002 h 417768"/>
                <a:gd name="connsiteX6" fmla="*/ 1601239 w 1601239"/>
                <a:gd name="connsiteY6" fmla="*/ 9039 h 417768"/>
                <a:gd name="connsiteX7" fmla="*/ 1601239 w 1601239"/>
                <a:gd name="connsiteY7" fmla="*/ 21782 h 417768"/>
                <a:gd name="connsiteX8" fmla="*/ 1426446 w 1601239"/>
                <a:gd name="connsiteY8" fmla="*/ 82957 h 417768"/>
                <a:gd name="connsiteX9" fmla="*/ 1426446 w 1601239"/>
                <a:gd name="connsiteY9" fmla="*/ 331827 h 417768"/>
                <a:gd name="connsiteX10" fmla="*/ 1601239 w 1601239"/>
                <a:gd name="connsiteY10" fmla="*/ 383905 h 417768"/>
                <a:gd name="connsiteX11" fmla="*/ 1601239 w 1601239"/>
                <a:gd name="connsiteY11" fmla="*/ 414784 h 417768"/>
                <a:gd name="connsiteX12" fmla="*/ 269903 w 1601239"/>
                <a:gd name="connsiteY12" fmla="*/ 414784 h 417768"/>
                <a:gd name="connsiteX13" fmla="*/ 0 w 1601239"/>
                <a:gd name="connsiteY13" fmla="*/ 207392 h 417768"/>
                <a:gd name="connsiteX14" fmla="*/ 269903 w 1601239"/>
                <a:gd name="connsiteY14" fmla="*/ 0 h 41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239" h="417768">
                  <a:moveTo>
                    <a:pt x="1601239" y="416002"/>
                  </a:moveTo>
                  <a:lnTo>
                    <a:pt x="1601239" y="417499"/>
                  </a:lnTo>
                  <a:lnTo>
                    <a:pt x="1599827" y="417768"/>
                  </a:lnTo>
                  <a:close/>
                  <a:moveTo>
                    <a:pt x="1601239" y="0"/>
                  </a:moveTo>
                  <a:lnTo>
                    <a:pt x="1601239" y="2420"/>
                  </a:lnTo>
                  <a:lnTo>
                    <a:pt x="1599827" y="8002"/>
                  </a:lnTo>
                  <a:lnTo>
                    <a:pt x="1601239" y="9039"/>
                  </a:lnTo>
                  <a:lnTo>
                    <a:pt x="1601239" y="21782"/>
                  </a:lnTo>
                  <a:lnTo>
                    <a:pt x="1426446" y="82957"/>
                  </a:lnTo>
                  <a:lnTo>
                    <a:pt x="1426446" y="331827"/>
                  </a:lnTo>
                  <a:lnTo>
                    <a:pt x="1601239" y="383905"/>
                  </a:lnTo>
                  <a:lnTo>
                    <a:pt x="1601239" y="414784"/>
                  </a:lnTo>
                  <a:lnTo>
                    <a:pt x="269903" y="414784"/>
                  </a:lnTo>
                  <a:cubicBezTo>
                    <a:pt x="120785" y="414784"/>
                    <a:pt x="0" y="321914"/>
                    <a:pt x="0" y="207392"/>
                  </a:cubicBezTo>
                  <a:cubicBezTo>
                    <a:pt x="0" y="92870"/>
                    <a:pt x="120785" y="0"/>
                    <a:pt x="269903" y="0"/>
                  </a:cubicBezTo>
                  <a:close/>
                </a:path>
              </a:pathLst>
            </a:custGeom>
            <a:solidFill>
              <a:srgbClr val="4F227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10D6991C-0031-B64D-9888-E5BF55BF5C6A}"/>
                </a:ext>
              </a:extLst>
            </p:cNvPr>
            <p:cNvSpPr txBox="1"/>
            <p:nvPr/>
          </p:nvSpPr>
          <p:spPr>
            <a:xfrm rot="16200000">
              <a:off x="9582382" y="3446964"/>
              <a:ext cx="64280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IL-12R</a:t>
              </a: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β</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7" name="Diamond 36">
              <a:extLst>
                <a:ext uri="{FF2B5EF4-FFF2-40B4-BE49-F238E27FC236}">
                  <a16:creationId xmlns:a16="http://schemas.microsoft.com/office/drawing/2014/main" id="{B02FB37C-DD1D-1349-85BF-8303DC14A03F}"/>
                </a:ext>
              </a:extLst>
            </p:cNvPr>
            <p:cNvSpPr/>
            <p:nvPr/>
          </p:nvSpPr>
          <p:spPr>
            <a:xfrm>
              <a:off x="10219981" y="2429798"/>
              <a:ext cx="414784" cy="556872"/>
            </a:xfrm>
            <a:prstGeom prst="diamond">
              <a:avLst/>
            </a:pr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p40</a:t>
              </a:r>
            </a:p>
          </p:txBody>
        </p:sp>
        <p:sp>
          <p:nvSpPr>
            <p:cNvPr id="38" name="Flowchart: Stored Data 18">
              <a:extLst>
                <a:ext uri="{FF2B5EF4-FFF2-40B4-BE49-F238E27FC236}">
                  <a16:creationId xmlns:a16="http://schemas.microsoft.com/office/drawing/2014/main" id="{1E3037C2-83D3-2E45-B159-247A436E8730}"/>
                </a:ext>
              </a:extLst>
            </p:cNvPr>
            <p:cNvSpPr/>
            <p:nvPr/>
          </p:nvSpPr>
          <p:spPr>
            <a:xfrm rot="16200000">
              <a:off x="9659558" y="3432940"/>
              <a:ext cx="1535627" cy="41478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042 w 9375"/>
                <a:gd name="connsiteY0" fmla="*/ 0 h 10000"/>
                <a:gd name="connsiteX1" fmla="*/ 9375 w 9375"/>
                <a:gd name="connsiteY1" fmla="*/ 0 h 10000"/>
                <a:gd name="connsiteX2" fmla="*/ 7708 w 9375"/>
                <a:gd name="connsiteY2" fmla="*/ 5000 h 10000"/>
                <a:gd name="connsiteX3" fmla="*/ 9375 w 9375"/>
                <a:gd name="connsiteY3" fmla="*/ 10000 h 10000"/>
                <a:gd name="connsiteX4" fmla="*/ 1042 w 9375"/>
                <a:gd name="connsiteY4" fmla="*/ 10000 h 10000"/>
                <a:gd name="connsiteX5" fmla="*/ 1042 w 9375"/>
                <a:gd name="connsiteY5" fmla="*/ 0 h 10000"/>
                <a:gd name="connsiteX0" fmla="*/ 659 w 9548"/>
                <a:gd name="connsiteY0" fmla="*/ 0 h 10000"/>
                <a:gd name="connsiteX1" fmla="*/ 9548 w 9548"/>
                <a:gd name="connsiteY1" fmla="*/ 0 h 10000"/>
                <a:gd name="connsiteX2" fmla="*/ 7770 w 9548"/>
                <a:gd name="connsiteY2" fmla="*/ 5000 h 10000"/>
                <a:gd name="connsiteX3" fmla="*/ 9548 w 9548"/>
                <a:gd name="connsiteY3" fmla="*/ 10000 h 10000"/>
                <a:gd name="connsiteX4" fmla="*/ 659 w 9548"/>
                <a:gd name="connsiteY4" fmla="*/ 10000 h 10000"/>
                <a:gd name="connsiteX5" fmla="*/ 659 w 9548"/>
                <a:gd name="connsiteY5" fmla="*/ 0 h 10000"/>
                <a:gd name="connsiteX0" fmla="*/ 0 w 9310"/>
                <a:gd name="connsiteY0" fmla="*/ 0 h 10000"/>
                <a:gd name="connsiteX1" fmla="*/ 9310 w 9310"/>
                <a:gd name="connsiteY1" fmla="*/ 0 h 10000"/>
                <a:gd name="connsiteX2" fmla="*/ 7448 w 9310"/>
                <a:gd name="connsiteY2" fmla="*/ 5000 h 10000"/>
                <a:gd name="connsiteX3" fmla="*/ 9310 w 9310"/>
                <a:gd name="connsiteY3" fmla="*/ 10000 h 10000"/>
                <a:gd name="connsiteX4" fmla="*/ 0 w 9310"/>
                <a:gd name="connsiteY4" fmla="*/ 10000 h 10000"/>
                <a:gd name="connsiteX5" fmla="*/ 0 w 931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0" h="10000">
                  <a:moveTo>
                    <a:pt x="0" y="0"/>
                  </a:moveTo>
                  <a:lnTo>
                    <a:pt x="9310" y="0"/>
                  </a:lnTo>
                  <a:cubicBezTo>
                    <a:pt x="8378" y="2500"/>
                    <a:pt x="8299" y="2239"/>
                    <a:pt x="7448" y="5000"/>
                  </a:cubicBezTo>
                  <a:cubicBezTo>
                    <a:pt x="8299" y="7372"/>
                    <a:pt x="8494" y="7890"/>
                    <a:pt x="9310" y="10000"/>
                  </a:cubicBezTo>
                  <a:lnTo>
                    <a:pt x="0" y="10000"/>
                  </a:lnTo>
                  <a:lnTo>
                    <a:pt x="0" y="0"/>
                  </a:lnTo>
                  <a:close/>
                </a:path>
              </a:pathLst>
            </a:cu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A9AB592-1AAE-2C4C-9139-F06BF84E819C}"/>
                </a:ext>
              </a:extLst>
            </p:cNvPr>
            <p:cNvSpPr txBox="1"/>
            <p:nvPr/>
          </p:nvSpPr>
          <p:spPr>
            <a:xfrm rot="16200000">
              <a:off x="10114679" y="3446964"/>
              <a:ext cx="64280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IL-12R</a:t>
              </a: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β</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0" name="Trapezoid 39">
              <a:extLst>
                <a:ext uri="{FF2B5EF4-FFF2-40B4-BE49-F238E27FC236}">
                  <a16:creationId xmlns:a16="http://schemas.microsoft.com/office/drawing/2014/main" id="{FF2638C2-3309-5140-A583-FA6F302DCE6E}"/>
                </a:ext>
              </a:extLst>
            </p:cNvPr>
            <p:cNvSpPr/>
            <p:nvPr/>
          </p:nvSpPr>
          <p:spPr>
            <a:xfrm rot="20344973">
              <a:off x="9088495" y="4063067"/>
              <a:ext cx="615528" cy="268839"/>
            </a:xfrm>
            <a:prstGeom prst="trapezoid">
              <a:avLst/>
            </a:prstGeom>
            <a:solidFill>
              <a:srgbClr val="87C7C8"/>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JAK2</a:t>
              </a:r>
            </a:p>
          </p:txBody>
        </p:sp>
        <p:sp>
          <p:nvSpPr>
            <p:cNvPr id="41" name="Parallelogram 40">
              <a:extLst>
                <a:ext uri="{FF2B5EF4-FFF2-40B4-BE49-F238E27FC236}">
                  <a16:creationId xmlns:a16="http://schemas.microsoft.com/office/drawing/2014/main" id="{9A200809-E2D6-AD4C-9322-9EF420718995}"/>
                </a:ext>
              </a:extLst>
            </p:cNvPr>
            <p:cNvSpPr/>
            <p:nvPr/>
          </p:nvSpPr>
          <p:spPr>
            <a:xfrm>
              <a:off x="9270129" y="4357194"/>
              <a:ext cx="737469" cy="322099"/>
            </a:xfrm>
            <a:prstGeom prst="parallelogram">
              <a:avLst>
                <a:gd name="adj" fmla="val 31772"/>
              </a:avLst>
            </a:prstGeom>
            <a:solidFill>
              <a:srgbClr val="8C8C8C"/>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STAT4</a:t>
              </a:r>
            </a:p>
          </p:txBody>
        </p:sp>
        <p:sp>
          <p:nvSpPr>
            <p:cNvPr id="42" name="Oval 41">
              <a:extLst>
                <a:ext uri="{FF2B5EF4-FFF2-40B4-BE49-F238E27FC236}">
                  <a16:creationId xmlns:a16="http://schemas.microsoft.com/office/drawing/2014/main" id="{A74423BD-BF20-0A4F-B8FC-2F3AB20D6D78}"/>
                </a:ext>
              </a:extLst>
            </p:cNvPr>
            <p:cNvSpPr/>
            <p:nvPr/>
          </p:nvSpPr>
          <p:spPr>
            <a:xfrm>
              <a:off x="9582123" y="4049687"/>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43" name="Parallelogram 42">
              <a:extLst>
                <a:ext uri="{FF2B5EF4-FFF2-40B4-BE49-F238E27FC236}">
                  <a16:creationId xmlns:a16="http://schemas.microsoft.com/office/drawing/2014/main" id="{6D79123D-7EB9-694C-B3D7-6C8E7BAAA8BE}"/>
                </a:ext>
              </a:extLst>
            </p:cNvPr>
            <p:cNvSpPr/>
            <p:nvPr/>
          </p:nvSpPr>
          <p:spPr>
            <a:xfrm>
              <a:off x="10420320" y="4357194"/>
              <a:ext cx="737469" cy="322099"/>
            </a:xfrm>
            <a:prstGeom prst="parallelogram">
              <a:avLst>
                <a:gd name="adj" fmla="val 31772"/>
              </a:avLst>
            </a:prstGeom>
            <a:solidFill>
              <a:srgbClr val="8C8C8C"/>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STAT4</a:t>
              </a:r>
            </a:p>
          </p:txBody>
        </p:sp>
        <p:sp>
          <p:nvSpPr>
            <p:cNvPr id="44" name="Trapezoid 43">
              <a:extLst>
                <a:ext uri="{FF2B5EF4-FFF2-40B4-BE49-F238E27FC236}">
                  <a16:creationId xmlns:a16="http://schemas.microsoft.com/office/drawing/2014/main" id="{3359B98E-A176-9E44-9B2D-9CD7105746FA}"/>
                </a:ext>
              </a:extLst>
            </p:cNvPr>
            <p:cNvSpPr/>
            <p:nvPr/>
          </p:nvSpPr>
          <p:spPr>
            <a:xfrm rot="1228449">
              <a:off x="10655248" y="4057041"/>
              <a:ext cx="615528" cy="268839"/>
            </a:xfrm>
            <a:prstGeom prst="trapezoid">
              <a:avLst/>
            </a:prstGeom>
            <a:solidFill>
              <a:srgbClr val="F9A661"/>
            </a:solidFill>
          </p:spPr>
          <p:style>
            <a:lnRef idx="0">
              <a:schemeClr val="accent5"/>
            </a:lnRef>
            <a:fillRef idx="3">
              <a:schemeClr val="accent5"/>
            </a:fillRef>
            <a:effectRef idx="3">
              <a:schemeClr val="accent5"/>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TYK2</a:t>
              </a:r>
            </a:p>
          </p:txBody>
        </p:sp>
        <p:sp>
          <p:nvSpPr>
            <p:cNvPr id="45" name="Oval 44">
              <a:extLst>
                <a:ext uri="{FF2B5EF4-FFF2-40B4-BE49-F238E27FC236}">
                  <a16:creationId xmlns:a16="http://schemas.microsoft.com/office/drawing/2014/main" id="{673FC263-6225-CF4F-9D57-C673CB684296}"/>
                </a:ext>
              </a:extLst>
            </p:cNvPr>
            <p:cNvSpPr/>
            <p:nvPr/>
          </p:nvSpPr>
          <p:spPr>
            <a:xfrm>
              <a:off x="10505260" y="4037708"/>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46" name="TextBox 45">
              <a:extLst>
                <a:ext uri="{FF2B5EF4-FFF2-40B4-BE49-F238E27FC236}">
                  <a16:creationId xmlns:a16="http://schemas.microsoft.com/office/drawing/2014/main" id="{2ED2CC97-AFE4-5640-AD6D-79779920BD06}"/>
                </a:ext>
              </a:extLst>
            </p:cNvPr>
            <p:cNvSpPr txBox="1"/>
            <p:nvPr/>
          </p:nvSpPr>
          <p:spPr>
            <a:xfrm>
              <a:off x="9839712" y="2053831"/>
              <a:ext cx="686945" cy="3699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IL-12</a:t>
              </a:r>
            </a:p>
          </p:txBody>
        </p:sp>
        <p:grpSp>
          <p:nvGrpSpPr>
            <p:cNvPr id="845" name="Group 17">
              <a:extLst>
                <a:ext uri="{FF2B5EF4-FFF2-40B4-BE49-F238E27FC236}">
                  <a16:creationId xmlns:a16="http://schemas.microsoft.com/office/drawing/2014/main" id="{1933CDE5-581A-47E1-B11E-142AE577BC07}"/>
                </a:ext>
              </a:extLst>
            </p:cNvPr>
            <p:cNvGrpSpPr>
              <a:grpSpLocks/>
            </p:cNvGrpSpPr>
            <p:nvPr/>
          </p:nvGrpSpPr>
          <p:grpSpPr bwMode="auto">
            <a:xfrm>
              <a:off x="6514654" y="2562118"/>
              <a:ext cx="870764" cy="338554"/>
              <a:chOff x="7850836" y="1542462"/>
              <a:chExt cx="1161488" cy="338045"/>
            </a:xfrm>
          </p:grpSpPr>
          <p:cxnSp>
            <p:nvCxnSpPr>
              <p:cNvPr id="846" name="Straight Connector 845">
                <a:extLst>
                  <a:ext uri="{FF2B5EF4-FFF2-40B4-BE49-F238E27FC236}">
                    <a16:creationId xmlns:a16="http://schemas.microsoft.com/office/drawing/2014/main" id="{B7BB6668-001B-44A9-BA00-B85490809867}"/>
                  </a:ext>
                </a:extLst>
              </p:cNvPr>
              <p:cNvCxnSpPr/>
              <p:nvPr/>
            </p:nvCxnSpPr>
            <p:spPr>
              <a:xfrm flipH="1">
                <a:off x="9012324" y="1578964"/>
                <a:ext cx="0" cy="266299"/>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a:extLst>
                  <a:ext uri="{FF2B5EF4-FFF2-40B4-BE49-F238E27FC236}">
                    <a16:creationId xmlns:a16="http://schemas.microsoft.com/office/drawing/2014/main" id="{D3ECAA45-704F-47E4-8FE4-0A2D89A2FEE1}"/>
                  </a:ext>
                </a:extLst>
              </p:cNvPr>
              <p:cNvCxnSpPr/>
              <p:nvPr/>
            </p:nvCxnSpPr>
            <p:spPr>
              <a:xfrm flipV="1">
                <a:off x="8644758" y="1712113"/>
                <a:ext cx="367566" cy="1798"/>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848" name="TextBox 16">
                <a:extLst>
                  <a:ext uri="{FF2B5EF4-FFF2-40B4-BE49-F238E27FC236}">
                    <a16:creationId xmlns:a16="http://schemas.microsoft.com/office/drawing/2014/main" id="{FDC0C0B2-603C-48CB-9A5E-01D434BBA360}"/>
                  </a:ext>
                </a:extLst>
              </p:cNvPr>
              <p:cNvSpPr txBox="1">
                <a:spLocks noChangeArrowheads="1"/>
              </p:cNvSpPr>
              <p:nvPr/>
            </p:nvSpPr>
            <p:spPr bwMode="auto">
              <a:xfrm>
                <a:off x="7850836" y="1542462"/>
                <a:ext cx="1014522"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a:ea typeface="+mn-ea"/>
                    <a:cs typeface="+mn-cs"/>
                  </a:rPr>
                  <a:t>GUS</a:t>
                </a:r>
              </a:p>
            </p:txBody>
          </p:sp>
        </p:grpSp>
        <p:grpSp>
          <p:nvGrpSpPr>
            <p:cNvPr id="849" name="Group 848">
              <a:extLst>
                <a:ext uri="{FF2B5EF4-FFF2-40B4-BE49-F238E27FC236}">
                  <a16:creationId xmlns:a16="http://schemas.microsoft.com/office/drawing/2014/main" id="{0ABC6BDB-1831-4848-8BA3-A58F3AEE19C8}"/>
                </a:ext>
              </a:extLst>
            </p:cNvPr>
            <p:cNvGrpSpPr/>
            <p:nvPr/>
          </p:nvGrpSpPr>
          <p:grpSpPr>
            <a:xfrm>
              <a:off x="10712473" y="2571595"/>
              <a:ext cx="837297" cy="338554"/>
              <a:chOff x="11035109" y="1537475"/>
              <a:chExt cx="1116396" cy="338554"/>
            </a:xfrm>
          </p:grpSpPr>
          <p:grpSp>
            <p:nvGrpSpPr>
              <p:cNvPr id="850" name="Group 17">
                <a:extLst>
                  <a:ext uri="{FF2B5EF4-FFF2-40B4-BE49-F238E27FC236}">
                    <a16:creationId xmlns:a16="http://schemas.microsoft.com/office/drawing/2014/main" id="{23732412-F98F-4019-B9B2-ABA6E9C7E39F}"/>
                  </a:ext>
                </a:extLst>
              </p:cNvPr>
              <p:cNvGrpSpPr>
                <a:grpSpLocks/>
              </p:cNvGrpSpPr>
              <p:nvPr/>
            </p:nvGrpSpPr>
            <p:grpSpPr bwMode="auto">
              <a:xfrm rot="10800000">
                <a:off x="11035109" y="1577470"/>
                <a:ext cx="367417" cy="266700"/>
                <a:chOff x="8644758" y="1578964"/>
                <a:chExt cx="367566" cy="266299"/>
              </a:xfrm>
            </p:grpSpPr>
            <p:cxnSp>
              <p:nvCxnSpPr>
                <p:cNvPr id="852" name="Straight Connector 851">
                  <a:extLst>
                    <a:ext uri="{FF2B5EF4-FFF2-40B4-BE49-F238E27FC236}">
                      <a16:creationId xmlns:a16="http://schemas.microsoft.com/office/drawing/2014/main" id="{CE0F8DF4-9FF5-4F7D-9D9D-BFD25836B991}"/>
                    </a:ext>
                  </a:extLst>
                </p:cNvPr>
                <p:cNvCxnSpPr/>
                <p:nvPr/>
              </p:nvCxnSpPr>
              <p:spPr>
                <a:xfrm flipH="1">
                  <a:off x="9012324" y="1578964"/>
                  <a:ext cx="0" cy="266299"/>
                </a:xfrm>
                <a:prstGeom prst="line">
                  <a:avLst/>
                </a:prstGeom>
                <a:ln w="381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a:extLst>
                    <a:ext uri="{FF2B5EF4-FFF2-40B4-BE49-F238E27FC236}">
                      <a16:creationId xmlns:a16="http://schemas.microsoft.com/office/drawing/2014/main" id="{D88C04C6-68D5-4DA5-B91E-8FC62CC5A873}"/>
                    </a:ext>
                  </a:extLst>
                </p:cNvPr>
                <p:cNvCxnSpPr/>
                <p:nvPr/>
              </p:nvCxnSpPr>
              <p:spPr>
                <a:xfrm flipV="1">
                  <a:off x="8644758" y="1712113"/>
                  <a:ext cx="367566" cy="1798"/>
                </a:xfrm>
                <a:prstGeom prst="line">
                  <a:avLst/>
                </a:prstGeom>
                <a:ln w="381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1" name="TextBox 16">
                <a:extLst>
                  <a:ext uri="{FF2B5EF4-FFF2-40B4-BE49-F238E27FC236}">
                    <a16:creationId xmlns:a16="http://schemas.microsoft.com/office/drawing/2014/main" id="{56F6C656-D463-4C4B-A38C-65CD381F9FBC}"/>
                  </a:ext>
                </a:extLst>
              </p:cNvPr>
              <p:cNvSpPr txBox="1">
                <a:spLocks noChangeArrowheads="1"/>
              </p:cNvSpPr>
              <p:nvPr/>
            </p:nvSpPr>
            <p:spPr bwMode="auto">
              <a:xfrm>
                <a:off x="11359738" y="1537475"/>
                <a:ext cx="791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a:ea typeface="+mn-ea"/>
                    <a:cs typeface="+mn-cs"/>
                  </a:rPr>
                  <a:t>UST</a:t>
                </a:r>
              </a:p>
            </p:txBody>
          </p:sp>
        </p:grpSp>
        <p:grpSp>
          <p:nvGrpSpPr>
            <p:cNvPr id="854" name="Group 853">
              <a:extLst>
                <a:ext uri="{FF2B5EF4-FFF2-40B4-BE49-F238E27FC236}">
                  <a16:creationId xmlns:a16="http://schemas.microsoft.com/office/drawing/2014/main" id="{2ED713B0-6295-4493-89AA-1E87075B36FD}"/>
                </a:ext>
              </a:extLst>
            </p:cNvPr>
            <p:cNvGrpSpPr/>
            <p:nvPr/>
          </p:nvGrpSpPr>
          <p:grpSpPr>
            <a:xfrm>
              <a:off x="8459966" y="2554177"/>
              <a:ext cx="837297" cy="338554"/>
              <a:chOff x="11035109" y="1537475"/>
              <a:chExt cx="1116396" cy="338554"/>
            </a:xfrm>
          </p:grpSpPr>
          <p:grpSp>
            <p:nvGrpSpPr>
              <p:cNvPr id="855" name="Group 17">
                <a:extLst>
                  <a:ext uri="{FF2B5EF4-FFF2-40B4-BE49-F238E27FC236}">
                    <a16:creationId xmlns:a16="http://schemas.microsoft.com/office/drawing/2014/main" id="{5F492B4E-B3EC-40EA-A075-55D68392C9DB}"/>
                  </a:ext>
                </a:extLst>
              </p:cNvPr>
              <p:cNvGrpSpPr>
                <a:grpSpLocks/>
              </p:cNvGrpSpPr>
              <p:nvPr/>
            </p:nvGrpSpPr>
            <p:grpSpPr bwMode="auto">
              <a:xfrm rot="10800000">
                <a:off x="11035109" y="1577470"/>
                <a:ext cx="367417" cy="266700"/>
                <a:chOff x="8644758" y="1578964"/>
                <a:chExt cx="367566" cy="266299"/>
              </a:xfrm>
            </p:grpSpPr>
            <p:cxnSp>
              <p:nvCxnSpPr>
                <p:cNvPr id="857" name="Straight Connector 856">
                  <a:extLst>
                    <a:ext uri="{FF2B5EF4-FFF2-40B4-BE49-F238E27FC236}">
                      <a16:creationId xmlns:a16="http://schemas.microsoft.com/office/drawing/2014/main" id="{743A1B7A-1842-4300-A815-5847C260AD93}"/>
                    </a:ext>
                  </a:extLst>
                </p:cNvPr>
                <p:cNvCxnSpPr/>
                <p:nvPr/>
              </p:nvCxnSpPr>
              <p:spPr>
                <a:xfrm flipH="1">
                  <a:off x="9012324" y="1578964"/>
                  <a:ext cx="0" cy="266299"/>
                </a:xfrm>
                <a:prstGeom prst="line">
                  <a:avLst/>
                </a:prstGeom>
                <a:ln w="381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a:extLst>
                    <a:ext uri="{FF2B5EF4-FFF2-40B4-BE49-F238E27FC236}">
                      <a16:creationId xmlns:a16="http://schemas.microsoft.com/office/drawing/2014/main" id="{527A9D5C-4592-4550-BDF7-09273A0A45BB}"/>
                    </a:ext>
                  </a:extLst>
                </p:cNvPr>
                <p:cNvCxnSpPr/>
                <p:nvPr/>
              </p:nvCxnSpPr>
              <p:spPr>
                <a:xfrm flipV="1">
                  <a:off x="8644758" y="1712113"/>
                  <a:ext cx="367566" cy="1798"/>
                </a:xfrm>
                <a:prstGeom prst="line">
                  <a:avLst/>
                </a:prstGeom>
                <a:ln w="381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6" name="TextBox 16">
                <a:extLst>
                  <a:ext uri="{FF2B5EF4-FFF2-40B4-BE49-F238E27FC236}">
                    <a16:creationId xmlns:a16="http://schemas.microsoft.com/office/drawing/2014/main" id="{3834B0AE-57B7-4F97-9F13-A5350D5180D3}"/>
                  </a:ext>
                </a:extLst>
              </p:cNvPr>
              <p:cNvSpPr txBox="1">
                <a:spLocks noChangeArrowheads="1"/>
              </p:cNvSpPr>
              <p:nvPr/>
            </p:nvSpPr>
            <p:spPr bwMode="auto">
              <a:xfrm>
                <a:off x="11359738" y="1537475"/>
                <a:ext cx="791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a:ea typeface="+mn-ea"/>
                    <a:cs typeface="+mn-cs"/>
                  </a:rPr>
                  <a:t>UST</a:t>
                </a:r>
              </a:p>
            </p:txBody>
          </p:sp>
        </p:grpSp>
      </p:grpSp>
    </p:spTree>
    <p:extLst>
      <p:ext uri="{BB962C8B-B14F-4D97-AF65-F5344CB8AC3E}">
        <p14:creationId xmlns:p14="http://schemas.microsoft.com/office/powerpoint/2010/main" val="2530889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Guselkumab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Responses at Week 24</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Deodhar A, et al. ACR 2016, Washington DC, #4L; Teng MW,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Nat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2015;21:719-729. </a:t>
            </a:r>
          </a:p>
        </p:txBody>
      </p:sp>
      <p:graphicFrame>
        <p:nvGraphicFramePr>
          <p:cNvPr id="845" name="Content Placeholder 3">
            <a:extLst>
              <a:ext uri="{FF2B5EF4-FFF2-40B4-BE49-F238E27FC236}">
                <a16:creationId xmlns:a16="http://schemas.microsoft.com/office/drawing/2014/main" id="{461A5FEA-C35B-E842-8A52-ECF43A56B861}"/>
              </a:ext>
            </a:extLst>
          </p:cNvPr>
          <p:cNvGraphicFramePr>
            <a:graphicFrameLocks/>
          </p:cNvGraphicFramePr>
          <p:nvPr/>
        </p:nvGraphicFramePr>
        <p:xfrm>
          <a:off x="5382803" y="1369403"/>
          <a:ext cx="6211905" cy="3782462"/>
        </p:xfrm>
        <a:graphic>
          <a:graphicData uri="http://schemas.openxmlformats.org/drawingml/2006/chart">
            <c:chart xmlns:c="http://schemas.openxmlformats.org/drawingml/2006/chart" xmlns:r="http://schemas.openxmlformats.org/officeDocument/2006/relationships" r:id="rId2"/>
          </a:graphicData>
        </a:graphic>
      </p:graphicFrame>
      <p:sp>
        <p:nvSpPr>
          <p:cNvPr id="846" name="Text Placeholder 5">
            <a:extLst>
              <a:ext uri="{FF2B5EF4-FFF2-40B4-BE49-F238E27FC236}">
                <a16:creationId xmlns:a16="http://schemas.microsoft.com/office/drawing/2014/main" id="{0128FF8D-1EA8-CB46-8318-921682C566C3}"/>
              </a:ext>
            </a:extLst>
          </p:cNvPr>
          <p:cNvSpPr txBox="1">
            <a:spLocks/>
          </p:cNvSpPr>
          <p:nvPr/>
        </p:nvSpPr>
        <p:spPr>
          <a:xfrm>
            <a:off x="66907" y="6091936"/>
            <a:ext cx="2506271" cy="279180"/>
          </a:xfrm>
          <a:prstGeom prst="rect">
            <a:avLst/>
          </a:prstGeom>
        </p:spPr>
        <p:txBody>
          <a:bodyPr vert="horz" wrap="square" lIns="90000" tIns="46800" rIns="90000" bIns="46800" rtlCol="0" anchor="b">
            <a:spAutoFit/>
          </a:bodyPr>
          <a:lstStyle>
            <a:lvl1pPr marL="0" indent="0" algn="l" defTabSz="685800" rtl="0" eaLnBrk="1" latinLnBrk="0" hangingPunct="1">
              <a:spcBef>
                <a:spcPct val="20000"/>
              </a:spcBef>
              <a:buClr>
                <a:srgbClr val="C00000"/>
              </a:buClr>
              <a:buFontTx/>
              <a:buNone/>
              <a:defRPr sz="900" kern="1200">
                <a:solidFill>
                  <a:schemeClr val="tx1"/>
                </a:solidFill>
                <a:latin typeface="Arial" pitchFamily="34" charset="0"/>
                <a:ea typeface="+mn-ea"/>
                <a:cs typeface="Arial" pitchFamily="34" charset="0"/>
              </a:defRPr>
            </a:lvl1pPr>
            <a:lvl2pPr marL="136922"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C00000"/>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nl-NL" sz="1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≤0.05,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&lt;0.01,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&lt;0.001 vs PBO</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847" name="Rectangle 846">
            <a:extLst>
              <a:ext uri="{FF2B5EF4-FFF2-40B4-BE49-F238E27FC236}">
                <a16:creationId xmlns:a16="http://schemas.microsoft.com/office/drawing/2014/main" id="{53423051-AE00-4D4A-AB6B-927717D47F68}"/>
              </a:ext>
            </a:extLst>
          </p:cNvPr>
          <p:cNvSpPr/>
          <p:nvPr/>
        </p:nvSpPr>
        <p:spPr>
          <a:xfrm>
            <a:off x="3178098" y="5394754"/>
            <a:ext cx="5754706" cy="457200"/>
          </a:xfrm>
          <a:prstGeom prst="rect">
            <a:avLst/>
          </a:prstGeom>
          <a:solidFill>
            <a:schemeClr val="accent6">
              <a:lumMod val="75000"/>
            </a:schemeClr>
          </a:solidFill>
          <a:ln w="25400" cap="flat" cmpd="sng" algn="ctr">
            <a:solidFill>
              <a:srgbClr val="B2B2B2">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rPr>
              <a:t>Guselkumab effective for all aspects of disease</a:t>
            </a:r>
          </a:p>
        </p:txBody>
      </p:sp>
      <p:sp>
        <p:nvSpPr>
          <p:cNvPr id="848" name="Content Placeholder 2">
            <a:extLst>
              <a:ext uri="{FF2B5EF4-FFF2-40B4-BE49-F238E27FC236}">
                <a16:creationId xmlns:a16="http://schemas.microsoft.com/office/drawing/2014/main" id="{736A208F-5614-2744-BCDE-52EC3FCA821D}"/>
              </a:ext>
            </a:extLst>
          </p:cNvPr>
          <p:cNvSpPr txBox="1">
            <a:spLocks/>
          </p:cNvSpPr>
          <p:nvPr/>
        </p:nvSpPr>
        <p:spPr bwMode="auto">
          <a:xfrm>
            <a:off x="457199" y="2267933"/>
            <a:ext cx="4791791" cy="198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spcBef>
                <a:spcPct val="20000"/>
              </a:spcBef>
              <a:buClr>
                <a:srgbClr val="C00000"/>
              </a:buClr>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557213" indent="-214313" defTabSz="685800">
              <a:spcBef>
                <a:spcPct val="20000"/>
              </a:spcBef>
              <a:buClr>
                <a:srgbClr val="C0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857250" indent="-171450" defTabSz="685800">
              <a:spcBef>
                <a:spcPct val="20000"/>
              </a:spcBef>
              <a:buClr>
                <a:srgbClr val="C00000"/>
              </a:buClr>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200150" indent="-171450" defTabSz="685800">
              <a:spcBef>
                <a:spcPct val="20000"/>
              </a:spcBef>
              <a:buClr>
                <a:srgbClr val="C00000"/>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1543050" indent="-171450" defTabSz="685800">
              <a:spcBef>
                <a:spcPct val="20000"/>
              </a:spcBef>
              <a:buClr>
                <a:srgbClr val="C00000"/>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000250" indent="-171450" defTabSz="685800" fontAlgn="base">
              <a:spcBef>
                <a:spcPct val="20000"/>
              </a:spcBef>
              <a:spcAft>
                <a:spcPct val="0"/>
              </a:spcAft>
              <a:buClr>
                <a:srgbClr val="C00000"/>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457450" indent="-171450" defTabSz="685800" fontAlgn="base">
              <a:spcBef>
                <a:spcPct val="20000"/>
              </a:spcBef>
              <a:spcAft>
                <a:spcPct val="0"/>
              </a:spcAft>
              <a:buClr>
                <a:srgbClr val="C00000"/>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2914650" indent="-171450" defTabSz="685800" fontAlgn="base">
              <a:spcBef>
                <a:spcPct val="20000"/>
              </a:spcBef>
              <a:spcAft>
                <a:spcPct val="0"/>
              </a:spcAft>
              <a:buClr>
                <a:srgbClr val="C00000"/>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371850" indent="-171450" defTabSz="685800" fontAlgn="base">
              <a:spcBef>
                <a:spcPct val="20000"/>
              </a:spcBef>
              <a:spcAft>
                <a:spcPct val="0"/>
              </a:spcAft>
              <a:buClr>
                <a:srgbClr val="C00000"/>
              </a:buClr>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marL="257175" marR="0" lvl="0" indent="-257175" algn="l" defTabSz="6858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Significant improvements in HAQ, MDA, other composite endpoints</a:t>
            </a:r>
          </a:p>
          <a:p>
            <a:pPr marL="257175" marR="0" lvl="0" indent="-257175" algn="l" defTabSz="6858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No deaths, malignancies, SIEs</a:t>
            </a:r>
          </a:p>
        </p:txBody>
      </p:sp>
      <p:sp>
        <p:nvSpPr>
          <p:cNvPr id="849" name="Rectangle 848">
            <a:extLst>
              <a:ext uri="{FF2B5EF4-FFF2-40B4-BE49-F238E27FC236}">
                <a16:creationId xmlns:a16="http://schemas.microsoft.com/office/drawing/2014/main" id="{B4350E0A-5FCB-E149-9EDD-05651C11FCDE}"/>
              </a:ext>
            </a:extLst>
          </p:cNvPr>
          <p:cNvSpPr/>
          <p:nvPr/>
        </p:nvSpPr>
        <p:spPr>
          <a:xfrm>
            <a:off x="5785602" y="4964721"/>
            <a:ext cx="12435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endpoint</a:t>
            </a:r>
          </a:p>
        </p:txBody>
      </p:sp>
      <p:sp>
        <p:nvSpPr>
          <p:cNvPr id="9" name="TextBox 8">
            <a:extLst>
              <a:ext uri="{FF2B5EF4-FFF2-40B4-BE49-F238E27FC236}">
                <a16:creationId xmlns:a16="http://schemas.microsoft.com/office/drawing/2014/main" id="{FE1F9279-6914-4B39-B5DC-BC0A457C0ED9}"/>
              </a:ext>
            </a:extLst>
          </p:cNvPr>
          <p:cNvSpPr txBox="1"/>
          <p:nvPr/>
        </p:nvSpPr>
        <p:spPr>
          <a:xfrm>
            <a:off x="10386181" y="2286774"/>
            <a:ext cx="2512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E567BB0-026A-4B3A-8CA3-535E440525F9}"/>
              </a:ext>
            </a:extLst>
          </p:cNvPr>
          <p:cNvSpPr txBox="1"/>
          <p:nvPr/>
        </p:nvSpPr>
        <p:spPr>
          <a:xfrm>
            <a:off x="7712683" y="3459817"/>
            <a:ext cx="2512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729C9C76-4AB2-499D-A515-FE82CBF620A2}"/>
              </a:ext>
            </a:extLst>
          </p:cNvPr>
          <p:cNvSpPr txBox="1"/>
          <p:nvPr/>
        </p:nvSpPr>
        <p:spPr>
          <a:xfrm>
            <a:off x="6370086" y="2234528"/>
            <a:ext cx="251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2" name="TextBox 11">
            <a:extLst>
              <a:ext uri="{FF2B5EF4-FFF2-40B4-BE49-F238E27FC236}">
                <a16:creationId xmlns:a16="http://schemas.microsoft.com/office/drawing/2014/main" id="{21925E39-D145-48BD-ACF5-57F3E5F6C3B3}"/>
              </a:ext>
            </a:extLst>
          </p:cNvPr>
          <p:cNvSpPr txBox="1"/>
          <p:nvPr/>
        </p:nvSpPr>
        <p:spPr>
          <a:xfrm>
            <a:off x="7032845" y="2923506"/>
            <a:ext cx="251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95E1940C-2C9D-4492-B23A-93781B1A13C4}"/>
              </a:ext>
            </a:extLst>
          </p:cNvPr>
          <p:cNvSpPr txBox="1"/>
          <p:nvPr/>
        </p:nvSpPr>
        <p:spPr>
          <a:xfrm>
            <a:off x="8391197" y="1709055"/>
            <a:ext cx="251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4" name="TextBox 13">
            <a:extLst>
              <a:ext uri="{FF2B5EF4-FFF2-40B4-BE49-F238E27FC236}">
                <a16:creationId xmlns:a16="http://schemas.microsoft.com/office/drawing/2014/main" id="{C86AC412-AE44-44AF-951F-B340A3F22DC9}"/>
              </a:ext>
            </a:extLst>
          </p:cNvPr>
          <p:cNvSpPr txBox="1"/>
          <p:nvPr/>
        </p:nvSpPr>
        <p:spPr>
          <a:xfrm>
            <a:off x="9051292" y="2090064"/>
            <a:ext cx="251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0540A0DC-840B-464B-B7B1-8A99CDCFAF14}"/>
              </a:ext>
            </a:extLst>
          </p:cNvPr>
          <p:cNvSpPr txBox="1"/>
          <p:nvPr/>
        </p:nvSpPr>
        <p:spPr>
          <a:xfrm>
            <a:off x="9732443" y="2739999"/>
            <a:ext cx="251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
        <p:nvSpPr>
          <p:cNvPr id="16" name="TextBox 15">
            <a:extLst>
              <a:ext uri="{FF2B5EF4-FFF2-40B4-BE49-F238E27FC236}">
                <a16:creationId xmlns:a16="http://schemas.microsoft.com/office/drawing/2014/main" id="{7BDDCC96-D247-4B05-B8E9-985BE354637C}"/>
              </a:ext>
            </a:extLst>
          </p:cNvPr>
          <p:cNvSpPr txBox="1"/>
          <p:nvPr/>
        </p:nvSpPr>
        <p:spPr>
          <a:xfrm>
            <a:off x="11067719" y="2358843"/>
            <a:ext cx="251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77973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Risankizumab (Selective IL-23p19 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2 Trial</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EULAR 2018, Amsterdam, OP0307. </a:t>
            </a:r>
          </a:p>
        </p:txBody>
      </p:sp>
      <p:sp>
        <p:nvSpPr>
          <p:cNvPr id="845" name="Rectangle 844">
            <a:extLst>
              <a:ext uri="{FF2B5EF4-FFF2-40B4-BE49-F238E27FC236}">
                <a16:creationId xmlns:a16="http://schemas.microsoft.com/office/drawing/2014/main" id="{B4035C8B-A8DD-D443-9B93-C3B539D8514C}"/>
              </a:ext>
            </a:extLst>
          </p:cNvPr>
          <p:cNvSpPr/>
          <p:nvPr/>
        </p:nvSpPr>
        <p:spPr>
          <a:xfrm>
            <a:off x="457199" y="1355887"/>
            <a:ext cx="8016303" cy="892552"/>
          </a:xfrm>
          <a:prstGeom prst="rect">
            <a:avLst/>
          </a:prstGeom>
        </p:spPr>
        <p:txBody>
          <a:bodyPr wrap="square">
            <a:spAutoFit/>
          </a:bodyPr>
          <a:lstStyle/>
          <a:p>
            <a:pPr marL="257175" marR="0" lvl="0" indent="-257175" algn="l" defTabSz="685800" rtl="0" eaLnBrk="1" fontAlgn="auto" latinLnBrk="0" hangingPunct="1">
              <a:lnSpc>
                <a:spcPct val="100000"/>
              </a:lnSpc>
              <a:spcBef>
                <a:spcPts val="6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185 patients, stratified by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prior TNFi use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and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concurrent MTX use</a:t>
            </a:r>
            <a:r>
              <a:rPr kumimoji="0" lang="en-US" sz="2600" b="1" i="0" u="none" strike="noStrike" kern="1200" cap="none" spc="0" normalizeH="0" baseline="3000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randomized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2:2:2:1:2 to RZB (4 arms) or PBO</a:t>
            </a:r>
          </a:p>
        </p:txBody>
      </p:sp>
      <p:sp>
        <p:nvSpPr>
          <p:cNvPr id="846" name="Rectangle 845">
            <a:extLst>
              <a:ext uri="{FF2B5EF4-FFF2-40B4-BE49-F238E27FC236}">
                <a16:creationId xmlns:a16="http://schemas.microsoft.com/office/drawing/2014/main" id="{8B539572-D3A7-2844-BCF5-95EF03ADA33B}"/>
              </a:ext>
            </a:extLst>
          </p:cNvPr>
          <p:cNvSpPr/>
          <p:nvPr/>
        </p:nvSpPr>
        <p:spPr>
          <a:xfrm>
            <a:off x="457199" y="2362811"/>
            <a:ext cx="8464324" cy="1877437"/>
          </a:xfrm>
          <a:prstGeom prst="rect">
            <a:avLst/>
          </a:prstGeom>
        </p:spPr>
        <p:txBody>
          <a:bodyPr wrap="square">
            <a:spAutoFit/>
          </a:bodyPr>
          <a:lstStyle/>
          <a:p>
            <a:pPr marL="257175" marR="0" lvl="0" indent="-257175" algn="l" defTabSz="685800" rtl="0" eaLnBrk="1" fontAlgn="auto" latinLnBrk="0" hangingPunct="1">
              <a:lnSpc>
                <a:spcPct val="100000"/>
              </a:lnSpc>
              <a:spcBef>
                <a:spcPts val="3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Week 24</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RZB-treated patients achieved:</a:t>
            </a:r>
          </a:p>
          <a:p>
            <a:pPr marL="557213" marR="0" lvl="1" indent="-214313" algn="l" defTabSz="685800" rtl="0" eaLnBrk="1" fontAlgn="auto" latinLnBrk="0" hangingPunct="1">
              <a:lnSpc>
                <a:spcPct val="100000"/>
              </a:lnSpc>
              <a:spcBef>
                <a:spcPts val="3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Significantly higher MDA responses than PBO</a:t>
            </a:r>
          </a:p>
          <a:p>
            <a:pPr marL="557213" marR="0" lvl="1" indent="-214313" algn="l" defTabSz="685800" rtl="0" eaLnBrk="1" fontAlgn="auto" latinLnBrk="0" hangingPunct="1">
              <a:lnSpc>
                <a:spcPct val="100000"/>
              </a:lnSpc>
              <a:spcBef>
                <a:spcPts val="3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SPARCC enthesitis score discriminated between RZB and PBO; LEI did not </a:t>
            </a:r>
          </a:p>
          <a:p>
            <a:pPr marL="557213" marR="0" lvl="1" indent="-214313" algn="l" defTabSz="685800" rtl="0" eaLnBrk="1" fontAlgn="auto" latinLnBrk="0" hangingPunct="1">
              <a:lnSpc>
                <a:spcPct val="100000"/>
              </a:lnSpc>
              <a:spcBef>
                <a:spcPts val="3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No difference in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Δ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dactylitis count vs PBO</a:t>
            </a:r>
          </a:p>
          <a:p>
            <a:pPr marL="557213" marR="0" lvl="1" indent="-214313" algn="l" defTabSz="685800" rtl="0" eaLnBrk="1" fontAlgn="auto" latinLnBrk="0" hangingPunct="1">
              <a:lnSpc>
                <a:spcPct val="100000"/>
              </a:lnSpc>
              <a:spcBef>
                <a:spcPts val="3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No new or unexpected safety issues</a:t>
            </a:r>
          </a:p>
        </p:txBody>
      </p:sp>
      <p:sp>
        <p:nvSpPr>
          <p:cNvPr id="847" name="Text Placeholder 7">
            <a:extLst>
              <a:ext uri="{FF2B5EF4-FFF2-40B4-BE49-F238E27FC236}">
                <a16:creationId xmlns:a16="http://schemas.microsoft.com/office/drawing/2014/main" id="{D420D3F3-DF87-264E-B959-E2094EE3EA8E}"/>
              </a:ext>
            </a:extLst>
          </p:cNvPr>
          <p:cNvSpPr txBox="1">
            <a:spLocks/>
          </p:cNvSpPr>
          <p:nvPr/>
        </p:nvSpPr>
        <p:spPr>
          <a:xfrm>
            <a:off x="1597292" y="5151863"/>
            <a:ext cx="8929460" cy="457200"/>
          </a:xfrm>
          <a:prstGeom prst="rect">
            <a:avLst/>
          </a:prstGeom>
          <a:solidFill>
            <a:srgbClr val="900000"/>
          </a:solidFill>
          <a:ln w="25400" cap="flat" cmpd="sng" algn="ctr">
            <a:solidFill>
              <a:srgbClr val="B2B2B2">
                <a:shade val="50000"/>
              </a:srgbClr>
            </a:solidFill>
            <a:prstDash val="solid"/>
          </a:ln>
          <a:effectLst/>
        </p:spPr>
        <p:txBody>
          <a:bodyPr anchor="ctr"/>
          <a:lstStyle>
            <a:defPPr>
              <a:defRPr lang="en-US"/>
            </a:defPPr>
            <a:lvl1pPr algn="ctr">
              <a:defRPr sz="2000" kern="0">
                <a:solidFill>
                  <a:srgbClr val="FFFFFF"/>
                </a:solidFil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a:ea typeface="+mn-ea"/>
                <a:cs typeface="Calibri" panose="020F0502020204030204" pitchFamily="34" charset="0"/>
              </a:rPr>
              <a:t>RZB effective in active PsA, including inhibition of damage; will proceed into phase 3</a:t>
            </a:r>
          </a:p>
        </p:txBody>
      </p:sp>
    </p:spTree>
    <p:extLst>
      <p:ext uri="{BB962C8B-B14F-4D97-AF65-F5344CB8AC3E}">
        <p14:creationId xmlns:p14="http://schemas.microsoft.com/office/powerpoint/2010/main" val="2950085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97BF387A-A41C-4046-88F8-01E016C3E0DA}"/>
              </a:ext>
            </a:extLst>
          </p:cNvPr>
          <p:cNvGraphicFramePr/>
          <p:nvPr/>
        </p:nvGraphicFramePr>
        <p:xfrm>
          <a:off x="6537821" y="4148334"/>
          <a:ext cx="4504793" cy="210533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Risankizumab (Selective IL-23p19 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2 Trial Responses</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EULAR 2018, Amsterdam, OP0307. </a:t>
            </a:r>
          </a:p>
        </p:txBody>
      </p:sp>
      <p:sp>
        <p:nvSpPr>
          <p:cNvPr id="7" name="Text Placeholder 5">
            <a:extLst>
              <a:ext uri="{FF2B5EF4-FFF2-40B4-BE49-F238E27FC236}">
                <a16:creationId xmlns:a16="http://schemas.microsoft.com/office/drawing/2014/main" id="{B194895D-9E47-4C4F-B4C1-40AB18EA8BC9}"/>
              </a:ext>
            </a:extLst>
          </p:cNvPr>
          <p:cNvSpPr txBox="1">
            <a:spLocks/>
          </p:cNvSpPr>
          <p:nvPr/>
        </p:nvSpPr>
        <p:spPr>
          <a:xfrm>
            <a:off x="125500" y="5962752"/>
            <a:ext cx="2896374" cy="4225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P</a:t>
            </a:r>
            <a:r>
              <a:rPr kumimoji="0" lang="en-US" sz="1200" b="0" i="0" u="none" strike="noStrike" kern="1200" cap="none" spc="0" normalizeH="0" baseline="0" noProof="0" dirty="0">
                <a:ln>
                  <a:noFill/>
                </a:ln>
                <a:solidFill>
                  <a:prstClr val="black"/>
                </a:solidFill>
                <a:effectLst/>
                <a:uLnTx/>
                <a:uFillTx/>
                <a:latin typeface="Calibri"/>
                <a:ea typeface="+mn-ea"/>
                <a:cs typeface="+mn-cs"/>
              </a:rPr>
              <a:t> &lt;0.05, †</a:t>
            </a:r>
            <a:r>
              <a:rPr kumimoji="0" lang="en-US" sz="1200" b="0" i="1" u="none" strike="noStrike" kern="1200" cap="none" spc="0" normalizeH="0" baseline="0" noProof="0" dirty="0">
                <a:ln>
                  <a:noFill/>
                </a:ln>
                <a:solidFill>
                  <a:prstClr val="black"/>
                </a:solidFill>
                <a:effectLst/>
                <a:uLnTx/>
                <a:uFillTx/>
                <a:latin typeface="Calibri"/>
                <a:ea typeface="+mn-ea"/>
                <a:cs typeface="+mn-cs"/>
              </a:rPr>
              <a:t>P</a:t>
            </a:r>
            <a:r>
              <a:rPr kumimoji="0" lang="en-US" sz="1200" b="0" i="0" u="none" strike="noStrike" kern="1200" cap="none" spc="0" normalizeH="0" baseline="0" noProof="0" dirty="0">
                <a:ln>
                  <a:noFill/>
                </a:ln>
                <a:solidFill>
                  <a:prstClr val="black"/>
                </a:solidFill>
                <a:effectLst/>
                <a:uLnTx/>
                <a:uFillTx/>
                <a:latin typeface="Calibri"/>
                <a:ea typeface="+mn-ea"/>
                <a:cs typeface="+mn-cs"/>
              </a:rPr>
              <a:t> &lt;0.01, ‡</a:t>
            </a:r>
            <a:r>
              <a:rPr kumimoji="0" lang="en-US" sz="1200" b="0" i="1" u="none" strike="noStrike" kern="1200" cap="none" spc="0" normalizeH="0" baseline="0" noProof="0" dirty="0">
                <a:ln>
                  <a:noFill/>
                </a:ln>
                <a:solidFill>
                  <a:prstClr val="black"/>
                </a:solidFill>
                <a:effectLst/>
                <a:uLnTx/>
                <a:uFillTx/>
                <a:latin typeface="Calibri"/>
                <a:ea typeface="+mn-ea"/>
                <a:cs typeface="+mn-cs"/>
              </a:rPr>
              <a:t>P</a:t>
            </a:r>
            <a:r>
              <a:rPr kumimoji="0" lang="en-US" sz="1200" b="0" i="0" u="none" strike="noStrike" kern="1200" cap="none" spc="0" normalizeH="0" baseline="0" noProof="0" dirty="0">
                <a:ln>
                  <a:noFill/>
                </a:ln>
                <a:solidFill>
                  <a:prstClr val="black"/>
                </a:solidFill>
                <a:effectLst/>
                <a:uLnTx/>
                <a:uFillTx/>
                <a:latin typeface="Calibri"/>
                <a:ea typeface="+mn-ea"/>
                <a:cs typeface="+mn-cs"/>
              </a:rPr>
              <a:t> &lt;0.001 vs PBO</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BC797E9A-DBF0-5F47-AE91-96EBB65A667B}"/>
              </a:ext>
            </a:extLst>
          </p:cNvPr>
          <p:cNvGrpSpPr/>
          <p:nvPr/>
        </p:nvGrpSpPr>
        <p:grpSpPr>
          <a:xfrm>
            <a:off x="6254854" y="1303641"/>
            <a:ext cx="4776353" cy="2781191"/>
            <a:chOff x="4236484" y="1053055"/>
            <a:chExt cx="4776353" cy="2781191"/>
          </a:xfrm>
        </p:grpSpPr>
        <p:graphicFrame>
          <p:nvGraphicFramePr>
            <p:cNvPr id="10" name="Chart 9">
              <a:extLst>
                <a:ext uri="{FF2B5EF4-FFF2-40B4-BE49-F238E27FC236}">
                  <a16:creationId xmlns:a16="http://schemas.microsoft.com/office/drawing/2014/main" id="{F11218D9-B9C0-E84D-98A9-C0EC1BF5C2EB}"/>
                </a:ext>
              </a:extLst>
            </p:cNvPr>
            <p:cNvGraphicFramePr/>
            <p:nvPr/>
          </p:nvGraphicFramePr>
          <p:xfrm>
            <a:off x="4530837" y="1053055"/>
            <a:ext cx="4482000" cy="278119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A93F32F-5229-5B47-8FD0-8280589154E1}"/>
                </a:ext>
              </a:extLst>
            </p:cNvPr>
            <p:cNvSpPr txBox="1"/>
            <p:nvPr/>
          </p:nvSpPr>
          <p:spPr>
            <a:xfrm rot="16200000">
              <a:off x="3586575" y="2526919"/>
              <a:ext cx="16075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Responders (%)</a:t>
              </a:r>
            </a:p>
          </p:txBody>
        </p:sp>
        <p:sp>
          <p:nvSpPr>
            <p:cNvPr id="12" name="Rectangle 11">
              <a:extLst>
                <a:ext uri="{FF2B5EF4-FFF2-40B4-BE49-F238E27FC236}">
                  <a16:creationId xmlns:a16="http://schemas.microsoft.com/office/drawing/2014/main" id="{5EFABEB7-E5FB-E344-9BAA-6A207FC3BBEF}"/>
                </a:ext>
              </a:extLst>
            </p:cNvPr>
            <p:cNvSpPr/>
            <p:nvPr/>
          </p:nvSpPr>
          <p:spPr>
            <a:xfrm>
              <a:off x="5521143" y="2383358"/>
              <a:ext cx="177023"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2F9D472-4030-B44D-9378-10E0F8421132}"/>
                </a:ext>
              </a:extLst>
            </p:cNvPr>
            <p:cNvSpPr/>
            <p:nvPr/>
          </p:nvSpPr>
          <p:spPr>
            <a:xfrm>
              <a:off x="6849507" y="2658541"/>
              <a:ext cx="177023"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C2E5E5E-7302-DF42-A4AD-4BBA2FDF34B7}"/>
                </a:ext>
              </a:extLst>
            </p:cNvPr>
            <p:cNvSpPr txBox="1"/>
            <p:nvPr/>
          </p:nvSpPr>
          <p:spPr>
            <a:xfrm>
              <a:off x="8173194" y="2874260"/>
              <a:ext cx="1828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TextBox 15">
            <a:extLst>
              <a:ext uri="{FF2B5EF4-FFF2-40B4-BE49-F238E27FC236}">
                <a16:creationId xmlns:a16="http://schemas.microsoft.com/office/drawing/2014/main" id="{C4D397F5-7AF5-2F43-9743-6E3A20478D38}"/>
              </a:ext>
            </a:extLst>
          </p:cNvPr>
          <p:cNvSpPr txBox="1"/>
          <p:nvPr/>
        </p:nvSpPr>
        <p:spPr>
          <a:xfrm rot="16200000">
            <a:off x="5641184" y="4837015"/>
            <a:ext cx="1578115"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Responders (%)</a:t>
            </a:r>
          </a:p>
        </p:txBody>
      </p:sp>
      <p:grpSp>
        <p:nvGrpSpPr>
          <p:cNvPr id="2" name="Group 1">
            <a:extLst>
              <a:ext uri="{FF2B5EF4-FFF2-40B4-BE49-F238E27FC236}">
                <a16:creationId xmlns:a16="http://schemas.microsoft.com/office/drawing/2014/main" id="{8FAF3923-B2DC-AB43-B16E-182A504F0F07}"/>
              </a:ext>
            </a:extLst>
          </p:cNvPr>
          <p:cNvGrpSpPr/>
          <p:nvPr/>
        </p:nvGrpSpPr>
        <p:grpSpPr>
          <a:xfrm>
            <a:off x="487741" y="1746205"/>
            <a:ext cx="4539903" cy="3282995"/>
            <a:chOff x="1559182" y="2680118"/>
            <a:chExt cx="3010944" cy="1959058"/>
          </a:xfrm>
        </p:grpSpPr>
        <p:graphicFrame>
          <p:nvGraphicFramePr>
            <p:cNvPr id="17" name="Chart 16">
              <a:extLst>
                <a:ext uri="{FF2B5EF4-FFF2-40B4-BE49-F238E27FC236}">
                  <a16:creationId xmlns:a16="http://schemas.microsoft.com/office/drawing/2014/main" id="{D3BA82E0-8245-5A4A-8CE4-D3406D89514D}"/>
                </a:ext>
              </a:extLst>
            </p:cNvPr>
            <p:cNvGraphicFramePr/>
            <p:nvPr/>
          </p:nvGraphicFramePr>
          <p:xfrm>
            <a:off x="1818601" y="2680118"/>
            <a:ext cx="2751525" cy="195905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F25DFA21-7CB9-EF40-851A-0C79C287B6A8}"/>
                </a:ext>
              </a:extLst>
            </p:cNvPr>
            <p:cNvSpPr txBox="1"/>
            <p:nvPr/>
          </p:nvSpPr>
          <p:spPr>
            <a:xfrm rot="16200000">
              <a:off x="946890" y="3708463"/>
              <a:ext cx="1449120" cy="2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LS mean change  from BL</a:t>
              </a:r>
            </a:p>
          </p:txBody>
        </p:sp>
      </p:grpSp>
      <p:sp>
        <p:nvSpPr>
          <p:cNvPr id="19" name="TextBox 18">
            <a:extLst>
              <a:ext uri="{FF2B5EF4-FFF2-40B4-BE49-F238E27FC236}">
                <a16:creationId xmlns:a16="http://schemas.microsoft.com/office/drawing/2014/main" id="{4B12A0DA-56AD-B649-A52F-82322417FAAC}"/>
              </a:ext>
            </a:extLst>
          </p:cNvPr>
          <p:cNvSpPr txBox="1"/>
          <p:nvPr/>
        </p:nvSpPr>
        <p:spPr>
          <a:xfrm>
            <a:off x="3086727" y="4405172"/>
            <a:ext cx="1828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Rectangle 19">
            <a:extLst>
              <a:ext uri="{FF2B5EF4-FFF2-40B4-BE49-F238E27FC236}">
                <a16:creationId xmlns:a16="http://schemas.microsoft.com/office/drawing/2014/main" id="{0E867AF6-8CB8-4ACB-B4B6-859B00F5763D}"/>
              </a:ext>
            </a:extLst>
          </p:cNvPr>
          <p:cNvSpPr/>
          <p:nvPr/>
        </p:nvSpPr>
        <p:spPr>
          <a:xfrm>
            <a:off x="1326776" y="2100221"/>
            <a:ext cx="370086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mTSS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Week 24 (ANCOVA)</a:t>
            </a:r>
          </a:p>
        </p:txBody>
      </p:sp>
      <p:sp>
        <p:nvSpPr>
          <p:cNvPr id="21" name="Title 2">
            <a:extLst>
              <a:ext uri="{FF2B5EF4-FFF2-40B4-BE49-F238E27FC236}">
                <a16:creationId xmlns:a16="http://schemas.microsoft.com/office/drawing/2014/main" id="{E92F2909-7F88-4804-A818-5FD5832EF2D2}"/>
              </a:ext>
            </a:extLst>
          </p:cNvPr>
          <p:cNvSpPr>
            <a:spLocks noGrp="1"/>
          </p:cNvSpPr>
          <p:nvPr/>
        </p:nvSpPr>
        <p:spPr bwMode="gray">
          <a:xfrm>
            <a:off x="6948846" y="2056799"/>
            <a:ext cx="4006537" cy="2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fontAlgn="base">
              <a:lnSpc>
                <a:spcPct val="90000"/>
              </a:lnSpc>
              <a:spcBef>
                <a:spcPct val="0"/>
              </a:spcBef>
              <a:spcAft>
                <a:spcPct val="0"/>
              </a:spcAft>
              <a:defRPr sz="2400" b="1">
                <a:solidFill>
                  <a:srgbClr val="071D49"/>
                </a:solidFill>
                <a:latin typeface="+mj-lt"/>
                <a:ea typeface="+mj-ea"/>
                <a:cs typeface="+mj-cs"/>
              </a:defRPr>
            </a:lvl1pPr>
            <a:lvl2pPr algn="l" defTabSz="457200" rtl="0" fontAlgn="base">
              <a:lnSpc>
                <a:spcPct val="90000"/>
              </a:lnSpc>
              <a:spcBef>
                <a:spcPct val="0"/>
              </a:spcBef>
              <a:spcAft>
                <a:spcPct val="0"/>
              </a:spcAft>
              <a:defRPr sz="1400">
                <a:solidFill>
                  <a:schemeClr val="folHlink"/>
                </a:solidFill>
                <a:latin typeface="Calibri" pitchFamily="34" charset="0"/>
                <a:cs typeface="Arial" charset="0"/>
              </a:defRPr>
            </a:lvl2pPr>
            <a:lvl3pPr algn="l" defTabSz="457200" rtl="0" fontAlgn="base">
              <a:lnSpc>
                <a:spcPct val="90000"/>
              </a:lnSpc>
              <a:spcBef>
                <a:spcPct val="0"/>
              </a:spcBef>
              <a:spcAft>
                <a:spcPct val="0"/>
              </a:spcAft>
              <a:defRPr sz="1400">
                <a:solidFill>
                  <a:schemeClr val="folHlink"/>
                </a:solidFill>
                <a:latin typeface="Calibri" pitchFamily="34" charset="0"/>
                <a:cs typeface="Arial" charset="0"/>
              </a:defRPr>
            </a:lvl3pPr>
            <a:lvl4pPr algn="l" defTabSz="457200" rtl="0" fontAlgn="base">
              <a:lnSpc>
                <a:spcPct val="90000"/>
              </a:lnSpc>
              <a:spcBef>
                <a:spcPct val="0"/>
              </a:spcBef>
              <a:spcAft>
                <a:spcPct val="0"/>
              </a:spcAft>
              <a:defRPr sz="1400">
                <a:solidFill>
                  <a:schemeClr val="folHlink"/>
                </a:solidFill>
                <a:latin typeface="Calibri" pitchFamily="34" charset="0"/>
                <a:cs typeface="Arial" charset="0"/>
              </a:defRPr>
            </a:lvl4pPr>
            <a:lvl5pPr algn="l" defTabSz="457200" rtl="0" fontAlgn="base">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j-ea"/>
                <a:cs typeface="+mj-cs"/>
              </a:rPr>
              <a:t>ACR20/50/70 responses at Week 24 (NRI)</a:t>
            </a:r>
            <a:endParaRPr kumimoji="0" lang="en-GB" sz="1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22" name="Title 2">
            <a:extLst>
              <a:ext uri="{FF2B5EF4-FFF2-40B4-BE49-F238E27FC236}">
                <a16:creationId xmlns:a16="http://schemas.microsoft.com/office/drawing/2014/main" id="{F0691990-FD08-4A87-8C43-0A4702BB2D7D}"/>
              </a:ext>
            </a:extLst>
          </p:cNvPr>
          <p:cNvSpPr txBox="1">
            <a:spLocks/>
          </p:cNvSpPr>
          <p:nvPr/>
        </p:nvSpPr>
        <p:spPr>
          <a:xfrm>
            <a:off x="6948846" y="4009620"/>
            <a:ext cx="4006537" cy="33571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2700" kern="1200">
                <a:solidFill>
                  <a:schemeClr val="tx1"/>
                </a:solidFill>
                <a:latin typeface="Arial" pitchFamily="34" charset="0"/>
                <a:ea typeface="+mj-ea"/>
                <a:cs typeface="Arial" pitchFamily="34" charset="0"/>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PASI responses at Week 24 (NRI)</a:t>
            </a:r>
            <a:endPar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3" name="TextBox 22">
            <a:extLst>
              <a:ext uri="{FF2B5EF4-FFF2-40B4-BE49-F238E27FC236}">
                <a16:creationId xmlns:a16="http://schemas.microsoft.com/office/drawing/2014/main" id="{C73B3FFB-20DE-466E-AB96-9B29954FC57B}"/>
              </a:ext>
            </a:extLst>
          </p:cNvPr>
          <p:cNvSpPr txBox="1"/>
          <p:nvPr/>
        </p:nvSpPr>
        <p:spPr>
          <a:xfrm>
            <a:off x="10205318" y="4920732"/>
            <a:ext cx="182880" cy="2446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4" name="Rectangle 23">
            <a:extLst>
              <a:ext uri="{FF2B5EF4-FFF2-40B4-BE49-F238E27FC236}">
                <a16:creationId xmlns:a16="http://schemas.microsoft.com/office/drawing/2014/main" id="{787F29AD-9293-4484-A291-E0ECA618D2BC}"/>
              </a:ext>
            </a:extLst>
          </p:cNvPr>
          <p:cNvSpPr/>
          <p:nvPr/>
        </p:nvSpPr>
        <p:spPr>
          <a:xfrm>
            <a:off x="10619355" y="4715477"/>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 name="Rectangle 24">
            <a:extLst>
              <a:ext uri="{FF2B5EF4-FFF2-40B4-BE49-F238E27FC236}">
                <a16:creationId xmlns:a16="http://schemas.microsoft.com/office/drawing/2014/main" id="{C57005D3-C9FE-467C-8A7D-B564478B2917}"/>
              </a:ext>
            </a:extLst>
          </p:cNvPr>
          <p:cNvSpPr/>
          <p:nvPr/>
        </p:nvSpPr>
        <p:spPr>
          <a:xfrm>
            <a:off x="10418491" y="4859469"/>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tangle 25">
            <a:extLst>
              <a:ext uri="{FF2B5EF4-FFF2-40B4-BE49-F238E27FC236}">
                <a16:creationId xmlns:a16="http://schemas.microsoft.com/office/drawing/2014/main" id="{2098119E-504F-492E-B93B-D2B5E6ACC0BC}"/>
              </a:ext>
            </a:extLst>
          </p:cNvPr>
          <p:cNvSpPr/>
          <p:nvPr/>
        </p:nvSpPr>
        <p:spPr>
          <a:xfrm>
            <a:off x="9273425" y="4564694"/>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tangle 26">
            <a:extLst>
              <a:ext uri="{FF2B5EF4-FFF2-40B4-BE49-F238E27FC236}">
                <a16:creationId xmlns:a16="http://schemas.microsoft.com/office/drawing/2014/main" id="{FC2082D7-61F6-4351-A861-2ACEF67E1126}"/>
              </a:ext>
            </a:extLst>
          </p:cNvPr>
          <p:cNvSpPr/>
          <p:nvPr/>
        </p:nvSpPr>
        <p:spPr>
          <a:xfrm>
            <a:off x="7723186" y="4445083"/>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8" name="Rectangle 27">
            <a:extLst>
              <a:ext uri="{FF2B5EF4-FFF2-40B4-BE49-F238E27FC236}">
                <a16:creationId xmlns:a16="http://schemas.microsoft.com/office/drawing/2014/main" id="{D945D580-A9B6-4627-85B4-A6FDC123D122}"/>
              </a:ext>
            </a:extLst>
          </p:cNvPr>
          <p:cNvSpPr/>
          <p:nvPr/>
        </p:nvSpPr>
        <p:spPr>
          <a:xfrm>
            <a:off x="7521031" y="4452657"/>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 name="Rectangle 28">
            <a:extLst>
              <a:ext uri="{FF2B5EF4-FFF2-40B4-BE49-F238E27FC236}">
                <a16:creationId xmlns:a16="http://schemas.microsoft.com/office/drawing/2014/main" id="{0AF98B71-8DAF-4A7D-BB77-16C9A54E5271}"/>
              </a:ext>
            </a:extLst>
          </p:cNvPr>
          <p:cNvSpPr/>
          <p:nvPr/>
        </p:nvSpPr>
        <p:spPr>
          <a:xfrm>
            <a:off x="7931551" y="4456347"/>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0" name="Rectangle 29">
            <a:extLst>
              <a:ext uri="{FF2B5EF4-FFF2-40B4-BE49-F238E27FC236}">
                <a16:creationId xmlns:a16="http://schemas.microsoft.com/office/drawing/2014/main" id="{4822CA48-BA3D-4659-83DF-EF25DF1EE9A0}"/>
              </a:ext>
            </a:extLst>
          </p:cNvPr>
          <p:cNvSpPr/>
          <p:nvPr/>
        </p:nvSpPr>
        <p:spPr>
          <a:xfrm>
            <a:off x="7314899" y="4618814"/>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1" name="Rectangle 30">
            <a:extLst>
              <a:ext uri="{FF2B5EF4-FFF2-40B4-BE49-F238E27FC236}">
                <a16:creationId xmlns:a16="http://schemas.microsoft.com/office/drawing/2014/main" id="{00B71D46-A2A2-4CEB-9958-2F9B2D4D66B7}"/>
              </a:ext>
            </a:extLst>
          </p:cNvPr>
          <p:cNvSpPr/>
          <p:nvPr/>
        </p:nvSpPr>
        <p:spPr>
          <a:xfrm>
            <a:off x="8868359" y="4699104"/>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Rectangle 31">
            <a:extLst>
              <a:ext uri="{FF2B5EF4-FFF2-40B4-BE49-F238E27FC236}">
                <a16:creationId xmlns:a16="http://schemas.microsoft.com/office/drawing/2014/main" id="{7F457600-5520-4E99-83A8-014DA0D4DC5B}"/>
              </a:ext>
            </a:extLst>
          </p:cNvPr>
          <p:cNvSpPr/>
          <p:nvPr/>
        </p:nvSpPr>
        <p:spPr>
          <a:xfrm>
            <a:off x="9075750" y="4653310"/>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Rectangle 32">
            <a:extLst>
              <a:ext uri="{FF2B5EF4-FFF2-40B4-BE49-F238E27FC236}">
                <a16:creationId xmlns:a16="http://schemas.microsoft.com/office/drawing/2014/main" id="{1BEFB0F1-899C-4F34-A309-CC4B1D935A24}"/>
              </a:ext>
            </a:extLst>
          </p:cNvPr>
          <p:cNvSpPr/>
          <p:nvPr/>
        </p:nvSpPr>
        <p:spPr>
          <a:xfrm>
            <a:off x="8644641" y="4611914"/>
            <a:ext cx="182880" cy="2446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4" name="TextBox 33">
            <a:extLst>
              <a:ext uri="{FF2B5EF4-FFF2-40B4-BE49-F238E27FC236}">
                <a16:creationId xmlns:a16="http://schemas.microsoft.com/office/drawing/2014/main" id="{5178A3CB-CB9A-4DC8-B1BC-53588DB24262}"/>
              </a:ext>
            </a:extLst>
          </p:cNvPr>
          <p:cNvSpPr txBox="1"/>
          <p:nvPr/>
        </p:nvSpPr>
        <p:spPr>
          <a:xfrm>
            <a:off x="9998203" y="4750745"/>
            <a:ext cx="182880" cy="2446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46724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Tildrakizumab (Selective IL-23p19 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2b Trial</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LB0002. </a:t>
            </a:r>
          </a:p>
        </p:txBody>
      </p:sp>
      <p:sp>
        <p:nvSpPr>
          <p:cNvPr id="7" name="Content Placeholder 968">
            <a:extLst>
              <a:ext uri="{FF2B5EF4-FFF2-40B4-BE49-F238E27FC236}">
                <a16:creationId xmlns:a16="http://schemas.microsoft.com/office/drawing/2014/main" id="{8D45F590-91FA-9F41-A018-062A23353C13}"/>
              </a:ext>
            </a:extLst>
          </p:cNvPr>
          <p:cNvSpPr txBox="1">
            <a:spLocks/>
          </p:cNvSpPr>
          <p:nvPr/>
        </p:nvSpPr>
        <p:spPr>
          <a:xfrm>
            <a:off x="457199" y="2094318"/>
            <a:ext cx="4515508" cy="2560701"/>
          </a:xfrm>
          <a:prstGeom prst="rect">
            <a:avLst/>
          </a:prstGeom>
        </p:spPr>
        <p:txBody>
          <a:bodyPr wrap="square">
            <a:spAutoFit/>
          </a:bodyPr>
          <a:lstStyle>
            <a:defPPr>
              <a:defRPr lang="en-US"/>
            </a:defPPr>
            <a:lvl1pPr marL="257175" indent="-257175" defTabSz="685800">
              <a:spcBef>
                <a:spcPts val="600"/>
              </a:spcBef>
              <a:buFont typeface="Arial" pitchFamily="34" charset="0"/>
              <a:buChar char="•"/>
              <a:defRPr sz="2600">
                <a:solidFill>
                  <a:prstClr val="black"/>
                </a:solidFill>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257175" marR="0" lvl="0" indent="-257175" algn="l" defTabSz="685800" rtl="0" eaLnBrk="1" fontAlgn="auto" latinLnBrk="0" hangingPunct="1">
              <a:lnSpc>
                <a:spcPct val="90000"/>
              </a:lnSpc>
              <a:spcBef>
                <a:spcPts val="24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Double-blind randomized placebo-controlled trial of 391 patients treated with 4 dose regimens TIL vs PBO</a:t>
            </a:r>
          </a:p>
          <a:p>
            <a:pPr marL="257175" marR="0" lvl="0" indent="-257175" algn="l" defTabSz="685800" rtl="0" eaLnBrk="1" fontAlgn="auto" latinLnBrk="0" hangingPunct="1">
              <a:lnSpc>
                <a:spcPct val="90000"/>
              </a:lnSpc>
              <a:spcBef>
                <a:spcPts val="24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Dosed through week 16, followed to week 24</a:t>
            </a:r>
          </a:p>
        </p:txBody>
      </p:sp>
      <p:grpSp>
        <p:nvGrpSpPr>
          <p:cNvPr id="1710" name="Group 1709">
            <a:extLst>
              <a:ext uri="{FF2B5EF4-FFF2-40B4-BE49-F238E27FC236}">
                <a16:creationId xmlns:a16="http://schemas.microsoft.com/office/drawing/2014/main" id="{04D6DF05-E06D-4CEF-819A-A20205AC964E}"/>
              </a:ext>
            </a:extLst>
          </p:cNvPr>
          <p:cNvGrpSpPr/>
          <p:nvPr/>
        </p:nvGrpSpPr>
        <p:grpSpPr>
          <a:xfrm>
            <a:off x="5220423" y="2077326"/>
            <a:ext cx="5490934" cy="2703348"/>
            <a:chOff x="5220423" y="1964109"/>
            <a:chExt cx="5490934" cy="2703348"/>
          </a:xfrm>
        </p:grpSpPr>
        <p:pic>
          <p:nvPicPr>
            <p:cNvPr id="5" name="Picture 4" descr="A picture containing drawing&#10;&#10;Description automatically generated">
              <a:extLst>
                <a:ext uri="{FF2B5EF4-FFF2-40B4-BE49-F238E27FC236}">
                  <a16:creationId xmlns:a16="http://schemas.microsoft.com/office/drawing/2014/main" id="{2DB7B5D1-C0AD-4C5D-B2DA-AD6812F35868}"/>
                </a:ext>
              </a:extLst>
            </p:cNvPr>
            <p:cNvPicPr>
              <a:picLocks noChangeAspect="1"/>
            </p:cNvPicPr>
            <p:nvPr/>
          </p:nvPicPr>
          <p:blipFill>
            <a:blip r:embed="rId2"/>
            <a:stretch>
              <a:fillRect/>
            </a:stretch>
          </p:blipFill>
          <p:spPr>
            <a:xfrm>
              <a:off x="5220423" y="2176837"/>
              <a:ext cx="1020546" cy="1097280"/>
            </a:xfrm>
            <a:prstGeom prst="rect">
              <a:avLst/>
            </a:prstGeom>
          </p:spPr>
        </p:pic>
        <p:grpSp>
          <p:nvGrpSpPr>
            <p:cNvPr id="856" name="Group 855">
              <a:extLst>
                <a:ext uri="{FF2B5EF4-FFF2-40B4-BE49-F238E27FC236}">
                  <a16:creationId xmlns:a16="http://schemas.microsoft.com/office/drawing/2014/main" id="{0C5413A9-C347-44E7-A61B-60FDD5666F23}"/>
                </a:ext>
              </a:extLst>
            </p:cNvPr>
            <p:cNvGrpSpPr/>
            <p:nvPr/>
          </p:nvGrpSpPr>
          <p:grpSpPr>
            <a:xfrm>
              <a:off x="5940974" y="1964109"/>
              <a:ext cx="4770383" cy="2703348"/>
              <a:chOff x="6514654" y="1996063"/>
              <a:chExt cx="4770383" cy="2703348"/>
            </a:xfrm>
          </p:grpSpPr>
          <p:sp>
            <p:nvSpPr>
              <p:cNvPr id="857" name="Rectangle 856">
                <a:extLst>
                  <a:ext uri="{FF2B5EF4-FFF2-40B4-BE49-F238E27FC236}">
                    <a16:creationId xmlns:a16="http://schemas.microsoft.com/office/drawing/2014/main" id="{E8870AE6-5CF8-42A2-AFD8-6BFD48E7B5B5}"/>
                  </a:ext>
                </a:extLst>
              </p:cNvPr>
              <p:cNvSpPr/>
              <p:nvPr/>
            </p:nvSpPr>
            <p:spPr>
              <a:xfrm>
                <a:off x="6750121" y="1996063"/>
                <a:ext cx="4525993" cy="1712362"/>
              </a:xfrm>
              <a:prstGeom prst="rect">
                <a:avLst/>
              </a:prstGeom>
              <a:gradFill flip="none" rotWithShape="1">
                <a:gsLst>
                  <a:gs pos="0">
                    <a:srgbClr val="F5E7DD"/>
                  </a:gs>
                  <a:gs pos="100000">
                    <a:srgbClr val="FEFEF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8" name="Rectangle 857">
                <a:extLst>
                  <a:ext uri="{FF2B5EF4-FFF2-40B4-BE49-F238E27FC236}">
                    <a16:creationId xmlns:a16="http://schemas.microsoft.com/office/drawing/2014/main" id="{CCDF8166-3149-4580-AFBD-2233782DA477}"/>
                  </a:ext>
                </a:extLst>
              </p:cNvPr>
              <p:cNvSpPr/>
              <p:nvPr/>
            </p:nvSpPr>
            <p:spPr>
              <a:xfrm>
                <a:off x="6750121" y="3935800"/>
                <a:ext cx="4525993" cy="763611"/>
              </a:xfrm>
              <a:prstGeom prst="rect">
                <a:avLst/>
              </a:prstGeom>
              <a:gradFill>
                <a:gsLst>
                  <a:gs pos="0">
                    <a:srgbClr val="ECC5BE"/>
                  </a:gs>
                  <a:gs pos="100000">
                    <a:srgbClr val="F5E2DB"/>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9" name="Group 858">
                <a:extLst>
                  <a:ext uri="{FF2B5EF4-FFF2-40B4-BE49-F238E27FC236}">
                    <a16:creationId xmlns:a16="http://schemas.microsoft.com/office/drawing/2014/main" id="{22CBB947-0C52-47B2-B54C-581C160C0C90}"/>
                  </a:ext>
                </a:extLst>
              </p:cNvPr>
              <p:cNvGrpSpPr/>
              <p:nvPr/>
            </p:nvGrpSpPr>
            <p:grpSpPr>
              <a:xfrm>
                <a:off x="6757576" y="3691517"/>
                <a:ext cx="4527461" cy="273929"/>
                <a:chOff x="7020561" y="2544571"/>
                <a:chExt cx="4832964" cy="217803"/>
              </a:xfrm>
            </p:grpSpPr>
            <p:grpSp>
              <p:nvGrpSpPr>
                <p:cNvPr id="904" name="Group 903">
                  <a:extLst>
                    <a:ext uri="{FF2B5EF4-FFF2-40B4-BE49-F238E27FC236}">
                      <a16:creationId xmlns:a16="http://schemas.microsoft.com/office/drawing/2014/main" id="{5A8BAD9E-B692-47FF-A1A4-26F6FD13BBCB}"/>
                    </a:ext>
                  </a:extLst>
                </p:cNvPr>
                <p:cNvGrpSpPr/>
                <p:nvPr/>
              </p:nvGrpSpPr>
              <p:grpSpPr>
                <a:xfrm>
                  <a:off x="7020561" y="2544571"/>
                  <a:ext cx="45719" cy="217803"/>
                  <a:chOff x="7020561" y="2544571"/>
                  <a:chExt cx="45719" cy="217803"/>
                </a:xfrm>
              </p:grpSpPr>
              <p:grpSp>
                <p:nvGrpSpPr>
                  <p:cNvPr id="1696" name="Group 1695">
                    <a:extLst>
                      <a:ext uri="{FF2B5EF4-FFF2-40B4-BE49-F238E27FC236}">
                        <a16:creationId xmlns:a16="http://schemas.microsoft.com/office/drawing/2014/main" id="{9B26303A-2FA5-4F21-85DC-1AD9473C8CD1}"/>
                      </a:ext>
                    </a:extLst>
                  </p:cNvPr>
                  <p:cNvGrpSpPr/>
                  <p:nvPr/>
                </p:nvGrpSpPr>
                <p:grpSpPr>
                  <a:xfrm>
                    <a:off x="7030086" y="2583180"/>
                    <a:ext cx="28800" cy="132575"/>
                    <a:chOff x="7030086" y="2583180"/>
                    <a:chExt cx="28800" cy="132575"/>
                  </a:xfrm>
                </p:grpSpPr>
                <p:sp>
                  <p:nvSpPr>
                    <p:cNvPr id="1699" name="Oval 1698">
                      <a:extLst>
                        <a:ext uri="{FF2B5EF4-FFF2-40B4-BE49-F238E27FC236}">
                          <a16:creationId xmlns:a16="http://schemas.microsoft.com/office/drawing/2014/main" id="{5E2AA3B6-9FE1-4A57-874C-21E4D314BBC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0" name="Oval 1699">
                      <a:extLst>
                        <a:ext uri="{FF2B5EF4-FFF2-40B4-BE49-F238E27FC236}">
                          <a16:creationId xmlns:a16="http://schemas.microsoft.com/office/drawing/2014/main" id="{66946E31-315D-4DD4-8F97-03010EB6CBA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1" name="Oval 1700">
                      <a:extLst>
                        <a:ext uri="{FF2B5EF4-FFF2-40B4-BE49-F238E27FC236}">
                          <a16:creationId xmlns:a16="http://schemas.microsoft.com/office/drawing/2014/main" id="{D7CFD617-EDE3-45C3-80C0-70C7251AEBF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97" name="Oval 1696">
                    <a:extLst>
                      <a:ext uri="{FF2B5EF4-FFF2-40B4-BE49-F238E27FC236}">
                        <a16:creationId xmlns:a16="http://schemas.microsoft.com/office/drawing/2014/main" id="{1800A9E5-5D7A-4749-9066-BD2EF5EC13C9}"/>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8" name="Oval 1697">
                    <a:extLst>
                      <a:ext uri="{FF2B5EF4-FFF2-40B4-BE49-F238E27FC236}">
                        <a16:creationId xmlns:a16="http://schemas.microsoft.com/office/drawing/2014/main" id="{E5C27D51-2015-41B4-BDDF-7D445310C63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5" name="Group 904">
                  <a:extLst>
                    <a:ext uri="{FF2B5EF4-FFF2-40B4-BE49-F238E27FC236}">
                      <a16:creationId xmlns:a16="http://schemas.microsoft.com/office/drawing/2014/main" id="{49204305-9593-4E9A-AB83-BBA481F2758F}"/>
                    </a:ext>
                  </a:extLst>
                </p:cNvPr>
                <p:cNvGrpSpPr/>
                <p:nvPr/>
              </p:nvGrpSpPr>
              <p:grpSpPr>
                <a:xfrm>
                  <a:off x="7062926" y="2544571"/>
                  <a:ext cx="45719" cy="217803"/>
                  <a:chOff x="7064266" y="2544571"/>
                  <a:chExt cx="45719" cy="217803"/>
                </a:xfrm>
              </p:grpSpPr>
              <p:grpSp>
                <p:nvGrpSpPr>
                  <p:cNvPr id="1690" name="Group 1689">
                    <a:extLst>
                      <a:ext uri="{FF2B5EF4-FFF2-40B4-BE49-F238E27FC236}">
                        <a16:creationId xmlns:a16="http://schemas.microsoft.com/office/drawing/2014/main" id="{860E304A-5BA9-4DA0-8895-52DAD4C68C64}"/>
                      </a:ext>
                    </a:extLst>
                  </p:cNvPr>
                  <p:cNvGrpSpPr/>
                  <p:nvPr/>
                </p:nvGrpSpPr>
                <p:grpSpPr>
                  <a:xfrm>
                    <a:off x="7073791" y="2583180"/>
                    <a:ext cx="28800" cy="132575"/>
                    <a:chOff x="7030086" y="2583180"/>
                    <a:chExt cx="28800" cy="132575"/>
                  </a:xfrm>
                </p:grpSpPr>
                <p:sp>
                  <p:nvSpPr>
                    <p:cNvPr id="1693" name="Oval 1692">
                      <a:extLst>
                        <a:ext uri="{FF2B5EF4-FFF2-40B4-BE49-F238E27FC236}">
                          <a16:creationId xmlns:a16="http://schemas.microsoft.com/office/drawing/2014/main" id="{DA1D86C7-6B1D-47CA-A4F6-39DD9602883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4" name="Oval 1693">
                      <a:extLst>
                        <a:ext uri="{FF2B5EF4-FFF2-40B4-BE49-F238E27FC236}">
                          <a16:creationId xmlns:a16="http://schemas.microsoft.com/office/drawing/2014/main" id="{09D220D7-39E3-43D6-B2EF-A56A978738C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5" name="Oval 1694">
                      <a:extLst>
                        <a:ext uri="{FF2B5EF4-FFF2-40B4-BE49-F238E27FC236}">
                          <a16:creationId xmlns:a16="http://schemas.microsoft.com/office/drawing/2014/main" id="{2BB73DC7-4772-4797-BFF1-2FE442B8962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91" name="Oval 1690">
                    <a:extLst>
                      <a:ext uri="{FF2B5EF4-FFF2-40B4-BE49-F238E27FC236}">
                        <a16:creationId xmlns:a16="http://schemas.microsoft.com/office/drawing/2014/main" id="{72E45F46-E9A4-4052-A264-FA0B5194D6EE}"/>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2" name="Oval 1691">
                    <a:extLst>
                      <a:ext uri="{FF2B5EF4-FFF2-40B4-BE49-F238E27FC236}">
                        <a16:creationId xmlns:a16="http://schemas.microsoft.com/office/drawing/2014/main" id="{4D15C1A5-8CD0-42D4-BACC-3A52D9BDE66C}"/>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6" name="Group 905">
                  <a:extLst>
                    <a:ext uri="{FF2B5EF4-FFF2-40B4-BE49-F238E27FC236}">
                      <a16:creationId xmlns:a16="http://schemas.microsoft.com/office/drawing/2014/main" id="{5F608270-E0F0-4852-9D2F-198436CFB0FA}"/>
                    </a:ext>
                  </a:extLst>
                </p:cNvPr>
                <p:cNvGrpSpPr/>
                <p:nvPr/>
              </p:nvGrpSpPr>
              <p:grpSpPr>
                <a:xfrm>
                  <a:off x="7105291" y="2544571"/>
                  <a:ext cx="45719" cy="217803"/>
                  <a:chOff x="7107972" y="2544571"/>
                  <a:chExt cx="45719" cy="217803"/>
                </a:xfrm>
              </p:grpSpPr>
              <p:grpSp>
                <p:nvGrpSpPr>
                  <p:cNvPr id="1684" name="Group 1683">
                    <a:extLst>
                      <a:ext uri="{FF2B5EF4-FFF2-40B4-BE49-F238E27FC236}">
                        <a16:creationId xmlns:a16="http://schemas.microsoft.com/office/drawing/2014/main" id="{58D79790-D019-4847-AA94-6ED31D49A9D0}"/>
                      </a:ext>
                    </a:extLst>
                  </p:cNvPr>
                  <p:cNvGrpSpPr/>
                  <p:nvPr/>
                </p:nvGrpSpPr>
                <p:grpSpPr>
                  <a:xfrm>
                    <a:off x="7117497" y="2583180"/>
                    <a:ext cx="28800" cy="132575"/>
                    <a:chOff x="7030086" y="2583180"/>
                    <a:chExt cx="28800" cy="132575"/>
                  </a:xfrm>
                </p:grpSpPr>
                <p:sp>
                  <p:nvSpPr>
                    <p:cNvPr id="1687" name="Oval 1686">
                      <a:extLst>
                        <a:ext uri="{FF2B5EF4-FFF2-40B4-BE49-F238E27FC236}">
                          <a16:creationId xmlns:a16="http://schemas.microsoft.com/office/drawing/2014/main" id="{888FF81F-B3D9-4894-A2C5-C2DDD0525CD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8" name="Oval 1687">
                      <a:extLst>
                        <a:ext uri="{FF2B5EF4-FFF2-40B4-BE49-F238E27FC236}">
                          <a16:creationId xmlns:a16="http://schemas.microsoft.com/office/drawing/2014/main" id="{862ADEC9-4BFB-46CA-93A3-FEEA7F98EAD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9" name="Oval 1688">
                      <a:extLst>
                        <a:ext uri="{FF2B5EF4-FFF2-40B4-BE49-F238E27FC236}">
                          <a16:creationId xmlns:a16="http://schemas.microsoft.com/office/drawing/2014/main" id="{BBB89CD4-6A16-4578-9958-C3B21727691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85" name="Oval 1684">
                    <a:extLst>
                      <a:ext uri="{FF2B5EF4-FFF2-40B4-BE49-F238E27FC236}">
                        <a16:creationId xmlns:a16="http://schemas.microsoft.com/office/drawing/2014/main" id="{789A155E-3958-4B3D-BCC3-993CD0E1EFCD}"/>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6" name="Oval 1685">
                    <a:extLst>
                      <a:ext uri="{FF2B5EF4-FFF2-40B4-BE49-F238E27FC236}">
                        <a16:creationId xmlns:a16="http://schemas.microsoft.com/office/drawing/2014/main" id="{2423FB1F-DC37-4B44-8D1E-B4F3153C91A5}"/>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7" name="Group 906">
                  <a:extLst>
                    <a:ext uri="{FF2B5EF4-FFF2-40B4-BE49-F238E27FC236}">
                      <a16:creationId xmlns:a16="http://schemas.microsoft.com/office/drawing/2014/main" id="{78444DD7-B793-4840-B031-89435A409A71}"/>
                    </a:ext>
                  </a:extLst>
                </p:cNvPr>
                <p:cNvGrpSpPr/>
                <p:nvPr/>
              </p:nvGrpSpPr>
              <p:grpSpPr>
                <a:xfrm>
                  <a:off x="7147656" y="2544571"/>
                  <a:ext cx="45719" cy="217803"/>
                  <a:chOff x="7020561" y="2544571"/>
                  <a:chExt cx="45719" cy="217803"/>
                </a:xfrm>
              </p:grpSpPr>
              <p:grpSp>
                <p:nvGrpSpPr>
                  <p:cNvPr id="1678" name="Group 1677">
                    <a:extLst>
                      <a:ext uri="{FF2B5EF4-FFF2-40B4-BE49-F238E27FC236}">
                        <a16:creationId xmlns:a16="http://schemas.microsoft.com/office/drawing/2014/main" id="{A5B43A51-200A-45EF-9F79-BB7710E0033B}"/>
                      </a:ext>
                    </a:extLst>
                  </p:cNvPr>
                  <p:cNvGrpSpPr/>
                  <p:nvPr/>
                </p:nvGrpSpPr>
                <p:grpSpPr>
                  <a:xfrm>
                    <a:off x="7030086" y="2583180"/>
                    <a:ext cx="28800" cy="132575"/>
                    <a:chOff x="7030086" y="2583180"/>
                    <a:chExt cx="28800" cy="132575"/>
                  </a:xfrm>
                </p:grpSpPr>
                <p:sp>
                  <p:nvSpPr>
                    <p:cNvPr id="1681" name="Oval 1680">
                      <a:extLst>
                        <a:ext uri="{FF2B5EF4-FFF2-40B4-BE49-F238E27FC236}">
                          <a16:creationId xmlns:a16="http://schemas.microsoft.com/office/drawing/2014/main" id="{E266B4E7-8D0C-4625-B5F4-B4427060C45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2" name="Oval 1681">
                      <a:extLst>
                        <a:ext uri="{FF2B5EF4-FFF2-40B4-BE49-F238E27FC236}">
                          <a16:creationId xmlns:a16="http://schemas.microsoft.com/office/drawing/2014/main" id="{E5223980-2F1A-4474-9156-E129D7766EA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3" name="Oval 1682">
                      <a:extLst>
                        <a:ext uri="{FF2B5EF4-FFF2-40B4-BE49-F238E27FC236}">
                          <a16:creationId xmlns:a16="http://schemas.microsoft.com/office/drawing/2014/main" id="{5B83EBC0-0AC2-4450-90F4-B66266DC67B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79" name="Oval 1678">
                    <a:extLst>
                      <a:ext uri="{FF2B5EF4-FFF2-40B4-BE49-F238E27FC236}">
                        <a16:creationId xmlns:a16="http://schemas.microsoft.com/office/drawing/2014/main" id="{B5B6C578-BA76-47BF-ABAD-F34C17868E3A}"/>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0" name="Oval 1679">
                    <a:extLst>
                      <a:ext uri="{FF2B5EF4-FFF2-40B4-BE49-F238E27FC236}">
                        <a16:creationId xmlns:a16="http://schemas.microsoft.com/office/drawing/2014/main" id="{EF462008-7D76-4A63-9AC8-66109F57ECA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8" name="Group 907">
                  <a:extLst>
                    <a:ext uri="{FF2B5EF4-FFF2-40B4-BE49-F238E27FC236}">
                      <a16:creationId xmlns:a16="http://schemas.microsoft.com/office/drawing/2014/main" id="{A50C578F-FB44-4FEE-A746-FE33C8714FA0}"/>
                    </a:ext>
                  </a:extLst>
                </p:cNvPr>
                <p:cNvGrpSpPr/>
                <p:nvPr/>
              </p:nvGrpSpPr>
              <p:grpSpPr>
                <a:xfrm>
                  <a:off x="7190021" y="2544571"/>
                  <a:ext cx="45719" cy="217803"/>
                  <a:chOff x="7064266" y="2544571"/>
                  <a:chExt cx="45719" cy="217803"/>
                </a:xfrm>
              </p:grpSpPr>
              <p:grpSp>
                <p:nvGrpSpPr>
                  <p:cNvPr id="1672" name="Group 1671">
                    <a:extLst>
                      <a:ext uri="{FF2B5EF4-FFF2-40B4-BE49-F238E27FC236}">
                        <a16:creationId xmlns:a16="http://schemas.microsoft.com/office/drawing/2014/main" id="{B5FE4852-CBDB-4443-ADCF-96102ECE97B9}"/>
                      </a:ext>
                    </a:extLst>
                  </p:cNvPr>
                  <p:cNvGrpSpPr/>
                  <p:nvPr/>
                </p:nvGrpSpPr>
                <p:grpSpPr>
                  <a:xfrm>
                    <a:off x="7073791" y="2583180"/>
                    <a:ext cx="28800" cy="132575"/>
                    <a:chOff x="7030086" y="2583180"/>
                    <a:chExt cx="28800" cy="132575"/>
                  </a:xfrm>
                </p:grpSpPr>
                <p:sp>
                  <p:nvSpPr>
                    <p:cNvPr id="1675" name="Oval 1674">
                      <a:extLst>
                        <a:ext uri="{FF2B5EF4-FFF2-40B4-BE49-F238E27FC236}">
                          <a16:creationId xmlns:a16="http://schemas.microsoft.com/office/drawing/2014/main" id="{C4AB5F71-2EBD-4ACD-8595-F46773BE7B3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6" name="Oval 1675">
                      <a:extLst>
                        <a:ext uri="{FF2B5EF4-FFF2-40B4-BE49-F238E27FC236}">
                          <a16:creationId xmlns:a16="http://schemas.microsoft.com/office/drawing/2014/main" id="{D91D388B-7AE4-4164-A104-AA75670BCC2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7" name="Oval 1676">
                      <a:extLst>
                        <a:ext uri="{FF2B5EF4-FFF2-40B4-BE49-F238E27FC236}">
                          <a16:creationId xmlns:a16="http://schemas.microsoft.com/office/drawing/2014/main" id="{D84915DA-0629-40F2-9E2C-C494CA730BE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73" name="Oval 1672">
                    <a:extLst>
                      <a:ext uri="{FF2B5EF4-FFF2-40B4-BE49-F238E27FC236}">
                        <a16:creationId xmlns:a16="http://schemas.microsoft.com/office/drawing/2014/main" id="{B6210171-C8BA-4D56-8F9F-DC07122E4514}"/>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4" name="Oval 1673">
                    <a:extLst>
                      <a:ext uri="{FF2B5EF4-FFF2-40B4-BE49-F238E27FC236}">
                        <a16:creationId xmlns:a16="http://schemas.microsoft.com/office/drawing/2014/main" id="{B1EDEFD0-8072-490A-A194-9485CE2784BC}"/>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9" name="Group 908">
                  <a:extLst>
                    <a:ext uri="{FF2B5EF4-FFF2-40B4-BE49-F238E27FC236}">
                      <a16:creationId xmlns:a16="http://schemas.microsoft.com/office/drawing/2014/main" id="{8BAF4C6E-B8B6-468F-AF18-1BEE5878CA91}"/>
                    </a:ext>
                  </a:extLst>
                </p:cNvPr>
                <p:cNvGrpSpPr/>
                <p:nvPr/>
              </p:nvGrpSpPr>
              <p:grpSpPr>
                <a:xfrm>
                  <a:off x="7232386" y="2544571"/>
                  <a:ext cx="45719" cy="217803"/>
                  <a:chOff x="7107972" y="2544571"/>
                  <a:chExt cx="45719" cy="217803"/>
                </a:xfrm>
              </p:grpSpPr>
              <p:grpSp>
                <p:nvGrpSpPr>
                  <p:cNvPr id="1666" name="Group 1665">
                    <a:extLst>
                      <a:ext uri="{FF2B5EF4-FFF2-40B4-BE49-F238E27FC236}">
                        <a16:creationId xmlns:a16="http://schemas.microsoft.com/office/drawing/2014/main" id="{3FC71D96-4BB4-47AC-9935-03ABC4A4D25A}"/>
                      </a:ext>
                    </a:extLst>
                  </p:cNvPr>
                  <p:cNvGrpSpPr/>
                  <p:nvPr/>
                </p:nvGrpSpPr>
                <p:grpSpPr>
                  <a:xfrm>
                    <a:off x="7117497" y="2583180"/>
                    <a:ext cx="28800" cy="132575"/>
                    <a:chOff x="7030086" y="2583180"/>
                    <a:chExt cx="28800" cy="132575"/>
                  </a:xfrm>
                </p:grpSpPr>
                <p:sp>
                  <p:nvSpPr>
                    <p:cNvPr id="1669" name="Oval 1668">
                      <a:extLst>
                        <a:ext uri="{FF2B5EF4-FFF2-40B4-BE49-F238E27FC236}">
                          <a16:creationId xmlns:a16="http://schemas.microsoft.com/office/drawing/2014/main" id="{A1A7D9E6-A162-422E-B55D-9CEA02A409A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0" name="Oval 1669">
                      <a:extLst>
                        <a:ext uri="{FF2B5EF4-FFF2-40B4-BE49-F238E27FC236}">
                          <a16:creationId xmlns:a16="http://schemas.microsoft.com/office/drawing/2014/main" id="{94B09FDE-E9A3-4A48-964C-8685E1A0261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1" name="Oval 1670">
                      <a:extLst>
                        <a:ext uri="{FF2B5EF4-FFF2-40B4-BE49-F238E27FC236}">
                          <a16:creationId xmlns:a16="http://schemas.microsoft.com/office/drawing/2014/main" id="{80859A06-0614-4DFD-9A64-4E077621772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67" name="Oval 1666">
                    <a:extLst>
                      <a:ext uri="{FF2B5EF4-FFF2-40B4-BE49-F238E27FC236}">
                        <a16:creationId xmlns:a16="http://schemas.microsoft.com/office/drawing/2014/main" id="{51CD70EF-EF94-4A18-8F78-86E269C801E3}"/>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8" name="Oval 1667">
                    <a:extLst>
                      <a:ext uri="{FF2B5EF4-FFF2-40B4-BE49-F238E27FC236}">
                        <a16:creationId xmlns:a16="http://schemas.microsoft.com/office/drawing/2014/main" id="{9E90315A-5799-4B6D-940E-589CBF527CA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0" name="Group 909">
                  <a:extLst>
                    <a:ext uri="{FF2B5EF4-FFF2-40B4-BE49-F238E27FC236}">
                      <a16:creationId xmlns:a16="http://schemas.microsoft.com/office/drawing/2014/main" id="{BB2E0DFF-B278-4E68-A384-F12FF4D9A5BE}"/>
                    </a:ext>
                  </a:extLst>
                </p:cNvPr>
                <p:cNvGrpSpPr/>
                <p:nvPr/>
              </p:nvGrpSpPr>
              <p:grpSpPr>
                <a:xfrm>
                  <a:off x="7274751" y="2544571"/>
                  <a:ext cx="45719" cy="217803"/>
                  <a:chOff x="7020561" y="2544571"/>
                  <a:chExt cx="45719" cy="217803"/>
                </a:xfrm>
              </p:grpSpPr>
              <p:grpSp>
                <p:nvGrpSpPr>
                  <p:cNvPr id="1660" name="Group 1659">
                    <a:extLst>
                      <a:ext uri="{FF2B5EF4-FFF2-40B4-BE49-F238E27FC236}">
                        <a16:creationId xmlns:a16="http://schemas.microsoft.com/office/drawing/2014/main" id="{8A2E3337-4A40-4AAF-A5F6-B520DEB48A7E}"/>
                      </a:ext>
                    </a:extLst>
                  </p:cNvPr>
                  <p:cNvGrpSpPr/>
                  <p:nvPr/>
                </p:nvGrpSpPr>
                <p:grpSpPr>
                  <a:xfrm>
                    <a:off x="7030086" y="2583180"/>
                    <a:ext cx="28800" cy="132575"/>
                    <a:chOff x="7030086" y="2583180"/>
                    <a:chExt cx="28800" cy="132575"/>
                  </a:xfrm>
                </p:grpSpPr>
                <p:sp>
                  <p:nvSpPr>
                    <p:cNvPr id="1663" name="Oval 1662">
                      <a:extLst>
                        <a:ext uri="{FF2B5EF4-FFF2-40B4-BE49-F238E27FC236}">
                          <a16:creationId xmlns:a16="http://schemas.microsoft.com/office/drawing/2014/main" id="{90FBB950-BA4C-45F5-92B8-1655ACAA47E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4" name="Oval 1663">
                      <a:extLst>
                        <a:ext uri="{FF2B5EF4-FFF2-40B4-BE49-F238E27FC236}">
                          <a16:creationId xmlns:a16="http://schemas.microsoft.com/office/drawing/2014/main" id="{0FC0124C-D2B4-4FAD-BECB-25A867BF5C3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5" name="Oval 1664">
                      <a:extLst>
                        <a:ext uri="{FF2B5EF4-FFF2-40B4-BE49-F238E27FC236}">
                          <a16:creationId xmlns:a16="http://schemas.microsoft.com/office/drawing/2014/main" id="{3401B6E4-EF9F-43F3-AB42-B31D6CE5DE1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61" name="Oval 1660">
                    <a:extLst>
                      <a:ext uri="{FF2B5EF4-FFF2-40B4-BE49-F238E27FC236}">
                        <a16:creationId xmlns:a16="http://schemas.microsoft.com/office/drawing/2014/main" id="{D748C2FE-59F5-4A32-82EF-46FECF726928}"/>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2" name="Oval 1661">
                    <a:extLst>
                      <a:ext uri="{FF2B5EF4-FFF2-40B4-BE49-F238E27FC236}">
                        <a16:creationId xmlns:a16="http://schemas.microsoft.com/office/drawing/2014/main" id="{9BC99978-5E99-446F-BED4-1F3D7A290BC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1" name="Group 910">
                  <a:extLst>
                    <a:ext uri="{FF2B5EF4-FFF2-40B4-BE49-F238E27FC236}">
                      <a16:creationId xmlns:a16="http://schemas.microsoft.com/office/drawing/2014/main" id="{E543CF85-672B-4074-BA22-96EC4438C286}"/>
                    </a:ext>
                  </a:extLst>
                </p:cNvPr>
                <p:cNvGrpSpPr/>
                <p:nvPr/>
              </p:nvGrpSpPr>
              <p:grpSpPr>
                <a:xfrm>
                  <a:off x="7317116" y="2544571"/>
                  <a:ext cx="45719" cy="217803"/>
                  <a:chOff x="7064266" y="2544571"/>
                  <a:chExt cx="45719" cy="217803"/>
                </a:xfrm>
              </p:grpSpPr>
              <p:grpSp>
                <p:nvGrpSpPr>
                  <p:cNvPr id="1654" name="Group 1653">
                    <a:extLst>
                      <a:ext uri="{FF2B5EF4-FFF2-40B4-BE49-F238E27FC236}">
                        <a16:creationId xmlns:a16="http://schemas.microsoft.com/office/drawing/2014/main" id="{520BEF4A-AEEA-42FC-B914-C6F26AFDAE70}"/>
                      </a:ext>
                    </a:extLst>
                  </p:cNvPr>
                  <p:cNvGrpSpPr/>
                  <p:nvPr/>
                </p:nvGrpSpPr>
                <p:grpSpPr>
                  <a:xfrm>
                    <a:off x="7073791" y="2583180"/>
                    <a:ext cx="28800" cy="132575"/>
                    <a:chOff x="7030086" y="2583180"/>
                    <a:chExt cx="28800" cy="132575"/>
                  </a:xfrm>
                </p:grpSpPr>
                <p:sp>
                  <p:nvSpPr>
                    <p:cNvPr id="1657" name="Oval 1656">
                      <a:extLst>
                        <a:ext uri="{FF2B5EF4-FFF2-40B4-BE49-F238E27FC236}">
                          <a16:creationId xmlns:a16="http://schemas.microsoft.com/office/drawing/2014/main" id="{CC21A1C0-707E-48BA-8261-CE2CA6B344E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8" name="Oval 1657">
                      <a:extLst>
                        <a:ext uri="{FF2B5EF4-FFF2-40B4-BE49-F238E27FC236}">
                          <a16:creationId xmlns:a16="http://schemas.microsoft.com/office/drawing/2014/main" id="{29205BB6-8E11-4435-A073-F64492A2AF8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9" name="Oval 1658">
                      <a:extLst>
                        <a:ext uri="{FF2B5EF4-FFF2-40B4-BE49-F238E27FC236}">
                          <a16:creationId xmlns:a16="http://schemas.microsoft.com/office/drawing/2014/main" id="{38704429-0D35-46CB-B37F-CDF61E370BB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55" name="Oval 1654">
                    <a:extLst>
                      <a:ext uri="{FF2B5EF4-FFF2-40B4-BE49-F238E27FC236}">
                        <a16:creationId xmlns:a16="http://schemas.microsoft.com/office/drawing/2014/main" id="{AC39D558-0626-4F5F-B025-D17FDE6FC157}"/>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6" name="Oval 1655">
                    <a:extLst>
                      <a:ext uri="{FF2B5EF4-FFF2-40B4-BE49-F238E27FC236}">
                        <a16:creationId xmlns:a16="http://schemas.microsoft.com/office/drawing/2014/main" id="{2664E2DC-C81A-42B1-BF04-17E9B170DBE1}"/>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2" name="Group 911">
                  <a:extLst>
                    <a:ext uri="{FF2B5EF4-FFF2-40B4-BE49-F238E27FC236}">
                      <a16:creationId xmlns:a16="http://schemas.microsoft.com/office/drawing/2014/main" id="{86F4C143-0C5C-417C-9D98-54FB024E3C49}"/>
                    </a:ext>
                  </a:extLst>
                </p:cNvPr>
                <p:cNvGrpSpPr/>
                <p:nvPr/>
              </p:nvGrpSpPr>
              <p:grpSpPr>
                <a:xfrm>
                  <a:off x="7359481" y="2544571"/>
                  <a:ext cx="45719" cy="217803"/>
                  <a:chOff x="7107972" y="2544571"/>
                  <a:chExt cx="45719" cy="217803"/>
                </a:xfrm>
              </p:grpSpPr>
              <p:grpSp>
                <p:nvGrpSpPr>
                  <p:cNvPr id="1648" name="Group 1647">
                    <a:extLst>
                      <a:ext uri="{FF2B5EF4-FFF2-40B4-BE49-F238E27FC236}">
                        <a16:creationId xmlns:a16="http://schemas.microsoft.com/office/drawing/2014/main" id="{A6798DE0-8648-49CB-9FDC-A8790D739062}"/>
                      </a:ext>
                    </a:extLst>
                  </p:cNvPr>
                  <p:cNvGrpSpPr/>
                  <p:nvPr/>
                </p:nvGrpSpPr>
                <p:grpSpPr>
                  <a:xfrm>
                    <a:off x="7117497" y="2583180"/>
                    <a:ext cx="28800" cy="132575"/>
                    <a:chOff x="7030086" y="2583180"/>
                    <a:chExt cx="28800" cy="132575"/>
                  </a:xfrm>
                </p:grpSpPr>
                <p:sp>
                  <p:nvSpPr>
                    <p:cNvPr id="1651" name="Oval 1650">
                      <a:extLst>
                        <a:ext uri="{FF2B5EF4-FFF2-40B4-BE49-F238E27FC236}">
                          <a16:creationId xmlns:a16="http://schemas.microsoft.com/office/drawing/2014/main" id="{704FD8DA-113F-4A55-B597-E2D8194191B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2" name="Oval 1651">
                      <a:extLst>
                        <a:ext uri="{FF2B5EF4-FFF2-40B4-BE49-F238E27FC236}">
                          <a16:creationId xmlns:a16="http://schemas.microsoft.com/office/drawing/2014/main" id="{EBFA182C-D7DD-4A74-8E81-EE3709AF019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3" name="Oval 1652">
                      <a:extLst>
                        <a:ext uri="{FF2B5EF4-FFF2-40B4-BE49-F238E27FC236}">
                          <a16:creationId xmlns:a16="http://schemas.microsoft.com/office/drawing/2014/main" id="{C2428879-35C3-4DD1-B4AA-F254A1C9A96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49" name="Oval 1648">
                    <a:extLst>
                      <a:ext uri="{FF2B5EF4-FFF2-40B4-BE49-F238E27FC236}">
                        <a16:creationId xmlns:a16="http://schemas.microsoft.com/office/drawing/2014/main" id="{79945544-5C61-4372-8022-9917F00DCBC6}"/>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0" name="Oval 1649">
                    <a:extLst>
                      <a:ext uri="{FF2B5EF4-FFF2-40B4-BE49-F238E27FC236}">
                        <a16:creationId xmlns:a16="http://schemas.microsoft.com/office/drawing/2014/main" id="{CA63A3AF-4CEF-4C30-BC81-54E77EE71900}"/>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3" name="Group 912">
                  <a:extLst>
                    <a:ext uri="{FF2B5EF4-FFF2-40B4-BE49-F238E27FC236}">
                      <a16:creationId xmlns:a16="http://schemas.microsoft.com/office/drawing/2014/main" id="{2D99D04F-5480-4323-B9D0-35A4F32F1F55}"/>
                    </a:ext>
                  </a:extLst>
                </p:cNvPr>
                <p:cNvGrpSpPr/>
                <p:nvPr/>
              </p:nvGrpSpPr>
              <p:grpSpPr>
                <a:xfrm>
                  <a:off x="7401846" y="2544571"/>
                  <a:ext cx="45719" cy="217803"/>
                  <a:chOff x="7020561" y="2544571"/>
                  <a:chExt cx="45719" cy="217803"/>
                </a:xfrm>
              </p:grpSpPr>
              <p:grpSp>
                <p:nvGrpSpPr>
                  <p:cNvPr id="1642" name="Group 1641">
                    <a:extLst>
                      <a:ext uri="{FF2B5EF4-FFF2-40B4-BE49-F238E27FC236}">
                        <a16:creationId xmlns:a16="http://schemas.microsoft.com/office/drawing/2014/main" id="{4E6FB17B-907B-4947-A5E3-E91D5316831C}"/>
                      </a:ext>
                    </a:extLst>
                  </p:cNvPr>
                  <p:cNvGrpSpPr/>
                  <p:nvPr/>
                </p:nvGrpSpPr>
                <p:grpSpPr>
                  <a:xfrm>
                    <a:off x="7030086" y="2583180"/>
                    <a:ext cx="28800" cy="132575"/>
                    <a:chOff x="7030086" y="2583180"/>
                    <a:chExt cx="28800" cy="132575"/>
                  </a:xfrm>
                </p:grpSpPr>
                <p:sp>
                  <p:nvSpPr>
                    <p:cNvPr id="1645" name="Oval 1644">
                      <a:extLst>
                        <a:ext uri="{FF2B5EF4-FFF2-40B4-BE49-F238E27FC236}">
                          <a16:creationId xmlns:a16="http://schemas.microsoft.com/office/drawing/2014/main" id="{CF99C6E5-1FCE-41F3-8BE1-4FD35CD0080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6" name="Oval 1645">
                      <a:extLst>
                        <a:ext uri="{FF2B5EF4-FFF2-40B4-BE49-F238E27FC236}">
                          <a16:creationId xmlns:a16="http://schemas.microsoft.com/office/drawing/2014/main" id="{DF5C1273-E41F-47A4-A3E1-4CE6315A360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7" name="Oval 1646">
                      <a:extLst>
                        <a:ext uri="{FF2B5EF4-FFF2-40B4-BE49-F238E27FC236}">
                          <a16:creationId xmlns:a16="http://schemas.microsoft.com/office/drawing/2014/main" id="{562FBA36-4234-422D-8FBB-E7377030661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43" name="Oval 1642">
                    <a:extLst>
                      <a:ext uri="{FF2B5EF4-FFF2-40B4-BE49-F238E27FC236}">
                        <a16:creationId xmlns:a16="http://schemas.microsoft.com/office/drawing/2014/main" id="{8B4CAAFF-9994-4FFD-A9ED-DE64169A1EC8}"/>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4" name="Oval 1643">
                    <a:extLst>
                      <a:ext uri="{FF2B5EF4-FFF2-40B4-BE49-F238E27FC236}">
                        <a16:creationId xmlns:a16="http://schemas.microsoft.com/office/drawing/2014/main" id="{7580D0CA-BADB-449A-9C5F-9C59484AED1F}"/>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4" name="Group 913">
                  <a:extLst>
                    <a:ext uri="{FF2B5EF4-FFF2-40B4-BE49-F238E27FC236}">
                      <a16:creationId xmlns:a16="http://schemas.microsoft.com/office/drawing/2014/main" id="{B78A8703-ADD9-4FA4-99C4-954DC27569ED}"/>
                    </a:ext>
                  </a:extLst>
                </p:cNvPr>
                <p:cNvGrpSpPr/>
                <p:nvPr/>
              </p:nvGrpSpPr>
              <p:grpSpPr>
                <a:xfrm>
                  <a:off x="7444211" y="2544571"/>
                  <a:ext cx="45719" cy="217803"/>
                  <a:chOff x="7064266" y="2544571"/>
                  <a:chExt cx="45719" cy="217803"/>
                </a:xfrm>
              </p:grpSpPr>
              <p:grpSp>
                <p:nvGrpSpPr>
                  <p:cNvPr id="1636" name="Group 1635">
                    <a:extLst>
                      <a:ext uri="{FF2B5EF4-FFF2-40B4-BE49-F238E27FC236}">
                        <a16:creationId xmlns:a16="http://schemas.microsoft.com/office/drawing/2014/main" id="{76814638-540D-4B6C-8E1A-ECE039B0BFFC}"/>
                      </a:ext>
                    </a:extLst>
                  </p:cNvPr>
                  <p:cNvGrpSpPr/>
                  <p:nvPr/>
                </p:nvGrpSpPr>
                <p:grpSpPr>
                  <a:xfrm>
                    <a:off x="7073791" y="2583180"/>
                    <a:ext cx="28800" cy="132575"/>
                    <a:chOff x="7030086" y="2583180"/>
                    <a:chExt cx="28800" cy="132575"/>
                  </a:xfrm>
                </p:grpSpPr>
                <p:sp>
                  <p:nvSpPr>
                    <p:cNvPr id="1639" name="Oval 1638">
                      <a:extLst>
                        <a:ext uri="{FF2B5EF4-FFF2-40B4-BE49-F238E27FC236}">
                          <a16:creationId xmlns:a16="http://schemas.microsoft.com/office/drawing/2014/main" id="{BFF49596-A9AE-4323-9379-307BB120AD3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0" name="Oval 1639">
                      <a:extLst>
                        <a:ext uri="{FF2B5EF4-FFF2-40B4-BE49-F238E27FC236}">
                          <a16:creationId xmlns:a16="http://schemas.microsoft.com/office/drawing/2014/main" id="{5EED9CB7-B8AA-410A-AB43-162D9D02C91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1" name="Oval 1640">
                      <a:extLst>
                        <a:ext uri="{FF2B5EF4-FFF2-40B4-BE49-F238E27FC236}">
                          <a16:creationId xmlns:a16="http://schemas.microsoft.com/office/drawing/2014/main" id="{FD560151-E4AF-40DF-9226-5D6CF42B68F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37" name="Oval 1636">
                    <a:extLst>
                      <a:ext uri="{FF2B5EF4-FFF2-40B4-BE49-F238E27FC236}">
                        <a16:creationId xmlns:a16="http://schemas.microsoft.com/office/drawing/2014/main" id="{18128DDA-7C5E-42A0-8378-A8E8C8D51465}"/>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 name="Oval 1637">
                    <a:extLst>
                      <a:ext uri="{FF2B5EF4-FFF2-40B4-BE49-F238E27FC236}">
                        <a16:creationId xmlns:a16="http://schemas.microsoft.com/office/drawing/2014/main" id="{8E403747-80FF-41C5-8420-49ADCE45422C}"/>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5" name="Group 914">
                  <a:extLst>
                    <a:ext uri="{FF2B5EF4-FFF2-40B4-BE49-F238E27FC236}">
                      <a16:creationId xmlns:a16="http://schemas.microsoft.com/office/drawing/2014/main" id="{6D3379DB-965B-4C19-974E-A800F363AE1D}"/>
                    </a:ext>
                  </a:extLst>
                </p:cNvPr>
                <p:cNvGrpSpPr/>
                <p:nvPr/>
              </p:nvGrpSpPr>
              <p:grpSpPr>
                <a:xfrm>
                  <a:off x="7486576" y="2544571"/>
                  <a:ext cx="45719" cy="217803"/>
                  <a:chOff x="7107972" y="2544571"/>
                  <a:chExt cx="45719" cy="217803"/>
                </a:xfrm>
              </p:grpSpPr>
              <p:grpSp>
                <p:nvGrpSpPr>
                  <p:cNvPr id="1630" name="Group 1629">
                    <a:extLst>
                      <a:ext uri="{FF2B5EF4-FFF2-40B4-BE49-F238E27FC236}">
                        <a16:creationId xmlns:a16="http://schemas.microsoft.com/office/drawing/2014/main" id="{C243A12E-E2D1-42DF-922A-2B206A6FE4CD}"/>
                      </a:ext>
                    </a:extLst>
                  </p:cNvPr>
                  <p:cNvGrpSpPr/>
                  <p:nvPr/>
                </p:nvGrpSpPr>
                <p:grpSpPr>
                  <a:xfrm>
                    <a:off x="7117497" y="2583180"/>
                    <a:ext cx="28800" cy="132575"/>
                    <a:chOff x="7030086" y="2583180"/>
                    <a:chExt cx="28800" cy="132575"/>
                  </a:xfrm>
                </p:grpSpPr>
                <p:sp>
                  <p:nvSpPr>
                    <p:cNvPr id="1633" name="Oval 1632">
                      <a:extLst>
                        <a:ext uri="{FF2B5EF4-FFF2-40B4-BE49-F238E27FC236}">
                          <a16:creationId xmlns:a16="http://schemas.microsoft.com/office/drawing/2014/main" id="{1FDEE5F6-20C7-443B-AD8A-4BF1B95700F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4" name="Oval 1633">
                      <a:extLst>
                        <a:ext uri="{FF2B5EF4-FFF2-40B4-BE49-F238E27FC236}">
                          <a16:creationId xmlns:a16="http://schemas.microsoft.com/office/drawing/2014/main" id="{42ACA8ED-E4FC-43C2-ADA1-E2FC21160E4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5" name="Oval 1634">
                      <a:extLst>
                        <a:ext uri="{FF2B5EF4-FFF2-40B4-BE49-F238E27FC236}">
                          <a16:creationId xmlns:a16="http://schemas.microsoft.com/office/drawing/2014/main" id="{D42C955C-EC2D-486B-ACAB-73E99A4AFCA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31" name="Oval 1630">
                    <a:extLst>
                      <a:ext uri="{FF2B5EF4-FFF2-40B4-BE49-F238E27FC236}">
                        <a16:creationId xmlns:a16="http://schemas.microsoft.com/office/drawing/2014/main" id="{AF4E0915-831C-472A-8344-89D20CD5F59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2" name="Oval 1631">
                    <a:extLst>
                      <a:ext uri="{FF2B5EF4-FFF2-40B4-BE49-F238E27FC236}">
                        <a16:creationId xmlns:a16="http://schemas.microsoft.com/office/drawing/2014/main" id="{7F77761D-430A-4BC4-BD40-C32EEB090519}"/>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6" name="Group 915">
                  <a:extLst>
                    <a:ext uri="{FF2B5EF4-FFF2-40B4-BE49-F238E27FC236}">
                      <a16:creationId xmlns:a16="http://schemas.microsoft.com/office/drawing/2014/main" id="{F0CA6D6E-B7C1-40DE-BA09-7F63CCF257F6}"/>
                    </a:ext>
                  </a:extLst>
                </p:cNvPr>
                <p:cNvGrpSpPr/>
                <p:nvPr/>
              </p:nvGrpSpPr>
              <p:grpSpPr>
                <a:xfrm>
                  <a:off x="7528941" y="2544571"/>
                  <a:ext cx="45719" cy="217803"/>
                  <a:chOff x="7020561" y="2544571"/>
                  <a:chExt cx="45719" cy="217803"/>
                </a:xfrm>
              </p:grpSpPr>
              <p:grpSp>
                <p:nvGrpSpPr>
                  <p:cNvPr id="1624" name="Group 1623">
                    <a:extLst>
                      <a:ext uri="{FF2B5EF4-FFF2-40B4-BE49-F238E27FC236}">
                        <a16:creationId xmlns:a16="http://schemas.microsoft.com/office/drawing/2014/main" id="{0023AAFF-1FC3-444D-AE28-F98C8552D578}"/>
                      </a:ext>
                    </a:extLst>
                  </p:cNvPr>
                  <p:cNvGrpSpPr/>
                  <p:nvPr/>
                </p:nvGrpSpPr>
                <p:grpSpPr>
                  <a:xfrm>
                    <a:off x="7030086" y="2583180"/>
                    <a:ext cx="28800" cy="132575"/>
                    <a:chOff x="7030086" y="2583180"/>
                    <a:chExt cx="28800" cy="132575"/>
                  </a:xfrm>
                </p:grpSpPr>
                <p:sp>
                  <p:nvSpPr>
                    <p:cNvPr id="1627" name="Oval 1626">
                      <a:extLst>
                        <a:ext uri="{FF2B5EF4-FFF2-40B4-BE49-F238E27FC236}">
                          <a16:creationId xmlns:a16="http://schemas.microsoft.com/office/drawing/2014/main" id="{5B4749A5-994B-4539-8F10-D4DD52423E3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8" name="Oval 1627">
                      <a:extLst>
                        <a:ext uri="{FF2B5EF4-FFF2-40B4-BE49-F238E27FC236}">
                          <a16:creationId xmlns:a16="http://schemas.microsoft.com/office/drawing/2014/main" id="{FA08E769-DE29-41C6-9E03-D9629EC0B0B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9" name="Oval 1628">
                      <a:extLst>
                        <a:ext uri="{FF2B5EF4-FFF2-40B4-BE49-F238E27FC236}">
                          <a16:creationId xmlns:a16="http://schemas.microsoft.com/office/drawing/2014/main" id="{AB45B079-FAA3-4B96-AA75-A719192F9A2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25" name="Oval 1624">
                    <a:extLst>
                      <a:ext uri="{FF2B5EF4-FFF2-40B4-BE49-F238E27FC236}">
                        <a16:creationId xmlns:a16="http://schemas.microsoft.com/office/drawing/2014/main" id="{B1F32CB5-E70D-40F2-A173-7185ABBBEB0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6" name="Oval 1625">
                    <a:extLst>
                      <a:ext uri="{FF2B5EF4-FFF2-40B4-BE49-F238E27FC236}">
                        <a16:creationId xmlns:a16="http://schemas.microsoft.com/office/drawing/2014/main" id="{528A6CEF-8171-4206-8F29-23B71E4EE605}"/>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7" name="Group 916">
                  <a:extLst>
                    <a:ext uri="{FF2B5EF4-FFF2-40B4-BE49-F238E27FC236}">
                      <a16:creationId xmlns:a16="http://schemas.microsoft.com/office/drawing/2014/main" id="{D1536D59-E914-400A-B1D2-413989D86FBC}"/>
                    </a:ext>
                  </a:extLst>
                </p:cNvPr>
                <p:cNvGrpSpPr/>
                <p:nvPr/>
              </p:nvGrpSpPr>
              <p:grpSpPr>
                <a:xfrm>
                  <a:off x="7571306" y="2544571"/>
                  <a:ext cx="45719" cy="217803"/>
                  <a:chOff x="7064266" y="2544571"/>
                  <a:chExt cx="45719" cy="217803"/>
                </a:xfrm>
              </p:grpSpPr>
              <p:grpSp>
                <p:nvGrpSpPr>
                  <p:cNvPr id="1618" name="Group 1617">
                    <a:extLst>
                      <a:ext uri="{FF2B5EF4-FFF2-40B4-BE49-F238E27FC236}">
                        <a16:creationId xmlns:a16="http://schemas.microsoft.com/office/drawing/2014/main" id="{B0C95FDE-DFEC-466C-91BD-96BC095B8EA3}"/>
                      </a:ext>
                    </a:extLst>
                  </p:cNvPr>
                  <p:cNvGrpSpPr/>
                  <p:nvPr/>
                </p:nvGrpSpPr>
                <p:grpSpPr>
                  <a:xfrm>
                    <a:off x="7073791" y="2583180"/>
                    <a:ext cx="28800" cy="132575"/>
                    <a:chOff x="7030086" y="2583180"/>
                    <a:chExt cx="28800" cy="132575"/>
                  </a:xfrm>
                </p:grpSpPr>
                <p:sp>
                  <p:nvSpPr>
                    <p:cNvPr id="1621" name="Oval 1620">
                      <a:extLst>
                        <a:ext uri="{FF2B5EF4-FFF2-40B4-BE49-F238E27FC236}">
                          <a16:creationId xmlns:a16="http://schemas.microsoft.com/office/drawing/2014/main" id="{A8F61E4D-FC5D-4DD6-B9AB-BCE94DC7F62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2" name="Oval 1621">
                      <a:extLst>
                        <a:ext uri="{FF2B5EF4-FFF2-40B4-BE49-F238E27FC236}">
                          <a16:creationId xmlns:a16="http://schemas.microsoft.com/office/drawing/2014/main" id="{F48C2063-38F0-4C4B-9EC6-85D362054D2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3" name="Oval 1622">
                      <a:extLst>
                        <a:ext uri="{FF2B5EF4-FFF2-40B4-BE49-F238E27FC236}">
                          <a16:creationId xmlns:a16="http://schemas.microsoft.com/office/drawing/2014/main" id="{EF2188D9-8A9F-4D7B-8805-B7E7F3B5DD8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19" name="Oval 1618">
                    <a:extLst>
                      <a:ext uri="{FF2B5EF4-FFF2-40B4-BE49-F238E27FC236}">
                        <a16:creationId xmlns:a16="http://schemas.microsoft.com/office/drawing/2014/main" id="{0CEA0A55-4599-44B7-AF04-A777EE29112A}"/>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0" name="Oval 1619">
                    <a:extLst>
                      <a:ext uri="{FF2B5EF4-FFF2-40B4-BE49-F238E27FC236}">
                        <a16:creationId xmlns:a16="http://schemas.microsoft.com/office/drawing/2014/main" id="{EFD5CB1D-40B2-4ADD-8105-883BAC8269E5}"/>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8" name="Group 917">
                  <a:extLst>
                    <a:ext uri="{FF2B5EF4-FFF2-40B4-BE49-F238E27FC236}">
                      <a16:creationId xmlns:a16="http://schemas.microsoft.com/office/drawing/2014/main" id="{76A0BE31-1B32-462A-98D6-5C0089E14DEB}"/>
                    </a:ext>
                  </a:extLst>
                </p:cNvPr>
                <p:cNvGrpSpPr/>
                <p:nvPr/>
              </p:nvGrpSpPr>
              <p:grpSpPr>
                <a:xfrm>
                  <a:off x="7613671" y="2544571"/>
                  <a:ext cx="45719" cy="217803"/>
                  <a:chOff x="7107972" y="2544571"/>
                  <a:chExt cx="45719" cy="217803"/>
                </a:xfrm>
              </p:grpSpPr>
              <p:grpSp>
                <p:nvGrpSpPr>
                  <p:cNvPr id="1612" name="Group 1611">
                    <a:extLst>
                      <a:ext uri="{FF2B5EF4-FFF2-40B4-BE49-F238E27FC236}">
                        <a16:creationId xmlns:a16="http://schemas.microsoft.com/office/drawing/2014/main" id="{7FC8C0A2-566B-4BC0-9045-C87C2D957F35}"/>
                      </a:ext>
                    </a:extLst>
                  </p:cNvPr>
                  <p:cNvGrpSpPr/>
                  <p:nvPr/>
                </p:nvGrpSpPr>
                <p:grpSpPr>
                  <a:xfrm>
                    <a:off x="7117497" y="2583180"/>
                    <a:ext cx="28800" cy="132575"/>
                    <a:chOff x="7030086" y="2583180"/>
                    <a:chExt cx="28800" cy="132575"/>
                  </a:xfrm>
                </p:grpSpPr>
                <p:sp>
                  <p:nvSpPr>
                    <p:cNvPr id="1615" name="Oval 1614">
                      <a:extLst>
                        <a:ext uri="{FF2B5EF4-FFF2-40B4-BE49-F238E27FC236}">
                          <a16:creationId xmlns:a16="http://schemas.microsoft.com/office/drawing/2014/main" id="{7A184353-6A02-4A8D-A39A-10F660040CF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6" name="Oval 1615">
                      <a:extLst>
                        <a:ext uri="{FF2B5EF4-FFF2-40B4-BE49-F238E27FC236}">
                          <a16:creationId xmlns:a16="http://schemas.microsoft.com/office/drawing/2014/main" id="{D01CDBB9-7491-4ECC-A12A-2BA5B1148E5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7" name="Oval 1616">
                      <a:extLst>
                        <a:ext uri="{FF2B5EF4-FFF2-40B4-BE49-F238E27FC236}">
                          <a16:creationId xmlns:a16="http://schemas.microsoft.com/office/drawing/2014/main" id="{B19E22DE-A921-473A-ADDA-019C155758D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13" name="Oval 1612">
                    <a:extLst>
                      <a:ext uri="{FF2B5EF4-FFF2-40B4-BE49-F238E27FC236}">
                        <a16:creationId xmlns:a16="http://schemas.microsoft.com/office/drawing/2014/main" id="{418483F5-08B3-4C7F-9725-AE56516F5B1B}"/>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4" name="Oval 1613">
                    <a:extLst>
                      <a:ext uri="{FF2B5EF4-FFF2-40B4-BE49-F238E27FC236}">
                        <a16:creationId xmlns:a16="http://schemas.microsoft.com/office/drawing/2014/main" id="{CBD1E477-D63F-4D91-9575-FB20884FB7F8}"/>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9" name="Group 918">
                  <a:extLst>
                    <a:ext uri="{FF2B5EF4-FFF2-40B4-BE49-F238E27FC236}">
                      <a16:creationId xmlns:a16="http://schemas.microsoft.com/office/drawing/2014/main" id="{80D5C370-5737-4C3F-BAB3-593BEC06807D}"/>
                    </a:ext>
                  </a:extLst>
                </p:cNvPr>
                <p:cNvGrpSpPr/>
                <p:nvPr/>
              </p:nvGrpSpPr>
              <p:grpSpPr>
                <a:xfrm>
                  <a:off x="7656036" y="2544571"/>
                  <a:ext cx="45719" cy="217803"/>
                  <a:chOff x="7020561" y="2544571"/>
                  <a:chExt cx="45719" cy="217803"/>
                </a:xfrm>
              </p:grpSpPr>
              <p:grpSp>
                <p:nvGrpSpPr>
                  <p:cNvPr id="1606" name="Group 1605">
                    <a:extLst>
                      <a:ext uri="{FF2B5EF4-FFF2-40B4-BE49-F238E27FC236}">
                        <a16:creationId xmlns:a16="http://schemas.microsoft.com/office/drawing/2014/main" id="{B2006E6D-9AD2-4F58-88DB-25C5B58BC89C}"/>
                      </a:ext>
                    </a:extLst>
                  </p:cNvPr>
                  <p:cNvGrpSpPr/>
                  <p:nvPr/>
                </p:nvGrpSpPr>
                <p:grpSpPr>
                  <a:xfrm>
                    <a:off x="7030086" y="2583180"/>
                    <a:ext cx="28800" cy="132575"/>
                    <a:chOff x="7030086" y="2583180"/>
                    <a:chExt cx="28800" cy="132575"/>
                  </a:xfrm>
                </p:grpSpPr>
                <p:sp>
                  <p:nvSpPr>
                    <p:cNvPr id="1609" name="Oval 1608">
                      <a:extLst>
                        <a:ext uri="{FF2B5EF4-FFF2-40B4-BE49-F238E27FC236}">
                          <a16:creationId xmlns:a16="http://schemas.microsoft.com/office/drawing/2014/main" id="{38690485-C436-45B4-B9B2-E37DAD5FA6A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0" name="Oval 1609">
                      <a:extLst>
                        <a:ext uri="{FF2B5EF4-FFF2-40B4-BE49-F238E27FC236}">
                          <a16:creationId xmlns:a16="http://schemas.microsoft.com/office/drawing/2014/main" id="{381BF1F8-ADC1-4AE9-8DCB-6DF7810F358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1" name="Oval 1610">
                      <a:extLst>
                        <a:ext uri="{FF2B5EF4-FFF2-40B4-BE49-F238E27FC236}">
                          <a16:creationId xmlns:a16="http://schemas.microsoft.com/office/drawing/2014/main" id="{D83DDE83-BFD3-4C1E-B41A-1D9821738EC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07" name="Oval 1606">
                    <a:extLst>
                      <a:ext uri="{FF2B5EF4-FFF2-40B4-BE49-F238E27FC236}">
                        <a16:creationId xmlns:a16="http://schemas.microsoft.com/office/drawing/2014/main" id="{1A032491-185E-4017-8F7D-4D993432B4F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8" name="Oval 1607">
                    <a:extLst>
                      <a:ext uri="{FF2B5EF4-FFF2-40B4-BE49-F238E27FC236}">
                        <a16:creationId xmlns:a16="http://schemas.microsoft.com/office/drawing/2014/main" id="{CEB52BC6-498D-43EA-941C-D1C16DC1A0E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0" name="Group 919">
                  <a:extLst>
                    <a:ext uri="{FF2B5EF4-FFF2-40B4-BE49-F238E27FC236}">
                      <a16:creationId xmlns:a16="http://schemas.microsoft.com/office/drawing/2014/main" id="{3B5D4ED1-BBCD-4D97-8750-895C9E86B55F}"/>
                    </a:ext>
                  </a:extLst>
                </p:cNvPr>
                <p:cNvGrpSpPr/>
                <p:nvPr/>
              </p:nvGrpSpPr>
              <p:grpSpPr>
                <a:xfrm>
                  <a:off x="7698401" y="2544571"/>
                  <a:ext cx="45719" cy="217803"/>
                  <a:chOff x="7064266" y="2544571"/>
                  <a:chExt cx="45719" cy="217803"/>
                </a:xfrm>
              </p:grpSpPr>
              <p:grpSp>
                <p:nvGrpSpPr>
                  <p:cNvPr id="1600" name="Group 1599">
                    <a:extLst>
                      <a:ext uri="{FF2B5EF4-FFF2-40B4-BE49-F238E27FC236}">
                        <a16:creationId xmlns:a16="http://schemas.microsoft.com/office/drawing/2014/main" id="{EA8D09AC-943C-45B0-8AEC-D3EB0E9AF5C0}"/>
                      </a:ext>
                    </a:extLst>
                  </p:cNvPr>
                  <p:cNvGrpSpPr/>
                  <p:nvPr/>
                </p:nvGrpSpPr>
                <p:grpSpPr>
                  <a:xfrm>
                    <a:off x="7073791" y="2583180"/>
                    <a:ext cx="28800" cy="132575"/>
                    <a:chOff x="7030086" y="2583180"/>
                    <a:chExt cx="28800" cy="132575"/>
                  </a:xfrm>
                </p:grpSpPr>
                <p:sp>
                  <p:nvSpPr>
                    <p:cNvPr id="1603" name="Oval 1602">
                      <a:extLst>
                        <a:ext uri="{FF2B5EF4-FFF2-40B4-BE49-F238E27FC236}">
                          <a16:creationId xmlns:a16="http://schemas.microsoft.com/office/drawing/2014/main" id="{D44CADC7-F4D1-463F-8D39-CBB6E4CEDFA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4" name="Oval 1603">
                      <a:extLst>
                        <a:ext uri="{FF2B5EF4-FFF2-40B4-BE49-F238E27FC236}">
                          <a16:creationId xmlns:a16="http://schemas.microsoft.com/office/drawing/2014/main" id="{355CBC5C-4780-4AA6-9009-18813F63EB1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5" name="Oval 1604">
                      <a:extLst>
                        <a:ext uri="{FF2B5EF4-FFF2-40B4-BE49-F238E27FC236}">
                          <a16:creationId xmlns:a16="http://schemas.microsoft.com/office/drawing/2014/main" id="{AF95A225-70DF-4080-905D-44FCA69446D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01" name="Oval 1600">
                    <a:extLst>
                      <a:ext uri="{FF2B5EF4-FFF2-40B4-BE49-F238E27FC236}">
                        <a16:creationId xmlns:a16="http://schemas.microsoft.com/office/drawing/2014/main" id="{61E36062-06AB-4471-838F-00A6D2E564D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2" name="Oval 1601">
                    <a:extLst>
                      <a:ext uri="{FF2B5EF4-FFF2-40B4-BE49-F238E27FC236}">
                        <a16:creationId xmlns:a16="http://schemas.microsoft.com/office/drawing/2014/main" id="{6DA4F4BC-4EDA-46E2-82F0-C87AB6665802}"/>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1" name="Group 920">
                  <a:extLst>
                    <a:ext uri="{FF2B5EF4-FFF2-40B4-BE49-F238E27FC236}">
                      <a16:creationId xmlns:a16="http://schemas.microsoft.com/office/drawing/2014/main" id="{E7EF0415-64D9-48B8-A0DF-EB35E7FECA57}"/>
                    </a:ext>
                  </a:extLst>
                </p:cNvPr>
                <p:cNvGrpSpPr/>
                <p:nvPr/>
              </p:nvGrpSpPr>
              <p:grpSpPr>
                <a:xfrm>
                  <a:off x="7740766" y="2544571"/>
                  <a:ext cx="45719" cy="217803"/>
                  <a:chOff x="7107972" y="2544571"/>
                  <a:chExt cx="45719" cy="217803"/>
                </a:xfrm>
              </p:grpSpPr>
              <p:grpSp>
                <p:nvGrpSpPr>
                  <p:cNvPr id="1594" name="Group 1593">
                    <a:extLst>
                      <a:ext uri="{FF2B5EF4-FFF2-40B4-BE49-F238E27FC236}">
                        <a16:creationId xmlns:a16="http://schemas.microsoft.com/office/drawing/2014/main" id="{AB728FCD-AC84-4BB1-BC5D-A71D3C23C2B7}"/>
                      </a:ext>
                    </a:extLst>
                  </p:cNvPr>
                  <p:cNvGrpSpPr/>
                  <p:nvPr/>
                </p:nvGrpSpPr>
                <p:grpSpPr>
                  <a:xfrm>
                    <a:off x="7117497" y="2583180"/>
                    <a:ext cx="28800" cy="132575"/>
                    <a:chOff x="7030086" y="2583180"/>
                    <a:chExt cx="28800" cy="132575"/>
                  </a:xfrm>
                </p:grpSpPr>
                <p:sp>
                  <p:nvSpPr>
                    <p:cNvPr id="1597" name="Oval 1596">
                      <a:extLst>
                        <a:ext uri="{FF2B5EF4-FFF2-40B4-BE49-F238E27FC236}">
                          <a16:creationId xmlns:a16="http://schemas.microsoft.com/office/drawing/2014/main" id="{1D6BBFFE-88CC-4004-A5BB-839EC880A96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8" name="Oval 1597">
                      <a:extLst>
                        <a:ext uri="{FF2B5EF4-FFF2-40B4-BE49-F238E27FC236}">
                          <a16:creationId xmlns:a16="http://schemas.microsoft.com/office/drawing/2014/main" id="{72A6A5CE-69E5-4484-BB86-B325F12636F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9" name="Oval 1598">
                      <a:extLst>
                        <a:ext uri="{FF2B5EF4-FFF2-40B4-BE49-F238E27FC236}">
                          <a16:creationId xmlns:a16="http://schemas.microsoft.com/office/drawing/2014/main" id="{1055662D-2F88-4A73-A85D-73C0317C644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95" name="Oval 1594">
                    <a:extLst>
                      <a:ext uri="{FF2B5EF4-FFF2-40B4-BE49-F238E27FC236}">
                        <a16:creationId xmlns:a16="http://schemas.microsoft.com/office/drawing/2014/main" id="{76E2EBA4-B2CF-4745-9264-D18032BF83A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6" name="Oval 1595">
                    <a:extLst>
                      <a:ext uri="{FF2B5EF4-FFF2-40B4-BE49-F238E27FC236}">
                        <a16:creationId xmlns:a16="http://schemas.microsoft.com/office/drawing/2014/main" id="{2FFA1B2D-21A7-410A-8168-A0D123C8E8D3}"/>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2" name="Group 921">
                  <a:extLst>
                    <a:ext uri="{FF2B5EF4-FFF2-40B4-BE49-F238E27FC236}">
                      <a16:creationId xmlns:a16="http://schemas.microsoft.com/office/drawing/2014/main" id="{7D4E3D76-252F-4CBB-965A-EE90EC2EE2D1}"/>
                    </a:ext>
                  </a:extLst>
                </p:cNvPr>
                <p:cNvGrpSpPr/>
                <p:nvPr/>
              </p:nvGrpSpPr>
              <p:grpSpPr>
                <a:xfrm>
                  <a:off x="7783131" y="2544571"/>
                  <a:ext cx="45719" cy="217803"/>
                  <a:chOff x="7020561" y="2544571"/>
                  <a:chExt cx="45719" cy="217803"/>
                </a:xfrm>
              </p:grpSpPr>
              <p:grpSp>
                <p:nvGrpSpPr>
                  <p:cNvPr id="1588" name="Group 1587">
                    <a:extLst>
                      <a:ext uri="{FF2B5EF4-FFF2-40B4-BE49-F238E27FC236}">
                        <a16:creationId xmlns:a16="http://schemas.microsoft.com/office/drawing/2014/main" id="{1209171A-0927-41CD-A12F-EB2118CDB718}"/>
                      </a:ext>
                    </a:extLst>
                  </p:cNvPr>
                  <p:cNvGrpSpPr/>
                  <p:nvPr/>
                </p:nvGrpSpPr>
                <p:grpSpPr>
                  <a:xfrm>
                    <a:off x="7030086" y="2583180"/>
                    <a:ext cx="28800" cy="132575"/>
                    <a:chOff x="7030086" y="2583180"/>
                    <a:chExt cx="28800" cy="132575"/>
                  </a:xfrm>
                </p:grpSpPr>
                <p:sp>
                  <p:nvSpPr>
                    <p:cNvPr id="1591" name="Oval 1590">
                      <a:extLst>
                        <a:ext uri="{FF2B5EF4-FFF2-40B4-BE49-F238E27FC236}">
                          <a16:creationId xmlns:a16="http://schemas.microsoft.com/office/drawing/2014/main" id="{629BB40E-E761-4ED3-B25E-F2E5F6F4012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2" name="Oval 1591">
                      <a:extLst>
                        <a:ext uri="{FF2B5EF4-FFF2-40B4-BE49-F238E27FC236}">
                          <a16:creationId xmlns:a16="http://schemas.microsoft.com/office/drawing/2014/main" id="{6931DC67-D849-4D85-A546-C26290FFDC3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3" name="Oval 1592">
                      <a:extLst>
                        <a:ext uri="{FF2B5EF4-FFF2-40B4-BE49-F238E27FC236}">
                          <a16:creationId xmlns:a16="http://schemas.microsoft.com/office/drawing/2014/main" id="{A50FF3B4-5657-4CCA-B589-4BF3D9219BE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9" name="Oval 1588">
                    <a:extLst>
                      <a:ext uri="{FF2B5EF4-FFF2-40B4-BE49-F238E27FC236}">
                        <a16:creationId xmlns:a16="http://schemas.microsoft.com/office/drawing/2014/main" id="{D91B3B68-F642-4A09-AABC-B83264E37C71}"/>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0" name="Oval 1589">
                    <a:extLst>
                      <a:ext uri="{FF2B5EF4-FFF2-40B4-BE49-F238E27FC236}">
                        <a16:creationId xmlns:a16="http://schemas.microsoft.com/office/drawing/2014/main" id="{73838E83-0326-43D7-951C-6B0A148F791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3" name="Group 922">
                  <a:extLst>
                    <a:ext uri="{FF2B5EF4-FFF2-40B4-BE49-F238E27FC236}">
                      <a16:creationId xmlns:a16="http://schemas.microsoft.com/office/drawing/2014/main" id="{F94C4099-9B16-4F43-84B6-3AD5DD85A427}"/>
                    </a:ext>
                  </a:extLst>
                </p:cNvPr>
                <p:cNvGrpSpPr/>
                <p:nvPr/>
              </p:nvGrpSpPr>
              <p:grpSpPr>
                <a:xfrm>
                  <a:off x="7825496" y="2544571"/>
                  <a:ext cx="45719" cy="217803"/>
                  <a:chOff x="7064266" y="2544571"/>
                  <a:chExt cx="45719" cy="217803"/>
                </a:xfrm>
              </p:grpSpPr>
              <p:grpSp>
                <p:nvGrpSpPr>
                  <p:cNvPr id="1582" name="Group 1581">
                    <a:extLst>
                      <a:ext uri="{FF2B5EF4-FFF2-40B4-BE49-F238E27FC236}">
                        <a16:creationId xmlns:a16="http://schemas.microsoft.com/office/drawing/2014/main" id="{F5DA5E42-B24C-4BB5-825B-C595976B776F}"/>
                      </a:ext>
                    </a:extLst>
                  </p:cNvPr>
                  <p:cNvGrpSpPr/>
                  <p:nvPr/>
                </p:nvGrpSpPr>
                <p:grpSpPr>
                  <a:xfrm>
                    <a:off x="7073791" y="2583180"/>
                    <a:ext cx="28800" cy="132575"/>
                    <a:chOff x="7030086" y="2583180"/>
                    <a:chExt cx="28800" cy="132575"/>
                  </a:xfrm>
                </p:grpSpPr>
                <p:sp>
                  <p:nvSpPr>
                    <p:cNvPr id="1585" name="Oval 1584">
                      <a:extLst>
                        <a:ext uri="{FF2B5EF4-FFF2-40B4-BE49-F238E27FC236}">
                          <a16:creationId xmlns:a16="http://schemas.microsoft.com/office/drawing/2014/main" id="{0B8897B7-EDD1-4D6E-8F54-A9E3C2C1F7F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6" name="Oval 1585">
                      <a:extLst>
                        <a:ext uri="{FF2B5EF4-FFF2-40B4-BE49-F238E27FC236}">
                          <a16:creationId xmlns:a16="http://schemas.microsoft.com/office/drawing/2014/main" id="{4EEA12EB-63FA-4733-BE41-FB4A823F1F7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7" name="Oval 1586">
                      <a:extLst>
                        <a:ext uri="{FF2B5EF4-FFF2-40B4-BE49-F238E27FC236}">
                          <a16:creationId xmlns:a16="http://schemas.microsoft.com/office/drawing/2014/main" id="{3463BDFD-A1D2-413F-8623-EB461F07A80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83" name="Oval 1582">
                    <a:extLst>
                      <a:ext uri="{FF2B5EF4-FFF2-40B4-BE49-F238E27FC236}">
                        <a16:creationId xmlns:a16="http://schemas.microsoft.com/office/drawing/2014/main" id="{DA4859F8-3098-4FA3-AE48-D49C156E1060}"/>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4" name="Oval 1583">
                    <a:extLst>
                      <a:ext uri="{FF2B5EF4-FFF2-40B4-BE49-F238E27FC236}">
                        <a16:creationId xmlns:a16="http://schemas.microsoft.com/office/drawing/2014/main" id="{A4331826-835F-4044-8A03-FCDF2BC5504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4" name="Group 923">
                  <a:extLst>
                    <a:ext uri="{FF2B5EF4-FFF2-40B4-BE49-F238E27FC236}">
                      <a16:creationId xmlns:a16="http://schemas.microsoft.com/office/drawing/2014/main" id="{3948E213-5166-4E40-9FC8-DE53EC7174EE}"/>
                    </a:ext>
                  </a:extLst>
                </p:cNvPr>
                <p:cNvGrpSpPr/>
                <p:nvPr/>
              </p:nvGrpSpPr>
              <p:grpSpPr>
                <a:xfrm>
                  <a:off x="7867861" y="2544571"/>
                  <a:ext cx="45719" cy="217803"/>
                  <a:chOff x="7107972" y="2544571"/>
                  <a:chExt cx="45719" cy="217803"/>
                </a:xfrm>
              </p:grpSpPr>
              <p:grpSp>
                <p:nvGrpSpPr>
                  <p:cNvPr id="1576" name="Group 1575">
                    <a:extLst>
                      <a:ext uri="{FF2B5EF4-FFF2-40B4-BE49-F238E27FC236}">
                        <a16:creationId xmlns:a16="http://schemas.microsoft.com/office/drawing/2014/main" id="{8791E680-0D41-4D1D-BCAB-C692B90A8738}"/>
                      </a:ext>
                    </a:extLst>
                  </p:cNvPr>
                  <p:cNvGrpSpPr/>
                  <p:nvPr/>
                </p:nvGrpSpPr>
                <p:grpSpPr>
                  <a:xfrm>
                    <a:off x="7117497" y="2583180"/>
                    <a:ext cx="28800" cy="132575"/>
                    <a:chOff x="7030086" y="2583180"/>
                    <a:chExt cx="28800" cy="132575"/>
                  </a:xfrm>
                </p:grpSpPr>
                <p:sp>
                  <p:nvSpPr>
                    <p:cNvPr id="1579" name="Oval 1578">
                      <a:extLst>
                        <a:ext uri="{FF2B5EF4-FFF2-40B4-BE49-F238E27FC236}">
                          <a16:creationId xmlns:a16="http://schemas.microsoft.com/office/drawing/2014/main" id="{128B59E0-0757-4ABF-B6F4-BD223085748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0" name="Oval 1579">
                      <a:extLst>
                        <a:ext uri="{FF2B5EF4-FFF2-40B4-BE49-F238E27FC236}">
                          <a16:creationId xmlns:a16="http://schemas.microsoft.com/office/drawing/2014/main" id="{EE363B5D-230E-405F-A768-F2CBDDCFACA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1" name="Oval 1580">
                      <a:extLst>
                        <a:ext uri="{FF2B5EF4-FFF2-40B4-BE49-F238E27FC236}">
                          <a16:creationId xmlns:a16="http://schemas.microsoft.com/office/drawing/2014/main" id="{F21C292F-63B2-4A9A-B669-5C11B42F7A0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77" name="Oval 1576">
                    <a:extLst>
                      <a:ext uri="{FF2B5EF4-FFF2-40B4-BE49-F238E27FC236}">
                        <a16:creationId xmlns:a16="http://schemas.microsoft.com/office/drawing/2014/main" id="{072D670A-70E1-45CD-A656-5B40C6E69416}"/>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8" name="Oval 1577">
                    <a:extLst>
                      <a:ext uri="{FF2B5EF4-FFF2-40B4-BE49-F238E27FC236}">
                        <a16:creationId xmlns:a16="http://schemas.microsoft.com/office/drawing/2014/main" id="{77D3ACD2-CDE0-43CC-96E7-787772FF6351}"/>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5" name="Group 924">
                  <a:extLst>
                    <a:ext uri="{FF2B5EF4-FFF2-40B4-BE49-F238E27FC236}">
                      <a16:creationId xmlns:a16="http://schemas.microsoft.com/office/drawing/2014/main" id="{723ABA2F-EDFE-49AB-986F-6BDA0425691C}"/>
                    </a:ext>
                  </a:extLst>
                </p:cNvPr>
                <p:cNvGrpSpPr/>
                <p:nvPr/>
              </p:nvGrpSpPr>
              <p:grpSpPr>
                <a:xfrm>
                  <a:off x="7910226" y="2544571"/>
                  <a:ext cx="45719" cy="217803"/>
                  <a:chOff x="7020561" y="2544571"/>
                  <a:chExt cx="45719" cy="217803"/>
                </a:xfrm>
              </p:grpSpPr>
              <p:grpSp>
                <p:nvGrpSpPr>
                  <p:cNvPr id="1570" name="Group 1569">
                    <a:extLst>
                      <a:ext uri="{FF2B5EF4-FFF2-40B4-BE49-F238E27FC236}">
                        <a16:creationId xmlns:a16="http://schemas.microsoft.com/office/drawing/2014/main" id="{D3054988-08BB-4C0A-B79A-6AEABF9BA470}"/>
                      </a:ext>
                    </a:extLst>
                  </p:cNvPr>
                  <p:cNvGrpSpPr/>
                  <p:nvPr/>
                </p:nvGrpSpPr>
                <p:grpSpPr>
                  <a:xfrm>
                    <a:off x="7030086" y="2583180"/>
                    <a:ext cx="28800" cy="132575"/>
                    <a:chOff x="7030086" y="2583180"/>
                    <a:chExt cx="28800" cy="132575"/>
                  </a:xfrm>
                </p:grpSpPr>
                <p:sp>
                  <p:nvSpPr>
                    <p:cNvPr id="1573" name="Oval 1572">
                      <a:extLst>
                        <a:ext uri="{FF2B5EF4-FFF2-40B4-BE49-F238E27FC236}">
                          <a16:creationId xmlns:a16="http://schemas.microsoft.com/office/drawing/2014/main" id="{DFFD1038-B29C-486E-871A-104B8414A23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4" name="Oval 1573">
                      <a:extLst>
                        <a:ext uri="{FF2B5EF4-FFF2-40B4-BE49-F238E27FC236}">
                          <a16:creationId xmlns:a16="http://schemas.microsoft.com/office/drawing/2014/main" id="{210BBC06-6E40-4BA0-9B9D-6C87AD3261F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5" name="Oval 1574">
                      <a:extLst>
                        <a:ext uri="{FF2B5EF4-FFF2-40B4-BE49-F238E27FC236}">
                          <a16:creationId xmlns:a16="http://schemas.microsoft.com/office/drawing/2014/main" id="{F6DA4C81-911C-4E62-AF1C-92A672892F2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71" name="Oval 1570">
                    <a:extLst>
                      <a:ext uri="{FF2B5EF4-FFF2-40B4-BE49-F238E27FC236}">
                        <a16:creationId xmlns:a16="http://schemas.microsoft.com/office/drawing/2014/main" id="{8EAB3C76-3863-46FF-849A-938714F09CFB}"/>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2" name="Oval 1571">
                    <a:extLst>
                      <a:ext uri="{FF2B5EF4-FFF2-40B4-BE49-F238E27FC236}">
                        <a16:creationId xmlns:a16="http://schemas.microsoft.com/office/drawing/2014/main" id="{D906FDA0-C98E-4209-8B46-746E6EA7B53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6" name="Group 925">
                  <a:extLst>
                    <a:ext uri="{FF2B5EF4-FFF2-40B4-BE49-F238E27FC236}">
                      <a16:creationId xmlns:a16="http://schemas.microsoft.com/office/drawing/2014/main" id="{FB1AD2FA-30DB-40DA-8461-093BA65C562F}"/>
                    </a:ext>
                  </a:extLst>
                </p:cNvPr>
                <p:cNvGrpSpPr/>
                <p:nvPr/>
              </p:nvGrpSpPr>
              <p:grpSpPr>
                <a:xfrm>
                  <a:off x="7952591" y="2544571"/>
                  <a:ext cx="45719" cy="217803"/>
                  <a:chOff x="7064266" y="2544571"/>
                  <a:chExt cx="45719" cy="217803"/>
                </a:xfrm>
              </p:grpSpPr>
              <p:grpSp>
                <p:nvGrpSpPr>
                  <p:cNvPr id="1564" name="Group 1563">
                    <a:extLst>
                      <a:ext uri="{FF2B5EF4-FFF2-40B4-BE49-F238E27FC236}">
                        <a16:creationId xmlns:a16="http://schemas.microsoft.com/office/drawing/2014/main" id="{789A69B4-F2B8-4EE7-8966-734AA3ED7CE3}"/>
                      </a:ext>
                    </a:extLst>
                  </p:cNvPr>
                  <p:cNvGrpSpPr/>
                  <p:nvPr/>
                </p:nvGrpSpPr>
                <p:grpSpPr>
                  <a:xfrm>
                    <a:off x="7073791" y="2583180"/>
                    <a:ext cx="28800" cy="132575"/>
                    <a:chOff x="7030086" y="2583180"/>
                    <a:chExt cx="28800" cy="132575"/>
                  </a:xfrm>
                </p:grpSpPr>
                <p:sp>
                  <p:nvSpPr>
                    <p:cNvPr id="1567" name="Oval 1566">
                      <a:extLst>
                        <a:ext uri="{FF2B5EF4-FFF2-40B4-BE49-F238E27FC236}">
                          <a16:creationId xmlns:a16="http://schemas.microsoft.com/office/drawing/2014/main" id="{F22E98A7-7250-483F-BF71-631B346F123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8" name="Oval 1567">
                      <a:extLst>
                        <a:ext uri="{FF2B5EF4-FFF2-40B4-BE49-F238E27FC236}">
                          <a16:creationId xmlns:a16="http://schemas.microsoft.com/office/drawing/2014/main" id="{1DE59897-6D15-4D34-B386-C71C45C7657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9" name="Oval 1568">
                      <a:extLst>
                        <a:ext uri="{FF2B5EF4-FFF2-40B4-BE49-F238E27FC236}">
                          <a16:creationId xmlns:a16="http://schemas.microsoft.com/office/drawing/2014/main" id="{D6F5BBFE-B1C6-4100-8289-9C4089E479D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5" name="Oval 1564">
                    <a:extLst>
                      <a:ext uri="{FF2B5EF4-FFF2-40B4-BE49-F238E27FC236}">
                        <a16:creationId xmlns:a16="http://schemas.microsoft.com/office/drawing/2014/main" id="{0E57D878-BD8D-4CFF-AB0F-666A78759574}"/>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6" name="Oval 1565">
                    <a:extLst>
                      <a:ext uri="{FF2B5EF4-FFF2-40B4-BE49-F238E27FC236}">
                        <a16:creationId xmlns:a16="http://schemas.microsoft.com/office/drawing/2014/main" id="{67E7F93C-7BFD-4666-A68E-988725EC0300}"/>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7" name="Group 926">
                  <a:extLst>
                    <a:ext uri="{FF2B5EF4-FFF2-40B4-BE49-F238E27FC236}">
                      <a16:creationId xmlns:a16="http://schemas.microsoft.com/office/drawing/2014/main" id="{D7D758D8-13AF-45FB-B7E8-DAF077122A7F}"/>
                    </a:ext>
                  </a:extLst>
                </p:cNvPr>
                <p:cNvGrpSpPr/>
                <p:nvPr/>
              </p:nvGrpSpPr>
              <p:grpSpPr>
                <a:xfrm>
                  <a:off x="7994956" y="2544571"/>
                  <a:ext cx="45719" cy="217803"/>
                  <a:chOff x="7107972" y="2544571"/>
                  <a:chExt cx="45719" cy="217803"/>
                </a:xfrm>
              </p:grpSpPr>
              <p:grpSp>
                <p:nvGrpSpPr>
                  <p:cNvPr id="1558" name="Group 1557">
                    <a:extLst>
                      <a:ext uri="{FF2B5EF4-FFF2-40B4-BE49-F238E27FC236}">
                        <a16:creationId xmlns:a16="http://schemas.microsoft.com/office/drawing/2014/main" id="{38734A0C-E685-4FFE-8E78-D90D8CC2589D}"/>
                      </a:ext>
                    </a:extLst>
                  </p:cNvPr>
                  <p:cNvGrpSpPr/>
                  <p:nvPr/>
                </p:nvGrpSpPr>
                <p:grpSpPr>
                  <a:xfrm>
                    <a:off x="7117497" y="2583180"/>
                    <a:ext cx="28800" cy="132575"/>
                    <a:chOff x="7030086" y="2583180"/>
                    <a:chExt cx="28800" cy="132575"/>
                  </a:xfrm>
                </p:grpSpPr>
                <p:sp>
                  <p:nvSpPr>
                    <p:cNvPr id="1561" name="Oval 1560">
                      <a:extLst>
                        <a:ext uri="{FF2B5EF4-FFF2-40B4-BE49-F238E27FC236}">
                          <a16:creationId xmlns:a16="http://schemas.microsoft.com/office/drawing/2014/main" id="{E12BD143-AFE0-471C-9293-7D3501F44B6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2" name="Oval 1561">
                      <a:extLst>
                        <a:ext uri="{FF2B5EF4-FFF2-40B4-BE49-F238E27FC236}">
                          <a16:creationId xmlns:a16="http://schemas.microsoft.com/office/drawing/2014/main" id="{7D098C1E-B732-44EF-A143-09D7B4B3D70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3" name="Oval 1562">
                      <a:extLst>
                        <a:ext uri="{FF2B5EF4-FFF2-40B4-BE49-F238E27FC236}">
                          <a16:creationId xmlns:a16="http://schemas.microsoft.com/office/drawing/2014/main" id="{ABD1E55D-6D09-4FB3-9BF3-620B606A443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9" name="Oval 1558">
                    <a:extLst>
                      <a:ext uri="{FF2B5EF4-FFF2-40B4-BE49-F238E27FC236}">
                        <a16:creationId xmlns:a16="http://schemas.microsoft.com/office/drawing/2014/main" id="{1005C78F-B913-412C-B1F9-09174C9AD91D}"/>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0" name="Oval 1559">
                    <a:extLst>
                      <a:ext uri="{FF2B5EF4-FFF2-40B4-BE49-F238E27FC236}">
                        <a16:creationId xmlns:a16="http://schemas.microsoft.com/office/drawing/2014/main" id="{36A71EB3-29CD-458F-8738-D64A97B19205}"/>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8" name="Group 927">
                  <a:extLst>
                    <a:ext uri="{FF2B5EF4-FFF2-40B4-BE49-F238E27FC236}">
                      <a16:creationId xmlns:a16="http://schemas.microsoft.com/office/drawing/2014/main" id="{C521E114-7E5B-4CEF-B386-96B1CECAB01D}"/>
                    </a:ext>
                  </a:extLst>
                </p:cNvPr>
                <p:cNvGrpSpPr/>
                <p:nvPr/>
              </p:nvGrpSpPr>
              <p:grpSpPr>
                <a:xfrm>
                  <a:off x="8037321" y="2544571"/>
                  <a:ext cx="45719" cy="217803"/>
                  <a:chOff x="7020561" y="2544571"/>
                  <a:chExt cx="45719" cy="217803"/>
                </a:xfrm>
              </p:grpSpPr>
              <p:grpSp>
                <p:nvGrpSpPr>
                  <p:cNvPr id="1552" name="Group 1551">
                    <a:extLst>
                      <a:ext uri="{FF2B5EF4-FFF2-40B4-BE49-F238E27FC236}">
                        <a16:creationId xmlns:a16="http://schemas.microsoft.com/office/drawing/2014/main" id="{CA055BB1-411E-45EB-A868-48498462C173}"/>
                      </a:ext>
                    </a:extLst>
                  </p:cNvPr>
                  <p:cNvGrpSpPr/>
                  <p:nvPr/>
                </p:nvGrpSpPr>
                <p:grpSpPr>
                  <a:xfrm>
                    <a:off x="7030086" y="2583180"/>
                    <a:ext cx="28800" cy="132575"/>
                    <a:chOff x="7030086" y="2583180"/>
                    <a:chExt cx="28800" cy="132575"/>
                  </a:xfrm>
                </p:grpSpPr>
                <p:sp>
                  <p:nvSpPr>
                    <p:cNvPr id="1555" name="Oval 1554">
                      <a:extLst>
                        <a:ext uri="{FF2B5EF4-FFF2-40B4-BE49-F238E27FC236}">
                          <a16:creationId xmlns:a16="http://schemas.microsoft.com/office/drawing/2014/main" id="{FB1FB8D1-DA94-46A4-BEA7-629B371CD11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6" name="Oval 1555">
                      <a:extLst>
                        <a:ext uri="{FF2B5EF4-FFF2-40B4-BE49-F238E27FC236}">
                          <a16:creationId xmlns:a16="http://schemas.microsoft.com/office/drawing/2014/main" id="{73EFB66A-9347-4E61-8592-45EA46208BD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7" name="Oval 1556">
                      <a:extLst>
                        <a:ext uri="{FF2B5EF4-FFF2-40B4-BE49-F238E27FC236}">
                          <a16:creationId xmlns:a16="http://schemas.microsoft.com/office/drawing/2014/main" id="{52039BF3-CBC9-4812-9C93-7DB38652B1B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3" name="Oval 1552">
                    <a:extLst>
                      <a:ext uri="{FF2B5EF4-FFF2-40B4-BE49-F238E27FC236}">
                        <a16:creationId xmlns:a16="http://schemas.microsoft.com/office/drawing/2014/main" id="{0973A54E-394D-4B17-AACC-9970889A9BE9}"/>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4" name="Oval 1553">
                    <a:extLst>
                      <a:ext uri="{FF2B5EF4-FFF2-40B4-BE49-F238E27FC236}">
                        <a16:creationId xmlns:a16="http://schemas.microsoft.com/office/drawing/2014/main" id="{DB701ADC-2B79-499C-B682-76E8C25DA49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9" name="Group 928">
                  <a:extLst>
                    <a:ext uri="{FF2B5EF4-FFF2-40B4-BE49-F238E27FC236}">
                      <a16:creationId xmlns:a16="http://schemas.microsoft.com/office/drawing/2014/main" id="{65213618-0312-4DD7-A455-E5992BD1FE79}"/>
                    </a:ext>
                  </a:extLst>
                </p:cNvPr>
                <p:cNvGrpSpPr/>
                <p:nvPr/>
              </p:nvGrpSpPr>
              <p:grpSpPr>
                <a:xfrm>
                  <a:off x="8079686" y="2544571"/>
                  <a:ext cx="45719" cy="217803"/>
                  <a:chOff x="7064266" y="2544571"/>
                  <a:chExt cx="45719" cy="217803"/>
                </a:xfrm>
              </p:grpSpPr>
              <p:grpSp>
                <p:nvGrpSpPr>
                  <p:cNvPr id="1546" name="Group 1545">
                    <a:extLst>
                      <a:ext uri="{FF2B5EF4-FFF2-40B4-BE49-F238E27FC236}">
                        <a16:creationId xmlns:a16="http://schemas.microsoft.com/office/drawing/2014/main" id="{4BF7E3B8-7254-451C-89FB-80D4B4E7DB66}"/>
                      </a:ext>
                    </a:extLst>
                  </p:cNvPr>
                  <p:cNvGrpSpPr/>
                  <p:nvPr/>
                </p:nvGrpSpPr>
                <p:grpSpPr>
                  <a:xfrm>
                    <a:off x="7073791" y="2583180"/>
                    <a:ext cx="28800" cy="132575"/>
                    <a:chOff x="7030086" y="2583180"/>
                    <a:chExt cx="28800" cy="132575"/>
                  </a:xfrm>
                </p:grpSpPr>
                <p:sp>
                  <p:nvSpPr>
                    <p:cNvPr id="1549" name="Oval 1548">
                      <a:extLst>
                        <a:ext uri="{FF2B5EF4-FFF2-40B4-BE49-F238E27FC236}">
                          <a16:creationId xmlns:a16="http://schemas.microsoft.com/office/drawing/2014/main" id="{2D33286B-E74D-4511-AEE6-B2BCEEF60AC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0" name="Oval 1549">
                      <a:extLst>
                        <a:ext uri="{FF2B5EF4-FFF2-40B4-BE49-F238E27FC236}">
                          <a16:creationId xmlns:a16="http://schemas.microsoft.com/office/drawing/2014/main" id="{9BE44C9B-DB75-468D-8901-09602115779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1" name="Oval 1550">
                      <a:extLst>
                        <a:ext uri="{FF2B5EF4-FFF2-40B4-BE49-F238E27FC236}">
                          <a16:creationId xmlns:a16="http://schemas.microsoft.com/office/drawing/2014/main" id="{A2E5A7DA-24DF-4292-B54A-290492BF8A1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47" name="Oval 1546">
                    <a:extLst>
                      <a:ext uri="{FF2B5EF4-FFF2-40B4-BE49-F238E27FC236}">
                        <a16:creationId xmlns:a16="http://schemas.microsoft.com/office/drawing/2014/main" id="{0E094249-A7AA-482B-9293-0E259F590BF2}"/>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8" name="Oval 1547">
                    <a:extLst>
                      <a:ext uri="{FF2B5EF4-FFF2-40B4-BE49-F238E27FC236}">
                        <a16:creationId xmlns:a16="http://schemas.microsoft.com/office/drawing/2014/main" id="{6B382C51-F520-4A80-9F3C-03946AD1F057}"/>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0" name="Group 929">
                  <a:extLst>
                    <a:ext uri="{FF2B5EF4-FFF2-40B4-BE49-F238E27FC236}">
                      <a16:creationId xmlns:a16="http://schemas.microsoft.com/office/drawing/2014/main" id="{F00A084E-17B2-4367-8515-396FEF7C70B1}"/>
                    </a:ext>
                  </a:extLst>
                </p:cNvPr>
                <p:cNvGrpSpPr/>
                <p:nvPr/>
              </p:nvGrpSpPr>
              <p:grpSpPr>
                <a:xfrm>
                  <a:off x="8122051" y="2544571"/>
                  <a:ext cx="45719" cy="217803"/>
                  <a:chOff x="7107972" y="2544571"/>
                  <a:chExt cx="45719" cy="217803"/>
                </a:xfrm>
              </p:grpSpPr>
              <p:grpSp>
                <p:nvGrpSpPr>
                  <p:cNvPr id="1540" name="Group 1539">
                    <a:extLst>
                      <a:ext uri="{FF2B5EF4-FFF2-40B4-BE49-F238E27FC236}">
                        <a16:creationId xmlns:a16="http://schemas.microsoft.com/office/drawing/2014/main" id="{77B733BC-1CCE-416D-84A8-075F549861F7}"/>
                      </a:ext>
                    </a:extLst>
                  </p:cNvPr>
                  <p:cNvGrpSpPr/>
                  <p:nvPr/>
                </p:nvGrpSpPr>
                <p:grpSpPr>
                  <a:xfrm>
                    <a:off x="7117497" y="2583180"/>
                    <a:ext cx="28800" cy="132575"/>
                    <a:chOff x="7030086" y="2583180"/>
                    <a:chExt cx="28800" cy="132575"/>
                  </a:xfrm>
                </p:grpSpPr>
                <p:sp>
                  <p:nvSpPr>
                    <p:cNvPr id="1543" name="Oval 1542">
                      <a:extLst>
                        <a:ext uri="{FF2B5EF4-FFF2-40B4-BE49-F238E27FC236}">
                          <a16:creationId xmlns:a16="http://schemas.microsoft.com/office/drawing/2014/main" id="{B6D3C7A8-DB78-4BBD-AA5F-78D5F3514A9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4" name="Oval 1543">
                      <a:extLst>
                        <a:ext uri="{FF2B5EF4-FFF2-40B4-BE49-F238E27FC236}">
                          <a16:creationId xmlns:a16="http://schemas.microsoft.com/office/drawing/2014/main" id="{4C16A01E-447B-43FF-8495-D8BB9FB54A1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5" name="Oval 1544">
                      <a:extLst>
                        <a:ext uri="{FF2B5EF4-FFF2-40B4-BE49-F238E27FC236}">
                          <a16:creationId xmlns:a16="http://schemas.microsoft.com/office/drawing/2014/main" id="{F9241125-D207-4017-9287-7610D255B82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41" name="Oval 1540">
                    <a:extLst>
                      <a:ext uri="{FF2B5EF4-FFF2-40B4-BE49-F238E27FC236}">
                        <a16:creationId xmlns:a16="http://schemas.microsoft.com/office/drawing/2014/main" id="{F3E3D32C-A505-4701-801C-6BC10566C717}"/>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2" name="Oval 1541">
                    <a:extLst>
                      <a:ext uri="{FF2B5EF4-FFF2-40B4-BE49-F238E27FC236}">
                        <a16:creationId xmlns:a16="http://schemas.microsoft.com/office/drawing/2014/main" id="{DA8429A7-AC3E-40B3-A2DE-489B6BBBD593}"/>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1" name="Group 930">
                  <a:extLst>
                    <a:ext uri="{FF2B5EF4-FFF2-40B4-BE49-F238E27FC236}">
                      <a16:creationId xmlns:a16="http://schemas.microsoft.com/office/drawing/2014/main" id="{58A3D5B0-B9AC-47EB-914D-4F02E62D1FA9}"/>
                    </a:ext>
                  </a:extLst>
                </p:cNvPr>
                <p:cNvGrpSpPr/>
                <p:nvPr/>
              </p:nvGrpSpPr>
              <p:grpSpPr>
                <a:xfrm>
                  <a:off x="8164416" y="2544571"/>
                  <a:ext cx="45719" cy="217803"/>
                  <a:chOff x="7020561" y="2544571"/>
                  <a:chExt cx="45719" cy="217803"/>
                </a:xfrm>
              </p:grpSpPr>
              <p:grpSp>
                <p:nvGrpSpPr>
                  <p:cNvPr id="1534" name="Group 1533">
                    <a:extLst>
                      <a:ext uri="{FF2B5EF4-FFF2-40B4-BE49-F238E27FC236}">
                        <a16:creationId xmlns:a16="http://schemas.microsoft.com/office/drawing/2014/main" id="{E60D56BB-09BE-49CA-A061-AF2844717464}"/>
                      </a:ext>
                    </a:extLst>
                  </p:cNvPr>
                  <p:cNvGrpSpPr/>
                  <p:nvPr/>
                </p:nvGrpSpPr>
                <p:grpSpPr>
                  <a:xfrm>
                    <a:off x="7030086" y="2583180"/>
                    <a:ext cx="28800" cy="132575"/>
                    <a:chOff x="7030086" y="2583180"/>
                    <a:chExt cx="28800" cy="132575"/>
                  </a:xfrm>
                </p:grpSpPr>
                <p:sp>
                  <p:nvSpPr>
                    <p:cNvPr id="1537" name="Oval 1536">
                      <a:extLst>
                        <a:ext uri="{FF2B5EF4-FFF2-40B4-BE49-F238E27FC236}">
                          <a16:creationId xmlns:a16="http://schemas.microsoft.com/office/drawing/2014/main" id="{7647CA79-BC22-4110-BAEC-3E58D683356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8" name="Oval 1537">
                      <a:extLst>
                        <a:ext uri="{FF2B5EF4-FFF2-40B4-BE49-F238E27FC236}">
                          <a16:creationId xmlns:a16="http://schemas.microsoft.com/office/drawing/2014/main" id="{08880C36-19F0-4160-BACD-9B9757533A1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9" name="Oval 1538">
                      <a:extLst>
                        <a:ext uri="{FF2B5EF4-FFF2-40B4-BE49-F238E27FC236}">
                          <a16:creationId xmlns:a16="http://schemas.microsoft.com/office/drawing/2014/main" id="{46C3745C-FA9F-456B-9893-B6604FFAC38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35" name="Oval 1534">
                    <a:extLst>
                      <a:ext uri="{FF2B5EF4-FFF2-40B4-BE49-F238E27FC236}">
                        <a16:creationId xmlns:a16="http://schemas.microsoft.com/office/drawing/2014/main" id="{BC24588E-2DD2-4423-B4DF-DCA38D53CB9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 name="Oval 1535">
                    <a:extLst>
                      <a:ext uri="{FF2B5EF4-FFF2-40B4-BE49-F238E27FC236}">
                        <a16:creationId xmlns:a16="http://schemas.microsoft.com/office/drawing/2014/main" id="{ACEA570F-DA32-47B6-B34B-E66FED2EA152}"/>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2" name="Group 931">
                  <a:extLst>
                    <a:ext uri="{FF2B5EF4-FFF2-40B4-BE49-F238E27FC236}">
                      <a16:creationId xmlns:a16="http://schemas.microsoft.com/office/drawing/2014/main" id="{EBC72064-AB9B-4AB0-A297-965BF71FEE47}"/>
                    </a:ext>
                  </a:extLst>
                </p:cNvPr>
                <p:cNvGrpSpPr/>
                <p:nvPr/>
              </p:nvGrpSpPr>
              <p:grpSpPr>
                <a:xfrm>
                  <a:off x="8206781" y="2544571"/>
                  <a:ext cx="45719" cy="217803"/>
                  <a:chOff x="7064266" y="2544571"/>
                  <a:chExt cx="45719" cy="217803"/>
                </a:xfrm>
              </p:grpSpPr>
              <p:grpSp>
                <p:nvGrpSpPr>
                  <p:cNvPr id="1528" name="Group 1527">
                    <a:extLst>
                      <a:ext uri="{FF2B5EF4-FFF2-40B4-BE49-F238E27FC236}">
                        <a16:creationId xmlns:a16="http://schemas.microsoft.com/office/drawing/2014/main" id="{D0E02D3D-A790-49ED-A229-3F3B4998E7DD}"/>
                      </a:ext>
                    </a:extLst>
                  </p:cNvPr>
                  <p:cNvGrpSpPr/>
                  <p:nvPr/>
                </p:nvGrpSpPr>
                <p:grpSpPr>
                  <a:xfrm>
                    <a:off x="7073791" y="2583180"/>
                    <a:ext cx="28800" cy="132575"/>
                    <a:chOff x="7030086" y="2583180"/>
                    <a:chExt cx="28800" cy="132575"/>
                  </a:xfrm>
                </p:grpSpPr>
                <p:sp>
                  <p:nvSpPr>
                    <p:cNvPr id="1531" name="Oval 1530">
                      <a:extLst>
                        <a:ext uri="{FF2B5EF4-FFF2-40B4-BE49-F238E27FC236}">
                          <a16:creationId xmlns:a16="http://schemas.microsoft.com/office/drawing/2014/main" id="{7133B8AC-645F-4FA0-ABFB-CF4CF7F669A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2" name="Oval 1531">
                      <a:extLst>
                        <a:ext uri="{FF2B5EF4-FFF2-40B4-BE49-F238E27FC236}">
                          <a16:creationId xmlns:a16="http://schemas.microsoft.com/office/drawing/2014/main" id="{3C4C6951-0760-4123-9ECB-FAA939191AF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3" name="Oval 1532">
                      <a:extLst>
                        <a:ext uri="{FF2B5EF4-FFF2-40B4-BE49-F238E27FC236}">
                          <a16:creationId xmlns:a16="http://schemas.microsoft.com/office/drawing/2014/main" id="{B3D62EC8-9AFB-46DD-BCE8-C4F22ADFFC5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29" name="Oval 1528">
                    <a:extLst>
                      <a:ext uri="{FF2B5EF4-FFF2-40B4-BE49-F238E27FC236}">
                        <a16:creationId xmlns:a16="http://schemas.microsoft.com/office/drawing/2014/main" id="{8E35297D-EB78-41E6-B8D5-288435D66BE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0" name="Oval 1529">
                    <a:extLst>
                      <a:ext uri="{FF2B5EF4-FFF2-40B4-BE49-F238E27FC236}">
                        <a16:creationId xmlns:a16="http://schemas.microsoft.com/office/drawing/2014/main" id="{C72A2D01-D480-417F-8C09-AF0776AF9E6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3" name="Group 932">
                  <a:extLst>
                    <a:ext uri="{FF2B5EF4-FFF2-40B4-BE49-F238E27FC236}">
                      <a16:creationId xmlns:a16="http://schemas.microsoft.com/office/drawing/2014/main" id="{FDA10539-1055-4277-8E32-2EA3FF7B6D35}"/>
                    </a:ext>
                  </a:extLst>
                </p:cNvPr>
                <p:cNvGrpSpPr/>
                <p:nvPr/>
              </p:nvGrpSpPr>
              <p:grpSpPr>
                <a:xfrm>
                  <a:off x="8249146" y="2544571"/>
                  <a:ext cx="45719" cy="217803"/>
                  <a:chOff x="7107972" y="2544571"/>
                  <a:chExt cx="45719" cy="217803"/>
                </a:xfrm>
              </p:grpSpPr>
              <p:grpSp>
                <p:nvGrpSpPr>
                  <p:cNvPr id="1522" name="Group 1521">
                    <a:extLst>
                      <a:ext uri="{FF2B5EF4-FFF2-40B4-BE49-F238E27FC236}">
                        <a16:creationId xmlns:a16="http://schemas.microsoft.com/office/drawing/2014/main" id="{441FC7B6-7B13-4993-A7A1-D1A83129D05D}"/>
                      </a:ext>
                    </a:extLst>
                  </p:cNvPr>
                  <p:cNvGrpSpPr/>
                  <p:nvPr/>
                </p:nvGrpSpPr>
                <p:grpSpPr>
                  <a:xfrm>
                    <a:off x="7117497" y="2583180"/>
                    <a:ext cx="28800" cy="132575"/>
                    <a:chOff x="7030086" y="2583180"/>
                    <a:chExt cx="28800" cy="132575"/>
                  </a:xfrm>
                </p:grpSpPr>
                <p:sp>
                  <p:nvSpPr>
                    <p:cNvPr id="1525" name="Oval 1524">
                      <a:extLst>
                        <a:ext uri="{FF2B5EF4-FFF2-40B4-BE49-F238E27FC236}">
                          <a16:creationId xmlns:a16="http://schemas.microsoft.com/office/drawing/2014/main" id="{09EC2F0C-3A50-42CF-A9EE-BB1CEF3EE01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6" name="Oval 1525">
                      <a:extLst>
                        <a:ext uri="{FF2B5EF4-FFF2-40B4-BE49-F238E27FC236}">
                          <a16:creationId xmlns:a16="http://schemas.microsoft.com/office/drawing/2014/main" id="{3617A826-B0C6-441C-9180-E91BA3FAECF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7" name="Oval 1526">
                      <a:extLst>
                        <a:ext uri="{FF2B5EF4-FFF2-40B4-BE49-F238E27FC236}">
                          <a16:creationId xmlns:a16="http://schemas.microsoft.com/office/drawing/2014/main" id="{32E9CA4F-5340-4BAF-8E77-33F1FE2E988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23" name="Oval 1522">
                    <a:extLst>
                      <a:ext uri="{FF2B5EF4-FFF2-40B4-BE49-F238E27FC236}">
                        <a16:creationId xmlns:a16="http://schemas.microsoft.com/office/drawing/2014/main" id="{14846633-CB2F-41C5-86E2-5D852759892B}"/>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4" name="Oval 1523">
                    <a:extLst>
                      <a:ext uri="{FF2B5EF4-FFF2-40B4-BE49-F238E27FC236}">
                        <a16:creationId xmlns:a16="http://schemas.microsoft.com/office/drawing/2014/main" id="{0DFE11A1-9F3D-44AA-B16C-077CFB8D6081}"/>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4" name="Group 933">
                  <a:extLst>
                    <a:ext uri="{FF2B5EF4-FFF2-40B4-BE49-F238E27FC236}">
                      <a16:creationId xmlns:a16="http://schemas.microsoft.com/office/drawing/2014/main" id="{48CD2FFB-3337-4FB6-87FD-3A65C23A593C}"/>
                    </a:ext>
                  </a:extLst>
                </p:cNvPr>
                <p:cNvGrpSpPr/>
                <p:nvPr/>
              </p:nvGrpSpPr>
              <p:grpSpPr>
                <a:xfrm>
                  <a:off x="8291511" y="2544571"/>
                  <a:ext cx="45719" cy="217803"/>
                  <a:chOff x="7020561" y="2544571"/>
                  <a:chExt cx="45719" cy="217803"/>
                </a:xfrm>
              </p:grpSpPr>
              <p:grpSp>
                <p:nvGrpSpPr>
                  <p:cNvPr id="1516" name="Group 1515">
                    <a:extLst>
                      <a:ext uri="{FF2B5EF4-FFF2-40B4-BE49-F238E27FC236}">
                        <a16:creationId xmlns:a16="http://schemas.microsoft.com/office/drawing/2014/main" id="{84B418EF-4C8E-4DC1-8E3C-655A2411F12B}"/>
                      </a:ext>
                    </a:extLst>
                  </p:cNvPr>
                  <p:cNvGrpSpPr/>
                  <p:nvPr/>
                </p:nvGrpSpPr>
                <p:grpSpPr>
                  <a:xfrm>
                    <a:off x="7030086" y="2583180"/>
                    <a:ext cx="28800" cy="132575"/>
                    <a:chOff x="7030086" y="2583180"/>
                    <a:chExt cx="28800" cy="132575"/>
                  </a:xfrm>
                </p:grpSpPr>
                <p:sp>
                  <p:nvSpPr>
                    <p:cNvPr id="1519" name="Oval 1518">
                      <a:extLst>
                        <a:ext uri="{FF2B5EF4-FFF2-40B4-BE49-F238E27FC236}">
                          <a16:creationId xmlns:a16="http://schemas.microsoft.com/office/drawing/2014/main" id="{6E1E26AD-4A73-483C-8BA1-D04E3D2FAF8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0" name="Oval 1519">
                      <a:extLst>
                        <a:ext uri="{FF2B5EF4-FFF2-40B4-BE49-F238E27FC236}">
                          <a16:creationId xmlns:a16="http://schemas.microsoft.com/office/drawing/2014/main" id="{A59E01CB-7496-46EC-A010-A98B8D8DEC6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1" name="Oval 1520">
                      <a:extLst>
                        <a:ext uri="{FF2B5EF4-FFF2-40B4-BE49-F238E27FC236}">
                          <a16:creationId xmlns:a16="http://schemas.microsoft.com/office/drawing/2014/main" id="{FBB32D67-0A69-4FED-978A-7D2DFDBD727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17" name="Oval 1516">
                    <a:extLst>
                      <a:ext uri="{FF2B5EF4-FFF2-40B4-BE49-F238E27FC236}">
                        <a16:creationId xmlns:a16="http://schemas.microsoft.com/office/drawing/2014/main" id="{58E8B2F8-C66D-4E4B-93EB-2D1EAB6C8726}"/>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8" name="Oval 1517">
                    <a:extLst>
                      <a:ext uri="{FF2B5EF4-FFF2-40B4-BE49-F238E27FC236}">
                        <a16:creationId xmlns:a16="http://schemas.microsoft.com/office/drawing/2014/main" id="{C18B476B-5F23-4F29-AA4E-ABFC8DEA1046}"/>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5" name="Group 934">
                  <a:extLst>
                    <a:ext uri="{FF2B5EF4-FFF2-40B4-BE49-F238E27FC236}">
                      <a16:creationId xmlns:a16="http://schemas.microsoft.com/office/drawing/2014/main" id="{B6E2F067-03FD-40A4-B30B-03AFFA4D79E0}"/>
                    </a:ext>
                  </a:extLst>
                </p:cNvPr>
                <p:cNvGrpSpPr/>
                <p:nvPr/>
              </p:nvGrpSpPr>
              <p:grpSpPr>
                <a:xfrm>
                  <a:off x="8333876" y="2544571"/>
                  <a:ext cx="45719" cy="217803"/>
                  <a:chOff x="7064266" y="2544571"/>
                  <a:chExt cx="45719" cy="217803"/>
                </a:xfrm>
              </p:grpSpPr>
              <p:grpSp>
                <p:nvGrpSpPr>
                  <p:cNvPr id="1510" name="Group 1509">
                    <a:extLst>
                      <a:ext uri="{FF2B5EF4-FFF2-40B4-BE49-F238E27FC236}">
                        <a16:creationId xmlns:a16="http://schemas.microsoft.com/office/drawing/2014/main" id="{DFEC6637-1C85-4908-8428-AF3A14773217}"/>
                      </a:ext>
                    </a:extLst>
                  </p:cNvPr>
                  <p:cNvGrpSpPr/>
                  <p:nvPr/>
                </p:nvGrpSpPr>
                <p:grpSpPr>
                  <a:xfrm>
                    <a:off x="7073791" y="2583180"/>
                    <a:ext cx="28800" cy="132575"/>
                    <a:chOff x="7030086" y="2583180"/>
                    <a:chExt cx="28800" cy="132575"/>
                  </a:xfrm>
                </p:grpSpPr>
                <p:sp>
                  <p:nvSpPr>
                    <p:cNvPr id="1513" name="Oval 1512">
                      <a:extLst>
                        <a:ext uri="{FF2B5EF4-FFF2-40B4-BE49-F238E27FC236}">
                          <a16:creationId xmlns:a16="http://schemas.microsoft.com/office/drawing/2014/main" id="{605D2B30-0EC9-48C5-A440-302AEAB2149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4" name="Oval 1513">
                      <a:extLst>
                        <a:ext uri="{FF2B5EF4-FFF2-40B4-BE49-F238E27FC236}">
                          <a16:creationId xmlns:a16="http://schemas.microsoft.com/office/drawing/2014/main" id="{47463B73-3337-44D0-82B7-0771F858E81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5" name="Oval 1514">
                      <a:extLst>
                        <a:ext uri="{FF2B5EF4-FFF2-40B4-BE49-F238E27FC236}">
                          <a16:creationId xmlns:a16="http://schemas.microsoft.com/office/drawing/2014/main" id="{1C1C8C5C-58CA-4E9B-BC67-E5E02D1C836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11" name="Oval 1510">
                    <a:extLst>
                      <a:ext uri="{FF2B5EF4-FFF2-40B4-BE49-F238E27FC236}">
                        <a16:creationId xmlns:a16="http://schemas.microsoft.com/office/drawing/2014/main" id="{E8749E6B-8E80-4767-B949-53E0A4A77F95}"/>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2" name="Oval 1511">
                    <a:extLst>
                      <a:ext uri="{FF2B5EF4-FFF2-40B4-BE49-F238E27FC236}">
                        <a16:creationId xmlns:a16="http://schemas.microsoft.com/office/drawing/2014/main" id="{2E195918-FF27-4885-B5A1-DFE02297DE69}"/>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6" name="Group 935">
                  <a:extLst>
                    <a:ext uri="{FF2B5EF4-FFF2-40B4-BE49-F238E27FC236}">
                      <a16:creationId xmlns:a16="http://schemas.microsoft.com/office/drawing/2014/main" id="{4B63ECB4-34D4-48A0-98F1-719A00BA61E9}"/>
                    </a:ext>
                  </a:extLst>
                </p:cNvPr>
                <p:cNvGrpSpPr/>
                <p:nvPr/>
              </p:nvGrpSpPr>
              <p:grpSpPr>
                <a:xfrm>
                  <a:off x="8376241" y="2544571"/>
                  <a:ext cx="45719" cy="217803"/>
                  <a:chOff x="7107972" y="2544571"/>
                  <a:chExt cx="45719" cy="217803"/>
                </a:xfrm>
              </p:grpSpPr>
              <p:grpSp>
                <p:nvGrpSpPr>
                  <p:cNvPr id="1504" name="Group 1503">
                    <a:extLst>
                      <a:ext uri="{FF2B5EF4-FFF2-40B4-BE49-F238E27FC236}">
                        <a16:creationId xmlns:a16="http://schemas.microsoft.com/office/drawing/2014/main" id="{EDCA75A9-18AF-4B11-B06F-124E839E0105}"/>
                      </a:ext>
                    </a:extLst>
                  </p:cNvPr>
                  <p:cNvGrpSpPr/>
                  <p:nvPr/>
                </p:nvGrpSpPr>
                <p:grpSpPr>
                  <a:xfrm>
                    <a:off x="7117497" y="2583180"/>
                    <a:ext cx="28800" cy="132575"/>
                    <a:chOff x="7030086" y="2583180"/>
                    <a:chExt cx="28800" cy="132575"/>
                  </a:xfrm>
                </p:grpSpPr>
                <p:sp>
                  <p:nvSpPr>
                    <p:cNvPr id="1507" name="Oval 1506">
                      <a:extLst>
                        <a:ext uri="{FF2B5EF4-FFF2-40B4-BE49-F238E27FC236}">
                          <a16:creationId xmlns:a16="http://schemas.microsoft.com/office/drawing/2014/main" id="{A67B66EC-F874-4A26-874F-BF9467C5408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8" name="Oval 1507">
                      <a:extLst>
                        <a:ext uri="{FF2B5EF4-FFF2-40B4-BE49-F238E27FC236}">
                          <a16:creationId xmlns:a16="http://schemas.microsoft.com/office/drawing/2014/main" id="{EC30199E-0CA0-460C-AF6E-7E8C4BD71E8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9" name="Oval 1508">
                      <a:extLst>
                        <a:ext uri="{FF2B5EF4-FFF2-40B4-BE49-F238E27FC236}">
                          <a16:creationId xmlns:a16="http://schemas.microsoft.com/office/drawing/2014/main" id="{B39525DF-15E6-4D0F-BD6E-93B99798DE2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05" name="Oval 1504">
                    <a:extLst>
                      <a:ext uri="{FF2B5EF4-FFF2-40B4-BE49-F238E27FC236}">
                        <a16:creationId xmlns:a16="http://schemas.microsoft.com/office/drawing/2014/main" id="{04E913ED-9CCE-49B8-A342-E81A5B2C148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6" name="Oval 1505">
                    <a:extLst>
                      <a:ext uri="{FF2B5EF4-FFF2-40B4-BE49-F238E27FC236}">
                        <a16:creationId xmlns:a16="http://schemas.microsoft.com/office/drawing/2014/main" id="{FE81F965-3296-425C-BE09-E4A17C5E0759}"/>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7" name="Group 936">
                  <a:extLst>
                    <a:ext uri="{FF2B5EF4-FFF2-40B4-BE49-F238E27FC236}">
                      <a16:creationId xmlns:a16="http://schemas.microsoft.com/office/drawing/2014/main" id="{E4164CB6-6A35-4022-857F-83BCADB68D0C}"/>
                    </a:ext>
                  </a:extLst>
                </p:cNvPr>
                <p:cNvGrpSpPr/>
                <p:nvPr/>
              </p:nvGrpSpPr>
              <p:grpSpPr>
                <a:xfrm>
                  <a:off x="8418606" y="2544571"/>
                  <a:ext cx="45719" cy="217803"/>
                  <a:chOff x="7020561" y="2544571"/>
                  <a:chExt cx="45719" cy="217803"/>
                </a:xfrm>
              </p:grpSpPr>
              <p:grpSp>
                <p:nvGrpSpPr>
                  <p:cNvPr id="1498" name="Group 1497">
                    <a:extLst>
                      <a:ext uri="{FF2B5EF4-FFF2-40B4-BE49-F238E27FC236}">
                        <a16:creationId xmlns:a16="http://schemas.microsoft.com/office/drawing/2014/main" id="{2A130A46-8EDE-4543-98E1-EB11026C81E1}"/>
                      </a:ext>
                    </a:extLst>
                  </p:cNvPr>
                  <p:cNvGrpSpPr/>
                  <p:nvPr/>
                </p:nvGrpSpPr>
                <p:grpSpPr>
                  <a:xfrm>
                    <a:off x="7030086" y="2583180"/>
                    <a:ext cx="28800" cy="132575"/>
                    <a:chOff x="7030086" y="2583180"/>
                    <a:chExt cx="28800" cy="132575"/>
                  </a:xfrm>
                </p:grpSpPr>
                <p:sp>
                  <p:nvSpPr>
                    <p:cNvPr id="1501" name="Oval 1500">
                      <a:extLst>
                        <a:ext uri="{FF2B5EF4-FFF2-40B4-BE49-F238E27FC236}">
                          <a16:creationId xmlns:a16="http://schemas.microsoft.com/office/drawing/2014/main" id="{00E83974-8A14-4365-8FF8-82EF3E5AF35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2" name="Oval 1501">
                      <a:extLst>
                        <a:ext uri="{FF2B5EF4-FFF2-40B4-BE49-F238E27FC236}">
                          <a16:creationId xmlns:a16="http://schemas.microsoft.com/office/drawing/2014/main" id="{5A5E5413-C27D-4C31-B056-A1DC28B1204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3" name="Oval 1502">
                      <a:extLst>
                        <a:ext uri="{FF2B5EF4-FFF2-40B4-BE49-F238E27FC236}">
                          <a16:creationId xmlns:a16="http://schemas.microsoft.com/office/drawing/2014/main" id="{9517EEF2-134F-4354-9199-B3CFAFEB29F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99" name="Oval 1498">
                    <a:extLst>
                      <a:ext uri="{FF2B5EF4-FFF2-40B4-BE49-F238E27FC236}">
                        <a16:creationId xmlns:a16="http://schemas.microsoft.com/office/drawing/2014/main" id="{05EE4012-D65D-4648-82CD-9CF43029A2B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0" name="Oval 1499">
                    <a:extLst>
                      <a:ext uri="{FF2B5EF4-FFF2-40B4-BE49-F238E27FC236}">
                        <a16:creationId xmlns:a16="http://schemas.microsoft.com/office/drawing/2014/main" id="{1672538C-F861-46EE-93A2-B9C0EE0D7673}"/>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8" name="Group 937">
                  <a:extLst>
                    <a:ext uri="{FF2B5EF4-FFF2-40B4-BE49-F238E27FC236}">
                      <a16:creationId xmlns:a16="http://schemas.microsoft.com/office/drawing/2014/main" id="{F09C455C-1199-4CB8-AF70-DD0C8F115483}"/>
                    </a:ext>
                  </a:extLst>
                </p:cNvPr>
                <p:cNvGrpSpPr/>
                <p:nvPr/>
              </p:nvGrpSpPr>
              <p:grpSpPr>
                <a:xfrm>
                  <a:off x="8460971" y="2544571"/>
                  <a:ext cx="45719" cy="217803"/>
                  <a:chOff x="7064266" y="2544571"/>
                  <a:chExt cx="45719" cy="217803"/>
                </a:xfrm>
              </p:grpSpPr>
              <p:grpSp>
                <p:nvGrpSpPr>
                  <p:cNvPr id="1492" name="Group 1491">
                    <a:extLst>
                      <a:ext uri="{FF2B5EF4-FFF2-40B4-BE49-F238E27FC236}">
                        <a16:creationId xmlns:a16="http://schemas.microsoft.com/office/drawing/2014/main" id="{98A858A9-F928-408A-B6F6-825C92D0421C}"/>
                      </a:ext>
                    </a:extLst>
                  </p:cNvPr>
                  <p:cNvGrpSpPr/>
                  <p:nvPr/>
                </p:nvGrpSpPr>
                <p:grpSpPr>
                  <a:xfrm>
                    <a:off x="7073791" y="2583180"/>
                    <a:ext cx="28800" cy="132575"/>
                    <a:chOff x="7030086" y="2583180"/>
                    <a:chExt cx="28800" cy="132575"/>
                  </a:xfrm>
                </p:grpSpPr>
                <p:sp>
                  <p:nvSpPr>
                    <p:cNvPr id="1495" name="Oval 1494">
                      <a:extLst>
                        <a:ext uri="{FF2B5EF4-FFF2-40B4-BE49-F238E27FC236}">
                          <a16:creationId xmlns:a16="http://schemas.microsoft.com/office/drawing/2014/main" id="{06622801-8E18-48F9-BE73-D246EE77596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6" name="Oval 1495">
                      <a:extLst>
                        <a:ext uri="{FF2B5EF4-FFF2-40B4-BE49-F238E27FC236}">
                          <a16:creationId xmlns:a16="http://schemas.microsoft.com/office/drawing/2014/main" id="{34550F47-C009-4D12-B5CF-18B051781A0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7" name="Oval 1496">
                      <a:extLst>
                        <a:ext uri="{FF2B5EF4-FFF2-40B4-BE49-F238E27FC236}">
                          <a16:creationId xmlns:a16="http://schemas.microsoft.com/office/drawing/2014/main" id="{EA754EA0-EE35-42BE-9577-AEE4C874C51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93" name="Oval 1492">
                    <a:extLst>
                      <a:ext uri="{FF2B5EF4-FFF2-40B4-BE49-F238E27FC236}">
                        <a16:creationId xmlns:a16="http://schemas.microsoft.com/office/drawing/2014/main" id="{6DD2DD01-4999-4535-9121-9CB0FE553E83}"/>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4" name="Oval 1493">
                    <a:extLst>
                      <a:ext uri="{FF2B5EF4-FFF2-40B4-BE49-F238E27FC236}">
                        <a16:creationId xmlns:a16="http://schemas.microsoft.com/office/drawing/2014/main" id="{5BE5A0DA-5E93-4C14-942B-07FDF9FB7EF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9" name="Group 938">
                  <a:extLst>
                    <a:ext uri="{FF2B5EF4-FFF2-40B4-BE49-F238E27FC236}">
                      <a16:creationId xmlns:a16="http://schemas.microsoft.com/office/drawing/2014/main" id="{D61FC11E-2529-4623-81D7-89D552079AFC}"/>
                    </a:ext>
                  </a:extLst>
                </p:cNvPr>
                <p:cNvGrpSpPr/>
                <p:nvPr/>
              </p:nvGrpSpPr>
              <p:grpSpPr>
                <a:xfrm>
                  <a:off x="8503336" y="2544571"/>
                  <a:ext cx="45719" cy="217803"/>
                  <a:chOff x="7107972" y="2544571"/>
                  <a:chExt cx="45719" cy="217803"/>
                </a:xfrm>
              </p:grpSpPr>
              <p:grpSp>
                <p:nvGrpSpPr>
                  <p:cNvPr id="1486" name="Group 1485">
                    <a:extLst>
                      <a:ext uri="{FF2B5EF4-FFF2-40B4-BE49-F238E27FC236}">
                        <a16:creationId xmlns:a16="http://schemas.microsoft.com/office/drawing/2014/main" id="{3B44E563-72EF-47BE-B6F6-B1D0772FEE22}"/>
                      </a:ext>
                    </a:extLst>
                  </p:cNvPr>
                  <p:cNvGrpSpPr/>
                  <p:nvPr/>
                </p:nvGrpSpPr>
                <p:grpSpPr>
                  <a:xfrm>
                    <a:off x="7117497" y="2583180"/>
                    <a:ext cx="28800" cy="132575"/>
                    <a:chOff x="7030086" y="2583180"/>
                    <a:chExt cx="28800" cy="132575"/>
                  </a:xfrm>
                </p:grpSpPr>
                <p:sp>
                  <p:nvSpPr>
                    <p:cNvPr id="1489" name="Oval 1488">
                      <a:extLst>
                        <a:ext uri="{FF2B5EF4-FFF2-40B4-BE49-F238E27FC236}">
                          <a16:creationId xmlns:a16="http://schemas.microsoft.com/office/drawing/2014/main" id="{F695D42C-79B0-4825-B2CD-E800CBA26CC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0" name="Oval 1489">
                      <a:extLst>
                        <a:ext uri="{FF2B5EF4-FFF2-40B4-BE49-F238E27FC236}">
                          <a16:creationId xmlns:a16="http://schemas.microsoft.com/office/drawing/2014/main" id="{C5A4067D-409C-44EE-8AD6-B752404670F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1" name="Oval 1490">
                      <a:extLst>
                        <a:ext uri="{FF2B5EF4-FFF2-40B4-BE49-F238E27FC236}">
                          <a16:creationId xmlns:a16="http://schemas.microsoft.com/office/drawing/2014/main" id="{A1153BBA-437C-44F4-9D4F-C0580905545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87" name="Oval 1486">
                    <a:extLst>
                      <a:ext uri="{FF2B5EF4-FFF2-40B4-BE49-F238E27FC236}">
                        <a16:creationId xmlns:a16="http://schemas.microsoft.com/office/drawing/2014/main" id="{150DA003-8130-4903-8EDE-E6BED80A2923}"/>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8" name="Oval 1487">
                    <a:extLst>
                      <a:ext uri="{FF2B5EF4-FFF2-40B4-BE49-F238E27FC236}">
                        <a16:creationId xmlns:a16="http://schemas.microsoft.com/office/drawing/2014/main" id="{6D309CCA-0ED1-4085-AEEC-298CAE5EDB00}"/>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0" name="Group 939">
                  <a:extLst>
                    <a:ext uri="{FF2B5EF4-FFF2-40B4-BE49-F238E27FC236}">
                      <a16:creationId xmlns:a16="http://schemas.microsoft.com/office/drawing/2014/main" id="{66833974-1E7E-4E67-9093-50D3FB588AB1}"/>
                    </a:ext>
                  </a:extLst>
                </p:cNvPr>
                <p:cNvGrpSpPr/>
                <p:nvPr/>
              </p:nvGrpSpPr>
              <p:grpSpPr>
                <a:xfrm>
                  <a:off x="8545701" y="2544571"/>
                  <a:ext cx="45719" cy="217803"/>
                  <a:chOff x="7020561" y="2544571"/>
                  <a:chExt cx="45719" cy="217803"/>
                </a:xfrm>
              </p:grpSpPr>
              <p:grpSp>
                <p:nvGrpSpPr>
                  <p:cNvPr id="1480" name="Group 1479">
                    <a:extLst>
                      <a:ext uri="{FF2B5EF4-FFF2-40B4-BE49-F238E27FC236}">
                        <a16:creationId xmlns:a16="http://schemas.microsoft.com/office/drawing/2014/main" id="{1F69B4D9-B345-4B3C-AD8B-B1659391ED54}"/>
                      </a:ext>
                    </a:extLst>
                  </p:cNvPr>
                  <p:cNvGrpSpPr/>
                  <p:nvPr/>
                </p:nvGrpSpPr>
                <p:grpSpPr>
                  <a:xfrm>
                    <a:off x="7030086" y="2583180"/>
                    <a:ext cx="28800" cy="132575"/>
                    <a:chOff x="7030086" y="2583180"/>
                    <a:chExt cx="28800" cy="132575"/>
                  </a:xfrm>
                </p:grpSpPr>
                <p:sp>
                  <p:nvSpPr>
                    <p:cNvPr id="1483" name="Oval 1482">
                      <a:extLst>
                        <a:ext uri="{FF2B5EF4-FFF2-40B4-BE49-F238E27FC236}">
                          <a16:creationId xmlns:a16="http://schemas.microsoft.com/office/drawing/2014/main" id="{0C04ACAD-4EAD-463C-97A5-431F3BF1009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4" name="Oval 1483">
                      <a:extLst>
                        <a:ext uri="{FF2B5EF4-FFF2-40B4-BE49-F238E27FC236}">
                          <a16:creationId xmlns:a16="http://schemas.microsoft.com/office/drawing/2014/main" id="{6BF36444-0260-4F2B-92A6-12CC7BD45A5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5" name="Oval 1484">
                      <a:extLst>
                        <a:ext uri="{FF2B5EF4-FFF2-40B4-BE49-F238E27FC236}">
                          <a16:creationId xmlns:a16="http://schemas.microsoft.com/office/drawing/2014/main" id="{20F70C64-61C4-418E-8025-68139AE5076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81" name="Oval 1480">
                    <a:extLst>
                      <a:ext uri="{FF2B5EF4-FFF2-40B4-BE49-F238E27FC236}">
                        <a16:creationId xmlns:a16="http://schemas.microsoft.com/office/drawing/2014/main" id="{E3B66209-7355-4FCD-8A9A-9CB3CBA9EE7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2" name="Oval 1481">
                    <a:extLst>
                      <a:ext uri="{FF2B5EF4-FFF2-40B4-BE49-F238E27FC236}">
                        <a16:creationId xmlns:a16="http://schemas.microsoft.com/office/drawing/2014/main" id="{3EDD30C4-C8A3-4181-A9C0-EF53D45BF5BE}"/>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1" name="Group 940">
                  <a:extLst>
                    <a:ext uri="{FF2B5EF4-FFF2-40B4-BE49-F238E27FC236}">
                      <a16:creationId xmlns:a16="http://schemas.microsoft.com/office/drawing/2014/main" id="{8AF0CCE9-BABD-4C6A-A525-0115D33FAE22}"/>
                    </a:ext>
                  </a:extLst>
                </p:cNvPr>
                <p:cNvGrpSpPr/>
                <p:nvPr/>
              </p:nvGrpSpPr>
              <p:grpSpPr>
                <a:xfrm>
                  <a:off x="8588066" y="2544571"/>
                  <a:ext cx="45719" cy="217803"/>
                  <a:chOff x="7064266" y="2544571"/>
                  <a:chExt cx="45719" cy="217803"/>
                </a:xfrm>
              </p:grpSpPr>
              <p:grpSp>
                <p:nvGrpSpPr>
                  <p:cNvPr id="1474" name="Group 1473">
                    <a:extLst>
                      <a:ext uri="{FF2B5EF4-FFF2-40B4-BE49-F238E27FC236}">
                        <a16:creationId xmlns:a16="http://schemas.microsoft.com/office/drawing/2014/main" id="{0200B355-AE1F-4D81-AAB5-B28AC33F4E25}"/>
                      </a:ext>
                    </a:extLst>
                  </p:cNvPr>
                  <p:cNvGrpSpPr/>
                  <p:nvPr/>
                </p:nvGrpSpPr>
                <p:grpSpPr>
                  <a:xfrm>
                    <a:off x="7073791" y="2583180"/>
                    <a:ext cx="28800" cy="132575"/>
                    <a:chOff x="7030086" y="2583180"/>
                    <a:chExt cx="28800" cy="132575"/>
                  </a:xfrm>
                </p:grpSpPr>
                <p:sp>
                  <p:nvSpPr>
                    <p:cNvPr id="1477" name="Oval 1476">
                      <a:extLst>
                        <a:ext uri="{FF2B5EF4-FFF2-40B4-BE49-F238E27FC236}">
                          <a16:creationId xmlns:a16="http://schemas.microsoft.com/office/drawing/2014/main" id="{D2C84ACF-105B-4DBA-979A-BBEED7E03C0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8" name="Oval 1477">
                      <a:extLst>
                        <a:ext uri="{FF2B5EF4-FFF2-40B4-BE49-F238E27FC236}">
                          <a16:creationId xmlns:a16="http://schemas.microsoft.com/office/drawing/2014/main" id="{47F63468-324C-4A22-AE37-3A1AEB09A3B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9" name="Oval 1478">
                      <a:extLst>
                        <a:ext uri="{FF2B5EF4-FFF2-40B4-BE49-F238E27FC236}">
                          <a16:creationId xmlns:a16="http://schemas.microsoft.com/office/drawing/2014/main" id="{5EEB9743-1FF6-41AD-89E1-1C1CD7F2570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75" name="Oval 1474">
                    <a:extLst>
                      <a:ext uri="{FF2B5EF4-FFF2-40B4-BE49-F238E27FC236}">
                        <a16:creationId xmlns:a16="http://schemas.microsoft.com/office/drawing/2014/main" id="{680DC10D-D4A0-4A30-AE99-2888612AAA9B}"/>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6" name="Oval 1475">
                    <a:extLst>
                      <a:ext uri="{FF2B5EF4-FFF2-40B4-BE49-F238E27FC236}">
                        <a16:creationId xmlns:a16="http://schemas.microsoft.com/office/drawing/2014/main" id="{FADEF8FA-B15F-4DFC-BE20-D55EDB29C9E3}"/>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2" name="Group 941">
                  <a:extLst>
                    <a:ext uri="{FF2B5EF4-FFF2-40B4-BE49-F238E27FC236}">
                      <a16:creationId xmlns:a16="http://schemas.microsoft.com/office/drawing/2014/main" id="{FEFC5EC6-3FCA-49BB-B052-8C1CFE41D1C5}"/>
                    </a:ext>
                  </a:extLst>
                </p:cNvPr>
                <p:cNvGrpSpPr/>
                <p:nvPr/>
              </p:nvGrpSpPr>
              <p:grpSpPr>
                <a:xfrm>
                  <a:off x="8630431" y="2544571"/>
                  <a:ext cx="45719" cy="217803"/>
                  <a:chOff x="7107972" y="2544571"/>
                  <a:chExt cx="45719" cy="217803"/>
                </a:xfrm>
              </p:grpSpPr>
              <p:grpSp>
                <p:nvGrpSpPr>
                  <p:cNvPr id="1468" name="Group 1467">
                    <a:extLst>
                      <a:ext uri="{FF2B5EF4-FFF2-40B4-BE49-F238E27FC236}">
                        <a16:creationId xmlns:a16="http://schemas.microsoft.com/office/drawing/2014/main" id="{936F1483-8096-4BF5-9B22-58DA45F91591}"/>
                      </a:ext>
                    </a:extLst>
                  </p:cNvPr>
                  <p:cNvGrpSpPr/>
                  <p:nvPr/>
                </p:nvGrpSpPr>
                <p:grpSpPr>
                  <a:xfrm>
                    <a:off x="7117497" y="2583180"/>
                    <a:ext cx="28800" cy="132575"/>
                    <a:chOff x="7030086" y="2583180"/>
                    <a:chExt cx="28800" cy="132575"/>
                  </a:xfrm>
                </p:grpSpPr>
                <p:sp>
                  <p:nvSpPr>
                    <p:cNvPr id="1471" name="Oval 1470">
                      <a:extLst>
                        <a:ext uri="{FF2B5EF4-FFF2-40B4-BE49-F238E27FC236}">
                          <a16:creationId xmlns:a16="http://schemas.microsoft.com/office/drawing/2014/main" id="{D2CBC2F7-61E0-495D-A09B-8090E687282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2" name="Oval 1471">
                      <a:extLst>
                        <a:ext uri="{FF2B5EF4-FFF2-40B4-BE49-F238E27FC236}">
                          <a16:creationId xmlns:a16="http://schemas.microsoft.com/office/drawing/2014/main" id="{58FBB545-C6D8-4DDE-BA9E-F2951878CFC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3" name="Oval 1472">
                      <a:extLst>
                        <a:ext uri="{FF2B5EF4-FFF2-40B4-BE49-F238E27FC236}">
                          <a16:creationId xmlns:a16="http://schemas.microsoft.com/office/drawing/2014/main" id="{1DC25E0B-87FF-4C3F-AA1B-C63DD306829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69" name="Oval 1468">
                    <a:extLst>
                      <a:ext uri="{FF2B5EF4-FFF2-40B4-BE49-F238E27FC236}">
                        <a16:creationId xmlns:a16="http://schemas.microsoft.com/office/drawing/2014/main" id="{428EAFDE-58F1-490A-8CD6-0A97FA66CD42}"/>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0" name="Oval 1469">
                    <a:extLst>
                      <a:ext uri="{FF2B5EF4-FFF2-40B4-BE49-F238E27FC236}">
                        <a16:creationId xmlns:a16="http://schemas.microsoft.com/office/drawing/2014/main" id="{BDC0CF6F-009D-4840-863D-61B9AD654B4E}"/>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3" name="Group 942">
                  <a:extLst>
                    <a:ext uri="{FF2B5EF4-FFF2-40B4-BE49-F238E27FC236}">
                      <a16:creationId xmlns:a16="http://schemas.microsoft.com/office/drawing/2014/main" id="{5883F759-1AE9-4BB9-9E0E-C01517371194}"/>
                    </a:ext>
                  </a:extLst>
                </p:cNvPr>
                <p:cNvGrpSpPr/>
                <p:nvPr/>
              </p:nvGrpSpPr>
              <p:grpSpPr>
                <a:xfrm>
                  <a:off x="8672796" y="2544571"/>
                  <a:ext cx="45719" cy="217803"/>
                  <a:chOff x="7020561" y="2544571"/>
                  <a:chExt cx="45719" cy="217803"/>
                </a:xfrm>
              </p:grpSpPr>
              <p:grpSp>
                <p:nvGrpSpPr>
                  <p:cNvPr id="1462" name="Group 1461">
                    <a:extLst>
                      <a:ext uri="{FF2B5EF4-FFF2-40B4-BE49-F238E27FC236}">
                        <a16:creationId xmlns:a16="http://schemas.microsoft.com/office/drawing/2014/main" id="{388F21A9-3B69-41AD-B82D-829D370C66DB}"/>
                      </a:ext>
                    </a:extLst>
                  </p:cNvPr>
                  <p:cNvGrpSpPr/>
                  <p:nvPr/>
                </p:nvGrpSpPr>
                <p:grpSpPr>
                  <a:xfrm>
                    <a:off x="7030086" y="2583180"/>
                    <a:ext cx="28800" cy="132575"/>
                    <a:chOff x="7030086" y="2583180"/>
                    <a:chExt cx="28800" cy="132575"/>
                  </a:xfrm>
                </p:grpSpPr>
                <p:sp>
                  <p:nvSpPr>
                    <p:cNvPr id="1465" name="Oval 1464">
                      <a:extLst>
                        <a:ext uri="{FF2B5EF4-FFF2-40B4-BE49-F238E27FC236}">
                          <a16:creationId xmlns:a16="http://schemas.microsoft.com/office/drawing/2014/main" id="{329CFA0A-5B25-4B95-B5EF-B86FE40C667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6" name="Oval 1465">
                      <a:extLst>
                        <a:ext uri="{FF2B5EF4-FFF2-40B4-BE49-F238E27FC236}">
                          <a16:creationId xmlns:a16="http://schemas.microsoft.com/office/drawing/2014/main" id="{FD919E8A-9DEE-4B98-964C-8BDF40C5A67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7" name="Oval 1466">
                      <a:extLst>
                        <a:ext uri="{FF2B5EF4-FFF2-40B4-BE49-F238E27FC236}">
                          <a16:creationId xmlns:a16="http://schemas.microsoft.com/office/drawing/2014/main" id="{BB040C7C-A950-4D2A-ACF0-87DAA26D7BD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63" name="Oval 1462">
                    <a:extLst>
                      <a:ext uri="{FF2B5EF4-FFF2-40B4-BE49-F238E27FC236}">
                        <a16:creationId xmlns:a16="http://schemas.microsoft.com/office/drawing/2014/main" id="{BA5814AD-206A-44C1-A968-F722774D918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 name="Oval 1463">
                    <a:extLst>
                      <a:ext uri="{FF2B5EF4-FFF2-40B4-BE49-F238E27FC236}">
                        <a16:creationId xmlns:a16="http://schemas.microsoft.com/office/drawing/2014/main" id="{A11C8677-B471-4939-B8AA-08E81276FBF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4" name="Group 943">
                  <a:extLst>
                    <a:ext uri="{FF2B5EF4-FFF2-40B4-BE49-F238E27FC236}">
                      <a16:creationId xmlns:a16="http://schemas.microsoft.com/office/drawing/2014/main" id="{89303DAF-956B-402C-9CF6-5D938725F204}"/>
                    </a:ext>
                  </a:extLst>
                </p:cNvPr>
                <p:cNvGrpSpPr/>
                <p:nvPr/>
              </p:nvGrpSpPr>
              <p:grpSpPr>
                <a:xfrm>
                  <a:off x="8715161" y="2544571"/>
                  <a:ext cx="45719" cy="217803"/>
                  <a:chOff x="7064266" y="2544571"/>
                  <a:chExt cx="45719" cy="217803"/>
                </a:xfrm>
              </p:grpSpPr>
              <p:grpSp>
                <p:nvGrpSpPr>
                  <p:cNvPr id="1456" name="Group 1455">
                    <a:extLst>
                      <a:ext uri="{FF2B5EF4-FFF2-40B4-BE49-F238E27FC236}">
                        <a16:creationId xmlns:a16="http://schemas.microsoft.com/office/drawing/2014/main" id="{46181C7E-56FF-4557-BED4-41206AE70140}"/>
                      </a:ext>
                    </a:extLst>
                  </p:cNvPr>
                  <p:cNvGrpSpPr/>
                  <p:nvPr/>
                </p:nvGrpSpPr>
                <p:grpSpPr>
                  <a:xfrm>
                    <a:off x="7073791" y="2583180"/>
                    <a:ext cx="28800" cy="132575"/>
                    <a:chOff x="7030086" y="2583180"/>
                    <a:chExt cx="28800" cy="132575"/>
                  </a:xfrm>
                </p:grpSpPr>
                <p:sp>
                  <p:nvSpPr>
                    <p:cNvPr id="1459" name="Oval 1458">
                      <a:extLst>
                        <a:ext uri="{FF2B5EF4-FFF2-40B4-BE49-F238E27FC236}">
                          <a16:creationId xmlns:a16="http://schemas.microsoft.com/office/drawing/2014/main" id="{E07BCB47-F0D9-43E6-A22A-A83B100E6BD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0" name="Oval 1459">
                      <a:extLst>
                        <a:ext uri="{FF2B5EF4-FFF2-40B4-BE49-F238E27FC236}">
                          <a16:creationId xmlns:a16="http://schemas.microsoft.com/office/drawing/2014/main" id="{664F4D5E-EC7C-49D2-90DC-83CEB082524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1" name="Oval 1460">
                      <a:extLst>
                        <a:ext uri="{FF2B5EF4-FFF2-40B4-BE49-F238E27FC236}">
                          <a16:creationId xmlns:a16="http://schemas.microsoft.com/office/drawing/2014/main" id="{FB3FBAD8-7C60-4CD1-8DBB-2B360D38D50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57" name="Oval 1456">
                    <a:extLst>
                      <a:ext uri="{FF2B5EF4-FFF2-40B4-BE49-F238E27FC236}">
                        <a16:creationId xmlns:a16="http://schemas.microsoft.com/office/drawing/2014/main" id="{69258A49-9EFC-4A5F-BA99-9E92352D89AB}"/>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8" name="Oval 1457">
                    <a:extLst>
                      <a:ext uri="{FF2B5EF4-FFF2-40B4-BE49-F238E27FC236}">
                        <a16:creationId xmlns:a16="http://schemas.microsoft.com/office/drawing/2014/main" id="{D2D3E612-868A-435D-B88A-DA9E019D69D1}"/>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5" name="Group 944">
                  <a:extLst>
                    <a:ext uri="{FF2B5EF4-FFF2-40B4-BE49-F238E27FC236}">
                      <a16:creationId xmlns:a16="http://schemas.microsoft.com/office/drawing/2014/main" id="{350FA1A1-BBCA-4EE3-9AA6-F8B940721F22}"/>
                    </a:ext>
                  </a:extLst>
                </p:cNvPr>
                <p:cNvGrpSpPr/>
                <p:nvPr/>
              </p:nvGrpSpPr>
              <p:grpSpPr>
                <a:xfrm>
                  <a:off x="8757526" y="2544571"/>
                  <a:ext cx="45719" cy="217803"/>
                  <a:chOff x="7107972" y="2544571"/>
                  <a:chExt cx="45719" cy="217803"/>
                </a:xfrm>
              </p:grpSpPr>
              <p:grpSp>
                <p:nvGrpSpPr>
                  <p:cNvPr id="1450" name="Group 1449">
                    <a:extLst>
                      <a:ext uri="{FF2B5EF4-FFF2-40B4-BE49-F238E27FC236}">
                        <a16:creationId xmlns:a16="http://schemas.microsoft.com/office/drawing/2014/main" id="{98C4B861-635C-4B0A-80B6-A7B25B5239EB}"/>
                      </a:ext>
                    </a:extLst>
                  </p:cNvPr>
                  <p:cNvGrpSpPr/>
                  <p:nvPr/>
                </p:nvGrpSpPr>
                <p:grpSpPr>
                  <a:xfrm>
                    <a:off x="7117497" y="2583180"/>
                    <a:ext cx="28800" cy="132575"/>
                    <a:chOff x="7030086" y="2583180"/>
                    <a:chExt cx="28800" cy="132575"/>
                  </a:xfrm>
                </p:grpSpPr>
                <p:sp>
                  <p:nvSpPr>
                    <p:cNvPr id="1453" name="Oval 1452">
                      <a:extLst>
                        <a:ext uri="{FF2B5EF4-FFF2-40B4-BE49-F238E27FC236}">
                          <a16:creationId xmlns:a16="http://schemas.microsoft.com/office/drawing/2014/main" id="{F37AAD1E-94D9-41F0-B595-C7DFC962B5B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4" name="Oval 1453">
                      <a:extLst>
                        <a:ext uri="{FF2B5EF4-FFF2-40B4-BE49-F238E27FC236}">
                          <a16:creationId xmlns:a16="http://schemas.microsoft.com/office/drawing/2014/main" id="{C93E3C2C-E543-4F0B-937A-4E76470C43F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5" name="Oval 1454">
                      <a:extLst>
                        <a:ext uri="{FF2B5EF4-FFF2-40B4-BE49-F238E27FC236}">
                          <a16:creationId xmlns:a16="http://schemas.microsoft.com/office/drawing/2014/main" id="{47AEB7CE-8BD2-4F78-9BA8-9F1108DFDA1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51" name="Oval 1450">
                    <a:extLst>
                      <a:ext uri="{FF2B5EF4-FFF2-40B4-BE49-F238E27FC236}">
                        <a16:creationId xmlns:a16="http://schemas.microsoft.com/office/drawing/2014/main" id="{558A12EC-8349-4A9D-8E3E-845F0D584E78}"/>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2" name="Oval 1451">
                    <a:extLst>
                      <a:ext uri="{FF2B5EF4-FFF2-40B4-BE49-F238E27FC236}">
                        <a16:creationId xmlns:a16="http://schemas.microsoft.com/office/drawing/2014/main" id="{DA07348F-4B0C-45A0-854E-C7208B8A1C54}"/>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6" name="Group 945">
                  <a:extLst>
                    <a:ext uri="{FF2B5EF4-FFF2-40B4-BE49-F238E27FC236}">
                      <a16:creationId xmlns:a16="http://schemas.microsoft.com/office/drawing/2014/main" id="{5D6CA6EF-4FF6-45E3-B0B3-9EA3D461AF5E}"/>
                    </a:ext>
                  </a:extLst>
                </p:cNvPr>
                <p:cNvGrpSpPr/>
                <p:nvPr/>
              </p:nvGrpSpPr>
              <p:grpSpPr>
                <a:xfrm>
                  <a:off x="8799891" y="2544571"/>
                  <a:ext cx="45719" cy="217803"/>
                  <a:chOff x="7020561" y="2544571"/>
                  <a:chExt cx="45719" cy="217803"/>
                </a:xfrm>
              </p:grpSpPr>
              <p:grpSp>
                <p:nvGrpSpPr>
                  <p:cNvPr id="1444" name="Group 1443">
                    <a:extLst>
                      <a:ext uri="{FF2B5EF4-FFF2-40B4-BE49-F238E27FC236}">
                        <a16:creationId xmlns:a16="http://schemas.microsoft.com/office/drawing/2014/main" id="{778F34D3-1AE1-4EF2-8FA2-54863CACA6C9}"/>
                      </a:ext>
                    </a:extLst>
                  </p:cNvPr>
                  <p:cNvGrpSpPr/>
                  <p:nvPr/>
                </p:nvGrpSpPr>
                <p:grpSpPr>
                  <a:xfrm>
                    <a:off x="7030086" y="2583180"/>
                    <a:ext cx="28800" cy="132575"/>
                    <a:chOff x="7030086" y="2583180"/>
                    <a:chExt cx="28800" cy="132575"/>
                  </a:xfrm>
                </p:grpSpPr>
                <p:sp>
                  <p:nvSpPr>
                    <p:cNvPr id="1447" name="Oval 1446">
                      <a:extLst>
                        <a:ext uri="{FF2B5EF4-FFF2-40B4-BE49-F238E27FC236}">
                          <a16:creationId xmlns:a16="http://schemas.microsoft.com/office/drawing/2014/main" id="{AB151242-68F3-4F31-B12C-7406B8888DB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8" name="Oval 1447">
                      <a:extLst>
                        <a:ext uri="{FF2B5EF4-FFF2-40B4-BE49-F238E27FC236}">
                          <a16:creationId xmlns:a16="http://schemas.microsoft.com/office/drawing/2014/main" id="{3C588C02-21EA-4460-A19F-C582225A7FE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9" name="Oval 1448">
                      <a:extLst>
                        <a:ext uri="{FF2B5EF4-FFF2-40B4-BE49-F238E27FC236}">
                          <a16:creationId xmlns:a16="http://schemas.microsoft.com/office/drawing/2014/main" id="{084F9FD9-B92C-458B-81CC-8C757258F4E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45" name="Oval 1444">
                    <a:extLst>
                      <a:ext uri="{FF2B5EF4-FFF2-40B4-BE49-F238E27FC236}">
                        <a16:creationId xmlns:a16="http://schemas.microsoft.com/office/drawing/2014/main" id="{B5406439-3F48-4164-8DFA-3B32C14ECC26}"/>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6" name="Oval 1445">
                    <a:extLst>
                      <a:ext uri="{FF2B5EF4-FFF2-40B4-BE49-F238E27FC236}">
                        <a16:creationId xmlns:a16="http://schemas.microsoft.com/office/drawing/2014/main" id="{1DDB7451-B9C6-46FE-BDCF-1D4D47E3FA56}"/>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7" name="Group 946">
                  <a:extLst>
                    <a:ext uri="{FF2B5EF4-FFF2-40B4-BE49-F238E27FC236}">
                      <a16:creationId xmlns:a16="http://schemas.microsoft.com/office/drawing/2014/main" id="{7BE4BDAE-8B0F-4AC1-B5C6-BF6D0CAED114}"/>
                    </a:ext>
                  </a:extLst>
                </p:cNvPr>
                <p:cNvGrpSpPr/>
                <p:nvPr/>
              </p:nvGrpSpPr>
              <p:grpSpPr>
                <a:xfrm>
                  <a:off x="8842256" y="2544571"/>
                  <a:ext cx="45719" cy="217803"/>
                  <a:chOff x="7064266" y="2544571"/>
                  <a:chExt cx="45719" cy="217803"/>
                </a:xfrm>
              </p:grpSpPr>
              <p:grpSp>
                <p:nvGrpSpPr>
                  <p:cNvPr id="1438" name="Group 1437">
                    <a:extLst>
                      <a:ext uri="{FF2B5EF4-FFF2-40B4-BE49-F238E27FC236}">
                        <a16:creationId xmlns:a16="http://schemas.microsoft.com/office/drawing/2014/main" id="{AF729CC5-3D29-4EE8-9322-C9BB32782A26}"/>
                      </a:ext>
                    </a:extLst>
                  </p:cNvPr>
                  <p:cNvGrpSpPr/>
                  <p:nvPr/>
                </p:nvGrpSpPr>
                <p:grpSpPr>
                  <a:xfrm>
                    <a:off x="7073791" y="2583180"/>
                    <a:ext cx="28800" cy="132575"/>
                    <a:chOff x="7030086" y="2583180"/>
                    <a:chExt cx="28800" cy="132575"/>
                  </a:xfrm>
                </p:grpSpPr>
                <p:sp>
                  <p:nvSpPr>
                    <p:cNvPr id="1441" name="Oval 1440">
                      <a:extLst>
                        <a:ext uri="{FF2B5EF4-FFF2-40B4-BE49-F238E27FC236}">
                          <a16:creationId xmlns:a16="http://schemas.microsoft.com/office/drawing/2014/main" id="{F8B3BB6B-DDA4-4D99-B9C7-598EEA34DC2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2" name="Oval 1441">
                      <a:extLst>
                        <a:ext uri="{FF2B5EF4-FFF2-40B4-BE49-F238E27FC236}">
                          <a16:creationId xmlns:a16="http://schemas.microsoft.com/office/drawing/2014/main" id="{E2CC1377-B980-4E43-ADDE-14E15AAFF91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3" name="Oval 1442">
                      <a:extLst>
                        <a:ext uri="{FF2B5EF4-FFF2-40B4-BE49-F238E27FC236}">
                          <a16:creationId xmlns:a16="http://schemas.microsoft.com/office/drawing/2014/main" id="{6FA68267-AB4F-412D-A7DC-8D20C97B823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39" name="Oval 1438">
                    <a:extLst>
                      <a:ext uri="{FF2B5EF4-FFF2-40B4-BE49-F238E27FC236}">
                        <a16:creationId xmlns:a16="http://schemas.microsoft.com/office/drawing/2014/main" id="{C02869FF-8200-41DC-8914-5D1B3D3B2C07}"/>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0" name="Oval 1439">
                    <a:extLst>
                      <a:ext uri="{FF2B5EF4-FFF2-40B4-BE49-F238E27FC236}">
                        <a16:creationId xmlns:a16="http://schemas.microsoft.com/office/drawing/2014/main" id="{830A405A-E7F7-43CF-8DE1-54BE2C14C9A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8" name="Group 947">
                  <a:extLst>
                    <a:ext uri="{FF2B5EF4-FFF2-40B4-BE49-F238E27FC236}">
                      <a16:creationId xmlns:a16="http://schemas.microsoft.com/office/drawing/2014/main" id="{E407C7D8-890C-4030-83BE-9762CD1E7C3A}"/>
                    </a:ext>
                  </a:extLst>
                </p:cNvPr>
                <p:cNvGrpSpPr/>
                <p:nvPr/>
              </p:nvGrpSpPr>
              <p:grpSpPr>
                <a:xfrm>
                  <a:off x="8884621" y="2544571"/>
                  <a:ext cx="45719" cy="217803"/>
                  <a:chOff x="7107972" y="2544571"/>
                  <a:chExt cx="45719" cy="217803"/>
                </a:xfrm>
              </p:grpSpPr>
              <p:grpSp>
                <p:nvGrpSpPr>
                  <p:cNvPr id="1432" name="Group 1431">
                    <a:extLst>
                      <a:ext uri="{FF2B5EF4-FFF2-40B4-BE49-F238E27FC236}">
                        <a16:creationId xmlns:a16="http://schemas.microsoft.com/office/drawing/2014/main" id="{0A1BAA51-CDEF-4D7C-B74C-67C3150A4907}"/>
                      </a:ext>
                    </a:extLst>
                  </p:cNvPr>
                  <p:cNvGrpSpPr/>
                  <p:nvPr/>
                </p:nvGrpSpPr>
                <p:grpSpPr>
                  <a:xfrm>
                    <a:off x="7117497" y="2583180"/>
                    <a:ext cx="28800" cy="132575"/>
                    <a:chOff x="7030086" y="2583180"/>
                    <a:chExt cx="28800" cy="132575"/>
                  </a:xfrm>
                </p:grpSpPr>
                <p:sp>
                  <p:nvSpPr>
                    <p:cNvPr id="1435" name="Oval 1434">
                      <a:extLst>
                        <a:ext uri="{FF2B5EF4-FFF2-40B4-BE49-F238E27FC236}">
                          <a16:creationId xmlns:a16="http://schemas.microsoft.com/office/drawing/2014/main" id="{9D154098-1C00-4FDD-9F36-3E632CCA1CA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6" name="Oval 1435">
                      <a:extLst>
                        <a:ext uri="{FF2B5EF4-FFF2-40B4-BE49-F238E27FC236}">
                          <a16:creationId xmlns:a16="http://schemas.microsoft.com/office/drawing/2014/main" id="{682D5BA0-7795-4520-9CA0-CB9335FEBCF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7" name="Oval 1436">
                      <a:extLst>
                        <a:ext uri="{FF2B5EF4-FFF2-40B4-BE49-F238E27FC236}">
                          <a16:creationId xmlns:a16="http://schemas.microsoft.com/office/drawing/2014/main" id="{53853205-A972-4CDB-A668-738EFA6332E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33" name="Oval 1432">
                    <a:extLst>
                      <a:ext uri="{FF2B5EF4-FFF2-40B4-BE49-F238E27FC236}">
                        <a16:creationId xmlns:a16="http://schemas.microsoft.com/office/drawing/2014/main" id="{92B31252-6857-4B23-A1E0-35F531801B0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 name="Oval 1433">
                    <a:extLst>
                      <a:ext uri="{FF2B5EF4-FFF2-40B4-BE49-F238E27FC236}">
                        <a16:creationId xmlns:a16="http://schemas.microsoft.com/office/drawing/2014/main" id="{0A42598B-201E-4CF3-9254-84F00CB347FE}"/>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9" name="Group 948">
                  <a:extLst>
                    <a:ext uri="{FF2B5EF4-FFF2-40B4-BE49-F238E27FC236}">
                      <a16:creationId xmlns:a16="http://schemas.microsoft.com/office/drawing/2014/main" id="{1D6FDDB3-8010-4383-AA46-145701C3D119}"/>
                    </a:ext>
                  </a:extLst>
                </p:cNvPr>
                <p:cNvGrpSpPr/>
                <p:nvPr/>
              </p:nvGrpSpPr>
              <p:grpSpPr>
                <a:xfrm>
                  <a:off x="8926986" y="2544571"/>
                  <a:ext cx="45719" cy="217803"/>
                  <a:chOff x="7020561" y="2544571"/>
                  <a:chExt cx="45719" cy="217803"/>
                </a:xfrm>
              </p:grpSpPr>
              <p:grpSp>
                <p:nvGrpSpPr>
                  <p:cNvPr id="1426" name="Group 1425">
                    <a:extLst>
                      <a:ext uri="{FF2B5EF4-FFF2-40B4-BE49-F238E27FC236}">
                        <a16:creationId xmlns:a16="http://schemas.microsoft.com/office/drawing/2014/main" id="{7A89ABBE-B328-4509-81D1-85A2F296E0DD}"/>
                      </a:ext>
                    </a:extLst>
                  </p:cNvPr>
                  <p:cNvGrpSpPr/>
                  <p:nvPr/>
                </p:nvGrpSpPr>
                <p:grpSpPr>
                  <a:xfrm>
                    <a:off x="7030086" y="2583180"/>
                    <a:ext cx="28800" cy="132575"/>
                    <a:chOff x="7030086" y="2583180"/>
                    <a:chExt cx="28800" cy="132575"/>
                  </a:xfrm>
                </p:grpSpPr>
                <p:sp>
                  <p:nvSpPr>
                    <p:cNvPr id="1429" name="Oval 1428">
                      <a:extLst>
                        <a:ext uri="{FF2B5EF4-FFF2-40B4-BE49-F238E27FC236}">
                          <a16:creationId xmlns:a16="http://schemas.microsoft.com/office/drawing/2014/main" id="{5D019B20-B952-44A2-A7EB-F0193CD325A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0" name="Oval 1429">
                      <a:extLst>
                        <a:ext uri="{FF2B5EF4-FFF2-40B4-BE49-F238E27FC236}">
                          <a16:creationId xmlns:a16="http://schemas.microsoft.com/office/drawing/2014/main" id="{C38A0322-33F2-4827-9888-44B24BC0488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1" name="Oval 1430">
                      <a:extLst>
                        <a:ext uri="{FF2B5EF4-FFF2-40B4-BE49-F238E27FC236}">
                          <a16:creationId xmlns:a16="http://schemas.microsoft.com/office/drawing/2014/main" id="{570BC369-EC2F-49A4-965C-274B8ED46D5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27" name="Oval 1426">
                    <a:extLst>
                      <a:ext uri="{FF2B5EF4-FFF2-40B4-BE49-F238E27FC236}">
                        <a16:creationId xmlns:a16="http://schemas.microsoft.com/office/drawing/2014/main" id="{5D3A4C54-C458-4E6B-BB66-A6621F4F068A}"/>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8" name="Oval 1427">
                    <a:extLst>
                      <a:ext uri="{FF2B5EF4-FFF2-40B4-BE49-F238E27FC236}">
                        <a16:creationId xmlns:a16="http://schemas.microsoft.com/office/drawing/2014/main" id="{50BD00AE-4980-4D72-AFDA-24030246B409}"/>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0" name="Group 949">
                  <a:extLst>
                    <a:ext uri="{FF2B5EF4-FFF2-40B4-BE49-F238E27FC236}">
                      <a16:creationId xmlns:a16="http://schemas.microsoft.com/office/drawing/2014/main" id="{895C8B85-7D76-4443-8F49-CEAC3CBC7D52}"/>
                    </a:ext>
                  </a:extLst>
                </p:cNvPr>
                <p:cNvGrpSpPr/>
                <p:nvPr/>
              </p:nvGrpSpPr>
              <p:grpSpPr>
                <a:xfrm>
                  <a:off x="8969351" y="2544571"/>
                  <a:ext cx="45719" cy="217803"/>
                  <a:chOff x="7064266" y="2544571"/>
                  <a:chExt cx="45719" cy="217803"/>
                </a:xfrm>
              </p:grpSpPr>
              <p:grpSp>
                <p:nvGrpSpPr>
                  <p:cNvPr id="1420" name="Group 1419">
                    <a:extLst>
                      <a:ext uri="{FF2B5EF4-FFF2-40B4-BE49-F238E27FC236}">
                        <a16:creationId xmlns:a16="http://schemas.microsoft.com/office/drawing/2014/main" id="{17AEA3F1-C62C-4EEE-AA61-DA5B9D8F9815}"/>
                      </a:ext>
                    </a:extLst>
                  </p:cNvPr>
                  <p:cNvGrpSpPr/>
                  <p:nvPr/>
                </p:nvGrpSpPr>
                <p:grpSpPr>
                  <a:xfrm>
                    <a:off x="7073791" y="2583180"/>
                    <a:ext cx="28800" cy="132575"/>
                    <a:chOff x="7030086" y="2583180"/>
                    <a:chExt cx="28800" cy="132575"/>
                  </a:xfrm>
                </p:grpSpPr>
                <p:sp>
                  <p:nvSpPr>
                    <p:cNvPr id="1423" name="Oval 1422">
                      <a:extLst>
                        <a:ext uri="{FF2B5EF4-FFF2-40B4-BE49-F238E27FC236}">
                          <a16:creationId xmlns:a16="http://schemas.microsoft.com/office/drawing/2014/main" id="{6235944A-7E0F-4594-ABA0-231B01D6A96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4" name="Oval 1423">
                      <a:extLst>
                        <a:ext uri="{FF2B5EF4-FFF2-40B4-BE49-F238E27FC236}">
                          <a16:creationId xmlns:a16="http://schemas.microsoft.com/office/drawing/2014/main" id="{1DB834CB-8527-4331-812F-EB2AC8F91E0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5" name="Oval 1424">
                      <a:extLst>
                        <a:ext uri="{FF2B5EF4-FFF2-40B4-BE49-F238E27FC236}">
                          <a16:creationId xmlns:a16="http://schemas.microsoft.com/office/drawing/2014/main" id="{3167E93C-B29A-48FA-8992-1D8FC334515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21" name="Oval 1420">
                    <a:extLst>
                      <a:ext uri="{FF2B5EF4-FFF2-40B4-BE49-F238E27FC236}">
                        <a16:creationId xmlns:a16="http://schemas.microsoft.com/office/drawing/2014/main" id="{5DCA6EF6-6347-4269-8FE5-7230F2A588A7}"/>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2" name="Oval 1421">
                    <a:extLst>
                      <a:ext uri="{FF2B5EF4-FFF2-40B4-BE49-F238E27FC236}">
                        <a16:creationId xmlns:a16="http://schemas.microsoft.com/office/drawing/2014/main" id="{0EA97CCD-0EDC-437C-B50B-BB4C23BB35D5}"/>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1" name="Group 950">
                  <a:extLst>
                    <a:ext uri="{FF2B5EF4-FFF2-40B4-BE49-F238E27FC236}">
                      <a16:creationId xmlns:a16="http://schemas.microsoft.com/office/drawing/2014/main" id="{0A70B48E-1C81-42A5-925A-D0CE507D4942}"/>
                    </a:ext>
                  </a:extLst>
                </p:cNvPr>
                <p:cNvGrpSpPr/>
                <p:nvPr/>
              </p:nvGrpSpPr>
              <p:grpSpPr>
                <a:xfrm>
                  <a:off x="9011716" y="2544571"/>
                  <a:ext cx="45719" cy="217803"/>
                  <a:chOff x="7107972" y="2544571"/>
                  <a:chExt cx="45719" cy="217803"/>
                </a:xfrm>
              </p:grpSpPr>
              <p:grpSp>
                <p:nvGrpSpPr>
                  <p:cNvPr id="1414" name="Group 1413">
                    <a:extLst>
                      <a:ext uri="{FF2B5EF4-FFF2-40B4-BE49-F238E27FC236}">
                        <a16:creationId xmlns:a16="http://schemas.microsoft.com/office/drawing/2014/main" id="{8DB04691-B07B-43AF-8C74-1CE809E7F9DB}"/>
                      </a:ext>
                    </a:extLst>
                  </p:cNvPr>
                  <p:cNvGrpSpPr/>
                  <p:nvPr/>
                </p:nvGrpSpPr>
                <p:grpSpPr>
                  <a:xfrm>
                    <a:off x="7117497" y="2583180"/>
                    <a:ext cx="28800" cy="132575"/>
                    <a:chOff x="7030086" y="2583180"/>
                    <a:chExt cx="28800" cy="132575"/>
                  </a:xfrm>
                </p:grpSpPr>
                <p:sp>
                  <p:nvSpPr>
                    <p:cNvPr id="1417" name="Oval 1416">
                      <a:extLst>
                        <a:ext uri="{FF2B5EF4-FFF2-40B4-BE49-F238E27FC236}">
                          <a16:creationId xmlns:a16="http://schemas.microsoft.com/office/drawing/2014/main" id="{6332CBFB-7B88-42A2-AE18-B94B16230D9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8" name="Oval 1417">
                      <a:extLst>
                        <a:ext uri="{FF2B5EF4-FFF2-40B4-BE49-F238E27FC236}">
                          <a16:creationId xmlns:a16="http://schemas.microsoft.com/office/drawing/2014/main" id="{55214A8E-ACDC-4C6A-91DB-C8B4F398160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9" name="Oval 1418">
                      <a:extLst>
                        <a:ext uri="{FF2B5EF4-FFF2-40B4-BE49-F238E27FC236}">
                          <a16:creationId xmlns:a16="http://schemas.microsoft.com/office/drawing/2014/main" id="{F8F9EA53-4497-46B5-B7BC-06E45DB638F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15" name="Oval 1414">
                    <a:extLst>
                      <a:ext uri="{FF2B5EF4-FFF2-40B4-BE49-F238E27FC236}">
                        <a16:creationId xmlns:a16="http://schemas.microsoft.com/office/drawing/2014/main" id="{1495F681-E10B-4D17-B8D8-06410B02949C}"/>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6" name="Oval 1415">
                    <a:extLst>
                      <a:ext uri="{FF2B5EF4-FFF2-40B4-BE49-F238E27FC236}">
                        <a16:creationId xmlns:a16="http://schemas.microsoft.com/office/drawing/2014/main" id="{5F56EF09-6DED-4B41-AC4E-7433252CFECA}"/>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2" name="Group 951">
                  <a:extLst>
                    <a:ext uri="{FF2B5EF4-FFF2-40B4-BE49-F238E27FC236}">
                      <a16:creationId xmlns:a16="http://schemas.microsoft.com/office/drawing/2014/main" id="{E6E172EF-8FFA-459D-BCE2-E0A4A7ADFDA3}"/>
                    </a:ext>
                  </a:extLst>
                </p:cNvPr>
                <p:cNvGrpSpPr/>
                <p:nvPr/>
              </p:nvGrpSpPr>
              <p:grpSpPr>
                <a:xfrm>
                  <a:off x="9054081" y="2544571"/>
                  <a:ext cx="45719" cy="217803"/>
                  <a:chOff x="7020561" y="2544571"/>
                  <a:chExt cx="45719" cy="217803"/>
                </a:xfrm>
              </p:grpSpPr>
              <p:grpSp>
                <p:nvGrpSpPr>
                  <p:cNvPr id="1408" name="Group 1407">
                    <a:extLst>
                      <a:ext uri="{FF2B5EF4-FFF2-40B4-BE49-F238E27FC236}">
                        <a16:creationId xmlns:a16="http://schemas.microsoft.com/office/drawing/2014/main" id="{83698D7A-6132-4594-BE01-5F4303C0F479}"/>
                      </a:ext>
                    </a:extLst>
                  </p:cNvPr>
                  <p:cNvGrpSpPr/>
                  <p:nvPr/>
                </p:nvGrpSpPr>
                <p:grpSpPr>
                  <a:xfrm>
                    <a:off x="7030086" y="2583180"/>
                    <a:ext cx="28800" cy="132575"/>
                    <a:chOff x="7030086" y="2583180"/>
                    <a:chExt cx="28800" cy="132575"/>
                  </a:xfrm>
                </p:grpSpPr>
                <p:sp>
                  <p:nvSpPr>
                    <p:cNvPr id="1411" name="Oval 1410">
                      <a:extLst>
                        <a:ext uri="{FF2B5EF4-FFF2-40B4-BE49-F238E27FC236}">
                          <a16:creationId xmlns:a16="http://schemas.microsoft.com/office/drawing/2014/main" id="{FF7A5B12-7740-47F8-8E96-5AE8DFDD629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2" name="Oval 1411">
                      <a:extLst>
                        <a:ext uri="{FF2B5EF4-FFF2-40B4-BE49-F238E27FC236}">
                          <a16:creationId xmlns:a16="http://schemas.microsoft.com/office/drawing/2014/main" id="{0D7F0AA0-CF66-4155-88CE-41D80B925F9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3" name="Oval 1412">
                      <a:extLst>
                        <a:ext uri="{FF2B5EF4-FFF2-40B4-BE49-F238E27FC236}">
                          <a16:creationId xmlns:a16="http://schemas.microsoft.com/office/drawing/2014/main" id="{91B9F3BE-0DF9-415B-9E9E-4B340573AEB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9" name="Oval 1408">
                    <a:extLst>
                      <a:ext uri="{FF2B5EF4-FFF2-40B4-BE49-F238E27FC236}">
                        <a16:creationId xmlns:a16="http://schemas.microsoft.com/office/drawing/2014/main" id="{32109D1E-82FF-425F-9605-B6EF799002E1}"/>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0" name="Oval 1409">
                    <a:extLst>
                      <a:ext uri="{FF2B5EF4-FFF2-40B4-BE49-F238E27FC236}">
                        <a16:creationId xmlns:a16="http://schemas.microsoft.com/office/drawing/2014/main" id="{4F6A6740-CFA7-480A-A993-A12BC2DCC11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3" name="Group 952">
                  <a:extLst>
                    <a:ext uri="{FF2B5EF4-FFF2-40B4-BE49-F238E27FC236}">
                      <a16:creationId xmlns:a16="http://schemas.microsoft.com/office/drawing/2014/main" id="{AF2E61EE-514A-4BA3-B706-4CDB01C211FC}"/>
                    </a:ext>
                  </a:extLst>
                </p:cNvPr>
                <p:cNvGrpSpPr/>
                <p:nvPr/>
              </p:nvGrpSpPr>
              <p:grpSpPr>
                <a:xfrm>
                  <a:off x="9096446" y="2544571"/>
                  <a:ext cx="45719" cy="217803"/>
                  <a:chOff x="7064266" y="2544571"/>
                  <a:chExt cx="45719" cy="217803"/>
                </a:xfrm>
              </p:grpSpPr>
              <p:grpSp>
                <p:nvGrpSpPr>
                  <p:cNvPr id="1402" name="Group 1401">
                    <a:extLst>
                      <a:ext uri="{FF2B5EF4-FFF2-40B4-BE49-F238E27FC236}">
                        <a16:creationId xmlns:a16="http://schemas.microsoft.com/office/drawing/2014/main" id="{B8DFF79E-9D75-4392-A7BF-86877296A8E3}"/>
                      </a:ext>
                    </a:extLst>
                  </p:cNvPr>
                  <p:cNvGrpSpPr/>
                  <p:nvPr/>
                </p:nvGrpSpPr>
                <p:grpSpPr>
                  <a:xfrm>
                    <a:off x="7073791" y="2583180"/>
                    <a:ext cx="28800" cy="132575"/>
                    <a:chOff x="7030086" y="2583180"/>
                    <a:chExt cx="28800" cy="132575"/>
                  </a:xfrm>
                </p:grpSpPr>
                <p:sp>
                  <p:nvSpPr>
                    <p:cNvPr id="1405" name="Oval 1404">
                      <a:extLst>
                        <a:ext uri="{FF2B5EF4-FFF2-40B4-BE49-F238E27FC236}">
                          <a16:creationId xmlns:a16="http://schemas.microsoft.com/office/drawing/2014/main" id="{24CACD01-925D-4E15-9A70-A8CE0F172E6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6" name="Oval 1405">
                      <a:extLst>
                        <a:ext uri="{FF2B5EF4-FFF2-40B4-BE49-F238E27FC236}">
                          <a16:creationId xmlns:a16="http://schemas.microsoft.com/office/drawing/2014/main" id="{7DBDDD1B-5A11-4AEF-BE09-E309E03ABED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7" name="Oval 1406">
                      <a:extLst>
                        <a:ext uri="{FF2B5EF4-FFF2-40B4-BE49-F238E27FC236}">
                          <a16:creationId xmlns:a16="http://schemas.microsoft.com/office/drawing/2014/main" id="{D4599BD4-FD8A-495E-A499-5990C0790B8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3" name="Oval 1402">
                    <a:extLst>
                      <a:ext uri="{FF2B5EF4-FFF2-40B4-BE49-F238E27FC236}">
                        <a16:creationId xmlns:a16="http://schemas.microsoft.com/office/drawing/2014/main" id="{06B54BFB-55A2-4E95-88BE-778E562D0DB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4" name="Oval 1403">
                    <a:extLst>
                      <a:ext uri="{FF2B5EF4-FFF2-40B4-BE49-F238E27FC236}">
                        <a16:creationId xmlns:a16="http://schemas.microsoft.com/office/drawing/2014/main" id="{577EE58D-C8FD-4515-B2B0-F32BC2811BC3}"/>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4" name="Group 953">
                  <a:extLst>
                    <a:ext uri="{FF2B5EF4-FFF2-40B4-BE49-F238E27FC236}">
                      <a16:creationId xmlns:a16="http://schemas.microsoft.com/office/drawing/2014/main" id="{449EB0F0-5D19-4067-A04F-9B78FCFE2868}"/>
                    </a:ext>
                  </a:extLst>
                </p:cNvPr>
                <p:cNvGrpSpPr/>
                <p:nvPr/>
              </p:nvGrpSpPr>
              <p:grpSpPr>
                <a:xfrm>
                  <a:off x="9138811" y="2544571"/>
                  <a:ext cx="45719" cy="217803"/>
                  <a:chOff x="7107972" y="2544571"/>
                  <a:chExt cx="45719" cy="217803"/>
                </a:xfrm>
              </p:grpSpPr>
              <p:grpSp>
                <p:nvGrpSpPr>
                  <p:cNvPr id="1396" name="Group 1395">
                    <a:extLst>
                      <a:ext uri="{FF2B5EF4-FFF2-40B4-BE49-F238E27FC236}">
                        <a16:creationId xmlns:a16="http://schemas.microsoft.com/office/drawing/2014/main" id="{B4AA2599-96CD-43C6-9767-884189A14AB7}"/>
                      </a:ext>
                    </a:extLst>
                  </p:cNvPr>
                  <p:cNvGrpSpPr/>
                  <p:nvPr/>
                </p:nvGrpSpPr>
                <p:grpSpPr>
                  <a:xfrm>
                    <a:off x="7117497" y="2583180"/>
                    <a:ext cx="28800" cy="132575"/>
                    <a:chOff x="7030086" y="2583180"/>
                    <a:chExt cx="28800" cy="132575"/>
                  </a:xfrm>
                </p:grpSpPr>
                <p:sp>
                  <p:nvSpPr>
                    <p:cNvPr id="1399" name="Oval 1398">
                      <a:extLst>
                        <a:ext uri="{FF2B5EF4-FFF2-40B4-BE49-F238E27FC236}">
                          <a16:creationId xmlns:a16="http://schemas.microsoft.com/office/drawing/2014/main" id="{D0E2885A-6B55-4680-82AA-A71F22B2B4B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0" name="Oval 1399">
                      <a:extLst>
                        <a:ext uri="{FF2B5EF4-FFF2-40B4-BE49-F238E27FC236}">
                          <a16:creationId xmlns:a16="http://schemas.microsoft.com/office/drawing/2014/main" id="{371E8E38-27A4-465D-BEEE-7BC05D6B25D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1" name="Oval 1400">
                      <a:extLst>
                        <a:ext uri="{FF2B5EF4-FFF2-40B4-BE49-F238E27FC236}">
                          <a16:creationId xmlns:a16="http://schemas.microsoft.com/office/drawing/2014/main" id="{27CD4643-BC68-4BC9-B96F-5433018D1FF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97" name="Oval 1396">
                    <a:extLst>
                      <a:ext uri="{FF2B5EF4-FFF2-40B4-BE49-F238E27FC236}">
                        <a16:creationId xmlns:a16="http://schemas.microsoft.com/office/drawing/2014/main" id="{DE555E00-DD85-4AD4-99D1-1214CD8C7E90}"/>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8" name="Oval 1397">
                    <a:extLst>
                      <a:ext uri="{FF2B5EF4-FFF2-40B4-BE49-F238E27FC236}">
                        <a16:creationId xmlns:a16="http://schemas.microsoft.com/office/drawing/2014/main" id="{366D5E0D-1470-4884-88F0-52C046939AEF}"/>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5" name="Group 954">
                  <a:extLst>
                    <a:ext uri="{FF2B5EF4-FFF2-40B4-BE49-F238E27FC236}">
                      <a16:creationId xmlns:a16="http://schemas.microsoft.com/office/drawing/2014/main" id="{A0E3DE8F-2216-4C11-8D48-21C235DF08DD}"/>
                    </a:ext>
                  </a:extLst>
                </p:cNvPr>
                <p:cNvGrpSpPr/>
                <p:nvPr/>
              </p:nvGrpSpPr>
              <p:grpSpPr>
                <a:xfrm>
                  <a:off x="9181176" y="2544571"/>
                  <a:ext cx="45719" cy="217803"/>
                  <a:chOff x="7020561" y="2544571"/>
                  <a:chExt cx="45719" cy="217803"/>
                </a:xfrm>
              </p:grpSpPr>
              <p:grpSp>
                <p:nvGrpSpPr>
                  <p:cNvPr id="1390" name="Group 1389">
                    <a:extLst>
                      <a:ext uri="{FF2B5EF4-FFF2-40B4-BE49-F238E27FC236}">
                        <a16:creationId xmlns:a16="http://schemas.microsoft.com/office/drawing/2014/main" id="{76D3AEB6-7C64-4C52-88E2-0C6CB300AF67}"/>
                      </a:ext>
                    </a:extLst>
                  </p:cNvPr>
                  <p:cNvGrpSpPr/>
                  <p:nvPr/>
                </p:nvGrpSpPr>
                <p:grpSpPr>
                  <a:xfrm>
                    <a:off x="7030086" y="2583180"/>
                    <a:ext cx="28800" cy="132575"/>
                    <a:chOff x="7030086" y="2583180"/>
                    <a:chExt cx="28800" cy="132575"/>
                  </a:xfrm>
                </p:grpSpPr>
                <p:sp>
                  <p:nvSpPr>
                    <p:cNvPr id="1393" name="Oval 1392">
                      <a:extLst>
                        <a:ext uri="{FF2B5EF4-FFF2-40B4-BE49-F238E27FC236}">
                          <a16:creationId xmlns:a16="http://schemas.microsoft.com/office/drawing/2014/main" id="{192C4C00-9A4E-4FAB-A0BC-A48EF42AC85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4" name="Oval 1393">
                      <a:extLst>
                        <a:ext uri="{FF2B5EF4-FFF2-40B4-BE49-F238E27FC236}">
                          <a16:creationId xmlns:a16="http://schemas.microsoft.com/office/drawing/2014/main" id="{E3C57BE0-FD5E-4953-B8B9-98BC7C299E9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5" name="Oval 1394">
                      <a:extLst>
                        <a:ext uri="{FF2B5EF4-FFF2-40B4-BE49-F238E27FC236}">
                          <a16:creationId xmlns:a16="http://schemas.microsoft.com/office/drawing/2014/main" id="{3380D24D-28CB-45F8-939C-18747FB0BDC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91" name="Oval 1390">
                    <a:extLst>
                      <a:ext uri="{FF2B5EF4-FFF2-40B4-BE49-F238E27FC236}">
                        <a16:creationId xmlns:a16="http://schemas.microsoft.com/office/drawing/2014/main" id="{70D3791D-0ACF-4641-9B28-6A5638D1ECCF}"/>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2" name="Oval 1391">
                    <a:extLst>
                      <a:ext uri="{FF2B5EF4-FFF2-40B4-BE49-F238E27FC236}">
                        <a16:creationId xmlns:a16="http://schemas.microsoft.com/office/drawing/2014/main" id="{7B84945E-0F49-43C2-82A9-85DFF2AE938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6" name="Group 955">
                  <a:extLst>
                    <a:ext uri="{FF2B5EF4-FFF2-40B4-BE49-F238E27FC236}">
                      <a16:creationId xmlns:a16="http://schemas.microsoft.com/office/drawing/2014/main" id="{DD44C708-0965-454D-A65B-F2B13B10C87E}"/>
                    </a:ext>
                  </a:extLst>
                </p:cNvPr>
                <p:cNvGrpSpPr/>
                <p:nvPr/>
              </p:nvGrpSpPr>
              <p:grpSpPr>
                <a:xfrm>
                  <a:off x="9223541" y="2544571"/>
                  <a:ext cx="45719" cy="217803"/>
                  <a:chOff x="7064266" y="2544571"/>
                  <a:chExt cx="45719" cy="217803"/>
                </a:xfrm>
              </p:grpSpPr>
              <p:grpSp>
                <p:nvGrpSpPr>
                  <p:cNvPr id="1384" name="Group 1383">
                    <a:extLst>
                      <a:ext uri="{FF2B5EF4-FFF2-40B4-BE49-F238E27FC236}">
                        <a16:creationId xmlns:a16="http://schemas.microsoft.com/office/drawing/2014/main" id="{6E8DE19B-835C-4C3F-9EBB-1B835669BCC0}"/>
                      </a:ext>
                    </a:extLst>
                  </p:cNvPr>
                  <p:cNvGrpSpPr/>
                  <p:nvPr/>
                </p:nvGrpSpPr>
                <p:grpSpPr>
                  <a:xfrm>
                    <a:off x="7073791" y="2583180"/>
                    <a:ext cx="28800" cy="132575"/>
                    <a:chOff x="7030086" y="2583180"/>
                    <a:chExt cx="28800" cy="132575"/>
                  </a:xfrm>
                </p:grpSpPr>
                <p:sp>
                  <p:nvSpPr>
                    <p:cNvPr id="1387" name="Oval 1386">
                      <a:extLst>
                        <a:ext uri="{FF2B5EF4-FFF2-40B4-BE49-F238E27FC236}">
                          <a16:creationId xmlns:a16="http://schemas.microsoft.com/office/drawing/2014/main" id="{2728FC7B-C1B5-4F92-949A-57A76D8D7F6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8" name="Oval 1387">
                      <a:extLst>
                        <a:ext uri="{FF2B5EF4-FFF2-40B4-BE49-F238E27FC236}">
                          <a16:creationId xmlns:a16="http://schemas.microsoft.com/office/drawing/2014/main" id="{FF959103-C636-47B0-AF57-0BDCDABB2BD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9" name="Oval 1388">
                      <a:extLst>
                        <a:ext uri="{FF2B5EF4-FFF2-40B4-BE49-F238E27FC236}">
                          <a16:creationId xmlns:a16="http://schemas.microsoft.com/office/drawing/2014/main" id="{4648CBEF-557C-47A1-A88C-4FD3803E38F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85" name="Oval 1384">
                    <a:extLst>
                      <a:ext uri="{FF2B5EF4-FFF2-40B4-BE49-F238E27FC236}">
                        <a16:creationId xmlns:a16="http://schemas.microsoft.com/office/drawing/2014/main" id="{6967684B-F220-4B8F-BF78-F662DE410F05}"/>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6" name="Oval 1385">
                    <a:extLst>
                      <a:ext uri="{FF2B5EF4-FFF2-40B4-BE49-F238E27FC236}">
                        <a16:creationId xmlns:a16="http://schemas.microsoft.com/office/drawing/2014/main" id="{BE941610-C52C-4AD5-A742-75D6ED64F086}"/>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7" name="Group 956">
                  <a:extLst>
                    <a:ext uri="{FF2B5EF4-FFF2-40B4-BE49-F238E27FC236}">
                      <a16:creationId xmlns:a16="http://schemas.microsoft.com/office/drawing/2014/main" id="{A8D29D27-C0DD-4D19-9A31-8831A586D2CD}"/>
                    </a:ext>
                  </a:extLst>
                </p:cNvPr>
                <p:cNvGrpSpPr/>
                <p:nvPr/>
              </p:nvGrpSpPr>
              <p:grpSpPr>
                <a:xfrm>
                  <a:off x="9265906" y="2544571"/>
                  <a:ext cx="45719" cy="217803"/>
                  <a:chOff x="7107972" y="2544571"/>
                  <a:chExt cx="45719" cy="217803"/>
                </a:xfrm>
              </p:grpSpPr>
              <p:grpSp>
                <p:nvGrpSpPr>
                  <p:cNvPr id="1378" name="Group 1377">
                    <a:extLst>
                      <a:ext uri="{FF2B5EF4-FFF2-40B4-BE49-F238E27FC236}">
                        <a16:creationId xmlns:a16="http://schemas.microsoft.com/office/drawing/2014/main" id="{56F374F3-D2F3-4536-A794-379D3E63C79D}"/>
                      </a:ext>
                    </a:extLst>
                  </p:cNvPr>
                  <p:cNvGrpSpPr/>
                  <p:nvPr/>
                </p:nvGrpSpPr>
                <p:grpSpPr>
                  <a:xfrm>
                    <a:off x="7117497" y="2583180"/>
                    <a:ext cx="28800" cy="132575"/>
                    <a:chOff x="7030086" y="2583180"/>
                    <a:chExt cx="28800" cy="132575"/>
                  </a:xfrm>
                </p:grpSpPr>
                <p:sp>
                  <p:nvSpPr>
                    <p:cNvPr id="1381" name="Oval 1380">
                      <a:extLst>
                        <a:ext uri="{FF2B5EF4-FFF2-40B4-BE49-F238E27FC236}">
                          <a16:creationId xmlns:a16="http://schemas.microsoft.com/office/drawing/2014/main" id="{D43B6B0B-293D-4A5C-A111-389E08D7DC6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2" name="Oval 1381">
                      <a:extLst>
                        <a:ext uri="{FF2B5EF4-FFF2-40B4-BE49-F238E27FC236}">
                          <a16:creationId xmlns:a16="http://schemas.microsoft.com/office/drawing/2014/main" id="{C2A53CF7-D987-4A1A-8E19-0EBA30F6B0C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3" name="Oval 1382">
                      <a:extLst>
                        <a:ext uri="{FF2B5EF4-FFF2-40B4-BE49-F238E27FC236}">
                          <a16:creationId xmlns:a16="http://schemas.microsoft.com/office/drawing/2014/main" id="{D036E927-0601-4D96-876C-DBD70518171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79" name="Oval 1378">
                    <a:extLst>
                      <a:ext uri="{FF2B5EF4-FFF2-40B4-BE49-F238E27FC236}">
                        <a16:creationId xmlns:a16="http://schemas.microsoft.com/office/drawing/2014/main" id="{B60097B4-B1BC-48F0-ACD4-4CB2D34FE00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0" name="Oval 1379">
                    <a:extLst>
                      <a:ext uri="{FF2B5EF4-FFF2-40B4-BE49-F238E27FC236}">
                        <a16:creationId xmlns:a16="http://schemas.microsoft.com/office/drawing/2014/main" id="{BA2B1783-21AC-4E0C-83C8-F883BA99848D}"/>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8" name="Group 957">
                  <a:extLst>
                    <a:ext uri="{FF2B5EF4-FFF2-40B4-BE49-F238E27FC236}">
                      <a16:creationId xmlns:a16="http://schemas.microsoft.com/office/drawing/2014/main" id="{094FA820-72B8-4116-8351-BDA853F9A8C7}"/>
                    </a:ext>
                  </a:extLst>
                </p:cNvPr>
                <p:cNvGrpSpPr/>
                <p:nvPr/>
              </p:nvGrpSpPr>
              <p:grpSpPr>
                <a:xfrm>
                  <a:off x="9308271" y="2544571"/>
                  <a:ext cx="45719" cy="217803"/>
                  <a:chOff x="7020561" y="2544571"/>
                  <a:chExt cx="45719" cy="217803"/>
                </a:xfrm>
              </p:grpSpPr>
              <p:grpSp>
                <p:nvGrpSpPr>
                  <p:cNvPr id="1372" name="Group 1371">
                    <a:extLst>
                      <a:ext uri="{FF2B5EF4-FFF2-40B4-BE49-F238E27FC236}">
                        <a16:creationId xmlns:a16="http://schemas.microsoft.com/office/drawing/2014/main" id="{74798D49-352E-4662-A0B4-306EE5BB981E}"/>
                      </a:ext>
                    </a:extLst>
                  </p:cNvPr>
                  <p:cNvGrpSpPr/>
                  <p:nvPr/>
                </p:nvGrpSpPr>
                <p:grpSpPr>
                  <a:xfrm>
                    <a:off x="7030086" y="2583180"/>
                    <a:ext cx="28800" cy="132575"/>
                    <a:chOff x="7030086" y="2583180"/>
                    <a:chExt cx="28800" cy="132575"/>
                  </a:xfrm>
                </p:grpSpPr>
                <p:sp>
                  <p:nvSpPr>
                    <p:cNvPr id="1375" name="Oval 1374">
                      <a:extLst>
                        <a:ext uri="{FF2B5EF4-FFF2-40B4-BE49-F238E27FC236}">
                          <a16:creationId xmlns:a16="http://schemas.microsoft.com/office/drawing/2014/main" id="{955A8CC0-5288-4999-9CF0-0FA2957C737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6" name="Oval 1375">
                      <a:extLst>
                        <a:ext uri="{FF2B5EF4-FFF2-40B4-BE49-F238E27FC236}">
                          <a16:creationId xmlns:a16="http://schemas.microsoft.com/office/drawing/2014/main" id="{DD01DF76-F3C1-4154-B666-757A2BDA35F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7" name="Oval 1376">
                      <a:extLst>
                        <a:ext uri="{FF2B5EF4-FFF2-40B4-BE49-F238E27FC236}">
                          <a16:creationId xmlns:a16="http://schemas.microsoft.com/office/drawing/2014/main" id="{1137851A-7549-4A69-B0E5-6D4006C0033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73" name="Oval 1372">
                    <a:extLst>
                      <a:ext uri="{FF2B5EF4-FFF2-40B4-BE49-F238E27FC236}">
                        <a16:creationId xmlns:a16="http://schemas.microsoft.com/office/drawing/2014/main" id="{898F8FAC-D690-48D9-B3B6-40D55EC1755F}"/>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4" name="Oval 1373">
                    <a:extLst>
                      <a:ext uri="{FF2B5EF4-FFF2-40B4-BE49-F238E27FC236}">
                        <a16:creationId xmlns:a16="http://schemas.microsoft.com/office/drawing/2014/main" id="{9378F615-EDE5-4CF3-BE9A-E28DAD676D0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9" name="Group 958">
                  <a:extLst>
                    <a:ext uri="{FF2B5EF4-FFF2-40B4-BE49-F238E27FC236}">
                      <a16:creationId xmlns:a16="http://schemas.microsoft.com/office/drawing/2014/main" id="{B9FB283E-98AF-40AD-A3D1-38909771DC8F}"/>
                    </a:ext>
                  </a:extLst>
                </p:cNvPr>
                <p:cNvGrpSpPr/>
                <p:nvPr/>
              </p:nvGrpSpPr>
              <p:grpSpPr>
                <a:xfrm>
                  <a:off x="9350636" y="2544571"/>
                  <a:ext cx="45719" cy="217803"/>
                  <a:chOff x="7064266" y="2544571"/>
                  <a:chExt cx="45719" cy="217803"/>
                </a:xfrm>
              </p:grpSpPr>
              <p:grpSp>
                <p:nvGrpSpPr>
                  <p:cNvPr id="1366" name="Group 1365">
                    <a:extLst>
                      <a:ext uri="{FF2B5EF4-FFF2-40B4-BE49-F238E27FC236}">
                        <a16:creationId xmlns:a16="http://schemas.microsoft.com/office/drawing/2014/main" id="{8DFEAF60-4983-4E3E-93EE-71BAD6051ED9}"/>
                      </a:ext>
                    </a:extLst>
                  </p:cNvPr>
                  <p:cNvGrpSpPr/>
                  <p:nvPr/>
                </p:nvGrpSpPr>
                <p:grpSpPr>
                  <a:xfrm>
                    <a:off x="7073791" y="2583180"/>
                    <a:ext cx="28800" cy="132575"/>
                    <a:chOff x="7030086" y="2583180"/>
                    <a:chExt cx="28800" cy="132575"/>
                  </a:xfrm>
                </p:grpSpPr>
                <p:sp>
                  <p:nvSpPr>
                    <p:cNvPr id="1369" name="Oval 1368">
                      <a:extLst>
                        <a:ext uri="{FF2B5EF4-FFF2-40B4-BE49-F238E27FC236}">
                          <a16:creationId xmlns:a16="http://schemas.microsoft.com/office/drawing/2014/main" id="{C8A369F8-3DC9-48FC-9BA7-77261A680BB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0" name="Oval 1369">
                      <a:extLst>
                        <a:ext uri="{FF2B5EF4-FFF2-40B4-BE49-F238E27FC236}">
                          <a16:creationId xmlns:a16="http://schemas.microsoft.com/office/drawing/2014/main" id="{91416209-3FDA-4125-88A9-F9621D2FA4F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1" name="Oval 1370">
                      <a:extLst>
                        <a:ext uri="{FF2B5EF4-FFF2-40B4-BE49-F238E27FC236}">
                          <a16:creationId xmlns:a16="http://schemas.microsoft.com/office/drawing/2014/main" id="{5B8133DD-F340-447C-8E3B-4C1BD4CA2F3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67" name="Oval 1366">
                    <a:extLst>
                      <a:ext uri="{FF2B5EF4-FFF2-40B4-BE49-F238E27FC236}">
                        <a16:creationId xmlns:a16="http://schemas.microsoft.com/office/drawing/2014/main" id="{E16EDDBE-E35B-4D0D-991B-2C8FEDCF7F9C}"/>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8" name="Oval 1367">
                    <a:extLst>
                      <a:ext uri="{FF2B5EF4-FFF2-40B4-BE49-F238E27FC236}">
                        <a16:creationId xmlns:a16="http://schemas.microsoft.com/office/drawing/2014/main" id="{79484832-1CFB-4CB7-A6AC-644E3516BBE7}"/>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0" name="Group 959">
                  <a:extLst>
                    <a:ext uri="{FF2B5EF4-FFF2-40B4-BE49-F238E27FC236}">
                      <a16:creationId xmlns:a16="http://schemas.microsoft.com/office/drawing/2014/main" id="{13CC9BB7-A833-4A02-A3A7-9804B863A2E4}"/>
                    </a:ext>
                  </a:extLst>
                </p:cNvPr>
                <p:cNvGrpSpPr/>
                <p:nvPr/>
              </p:nvGrpSpPr>
              <p:grpSpPr>
                <a:xfrm>
                  <a:off x="9393001" y="2544571"/>
                  <a:ext cx="45719" cy="217803"/>
                  <a:chOff x="7107972" y="2544571"/>
                  <a:chExt cx="45719" cy="217803"/>
                </a:xfrm>
              </p:grpSpPr>
              <p:grpSp>
                <p:nvGrpSpPr>
                  <p:cNvPr id="1360" name="Group 1359">
                    <a:extLst>
                      <a:ext uri="{FF2B5EF4-FFF2-40B4-BE49-F238E27FC236}">
                        <a16:creationId xmlns:a16="http://schemas.microsoft.com/office/drawing/2014/main" id="{DE54A8D5-ECAB-405A-BD4E-B794416F1F7A}"/>
                      </a:ext>
                    </a:extLst>
                  </p:cNvPr>
                  <p:cNvGrpSpPr/>
                  <p:nvPr/>
                </p:nvGrpSpPr>
                <p:grpSpPr>
                  <a:xfrm>
                    <a:off x="7117497" y="2583180"/>
                    <a:ext cx="28800" cy="132575"/>
                    <a:chOff x="7030086" y="2583180"/>
                    <a:chExt cx="28800" cy="132575"/>
                  </a:xfrm>
                </p:grpSpPr>
                <p:sp>
                  <p:nvSpPr>
                    <p:cNvPr id="1363" name="Oval 1362">
                      <a:extLst>
                        <a:ext uri="{FF2B5EF4-FFF2-40B4-BE49-F238E27FC236}">
                          <a16:creationId xmlns:a16="http://schemas.microsoft.com/office/drawing/2014/main" id="{FE97B862-4C24-4961-B342-DAD5DBE84C4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4" name="Oval 1363">
                      <a:extLst>
                        <a:ext uri="{FF2B5EF4-FFF2-40B4-BE49-F238E27FC236}">
                          <a16:creationId xmlns:a16="http://schemas.microsoft.com/office/drawing/2014/main" id="{E00F80C1-C68E-4321-BF37-8DBD05C7BE7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5" name="Oval 1364">
                      <a:extLst>
                        <a:ext uri="{FF2B5EF4-FFF2-40B4-BE49-F238E27FC236}">
                          <a16:creationId xmlns:a16="http://schemas.microsoft.com/office/drawing/2014/main" id="{723BB47C-8B27-458E-9162-85666BE64DB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61" name="Oval 1360">
                    <a:extLst>
                      <a:ext uri="{FF2B5EF4-FFF2-40B4-BE49-F238E27FC236}">
                        <a16:creationId xmlns:a16="http://schemas.microsoft.com/office/drawing/2014/main" id="{6F29673F-745E-4485-9E34-D0BBB2FEB43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2" name="Oval 1361">
                    <a:extLst>
                      <a:ext uri="{FF2B5EF4-FFF2-40B4-BE49-F238E27FC236}">
                        <a16:creationId xmlns:a16="http://schemas.microsoft.com/office/drawing/2014/main" id="{087C1E59-ACB7-4E0D-952D-C17C11D60E75}"/>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1" name="Group 960">
                  <a:extLst>
                    <a:ext uri="{FF2B5EF4-FFF2-40B4-BE49-F238E27FC236}">
                      <a16:creationId xmlns:a16="http://schemas.microsoft.com/office/drawing/2014/main" id="{B5C132CB-0A88-46B7-B63F-9D2F14A2AEAB}"/>
                    </a:ext>
                  </a:extLst>
                </p:cNvPr>
                <p:cNvGrpSpPr/>
                <p:nvPr/>
              </p:nvGrpSpPr>
              <p:grpSpPr>
                <a:xfrm>
                  <a:off x="9435366" y="2544571"/>
                  <a:ext cx="45719" cy="217803"/>
                  <a:chOff x="7020561" y="2544571"/>
                  <a:chExt cx="45719" cy="217803"/>
                </a:xfrm>
              </p:grpSpPr>
              <p:grpSp>
                <p:nvGrpSpPr>
                  <p:cNvPr id="1354" name="Group 1353">
                    <a:extLst>
                      <a:ext uri="{FF2B5EF4-FFF2-40B4-BE49-F238E27FC236}">
                        <a16:creationId xmlns:a16="http://schemas.microsoft.com/office/drawing/2014/main" id="{3B122F8F-1D4A-4A0C-AC94-216A2A7E0911}"/>
                      </a:ext>
                    </a:extLst>
                  </p:cNvPr>
                  <p:cNvGrpSpPr/>
                  <p:nvPr/>
                </p:nvGrpSpPr>
                <p:grpSpPr>
                  <a:xfrm>
                    <a:off x="7030086" y="2583180"/>
                    <a:ext cx="28800" cy="132575"/>
                    <a:chOff x="7030086" y="2583180"/>
                    <a:chExt cx="28800" cy="132575"/>
                  </a:xfrm>
                </p:grpSpPr>
                <p:sp>
                  <p:nvSpPr>
                    <p:cNvPr id="1357" name="Oval 1356">
                      <a:extLst>
                        <a:ext uri="{FF2B5EF4-FFF2-40B4-BE49-F238E27FC236}">
                          <a16:creationId xmlns:a16="http://schemas.microsoft.com/office/drawing/2014/main" id="{0D6E37BF-69C8-4485-8863-0361AB3AAB0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8" name="Oval 1357">
                      <a:extLst>
                        <a:ext uri="{FF2B5EF4-FFF2-40B4-BE49-F238E27FC236}">
                          <a16:creationId xmlns:a16="http://schemas.microsoft.com/office/drawing/2014/main" id="{05A7C865-0222-4554-9AEC-20B5A424500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9" name="Oval 1358">
                      <a:extLst>
                        <a:ext uri="{FF2B5EF4-FFF2-40B4-BE49-F238E27FC236}">
                          <a16:creationId xmlns:a16="http://schemas.microsoft.com/office/drawing/2014/main" id="{67A00E81-F7E3-4F59-B505-867ACCD32EE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55" name="Oval 1354">
                    <a:extLst>
                      <a:ext uri="{FF2B5EF4-FFF2-40B4-BE49-F238E27FC236}">
                        <a16:creationId xmlns:a16="http://schemas.microsoft.com/office/drawing/2014/main" id="{064227CF-E0FD-44CC-A9A2-18EA663D20E0}"/>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6" name="Oval 1355">
                    <a:extLst>
                      <a:ext uri="{FF2B5EF4-FFF2-40B4-BE49-F238E27FC236}">
                        <a16:creationId xmlns:a16="http://schemas.microsoft.com/office/drawing/2014/main" id="{F944D850-8AFF-41FD-92DB-D1C6E38BBCF7}"/>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2" name="Group 961">
                  <a:extLst>
                    <a:ext uri="{FF2B5EF4-FFF2-40B4-BE49-F238E27FC236}">
                      <a16:creationId xmlns:a16="http://schemas.microsoft.com/office/drawing/2014/main" id="{A8036AE4-6B9A-46C0-B8C4-1E6EE5591D9E}"/>
                    </a:ext>
                  </a:extLst>
                </p:cNvPr>
                <p:cNvGrpSpPr/>
                <p:nvPr/>
              </p:nvGrpSpPr>
              <p:grpSpPr>
                <a:xfrm>
                  <a:off x="9477731" y="2544571"/>
                  <a:ext cx="45719" cy="217803"/>
                  <a:chOff x="7064266" y="2544571"/>
                  <a:chExt cx="45719" cy="217803"/>
                </a:xfrm>
              </p:grpSpPr>
              <p:grpSp>
                <p:nvGrpSpPr>
                  <p:cNvPr id="1348" name="Group 1347">
                    <a:extLst>
                      <a:ext uri="{FF2B5EF4-FFF2-40B4-BE49-F238E27FC236}">
                        <a16:creationId xmlns:a16="http://schemas.microsoft.com/office/drawing/2014/main" id="{F779BE18-543E-466D-8D98-E5FAEA7B070F}"/>
                      </a:ext>
                    </a:extLst>
                  </p:cNvPr>
                  <p:cNvGrpSpPr/>
                  <p:nvPr/>
                </p:nvGrpSpPr>
                <p:grpSpPr>
                  <a:xfrm>
                    <a:off x="7073791" y="2583180"/>
                    <a:ext cx="28800" cy="132575"/>
                    <a:chOff x="7030086" y="2583180"/>
                    <a:chExt cx="28800" cy="132575"/>
                  </a:xfrm>
                </p:grpSpPr>
                <p:sp>
                  <p:nvSpPr>
                    <p:cNvPr id="1351" name="Oval 1350">
                      <a:extLst>
                        <a:ext uri="{FF2B5EF4-FFF2-40B4-BE49-F238E27FC236}">
                          <a16:creationId xmlns:a16="http://schemas.microsoft.com/office/drawing/2014/main" id="{6AD5B5E8-4B60-4F90-8D8F-A87D5EB9BB7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2" name="Oval 1351">
                      <a:extLst>
                        <a:ext uri="{FF2B5EF4-FFF2-40B4-BE49-F238E27FC236}">
                          <a16:creationId xmlns:a16="http://schemas.microsoft.com/office/drawing/2014/main" id="{E50A1538-9008-4D73-84CF-1170B335CA9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3" name="Oval 1352">
                      <a:extLst>
                        <a:ext uri="{FF2B5EF4-FFF2-40B4-BE49-F238E27FC236}">
                          <a16:creationId xmlns:a16="http://schemas.microsoft.com/office/drawing/2014/main" id="{8A09A8FD-1CBC-413E-AD13-A7CA1D5B808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9" name="Oval 1348">
                    <a:extLst>
                      <a:ext uri="{FF2B5EF4-FFF2-40B4-BE49-F238E27FC236}">
                        <a16:creationId xmlns:a16="http://schemas.microsoft.com/office/drawing/2014/main" id="{F6D6945D-650D-4386-A5B2-841347A46EF3}"/>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0" name="Oval 1349">
                    <a:extLst>
                      <a:ext uri="{FF2B5EF4-FFF2-40B4-BE49-F238E27FC236}">
                        <a16:creationId xmlns:a16="http://schemas.microsoft.com/office/drawing/2014/main" id="{576F54A9-C8C9-473E-86BC-6B434DA231C6}"/>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3" name="Group 962">
                  <a:extLst>
                    <a:ext uri="{FF2B5EF4-FFF2-40B4-BE49-F238E27FC236}">
                      <a16:creationId xmlns:a16="http://schemas.microsoft.com/office/drawing/2014/main" id="{D0295680-ECA6-4BFE-A9A0-00B74C2103BA}"/>
                    </a:ext>
                  </a:extLst>
                </p:cNvPr>
                <p:cNvGrpSpPr/>
                <p:nvPr/>
              </p:nvGrpSpPr>
              <p:grpSpPr>
                <a:xfrm>
                  <a:off x="9520096" y="2544571"/>
                  <a:ext cx="45719" cy="217803"/>
                  <a:chOff x="7107972" y="2544571"/>
                  <a:chExt cx="45719" cy="217803"/>
                </a:xfrm>
              </p:grpSpPr>
              <p:grpSp>
                <p:nvGrpSpPr>
                  <p:cNvPr id="1342" name="Group 1341">
                    <a:extLst>
                      <a:ext uri="{FF2B5EF4-FFF2-40B4-BE49-F238E27FC236}">
                        <a16:creationId xmlns:a16="http://schemas.microsoft.com/office/drawing/2014/main" id="{63F622B6-1CF1-45F4-931F-EF552D24FFC2}"/>
                      </a:ext>
                    </a:extLst>
                  </p:cNvPr>
                  <p:cNvGrpSpPr/>
                  <p:nvPr/>
                </p:nvGrpSpPr>
                <p:grpSpPr>
                  <a:xfrm>
                    <a:off x="7117497" y="2583180"/>
                    <a:ext cx="28800" cy="132575"/>
                    <a:chOff x="7030086" y="2583180"/>
                    <a:chExt cx="28800" cy="132575"/>
                  </a:xfrm>
                </p:grpSpPr>
                <p:sp>
                  <p:nvSpPr>
                    <p:cNvPr id="1345" name="Oval 1344">
                      <a:extLst>
                        <a:ext uri="{FF2B5EF4-FFF2-40B4-BE49-F238E27FC236}">
                          <a16:creationId xmlns:a16="http://schemas.microsoft.com/office/drawing/2014/main" id="{F732C3A7-37C2-4BAC-B75F-49CADEDEAA6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6" name="Oval 1345">
                      <a:extLst>
                        <a:ext uri="{FF2B5EF4-FFF2-40B4-BE49-F238E27FC236}">
                          <a16:creationId xmlns:a16="http://schemas.microsoft.com/office/drawing/2014/main" id="{8FB611F7-F29D-42C0-8DC0-5F3D41D74DF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7" name="Oval 1346">
                      <a:extLst>
                        <a:ext uri="{FF2B5EF4-FFF2-40B4-BE49-F238E27FC236}">
                          <a16:creationId xmlns:a16="http://schemas.microsoft.com/office/drawing/2014/main" id="{590DE782-7EC4-4B0A-B331-7BDEADE400C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3" name="Oval 1342">
                    <a:extLst>
                      <a:ext uri="{FF2B5EF4-FFF2-40B4-BE49-F238E27FC236}">
                        <a16:creationId xmlns:a16="http://schemas.microsoft.com/office/drawing/2014/main" id="{C87F20F8-C752-4900-9589-B9306510586B}"/>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4" name="Oval 1343">
                    <a:extLst>
                      <a:ext uri="{FF2B5EF4-FFF2-40B4-BE49-F238E27FC236}">
                        <a16:creationId xmlns:a16="http://schemas.microsoft.com/office/drawing/2014/main" id="{54BAE8A3-462A-4115-A023-C834C40D4A3E}"/>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4" name="Group 963">
                  <a:extLst>
                    <a:ext uri="{FF2B5EF4-FFF2-40B4-BE49-F238E27FC236}">
                      <a16:creationId xmlns:a16="http://schemas.microsoft.com/office/drawing/2014/main" id="{FB43430D-5B65-446A-BBEB-DC7EAD119FB4}"/>
                    </a:ext>
                  </a:extLst>
                </p:cNvPr>
                <p:cNvGrpSpPr/>
                <p:nvPr/>
              </p:nvGrpSpPr>
              <p:grpSpPr>
                <a:xfrm>
                  <a:off x="9562461" y="2544571"/>
                  <a:ext cx="45719" cy="217803"/>
                  <a:chOff x="7020561" y="2544571"/>
                  <a:chExt cx="45719" cy="217803"/>
                </a:xfrm>
              </p:grpSpPr>
              <p:grpSp>
                <p:nvGrpSpPr>
                  <p:cNvPr id="1336" name="Group 1335">
                    <a:extLst>
                      <a:ext uri="{FF2B5EF4-FFF2-40B4-BE49-F238E27FC236}">
                        <a16:creationId xmlns:a16="http://schemas.microsoft.com/office/drawing/2014/main" id="{C36BD6D1-33FF-4284-A971-43869DD83025}"/>
                      </a:ext>
                    </a:extLst>
                  </p:cNvPr>
                  <p:cNvGrpSpPr/>
                  <p:nvPr/>
                </p:nvGrpSpPr>
                <p:grpSpPr>
                  <a:xfrm>
                    <a:off x="7030086" y="2583180"/>
                    <a:ext cx="28800" cy="132575"/>
                    <a:chOff x="7030086" y="2583180"/>
                    <a:chExt cx="28800" cy="132575"/>
                  </a:xfrm>
                </p:grpSpPr>
                <p:sp>
                  <p:nvSpPr>
                    <p:cNvPr id="1339" name="Oval 1338">
                      <a:extLst>
                        <a:ext uri="{FF2B5EF4-FFF2-40B4-BE49-F238E27FC236}">
                          <a16:creationId xmlns:a16="http://schemas.microsoft.com/office/drawing/2014/main" id="{87AF45D5-9187-4CCA-A4BF-32E2D672DAB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0" name="Oval 1339">
                      <a:extLst>
                        <a:ext uri="{FF2B5EF4-FFF2-40B4-BE49-F238E27FC236}">
                          <a16:creationId xmlns:a16="http://schemas.microsoft.com/office/drawing/2014/main" id="{60B5DA55-4461-44D8-90B7-FE5724C4332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1" name="Oval 1340">
                      <a:extLst>
                        <a:ext uri="{FF2B5EF4-FFF2-40B4-BE49-F238E27FC236}">
                          <a16:creationId xmlns:a16="http://schemas.microsoft.com/office/drawing/2014/main" id="{14A941F0-AA36-4FA4-A294-5730574FBFE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37" name="Oval 1336">
                    <a:extLst>
                      <a:ext uri="{FF2B5EF4-FFF2-40B4-BE49-F238E27FC236}">
                        <a16:creationId xmlns:a16="http://schemas.microsoft.com/office/drawing/2014/main" id="{8B951207-CC03-4684-AB50-F52E8255DC5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8" name="Oval 1337">
                    <a:extLst>
                      <a:ext uri="{FF2B5EF4-FFF2-40B4-BE49-F238E27FC236}">
                        <a16:creationId xmlns:a16="http://schemas.microsoft.com/office/drawing/2014/main" id="{6C82E050-BCFC-4A9E-96EC-82FCE4B8E86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5" name="Group 964">
                  <a:extLst>
                    <a:ext uri="{FF2B5EF4-FFF2-40B4-BE49-F238E27FC236}">
                      <a16:creationId xmlns:a16="http://schemas.microsoft.com/office/drawing/2014/main" id="{876930E5-DCD1-4896-8A34-7C6386D91C14}"/>
                    </a:ext>
                  </a:extLst>
                </p:cNvPr>
                <p:cNvGrpSpPr/>
                <p:nvPr/>
              </p:nvGrpSpPr>
              <p:grpSpPr>
                <a:xfrm>
                  <a:off x="9604826" y="2544571"/>
                  <a:ext cx="45719" cy="217803"/>
                  <a:chOff x="7064266" y="2544571"/>
                  <a:chExt cx="45719" cy="217803"/>
                </a:xfrm>
              </p:grpSpPr>
              <p:grpSp>
                <p:nvGrpSpPr>
                  <p:cNvPr id="1330" name="Group 1329">
                    <a:extLst>
                      <a:ext uri="{FF2B5EF4-FFF2-40B4-BE49-F238E27FC236}">
                        <a16:creationId xmlns:a16="http://schemas.microsoft.com/office/drawing/2014/main" id="{F9BE184A-1206-4C24-8C26-BAA5AEC69DD8}"/>
                      </a:ext>
                    </a:extLst>
                  </p:cNvPr>
                  <p:cNvGrpSpPr/>
                  <p:nvPr/>
                </p:nvGrpSpPr>
                <p:grpSpPr>
                  <a:xfrm>
                    <a:off x="7073791" y="2583180"/>
                    <a:ext cx="28800" cy="132575"/>
                    <a:chOff x="7030086" y="2583180"/>
                    <a:chExt cx="28800" cy="132575"/>
                  </a:xfrm>
                </p:grpSpPr>
                <p:sp>
                  <p:nvSpPr>
                    <p:cNvPr id="1333" name="Oval 1332">
                      <a:extLst>
                        <a:ext uri="{FF2B5EF4-FFF2-40B4-BE49-F238E27FC236}">
                          <a16:creationId xmlns:a16="http://schemas.microsoft.com/office/drawing/2014/main" id="{1D05BFB7-86A1-46EF-B54D-A396D28F31F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 name="Oval 1333">
                      <a:extLst>
                        <a:ext uri="{FF2B5EF4-FFF2-40B4-BE49-F238E27FC236}">
                          <a16:creationId xmlns:a16="http://schemas.microsoft.com/office/drawing/2014/main" id="{0CFF0B20-A759-44AC-BB06-EE3A3F71275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5" name="Oval 1334">
                      <a:extLst>
                        <a:ext uri="{FF2B5EF4-FFF2-40B4-BE49-F238E27FC236}">
                          <a16:creationId xmlns:a16="http://schemas.microsoft.com/office/drawing/2014/main" id="{F5997403-CF43-456A-AAD7-1D888D10242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31" name="Oval 1330">
                    <a:extLst>
                      <a:ext uri="{FF2B5EF4-FFF2-40B4-BE49-F238E27FC236}">
                        <a16:creationId xmlns:a16="http://schemas.microsoft.com/office/drawing/2014/main" id="{D51A041A-9492-4A87-8E10-C36E4BB7DEA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2" name="Oval 1331">
                    <a:extLst>
                      <a:ext uri="{FF2B5EF4-FFF2-40B4-BE49-F238E27FC236}">
                        <a16:creationId xmlns:a16="http://schemas.microsoft.com/office/drawing/2014/main" id="{0DD6A574-F3E5-49BF-809E-6D724DB16819}"/>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6" name="Group 965">
                  <a:extLst>
                    <a:ext uri="{FF2B5EF4-FFF2-40B4-BE49-F238E27FC236}">
                      <a16:creationId xmlns:a16="http://schemas.microsoft.com/office/drawing/2014/main" id="{429C29C1-CBC0-4DE1-9C08-9EBAF647FE25}"/>
                    </a:ext>
                  </a:extLst>
                </p:cNvPr>
                <p:cNvGrpSpPr/>
                <p:nvPr/>
              </p:nvGrpSpPr>
              <p:grpSpPr>
                <a:xfrm>
                  <a:off x="9647191" y="2544571"/>
                  <a:ext cx="45719" cy="217803"/>
                  <a:chOff x="7107972" y="2544571"/>
                  <a:chExt cx="45719" cy="217803"/>
                </a:xfrm>
              </p:grpSpPr>
              <p:grpSp>
                <p:nvGrpSpPr>
                  <p:cNvPr id="1324" name="Group 1323">
                    <a:extLst>
                      <a:ext uri="{FF2B5EF4-FFF2-40B4-BE49-F238E27FC236}">
                        <a16:creationId xmlns:a16="http://schemas.microsoft.com/office/drawing/2014/main" id="{0554426B-6456-4C50-96A2-BCBEFF2BE424}"/>
                      </a:ext>
                    </a:extLst>
                  </p:cNvPr>
                  <p:cNvGrpSpPr/>
                  <p:nvPr/>
                </p:nvGrpSpPr>
                <p:grpSpPr>
                  <a:xfrm>
                    <a:off x="7117497" y="2583180"/>
                    <a:ext cx="28800" cy="132575"/>
                    <a:chOff x="7030086" y="2583180"/>
                    <a:chExt cx="28800" cy="132575"/>
                  </a:xfrm>
                </p:grpSpPr>
                <p:sp>
                  <p:nvSpPr>
                    <p:cNvPr id="1327" name="Oval 1326">
                      <a:extLst>
                        <a:ext uri="{FF2B5EF4-FFF2-40B4-BE49-F238E27FC236}">
                          <a16:creationId xmlns:a16="http://schemas.microsoft.com/office/drawing/2014/main" id="{4F9BFB67-FEDD-40AA-85B0-B7C8A4788F0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8" name="Oval 1327">
                      <a:extLst>
                        <a:ext uri="{FF2B5EF4-FFF2-40B4-BE49-F238E27FC236}">
                          <a16:creationId xmlns:a16="http://schemas.microsoft.com/office/drawing/2014/main" id="{BC10E541-A2EF-4586-976A-F7C96986D53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9" name="Oval 1328">
                      <a:extLst>
                        <a:ext uri="{FF2B5EF4-FFF2-40B4-BE49-F238E27FC236}">
                          <a16:creationId xmlns:a16="http://schemas.microsoft.com/office/drawing/2014/main" id="{F6D7E3D1-3899-4417-B71C-EF197E6A706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25" name="Oval 1324">
                    <a:extLst>
                      <a:ext uri="{FF2B5EF4-FFF2-40B4-BE49-F238E27FC236}">
                        <a16:creationId xmlns:a16="http://schemas.microsoft.com/office/drawing/2014/main" id="{13A32BA8-60AF-480F-945E-A4FC4052F4BF}"/>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6" name="Oval 1325">
                    <a:extLst>
                      <a:ext uri="{FF2B5EF4-FFF2-40B4-BE49-F238E27FC236}">
                        <a16:creationId xmlns:a16="http://schemas.microsoft.com/office/drawing/2014/main" id="{B2BB49FE-8741-4781-96CC-6744E77E3BE0}"/>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7" name="Group 966">
                  <a:extLst>
                    <a:ext uri="{FF2B5EF4-FFF2-40B4-BE49-F238E27FC236}">
                      <a16:creationId xmlns:a16="http://schemas.microsoft.com/office/drawing/2014/main" id="{1054C890-001A-407F-B1CE-586E59B3C4B4}"/>
                    </a:ext>
                  </a:extLst>
                </p:cNvPr>
                <p:cNvGrpSpPr/>
                <p:nvPr/>
              </p:nvGrpSpPr>
              <p:grpSpPr>
                <a:xfrm>
                  <a:off x="9689556" y="2544571"/>
                  <a:ext cx="45719" cy="217803"/>
                  <a:chOff x="7020561" y="2544571"/>
                  <a:chExt cx="45719" cy="217803"/>
                </a:xfrm>
              </p:grpSpPr>
              <p:grpSp>
                <p:nvGrpSpPr>
                  <p:cNvPr id="1318" name="Group 1317">
                    <a:extLst>
                      <a:ext uri="{FF2B5EF4-FFF2-40B4-BE49-F238E27FC236}">
                        <a16:creationId xmlns:a16="http://schemas.microsoft.com/office/drawing/2014/main" id="{3C8EDAF9-1EB1-4F0A-9AC9-3D8941087D3E}"/>
                      </a:ext>
                    </a:extLst>
                  </p:cNvPr>
                  <p:cNvGrpSpPr/>
                  <p:nvPr/>
                </p:nvGrpSpPr>
                <p:grpSpPr>
                  <a:xfrm>
                    <a:off x="7030086" y="2583180"/>
                    <a:ext cx="28800" cy="132575"/>
                    <a:chOff x="7030086" y="2583180"/>
                    <a:chExt cx="28800" cy="132575"/>
                  </a:xfrm>
                </p:grpSpPr>
                <p:sp>
                  <p:nvSpPr>
                    <p:cNvPr id="1321" name="Oval 1320">
                      <a:extLst>
                        <a:ext uri="{FF2B5EF4-FFF2-40B4-BE49-F238E27FC236}">
                          <a16:creationId xmlns:a16="http://schemas.microsoft.com/office/drawing/2014/main" id="{666E8194-7A2F-4C5E-82B3-725912895D7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2" name="Oval 1321">
                      <a:extLst>
                        <a:ext uri="{FF2B5EF4-FFF2-40B4-BE49-F238E27FC236}">
                          <a16:creationId xmlns:a16="http://schemas.microsoft.com/office/drawing/2014/main" id="{B65D68E5-C0D9-4943-BFBB-E5D046B7A76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3" name="Oval 1322">
                      <a:extLst>
                        <a:ext uri="{FF2B5EF4-FFF2-40B4-BE49-F238E27FC236}">
                          <a16:creationId xmlns:a16="http://schemas.microsoft.com/office/drawing/2014/main" id="{0DA1ECE5-5E76-45E9-8349-6348ED0806C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9" name="Oval 1318">
                    <a:extLst>
                      <a:ext uri="{FF2B5EF4-FFF2-40B4-BE49-F238E27FC236}">
                        <a16:creationId xmlns:a16="http://schemas.microsoft.com/office/drawing/2014/main" id="{681EDF1E-5DB8-4E71-A313-36BC6F75393F}"/>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0" name="Oval 1319">
                    <a:extLst>
                      <a:ext uri="{FF2B5EF4-FFF2-40B4-BE49-F238E27FC236}">
                        <a16:creationId xmlns:a16="http://schemas.microsoft.com/office/drawing/2014/main" id="{33E0511A-74D4-41F3-849F-4E2B845F2F7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8" name="Group 967">
                  <a:extLst>
                    <a:ext uri="{FF2B5EF4-FFF2-40B4-BE49-F238E27FC236}">
                      <a16:creationId xmlns:a16="http://schemas.microsoft.com/office/drawing/2014/main" id="{01A6F056-C2E6-42FF-BCD6-E05EA9A39BCF}"/>
                    </a:ext>
                  </a:extLst>
                </p:cNvPr>
                <p:cNvGrpSpPr/>
                <p:nvPr/>
              </p:nvGrpSpPr>
              <p:grpSpPr>
                <a:xfrm>
                  <a:off x="9731921" y="2544571"/>
                  <a:ext cx="45719" cy="217803"/>
                  <a:chOff x="7064266" y="2544571"/>
                  <a:chExt cx="45719" cy="217803"/>
                </a:xfrm>
              </p:grpSpPr>
              <p:grpSp>
                <p:nvGrpSpPr>
                  <p:cNvPr id="1312" name="Group 1311">
                    <a:extLst>
                      <a:ext uri="{FF2B5EF4-FFF2-40B4-BE49-F238E27FC236}">
                        <a16:creationId xmlns:a16="http://schemas.microsoft.com/office/drawing/2014/main" id="{A07A6467-524E-4C15-8CB3-21208293803C}"/>
                      </a:ext>
                    </a:extLst>
                  </p:cNvPr>
                  <p:cNvGrpSpPr/>
                  <p:nvPr/>
                </p:nvGrpSpPr>
                <p:grpSpPr>
                  <a:xfrm>
                    <a:off x="7073791" y="2583180"/>
                    <a:ext cx="28800" cy="132575"/>
                    <a:chOff x="7030086" y="2583180"/>
                    <a:chExt cx="28800" cy="132575"/>
                  </a:xfrm>
                </p:grpSpPr>
                <p:sp>
                  <p:nvSpPr>
                    <p:cNvPr id="1315" name="Oval 1314">
                      <a:extLst>
                        <a:ext uri="{FF2B5EF4-FFF2-40B4-BE49-F238E27FC236}">
                          <a16:creationId xmlns:a16="http://schemas.microsoft.com/office/drawing/2014/main" id="{8C231E35-6CC0-4B00-A134-7F8AF647B91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6" name="Oval 1315">
                      <a:extLst>
                        <a:ext uri="{FF2B5EF4-FFF2-40B4-BE49-F238E27FC236}">
                          <a16:creationId xmlns:a16="http://schemas.microsoft.com/office/drawing/2014/main" id="{AD915C26-4C51-4C7E-AFDE-93063CF3ADA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7" name="Oval 1316">
                      <a:extLst>
                        <a:ext uri="{FF2B5EF4-FFF2-40B4-BE49-F238E27FC236}">
                          <a16:creationId xmlns:a16="http://schemas.microsoft.com/office/drawing/2014/main" id="{AFFC53CD-AB36-44E1-BB62-3FDCEA68A93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3" name="Oval 1312">
                    <a:extLst>
                      <a:ext uri="{FF2B5EF4-FFF2-40B4-BE49-F238E27FC236}">
                        <a16:creationId xmlns:a16="http://schemas.microsoft.com/office/drawing/2014/main" id="{D1DFBF19-D6D8-402B-B7A2-D53E9668F948}"/>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4" name="Oval 1313">
                    <a:extLst>
                      <a:ext uri="{FF2B5EF4-FFF2-40B4-BE49-F238E27FC236}">
                        <a16:creationId xmlns:a16="http://schemas.microsoft.com/office/drawing/2014/main" id="{DB8582B2-F6C4-40A1-954A-2CAB164D752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9" name="Group 968">
                  <a:extLst>
                    <a:ext uri="{FF2B5EF4-FFF2-40B4-BE49-F238E27FC236}">
                      <a16:creationId xmlns:a16="http://schemas.microsoft.com/office/drawing/2014/main" id="{2FD5C48A-3C35-4E99-BE88-BE3522B6787A}"/>
                    </a:ext>
                  </a:extLst>
                </p:cNvPr>
                <p:cNvGrpSpPr/>
                <p:nvPr/>
              </p:nvGrpSpPr>
              <p:grpSpPr>
                <a:xfrm>
                  <a:off x="9774286" y="2544571"/>
                  <a:ext cx="45719" cy="217803"/>
                  <a:chOff x="7107972" y="2544571"/>
                  <a:chExt cx="45719" cy="217803"/>
                </a:xfrm>
              </p:grpSpPr>
              <p:grpSp>
                <p:nvGrpSpPr>
                  <p:cNvPr id="1306" name="Group 1305">
                    <a:extLst>
                      <a:ext uri="{FF2B5EF4-FFF2-40B4-BE49-F238E27FC236}">
                        <a16:creationId xmlns:a16="http://schemas.microsoft.com/office/drawing/2014/main" id="{034F0C61-7041-4022-B296-35B8040259E0}"/>
                      </a:ext>
                    </a:extLst>
                  </p:cNvPr>
                  <p:cNvGrpSpPr/>
                  <p:nvPr/>
                </p:nvGrpSpPr>
                <p:grpSpPr>
                  <a:xfrm>
                    <a:off x="7117497" y="2583180"/>
                    <a:ext cx="28800" cy="132575"/>
                    <a:chOff x="7030086" y="2583180"/>
                    <a:chExt cx="28800" cy="132575"/>
                  </a:xfrm>
                </p:grpSpPr>
                <p:sp>
                  <p:nvSpPr>
                    <p:cNvPr id="1309" name="Oval 1308">
                      <a:extLst>
                        <a:ext uri="{FF2B5EF4-FFF2-40B4-BE49-F238E27FC236}">
                          <a16:creationId xmlns:a16="http://schemas.microsoft.com/office/drawing/2014/main" id="{D46A3BA6-1A23-47D6-ADF0-CA719D33DA3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0" name="Oval 1309">
                      <a:extLst>
                        <a:ext uri="{FF2B5EF4-FFF2-40B4-BE49-F238E27FC236}">
                          <a16:creationId xmlns:a16="http://schemas.microsoft.com/office/drawing/2014/main" id="{FB0FCCE7-14D1-457F-BD08-7A5B7307591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1" name="Oval 1310">
                      <a:extLst>
                        <a:ext uri="{FF2B5EF4-FFF2-40B4-BE49-F238E27FC236}">
                          <a16:creationId xmlns:a16="http://schemas.microsoft.com/office/drawing/2014/main" id="{6D39B594-EA5E-4F5E-821C-32C8B29CFD5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07" name="Oval 1306">
                    <a:extLst>
                      <a:ext uri="{FF2B5EF4-FFF2-40B4-BE49-F238E27FC236}">
                        <a16:creationId xmlns:a16="http://schemas.microsoft.com/office/drawing/2014/main" id="{94B72F10-62CE-4D3F-AFE0-6999D057FFF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8" name="Oval 1307">
                    <a:extLst>
                      <a:ext uri="{FF2B5EF4-FFF2-40B4-BE49-F238E27FC236}">
                        <a16:creationId xmlns:a16="http://schemas.microsoft.com/office/drawing/2014/main" id="{D1602F8A-AA1E-4C26-BDF1-D660D95AB22B}"/>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0" name="Group 969">
                  <a:extLst>
                    <a:ext uri="{FF2B5EF4-FFF2-40B4-BE49-F238E27FC236}">
                      <a16:creationId xmlns:a16="http://schemas.microsoft.com/office/drawing/2014/main" id="{C3FCFFE2-729D-4825-9148-73CCA1A31915}"/>
                    </a:ext>
                  </a:extLst>
                </p:cNvPr>
                <p:cNvGrpSpPr/>
                <p:nvPr/>
              </p:nvGrpSpPr>
              <p:grpSpPr>
                <a:xfrm>
                  <a:off x="9816651" y="2544571"/>
                  <a:ext cx="45719" cy="217803"/>
                  <a:chOff x="7020561" y="2544571"/>
                  <a:chExt cx="45719" cy="217803"/>
                </a:xfrm>
              </p:grpSpPr>
              <p:grpSp>
                <p:nvGrpSpPr>
                  <p:cNvPr id="1300" name="Group 1299">
                    <a:extLst>
                      <a:ext uri="{FF2B5EF4-FFF2-40B4-BE49-F238E27FC236}">
                        <a16:creationId xmlns:a16="http://schemas.microsoft.com/office/drawing/2014/main" id="{A9D54855-656A-4015-8C2E-3A2812F55A19}"/>
                      </a:ext>
                    </a:extLst>
                  </p:cNvPr>
                  <p:cNvGrpSpPr/>
                  <p:nvPr/>
                </p:nvGrpSpPr>
                <p:grpSpPr>
                  <a:xfrm>
                    <a:off x="7030086" y="2583180"/>
                    <a:ext cx="28800" cy="132575"/>
                    <a:chOff x="7030086" y="2583180"/>
                    <a:chExt cx="28800" cy="132575"/>
                  </a:xfrm>
                </p:grpSpPr>
                <p:sp>
                  <p:nvSpPr>
                    <p:cNvPr id="1303" name="Oval 1302">
                      <a:extLst>
                        <a:ext uri="{FF2B5EF4-FFF2-40B4-BE49-F238E27FC236}">
                          <a16:creationId xmlns:a16="http://schemas.microsoft.com/office/drawing/2014/main" id="{03F0FE84-B5ED-44A0-9B6B-E89CF414BB3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4" name="Oval 1303">
                      <a:extLst>
                        <a:ext uri="{FF2B5EF4-FFF2-40B4-BE49-F238E27FC236}">
                          <a16:creationId xmlns:a16="http://schemas.microsoft.com/office/drawing/2014/main" id="{EAB85A7D-290D-4E43-9A07-17E41063745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5" name="Oval 1304">
                      <a:extLst>
                        <a:ext uri="{FF2B5EF4-FFF2-40B4-BE49-F238E27FC236}">
                          <a16:creationId xmlns:a16="http://schemas.microsoft.com/office/drawing/2014/main" id="{6CBABBAF-E9BD-40DD-95DF-DF400E6FDF0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01" name="Oval 1300">
                    <a:extLst>
                      <a:ext uri="{FF2B5EF4-FFF2-40B4-BE49-F238E27FC236}">
                        <a16:creationId xmlns:a16="http://schemas.microsoft.com/office/drawing/2014/main" id="{AB9DBB31-8097-4860-B9A8-8A63017898D5}"/>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2" name="Oval 1301">
                    <a:extLst>
                      <a:ext uri="{FF2B5EF4-FFF2-40B4-BE49-F238E27FC236}">
                        <a16:creationId xmlns:a16="http://schemas.microsoft.com/office/drawing/2014/main" id="{A73A2D06-3EDD-4573-BF17-589234B5F82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1" name="Group 970">
                  <a:extLst>
                    <a:ext uri="{FF2B5EF4-FFF2-40B4-BE49-F238E27FC236}">
                      <a16:creationId xmlns:a16="http://schemas.microsoft.com/office/drawing/2014/main" id="{56F72E2C-A04F-4784-8B00-F8963B458508}"/>
                    </a:ext>
                  </a:extLst>
                </p:cNvPr>
                <p:cNvGrpSpPr/>
                <p:nvPr/>
              </p:nvGrpSpPr>
              <p:grpSpPr>
                <a:xfrm>
                  <a:off x="9859016" y="2544571"/>
                  <a:ext cx="45719" cy="217803"/>
                  <a:chOff x="7064266" y="2544571"/>
                  <a:chExt cx="45719" cy="217803"/>
                </a:xfrm>
              </p:grpSpPr>
              <p:grpSp>
                <p:nvGrpSpPr>
                  <p:cNvPr id="1294" name="Group 1293">
                    <a:extLst>
                      <a:ext uri="{FF2B5EF4-FFF2-40B4-BE49-F238E27FC236}">
                        <a16:creationId xmlns:a16="http://schemas.microsoft.com/office/drawing/2014/main" id="{D19607DC-A87C-4276-B716-B120E23575ED}"/>
                      </a:ext>
                    </a:extLst>
                  </p:cNvPr>
                  <p:cNvGrpSpPr/>
                  <p:nvPr/>
                </p:nvGrpSpPr>
                <p:grpSpPr>
                  <a:xfrm>
                    <a:off x="7073791" y="2583180"/>
                    <a:ext cx="28800" cy="132575"/>
                    <a:chOff x="7030086" y="2583180"/>
                    <a:chExt cx="28800" cy="132575"/>
                  </a:xfrm>
                </p:grpSpPr>
                <p:sp>
                  <p:nvSpPr>
                    <p:cNvPr id="1297" name="Oval 1296">
                      <a:extLst>
                        <a:ext uri="{FF2B5EF4-FFF2-40B4-BE49-F238E27FC236}">
                          <a16:creationId xmlns:a16="http://schemas.microsoft.com/office/drawing/2014/main" id="{FEAE66F3-D274-4429-B38F-DCB42E59E93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Oval 1297">
                      <a:extLst>
                        <a:ext uri="{FF2B5EF4-FFF2-40B4-BE49-F238E27FC236}">
                          <a16:creationId xmlns:a16="http://schemas.microsoft.com/office/drawing/2014/main" id="{E90725C1-C9B2-4156-8595-4674E2F936D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9" name="Oval 1298">
                      <a:extLst>
                        <a:ext uri="{FF2B5EF4-FFF2-40B4-BE49-F238E27FC236}">
                          <a16:creationId xmlns:a16="http://schemas.microsoft.com/office/drawing/2014/main" id="{A44DD13F-2EE0-461E-A36C-555929AF4CF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95" name="Oval 1294">
                    <a:extLst>
                      <a:ext uri="{FF2B5EF4-FFF2-40B4-BE49-F238E27FC236}">
                        <a16:creationId xmlns:a16="http://schemas.microsoft.com/office/drawing/2014/main" id="{85C35014-F7D6-4C42-A7E4-35C577754300}"/>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6" name="Oval 1295">
                    <a:extLst>
                      <a:ext uri="{FF2B5EF4-FFF2-40B4-BE49-F238E27FC236}">
                        <a16:creationId xmlns:a16="http://schemas.microsoft.com/office/drawing/2014/main" id="{8C99259E-3EFD-4484-BF85-5370C4984DFB}"/>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2" name="Group 971">
                  <a:extLst>
                    <a:ext uri="{FF2B5EF4-FFF2-40B4-BE49-F238E27FC236}">
                      <a16:creationId xmlns:a16="http://schemas.microsoft.com/office/drawing/2014/main" id="{48F6308B-F22E-4DC4-A831-A57DAF3493D9}"/>
                    </a:ext>
                  </a:extLst>
                </p:cNvPr>
                <p:cNvGrpSpPr/>
                <p:nvPr/>
              </p:nvGrpSpPr>
              <p:grpSpPr>
                <a:xfrm>
                  <a:off x="9901381" y="2544571"/>
                  <a:ext cx="45719" cy="217803"/>
                  <a:chOff x="7107972" y="2544571"/>
                  <a:chExt cx="45719" cy="217803"/>
                </a:xfrm>
              </p:grpSpPr>
              <p:grpSp>
                <p:nvGrpSpPr>
                  <p:cNvPr id="1288" name="Group 1287">
                    <a:extLst>
                      <a:ext uri="{FF2B5EF4-FFF2-40B4-BE49-F238E27FC236}">
                        <a16:creationId xmlns:a16="http://schemas.microsoft.com/office/drawing/2014/main" id="{DF5AE99C-7B77-49F5-9764-3FF8CE0A2CD4}"/>
                      </a:ext>
                    </a:extLst>
                  </p:cNvPr>
                  <p:cNvGrpSpPr/>
                  <p:nvPr/>
                </p:nvGrpSpPr>
                <p:grpSpPr>
                  <a:xfrm>
                    <a:off x="7117497" y="2583180"/>
                    <a:ext cx="28800" cy="132575"/>
                    <a:chOff x="7030086" y="2583180"/>
                    <a:chExt cx="28800" cy="132575"/>
                  </a:xfrm>
                </p:grpSpPr>
                <p:sp>
                  <p:nvSpPr>
                    <p:cNvPr id="1291" name="Oval 1290">
                      <a:extLst>
                        <a:ext uri="{FF2B5EF4-FFF2-40B4-BE49-F238E27FC236}">
                          <a16:creationId xmlns:a16="http://schemas.microsoft.com/office/drawing/2014/main" id="{4F41EDCF-6002-48AD-BA9D-B7CCCE5904C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Oval 1291">
                      <a:extLst>
                        <a:ext uri="{FF2B5EF4-FFF2-40B4-BE49-F238E27FC236}">
                          <a16:creationId xmlns:a16="http://schemas.microsoft.com/office/drawing/2014/main" id="{3B18F2EE-03C2-46F0-9C1D-80CBF53AA26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3" name="Oval 1292">
                      <a:extLst>
                        <a:ext uri="{FF2B5EF4-FFF2-40B4-BE49-F238E27FC236}">
                          <a16:creationId xmlns:a16="http://schemas.microsoft.com/office/drawing/2014/main" id="{D89AC0B7-BE6A-4B07-AD85-3CE320D088F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9" name="Oval 1288">
                    <a:extLst>
                      <a:ext uri="{FF2B5EF4-FFF2-40B4-BE49-F238E27FC236}">
                        <a16:creationId xmlns:a16="http://schemas.microsoft.com/office/drawing/2014/main" id="{6D5D7F9B-1F26-4EBB-90BC-054FEF015D1E}"/>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0" name="Oval 1289">
                    <a:extLst>
                      <a:ext uri="{FF2B5EF4-FFF2-40B4-BE49-F238E27FC236}">
                        <a16:creationId xmlns:a16="http://schemas.microsoft.com/office/drawing/2014/main" id="{FA8A2127-7713-492E-8D02-5E12A069CC6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3" name="Group 972">
                  <a:extLst>
                    <a:ext uri="{FF2B5EF4-FFF2-40B4-BE49-F238E27FC236}">
                      <a16:creationId xmlns:a16="http://schemas.microsoft.com/office/drawing/2014/main" id="{8EFBB649-9474-42CC-B04D-8FC0671131FB}"/>
                    </a:ext>
                  </a:extLst>
                </p:cNvPr>
                <p:cNvGrpSpPr/>
                <p:nvPr/>
              </p:nvGrpSpPr>
              <p:grpSpPr>
                <a:xfrm>
                  <a:off x="9943746" y="2544571"/>
                  <a:ext cx="45719" cy="217803"/>
                  <a:chOff x="7020561" y="2544571"/>
                  <a:chExt cx="45719" cy="217803"/>
                </a:xfrm>
              </p:grpSpPr>
              <p:grpSp>
                <p:nvGrpSpPr>
                  <p:cNvPr id="1282" name="Group 1281">
                    <a:extLst>
                      <a:ext uri="{FF2B5EF4-FFF2-40B4-BE49-F238E27FC236}">
                        <a16:creationId xmlns:a16="http://schemas.microsoft.com/office/drawing/2014/main" id="{BD740E50-B27F-4D36-B760-6D78F1933523}"/>
                      </a:ext>
                    </a:extLst>
                  </p:cNvPr>
                  <p:cNvGrpSpPr/>
                  <p:nvPr/>
                </p:nvGrpSpPr>
                <p:grpSpPr>
                  <a:xfrm>
                    <a:off x="7030086" y="2583180"/>
                    <a:ext cx="28800" cy="132575"/>
                    <a:chOff x="7030086" y="2583180"/>
                    <a:chExt cx="28800" cy="132575"/>
                  </a:xfrm>
                </p:grpSpPr>
                <p:sp>
                  <p:nvSpPr>
                    <p:cNvPr id="1285" name="Oval 1284">
                      <a:extLst>
                        <a:ext uri="{FF2B5EF4-FFF2-40B4-BE49-F238E27FC236}">
                          <a16:creationId xmlns:a16="http://schemas.microsoft.com/office/drawing/2014/main" id="{F67F559E-326A-42C3-8649-F197BE8CF5F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Oval 1285">
                      <a:extLst>
                        <a:ext uri="{FF2B5EF4-FFF2-40B4-BE49-F238E27FC236}">
                          <a16:creationId xmlns:a16="http://schemas.microsoft.com/office/drawing/2014/main" id="{E120D55A-44E5-40E4-8AB4-F24562557F5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7" name="Oval 1286">
                      <a:extLst>
                        <a:ext uri="{FF2B5EF4-FFF2-40B4-BE49-F238E27FC236}">
                          <a16:creationId xmlns:a16="http://schemas.microsoft.com/office/drawing/2014/main" id="{6AB26437-1526-43FA-B862-46EB11B389A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3" name="Oval 1282">
                    <a:extLst>
                      <a:ext uri="{FF2B5EF4-FFF2-40B4-BE49-F238E27FC236}">
                        <a16:creationId xmlns:a16="http://schemas.microsoft.com/office/drawing/2014/main" id="{0DF653AF-582D-4B7B-A9C7-79474D5DB415}"/>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4" name="Oval 1283">
                    <a:extLst>
                      <a:ext uri="{FF2B5EF4-FFF2-40B4-BE49-F238E27FC236}">
                        <a16:creationId xmlns:a16="http://schemas.microsoft.com/office/drawing/2014/main" id="{E03E34AD-A13D-49CB-A531-640F81F7D4E8}"/>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4" name="Group 973">
                  <a:extLst>
                    <a:ext uri="{FF2B5EF4-FFF2-40B4-BE49-F238E27FC236}">
                      <a16:creationId xmlns:a16="http://schemas.microsoft.com/office/drawing/2014/main" id="{7AA1DCAC-2635-43E8-A726-6B2D6EA2DB45}"/>
                    </a:ext>
                  </a:extLst>
                </p:cNvPr>
                <p:cNvGrpSpPr/>
                <p:nvPr/>
              </p:nvGrpSpPr>
              <p:grpSpPr>
                <a:xfrm>
                  <a:off x="9986111" y="2544571"/>
                  <a:ext cx="45719" cy="217803"/>
                  <a:chOff x="7064266" y="2544571"/>
                  <a:chExt cx="45719" cy="217803"/>
                </a:xfrm>
              </p:grpSpPr>
              <p:grpSp>
                <p:nvGrpSpPr>
                  <p:cNvPr id="1276" name="Group 1275">
                    <a:extLst>
                      <a:ext uri="{FF2B5EF4-FFF2-40B4-BE49-F238E27FC236}">
                        <a16:creationId xmlns:a16="http://schemas.microsoft.com/office/drawing/2014/main" id="{99127842-276A-48ED-9642-8C10D8609C52}"/>
                      </a:ext>
                    </a:extLst>
                  </p:cNvPr>
                  <p:cNvGrpSpPr/>
                  <p:nvPr/>
                </p:nvGrpSpPr>
                <p:grpSpPr>
                  <a:xfrm>
                    <a:off x="7073791" y="2583180"/>
                    <a:ext cx="28800" cy="132575"/>
                    <a:chOff x="7030086" y="2583180"/>
                    <a:chExt cx="28800" cy="132575"/>
                  </a:xfrm>
                </p:grpSpPr>
                <p:sp>
                  <p:nvSpPr>
                    <p:cNvPr id="1279" name="Oval 1278">
                      <a:extLst>
                        <a:ext uri="{FF2B5EF4-FFF2-40B4-BE49-F238E27FC236}">
                          <a16:creationId xmlns:a16="http://schemas.microsoft.com/office/drawing/2014/main" id="{2E3C8721-2844-42A8-859B-D4F9F4B0E9F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Oval 1279">
                      <a:extLst>
                        <a:ext uri="{FF2B5EF4-FFF2-40B4-BE49-F238E27FC236}">
                          <a16:creationId xmlns:a16="http://schemas.microsoft.com/office/drawing/2014/main" id="{F59E1101-5584-4566-B6F7-EEC4A991ED5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1" name="Oval 1280">
                      <a:extLst>
                        <a:ext uri="{FF2B5EF4-FFF2-40B4-BE49-F238E27FC236}">
                          <a16:creationId xmlns:a16="http://schemas.microsoft.com/office/drawing/2014/main" id="{99236EF7-97A3-49D1-8BE1-830D7296631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77" name="Oval 1276">
                    <a:extLst>
                      <a:ext uri="{FF2B5EF4-FFF2-40B4-BE49-F238E27FC236}">
                        <a16:creationId xmlns:a16="http://schemas.microsoft.com/office/drawing/2014/main" id="{D7A1BE89-8390-43F7-BE60-A866D48A57AA}"/>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8" name="Oval 1277">
                    <a:extLst>
                      <a:ext uri="{FF2B5EF4-FFF2-40B4-BE49-F238E27FC236}">
                        <a16:creationId xmlns:a16="http://schemas.microsoft.com/office/drawing/2014/main" id="{BFA1601C-2296-44DB-9724-5553468D4DB0}"/>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5" name="Group 974">
                  <a:extLst>
                    <a:ext uri="{FF2B5EF4-FFF2-40B4-BE49-F238E27FC236}">
                      <a16:creationId xmlns:a16="http://schemas.microsoft.com/office/drawing/2014/main" id="{15797A46-E7D6-435B-B059-2A19D35F66EB}"/>
                    </a:ext>
                  </a:extLst>
                </p:cNvPr>
                <p:cNvGrpSpPr/>
                <p:nvPr/>
              </p:nvGrpSpPr>
              <p:grpSpPr>
                <a:xfrm>
                  <a:off x="10028476" y="2544571"/>
                  <a:ext cx="45719" cy="217803"/>
                  <a:chOff x="7107972" y="2544571"/>
                  <a:chExt cx="45719" cy="217803"/>
                </a:xfrm>
              </p:grpSpPr>
              <p:grpSp>
                <p:nvGrpSpPr>
                  <p:cNvPr id="1270" name="Group 1269">
                    <a:extLst>
                      <a:ext uri="{FF2B5EF4-FFF2-40B4-BE49-F238E27FC236}">
                        <a16:creationId xmlns:a16="http://schemas.microsoft.com/office/drawing/2014/main" id="{3FD7C977-77AE-47E5-847A-081684C0D6DC}"/>
                      </a:ext>
                    </a:extLst>
                  </p:cNvPr>
                  <p:cNvGrpSpPr/>
                  <p:nvPr/>
                </p:nvGrpSpPr>
                <p:grpSpPr>
                  <a:xfrm>
                    <a:off x="7117497" y="2583180"/>
                    <a:ext cx="28800" cy="132575"/>
                    <a:chOff x="7030086" y="2583180"/>
                    <a:chExt cx="28800" cy="132575"/>
                  </a:xfrm>
                </p:grpSpPr>
                <p:sp>
                  <p:nvSpPr>
                    <p:cNvPr id="1273" name="Oval 1272">
                      <a:extLst>
                        <a:ext uri="{FF2B5EF4-FFF2-40B4-BE49-F238E27FC236}">
                          <a16:creationId xmlns:a16="http://schemas.microsoft.com/office/drawing/2014/main" id="{D71C5B11-8223-4C68-94EA-5D9ACBEA0D6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Oval 1273">
                      <a:extLst>
                        <a:ext uri="{FF2B5EF4-FFF2-40B4-BE49-F238E27FC236}">
                          <a16:creationId xmlns:a16="http://schemas.microsoft.com/office/drawing/2014/main" id="{90181C47-B2D3-42AA-81CB-4F86A18F66E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5" name="Oval 1274">
                      <a:extLst>
                        <a:ext uri="{FF2B5EF4-FFF2-40B4-BE49-F238E27FC236}">
                          <a16:creationId xmlns:a16="http://schemas.microsoft.com/office/drawing/2014/main" id="{E6B53A28-8A1A-421A-B11B-7665113819D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71" name="Oval 1270">
                    <a:extLst>
                      <a:ext uri="{FF2B5EF4-FFF2-40B4-BE49-F238E27FC236}">
                        <a16:creationId xmlns:a16="http://schemas.microsoft.com/office/drawing/2014/main" id="{2483B40F-815E-4BC8-A6E1-093C2C25A368}"/>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2" name="Oval 1271">
                    <a:extLst>
                      <a:ext uri="{FF2B5EF4-FFF2-40B4-BE49-F238E27FC236}">
                        <a16:creationId xmlns:a16="http://schemas.microsoft.com/office/drawing/2014/main" id="{FED53EF5-9346-4C35-AD04-681EA9F048D4}"/>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6" name="Group 975">
                  <a:extLst>
                    <a:ext uri="{FF2B5EF4-FFF2-40B4-BE49-F238E27FC236}">
                      <a16:creationId xmlns:a16="http://schemas.microsoft.com/office/drawing/2014/main" id="{2B0BD6DE-91B1-4565-B9A2-5B434CA8986D}"/>
                    </a:ext>
                  </a:extLst>
                </p:cNvPr>
                <p:cNvGrpSpPr/>
                <p:nvPr/>
              </p:nvGrpSpPr>
              <p:grpSpPr>
                <a:xfrm>
                  <a:off x="10070841" y="2544571"/>
                  <a:ext cx="45719" cy="217803"/>
                  <a:chOff x="7020561" y="2544571"/>
                  <a:chExt cx="45719" cy="217803"/>
                </a:xfrm>
              </p:grpSpPr>
              <p:grpSp>
                <p:nvGrpSpPr>
                  <p:cNvPr id="1264" name="Group 1263">
                    <a:extLst>
                      <a:ext uri="{FF2B5EF4-FFF2-40B4-BE49-F238E27FC236}">
                        <a16:creationId xmlns:a16="http://schemas.microsoft.com/office/drawing/2014/main" id="{744C3F8E-49A5-436C-B4D8-6DE70962BFCB}"/>
                      </a:ext>
                    </a:extLst>
                  </p:cNvPr>
                  <p:cNvGrpSpPr/>
                  <p:nvPr/>
                </p:nvGrpSpPr>
                <p:grpSpPr>
                  <a:xfrm>
                    <a:off x="7030086" y="2583180"/>
                    <a:ext cx="28800" cy="132575"/>
                    <a:chOff x="7030086" y="2583180"/>
                    <a:chExt cx="28800" cy="132575"/>
                  </a:xfrm>
                </p:grpSpPr>
                <p:sp>
                  <p:nvSpPr>
                    <p:cNvPr id="1267" name="Oval 1266">
                      <a:extLst>
                        <a:ext uri="{FF2B5EF4-FFF2-40B4-BE49-F238E27FC236}">
                          <a16:creationId xmlns:a16="http://schemas.microsoft.com/office/drawing/2014/main" id="{136D380F-E760-49C8-82E5-2147974AC28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8" name="Oval 1267">
                      <a:extLst>
                        <a:ext uri="{FF2B5EF4-FFF2-40B4-BE49-F238E27FC236}">
                          <a16:creationId xmlns:a16="http://schemas.microsoft.com/office/drawing/2014/main" id="{237507DE-FB3F-4B36-BE54-C4C3F044EE9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Oval 1268">
                      <a:extLst>
                        <a:ext uri="{FF2B5EF4-FFF2-40B4-BE49-F238E27FC236}">
                          <a16:creationId xmlns:a16="http://schemas.microsoft.com/office/drawing/2014/main" id="{E5A9ACE2-01E5-4085-948D-1CD30E025FCD}"/>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65" name="Oval 1264">
                    <a:extLst>
                      <a:ext uri="{FF2B5EF4-FFF2-40B4-BE49-F238E27FC236}">
                        <a16:creationId xmlns:a16="http://schemas.microsoft.com/office/drawing/2014/main" id="{CEFF3B1F-B290-4891-AFDF-BCEEDE71B39E}"/>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6" name="Oval 1265">
                    <a:extLst>
                      <a:ext uri="{FF2B5EF4-FFF2-40B4-BE49-F238E27FC236}">
                        <a16:creationId xmlns:a16="http://schemas.microsoft.com/office/drawing/2014/main" id="{D0A02DCA-3B71-466B-8967-53FCA34C1B1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7" name="Group 976">
                  <a:extLst>
                    <a:ext uri="{FF2B5EF4-FFF2-40B4-BE49-F238E27FC236}">
                      <a16:creationId xmlns:a16="http://schemas.microsoft.com/office/drawing/2014/main" id="{08F56D63-BDF2-472E-9F41-FAC1DCC9828B}"/>
                    </a:ext>
                  </a:extLst>
                </p:cNvPr>
                <p:cNvGrpSpPr/>
                <p:nvPr/>
              </p:nvGrpSpPr>
              <p:grpSpPr>
                <a:xfrm>
                  <a:off x="10113206" y="2544571"/>
                  <a:ext cx="45719" cy="217803"/>
                  <a:chOff x="7064266" y="2544571"/>
                  <a:chExt cx="45719" cy="217803"/>
                </a:xfrm>
              </p:grpSpPr>
              <p:grpSp>
                <p:nvGrpSpPr>
                  <p:cNvPr id="1258" name="Group 1257">
                    <a:extLst>
                      <a:ext uri="{FF2B5EF4-FFF2-40B4-BE49-F238E27FC236}">
                        <a16:creationId xmlns:a16="http://schemas.microsoft.com/office/drawing/2014/main" id="{2E75AB0C-C549-42CC-9E2E-C2A5B9F91502}"/>
                      </a:ext>
                    </a:extLst>
                  </p:cNvPr>
                  <p:cNvGrpSpPr/>
                  <p:nvPr/>
                </p:nvGrpSpPr>
                <p:grpSpPr>
                  <a:xfrm>
                    <a:off x="7073791" y="2583180"/>
                    <a:ext cx="28800" cy="132575"/>
                    <a:chOff x="7030086" y="2583180"/>
                    <a:chExt cx="28800" cy="132575"/>
                  </a:xfrm>
                </p:grpSpPr>
                <p:sp>
                  <p:nvSpPr>
                    <p:cNvPr id="1261" name="Oval 1260">
                      <a:extLst>
                        <a:ext uri="{FF2B5EF4-FFF2-40B4-BE49-F238E27FC236}">
                          <a16:creationId xmlns:a16="http://schemas.microsoft.com/office/drawing/2014/main" id="{D8BB4A34-DBFA-4678-BB19-B270859AD9D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2" name="Oval 1261">
                      <a:extLst>
                        <a:ext uri="{FF2B5EF4-FFF2-40B4-BE49-F238E27FC236}">
                          <a16:creationId xmlns:a16="http://schemas.microsoft.com/office/drawing/2014/main" id="{97BD2E2F-37A8-44BD-ADA7-F500EB413B4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Oval 1262">
                      <a:extLst>
                        <a:ext uri="{FF2B5EF4-FFF2-40B4-BE49-F238E27FC236}">
                          <a16:creationId xmlns:a16="http://schemas.microsoft.com/office/drawing/2014/main" id="{4153BE85-55CE-4908-9A61-D17090CBFF3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59" name="Oval 1258">
                    <a:extLst>
                      <a:ext uri="{FF2B5EF4-FFF2-40B4-BE49-F238E27FC236}">
                        <a16:creationId xmlns:a16="http://schemas.microsoft.com/office/drawing/2014/main" id="{02371D45-400D-41F4-A2BC-D877796B5CC1}"/>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0" name="Oval 1259">
                    <a:extLst>
                      <a:ext uri="{FF2B5EF4-FFF2-40B4-BE49-F238E27FC236}">
                        <a16:creationId xmlns:a16="http://schemas.microsoft.com/office/drawing/2014/main" id="{916BBECC-F815-43C0-AE02-112B04947A3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8" name="Group 977">
                  <a:extLst>
                    <a:ext uri="{FF2B5EF4-FFF2-40B4-BE49-F238E27FC236}">
                      <a16:creationId xmlns:a16="http://schemas.microsoft.com/office/drawing/2014/main" id="{E85217B7-BD98-41D2-98AF-CD59DCB56C57}"/>
                    </a:ext>
                  </a:extLst>
                </p:cNvPr>
                <p:cNvGrpSpPr/>
                <p:nvPr/>
              </p:nvGrpSpPr>
              <p:grpSpPr>
                <a:xfrm>
                  <a:off x="10155571" y="2544571"/>
                  <a:ext cx="45719" cy="217803"/>
                  <a:chOff x="7107972" y="2544571"/>
                  <a:chExt cx="45719" cy="217803"/>
                </a:xfrm>
              </p:grpSpPr>
              <p:grpSp>
                <p:nvGrpSpPr>
                  <p:cNvPr id="1252" name="Group 1251">
                    <a:extLst>
                      <a:ext uri="{FF2B5EF4-FFF2-40B4-BE49-F238E27FC236}">
                        <a16:creationId xmlns:a16="http://schemas.microsoft.com/office/drawing/2014/main" id="{5D2C3E55-8F0C-4685-A407-15CC7C879CFF}"/>
                      </a:ext>
                    </a:extLst>
                  </p:cNvPr>
                  <p:cNvGrpSpPr/>
                  <p:nvPr/>
                </p:nvGrpSpPr>
                <p:grpSpPr>
                  <a:xfrm>
                    <a:off x="7117497" y="2583180"/>
                    <a:ext cx="28800" cy="132575"/>
                    <a:chOff x="7030086" y="2583180"/>
                    <a:chExt cx="28800" cy="132575"/>
                  </a:xfrm>
                </p:grpSpPr>
                <p:sp>
                  <p:nvSpPr>
                    <p:cNvPr id="1255" name="Oval 1254">
                      <a:extLst>
                        <a:ext uri="{FF2B5EF4-FFF2-40B4-BE49-F238E27FC236}">
                          <a16:creationId xmlns:a16="http://schemas.microsoft.com/office/drawing/2014/main" id="{11FCDBB3-2970-4D48-A6DF-72EF9559E61B}"/>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6" name="Oval 1255">
                      <a:extLst>
                        <a:ext uri="{FF2B5EF4-FFF2-40B4-BE49-F238E27FC236}">
                          <a16:creationId xmlns:a16="http://schemas.microsoft.com/office/drawing/2014/main" id="{7CC5C427-967F-40F0-B6C3-17A6DBD139F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7" name="Oval 1256">
                      <a:extLst>
                        <a:ext uri="{FF2B5EF4-FFF2-40B4-BE49-F238E27FC236}">
                          <a16:creationId xmlns:a16="http://schemas.microsoft.com/office/drawing/2014/main" id="{FDD39F77-8D0C-4CD3-93C1-F339D6C530A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53" name="Oval 1252">
                    <a:extLst>
                      <a:ext uri="{FF2B5EF4-FFF2-40B4-BE49-F238E27FC236}">
                        <a16:creationId xmlns:a16="http://schemas.microsoft.com/office/drawing/2014/main" id="{DAE49D7F-1577-4B61-8767-88632C958B75}"/>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4" name="Oval 1253">
                    <a:extLst>
                      <a:ext uri="{FF2B5EF4-FFF2-40B4-BE49-F238E27FC236}">
                        <a16:creationId xmlns:a16="http://schemas.microsoft.com/office/drawing/2014/main" id="{E059AA3F-DE38-4BA5-965B-75D8611F493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9" name="Group 978">
                  <a:extLst>
                    <a:ext uri="{FF2B5EF4-FFF2-40B4-BE49-F238E27FC236}">
                      <a16:creationId xmlns:a16="http://schemas.microsoft.com/office/drawing/2014/main" id="{7C602805-8A59-4B52-ABBD-CC1C8B90DCBD}"/>
                    </a:ext>
                  </a:extLst>
                </p:cNvPr>
                <p:cNvGrpSpPr/>
                <p:nvPr/>
              </p:nvGrpSpPr>
              <p:grpSpPr>
                <a:xfrm>
                  <a:off x="10197936" y="2544571"/>
                  <a:ext cx="45719" cy="217803"/>
                  <a:chOff x="7020561" y="2544571"/>
                  <a:chExt cx="45719" cy="217803"/>
                </a:xfrm>
              </p:grpSpPr>
              <p:grpSp>
                <p:nvGrpSpPr>
                  <p:cNvPr id="1246" name="Group 1245">
                    <a:extLst>
                      <a:ext uri="{FF2B5EF4-FFF2-40B4-BE49-F238E27FC236}">
                        <a16:creationId xmlns:a16="http://schemas.microsoft.com/office/drawing/2014/main" id="{ADE7E365-F033-46FD-8020-23D1AD921E2F}"/>
                      </a:ext>
                    </a:extLst>
                  </p:cNvPr>
                  <p:cNvGrpSpPr/>
                  <p:nvPr/>
                </p:nvGrpSpPr>
                <p:grpSpPr>
                  <a:xfrm>
                    <a:off x="7030086" y="2583180"/>
                    <a:ext cx="28800" cy="132575"/>
                    <a:chOff x="7030086" y="2583180"/>
                    <a:chExt cx="28800" cy="132575"/>
                  </a:xfrm>
                </p:grpSpPr>
                <p:sp>
                  <p:nvSpPr>
                    <p:cNvPr id="1249" name="Oval 1248">
                      <a:extLst>
                        <a:ext uri="{FF2B5EF4-FFF2-40B4-BE49-F238E27FC236}">
                          <a16:creationId xmlns:a16="http://schemas.microsoft.com/office/drawing/2014/main" id="{450E5E17-B104-4342-A985-B751493BF48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0" name="Oval 1249">
                      <a:extLst>
                        <a:ext uri="{FF2B5EF4-FFF2-40B4-BE49-F238E27FC236}">
                          <a16:creationId xmlns:a16="http://schemas.microsoft.com/office/drawing/2014/main" id="{C0D48358-239E-4507-9716-740E57DCA7F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1" name="Oval 1250">
                      <a:extLst>
                        <a:ext uri="{FF2B5EF4-FFF2-40B4-BE49-F238E27FC236}">
                          <a16:creationId xmlns:a16="http://schemas.microsoft.com/office/drawing/2014/main" id="{2BC20CF8-235B-41C0-A875-141ECB6F066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47" name="Oval 1246">
                    <a:extLst>
                      <a:ext uri="{FF2B5EF4-FFF2-40B4-BE49-F238E27FC236}">
                        <a16:creationId xmlns:a16="http://schemas.microsoft.com/office/drawing/2014/main" id="{7116D172-6DE4-461E-BE48-3BD863C4D621}"/>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8" name="Oval 1247">
                    <a:extLst>
                      <a:ext uri="{FF2B5EF4-FFF2-40B4-BE49-F238E27FC236}">
                        <a16:creationId xmlns:a16="http://schemas.microsoft.com/office/drawing/2014/main" id="{47BBF350-C9EB-4734-BFC9-A3C8DCDD58CF}"/>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0" name="Group 979">
                  <a:extLst>
                    <a:ext uri="{FF2B5EF4-FFF2-40B4-BE49-F238E27FC236}">
                      <a16:creationId xmlns:a16="http://schemas.microsoft.com/office/drawing/2014/main" id="{6CA8DE04-829A-4BCF-AB64-03E5E24AE6E9}"/>
                    </a:ext>
                  </a:extLst>
                </p:cNvPr>
                <p:cNvGrpSpPr/>
                <p:nvPr/>
              </p:nvGrpSpPr>
              <p:grpSpPr>
                <a:xfrm>
                  <a:off x="10240301" y="2544571"/>
                  <a:ext cx="45719" cy="217803"/>
                  <a:chOff x="7064266" y="2544571"/>
                  <a:chExt cx="45719" cy="217803"/>
                </a:xfrm>
              </p:grpSpPr>
              <p:grpSp>
                <p:nvGrpSpPr>
                  <p:cNvPr id="1240" name="Group 1239">
                    <a:extLst>
                      <a:ext uri="{FF2B5EF4-FFF2-40B4-BE49-F238E27FC236}">
                        <a16:creationId xmlns:a16="http://schemas.microsoft.com/office/drawing/2014/main" id="{F033BBD6-BCA6-4A52-9C88-34099B01065C}"/>
                      </a:ext>
                    </a:extLst>
                  </p:cNvPr>
                  <p:cNvGrpSpPr/>
                  <p:nvPr/>
                </p:nvGrpSpPr>
                <p:grpSpPr>
                  <a:xfrm>
                    <a:off x="7073791" y="2583180"/>
                    <a:ext cx="28800" cy="132575"/>
                    <a:chOff x="7030086" y="2583180"/>
                    <a:chExt cx="28800" cy="132575"/>
                  </a:xfrm>
                </p:grpSpPr>
                <p:sp>
                  <p:nvSpPr>
                    <p:cNvPr id="1243" name="Oval 1242">
                      <a:extLst>
                        <a:ext uri="{FF2B5EF4-FFF2-40B4-BE49-F238E27FC236}">
                          <a16:creationId xmlns:a16="http://schemas.microsoft.com/office/drawing/2014/main" id="{84233B2F-6CBD-4E42-8987-1D11B7BDE49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4" name="Oval 1243">
                      <a:extLst>
                        <a:ext uri="{FF2B5EF4-FFF2-40B4-BE49-F238E27FC236}">
                          <a16:creationId xmlns:a16="http://schemas.microsoft.com/office/drawing/2014/main" id="{E2B991EB-8F5B-4663-B2CA-2A6A0434203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5" name="Oval 1244">
                      <a:extLst>
                        <a:ext uri="{FF2B5EF4-FFF2-40B4-BE49-F238E27FC236}">
                          <a16:creationId xmlns:a16="http://schemas.microsoft.com/office/drawing/2014/main" id="{B736C7A0-3884-4C75-BECE-BDB1B828A3C7}"/>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41" name="Oval 1240">
                    <a:extLst>
                      <a:ext uri="{FF2B5EF4-FFF2-40B4-BE49-F238E27FC236}">
                        <a16:creationId xmlns:a16="http://schemas.microsoft.com/office/drawing/2014/main" id="{9B145D6F-7C29-4CC3-905A-BEB2AEA97CB9}"/>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2" name="Oval 1241">
                    <a:extLst>
                      <a:ext uri="{FF2B5EF4-FFF2-40B4-BE49-F238E27FC236}">
                        <a16:creationId xmlns:a16="http://schemas.microsoft.com/office/drawing/2014/main" id="{32E38FD1-B5A0-40D5-BE12-31835B4600E8}"/>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1" name="Group 980">
                  <a:extLst>
                    <a:ext uri="{FF2B5EF4-FFF2-40B4-BE49-F238E27FC236}">
                      <a16:creationId xmlns:a16="http://schemas.microsoft.com/office/drawing/2014/main" id="{5F2B338F-60C4-4CFE-A9A1-55AED7D8D7D0}"/>
                    </a:ext>
                  </a:extLst>
                </p:cNvPr>
                <p:cNvGrpSpPr/>
                <p:nvPr/>
              </p:nvGrpSpPr>
              <p:grpSpPr>
                <a:xfrm>
                  <a:off x="10282666" y="2544571"/>
                  <a:ext cx="45719" cy="217803"/>
                  <a:chOff x="7107972" y="2544571"/>
                  <a:chExt cx="45719" cy="217803"/>
                </a:xfrm>
              </p:grpSpPr>
              <p:grpSp>
                <p:nvGrpSpPr>
                  <p:cNvPr id="1234" name="Group 1233">
                    <a:extLst>
                      <a:ext uri="{FF2B5EF4-FFF2-40B4-BE49-F238E27FC236}">
                        <a16:creationId xmlns:a16="http://schemas.microsoft.com/office/drawing/2014/main" id="{CBC24D6B-A3CA-44BD-8167-67199DE1883D}"/>
                      </a:ext>
                    </a:extLst>
                  </p:cNvPr>
                  <p:cNvGrpSpPr/>
                  <p:nvPr/>
                </p:nvGrpSpPr>
                <p:grpSpPr>
                  <a:xfrm>
                    <a:off x="7117497" y="2583180"/>
                    <a:ext cx="28800" cy="132575"/>
                    <a:chOff x="7030086" y="2583180"/>
                    <a:chExt cx="28800" cy="132575"/>
                  </a:xfrm>
                </p:grpSpPr>
                <p:sp>
                  <p:nvSpPr>
                    <p:cNvPr id="1237" name="Oval 1236">
                      <a:extLst>
                        <a:ext uri="{FF2B5EF4-FFF2-40B4-BE49-F238E27FC236}">
                          <a16:creationId xmlns:a16="http://schemas.microsoft.com/office/drawing/2014/main" id="{3EB81194-CE39-44F4-98C0-0412B06F330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8" name="Oval 1237">
                      <a:extLst>
                        <a:ext uri="{FF2B5EF4-FFF2-40B4-BE49-F238E27FC236}">
                          <a16:creationId xmlns:a16="http://schemas.microsoft.com/office/drawing/2014/main" id="{1BEEB0F8-AF54-467F-B92A-F63DD970699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9" name="Oval 1238">
                      <a:extLst>
                        <a:ext uri="{FF2B5EF4-FFF2-40B4-BE49-F238E27FC236}">
                          <a16:creationId xmlns:a16="http://schemas.microsoft.com/office/drawing/2014/main" id="{50C87E52-AA2C-4492-A257-352922D2FD7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35" name="Oval 1234">
                    <a:extLst>
                      <a:ext uri="{FF2B5EF4-FFF2-40B4-BE49-F238E27FC236}">
                        <a16:creationId xmlns:a16="http://schemas.microsoft.com/office/drawing/2014/main" id="{891DA257-3F64-4672-8EDA-0AC34F2BBECE}"/>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6" name="Oval 1235">
                    <a:extLst>
                      <a:ext uri="{FF2B5EF4-FFF2-40B4-BE49-F238E27FC236}">
                        <a16:creationId xmlns:a16="http://schemas.microsoft.com/office/drawing/2014/main" id="{278CDDCF-2B07-43A6-8C21-876F69B597CD}"/>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2" name="Group 981">
                  <a:extLst>
                    <a:ext uri="{FF2B5EF4-FFF2-40B4-BE49-F238E27FC236}">
                      <a16:creationId xmlns:a16="http://schemas.microsoft.com/office/drawing/2014/main" id="{D1955B2B-B198-4D00-ACA1-554B315D10EC}"/>
                    </a:ext>
                  </a:extLst>
                </p:cNvPr>
                <p:cNvGrpSpPr/>
                <p:nvPr/>
              </p:nvGrpSpPr>
              <p:grpSpPr>
                <a:xfrm>
                  <a:off x="10325031" y="2544571"/>
                  <a:ext cx="45719" cy="217803"/>
                  <a:chOff x="7020561" y="2544571"/>
                  <a:chExt cx="45719" cy="217803"/>
                </a:xfrm>
              </p:grpSpPr>
              <p:grpSp>
                <p:nvGrpSpPr>
                  <p:cNvPr id="1228" name="Group 1227">
                    <a:extLst>
                      <a:ext uri="{FF2B5EF4-FFF2-40B4-BE49-F238E27FC236}">
                        <a16:creationId xmlns:a16="http://schemas.microsoft.com/office/drawing/2014/main" id="{147C9374-3F68-4972-A955-413D07B462C7}"/>
                      </a:ext>
                    </a:extLst>
                  </p:cNvPr>
                  <p:cNvGrpSpPr/>
                  <p:nvPr/>
                </p:nvGrpSpPr>
                <p:grpSpPr>
                  <a:xfrm>
                    <a:off x="7030086" y="2583180"/>
                    <a:ext cx="28800" cy="132575"/>
                    <a:chOff x="7030086" y="2583180"/>
                    <a:chExt cx="28800" cy="132575"/>
                  </a:xfrm>
                </p:grpSpPr>
                <p:sp>
                  <p:nvSpPr>
                    <p:cNvPr id="1231" name="Oval 1230">
                      <a:extLst>
                        <a:ext uri="{FF2B5EF4-FFF2-40B4-BE49-F238E27FC236}">
                          <a16:creationId xmlns:a16="http://schemas.microsoft.com/office/drawing/2014/main" id="{8FAE922C-E4F1-46FD-B548-3B7AF4EA8EBF}"/>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2" name="Oval 1231">
                      <a:extLst>
                        <a:ext uri="{FF2B5EF4-FFF2-40B4-BE49-F238E27FC236}">
                          <a16:creationId xmlns:a16="http://schemas.microsoft.com/office/drawing/2014/main" id="{7236B2BE-99E5-4E90-8231-1706131D266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3" name="Oval 1232">
                      <a:extLst>
                        <a:ext uri="{FF2B5EF4-FFF2-40B4-BE49-F238E27FC236}">
                          <a16:creationId xmlns:a16="http://schemas.microsoft.com/office/drawing/2014/main" id="{00CEF705-5533-4423-BFA5-A48650963C0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9" name="Oval 1228">
                    <a:extLst>
                      <a:ext uri="{FF2B5EF4-FFF2-40B4-BE49-F238E27FC236}">
                        <a16:creationId xmlns:a16="http://schemas.microsoft.com/office/drawing/2014/main" id="{D730BCF4-0FF7-4CCB-AF03-F77E554DD35A}"/>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0" name="Oval 1229">
                    <a:extLst>
                      <a:ext uri="{FF2B5EF4-FFF2-40B4-BE49-F238E27FC236}">
                        <a16:creationId xmlns:a16="http://schemas.microsoft.com/office/drawing/2014/main" id="{09AEB0ED-D1EB-42E3-BB06-0CBB7B0C4203}"/>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3" name="Group 982">
                  <a:extLst>
                    <a:ext uri="{FF2B5EF4-FFF2-40B4-BE49-F238E27FC236}">
                      <a16:creationId xmlns:a16="http://schemas.microsoft.com/office/drawing/2014/main" id="{02676398-768A-4101-821E-D33F0FFCB708}"/>
                    </a:ext>
                  </a:extLst>
                </p:cNvPr>
                <p:cNvGrpSpPr/>
                <p:nvPr/>
              </p:nvGrpSpPr>
              <p:grpSpPr>
                <a:xfrm>
                  <a:off x="10367396" y="2544571"/>
                  <a:ext cx="45719" cy="217803"/>
                  <a:chOff x="7064266" y="2544571"/>
                  <a:chExt cx="45719" cy="217803"/>
                </a:xfrm>
              </p:grpSpPr>
              <p:grpSp>
                <p:nvGrpSpPr>
                  <p:cNvPr id="1222" name="Group 1221">
                    <a:extLst>
                      <a:ext uri="{FF2B5EF4-FFF2-40B4-BE49-F238E27FC236}">
                        <a16:creationId xmlns:a16="http://schemas.microsoft.com/office/drawing/2014/main" id="{ECAA9775-BD5C-44C0-9648-E63E47D0BE17}"/>
                      </a:ext>
                    </a:extLst>
                  </p:cNvPr>
                  <p:cNvGrpSpPr/>
                  <p:nvPr/>
                </p:nvGrpSpPr>
                <p:grpSpPr>
                  <a:xfrm>
                    <a:off x="7073791" y="2583180"/>
                    <a:ext cx="28800" cy="132575"/>
                    <a:chOff x="7030086" y="2583180"/>
                    <a:chExt cx="28800" cy="132575"/>
                  </a:xfrm>
                </p:grpSpPr>
                <p:sp>
                  <p:nvSpPr>
                    <p:cNvPr id="1225" name="Oval 1224">
                      <a:extLst>
                        <a:ext uri="{FF2B5EF4-FFF2-40B4-BE49-F238E27FC236}">
                          <a16:creationId xmlns:a16="http://schemas.microsoft.com/office/drawing/2014/main" id="{7BD07E27-CAE9-4146-B249-B8B36F78CF9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Oval 1225">
                      <a:extLst>
                        <a:ext uri="{FF2B5EF4-FFF2-40B4-BE49-F238E27FC236}">
                          <a16:creationId xmlns:a16="http://schemas.microsoft.com/office/drawing/2014/main" id="{18990553-EEDE-4F1B-A6CE-36B7653BEC1B}"/>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7" name="Oval 1226">
                      <a:extLst>
                        <a:ext uri="{FF2B5EF4-FFF2-40B4-BE49-F238E27FC236}">
                          <a16:creationId xmlns:a16="http://schemas.microsoft.com/office/drawing/2014/main" id="{56E7297F-BCE4-4731-99AC-CB4982B51D2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3" name="Oval 1222">
                    <a:extLst>
                      <a:ext uri="{FF2B5EF4-FFF2-40B4-BE49-F238E27FC236}">
                        <a16:creationId xmlns:a16="http://schemas.microsoft.com/office/drawing/2014/main" id="{BD240FE1-82F1-4872-9027-F5BDDF0FF710}"/>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4" name="Oval 1223">
                    <a:extLst>
                      <a:ext uri="{FF2B5EF4-FFF2-40B4-BE49-F238E27FC236}">
                        <a16:creationId xmlns:a16="http://schemas.microsoft.com/office/drawing/2014/main" id="{72712E59-C2A2-47ED-8168-959FFD829E55}"/>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4" name="Group 983">
                  <a:extLst>
                    <a:ext uri="{FF2B5EF4-FFF2-40B4-BE49-F238E27FC236}">
                      <a16:creationId xmlns:a16="http://schemas.microsoft.com/office/drawing/2014/main" id="{03770D62-BF88-47EC-8BD8-8FFDE2EBE1C5}"/>
                    </a:ext>
                  </a:extLst>
                </p:cNvPr>
                <p:cNvGrpSpPr/>
                <p:nvPr/>
              </p:nvGrpSpPr>
              <p:grpSpPr>
                <a:xfrm>
                  <a:off x="10409761" y="2544571"/>
                  <a:ext cx="45719" cy="217803"/>
                  <a:chOff x="7107972" y="2544571"/>
                  <a:chExt cx="45719" cy="217803"/>
                </a:xfrm>
              </p:grpSpPr>
              <p:grpSp>
                <p:nvGrpSpPr>
                  <p:cNvPr id="1216" name="Group 1215">
                    <a:extLst>
                      <a:ext uri="{FF2B5EF4-FFF2-40B4-BE49-F238E27FC236}">
                        <a16:creationId xmlns:a16="http://schemas.microsoft.com/office/drawing/2014/main" id="{F976D221-77CC-44B1-AF4B-35876291AD5F}"/>
                      </a:ext>
                    </a:extLst>
                  </p:cNvPr>
                  <p:cNvGrpSpPr/>
                  <p:nvPr/>
                </p:nvGrpSpPr>
                <p:grpSpPr>
                  <a:xfrm>
                    <a:off x="7117497" y="2583180"/>
                    <a:ext cx="28800" cy="132575"/>
                    <a:chOff x="7030086" y="2583180"/>
                    <a:chExt cx="28800" cy="132575"/>
                  </a:xfrm>
                </p:grpSpPr>
                <p:sp>
                  <p:nvSpPr>
                    <p:cNvPr id="1219" name="Oval 1218">
                      <a:extLst>
                        <a:ext uri="{FF2B5EF4-FFF2-40B4-BE49-F238E27FC236}">
                          <a16:creationId xmlns:a16="http://schemas.microsoft.com/office/drawing/2014/main" id="{FE508E01-4538-4828-9F4B-8B72D9CF020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Oval 1219">
                      <a:extLst>
                        <a:ext uri="{FF2B5EF4-FFF2-40B4-BE49-F238E27FC236}">
                          <a16:creationId xmlns:a16="http://schemas.microsoft.com/office/drawing/2014/main" id="{F1A1881C-4A33-4A19-A539-B55A71BCAEF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Oval 1220">
                      <a:extLst>
                        <a:ext uri="{FF2B5EF4-FFF2-40B4-BE49-F238E27FC236}">
                          <a16:creationId xmlns:a16="http://schemas.microsoft.com/office/drawing/2014/main" id="{B9B83FD0-7196-47D0-AC6C-B0088B29466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7" name="Oval 1216">
                    <a:extLst>
                      <a:ext uri="{FF2B5EF4-FFF2-40B4-BE49-F238E27FC236}">
                        <a16:creationId xmlns:a16="http://schemas.microsoft.com/office/drawing/2014/main" id="{9A2D461B-0671-42F8-8420-93CD93BBFFF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8" name="Oval 1217">
                    <a:extLst>
                      <a:ext uri="{FF2B5EF4-FFF2-40B4-BE49-F238E27FC236}">
                        <a16:creationId xmlns:a16="http://schemas.microsoft.com/office/drawing/2014/main" id="{4704FD18-24F3-4351-92D4-022CF4DA7776}"/>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5" name="Group 984">
                  <a:extLst>
                    <a:ext uri="{FF2B5EF4-FFF2-40B4-BE49-F238E27FC236}">
                      <a16:creationId xmlns:a16="http://schemas.microsoft.com/office/drawing/2014/main" id="{701E7A01-B848-4556-9853-88D31156AA55}"/>
                    </a:ext>
                  </a:extLst>
                </p:cNvPr>
                <p:cNvGrpSpPr/>
                <p:nvPr/>
              </p:nvGrpSpPr>
              <p:grpSpPr>
                <a:xfrm>
                  <a:off x="10452126" y="2544571"/>
                  <a:ext cx="45719" cy="217803"/>
                  <a:chOff x="7020561" y="2544571"/>
                  <a:chExt cx="45719" cy="217803"/>
                </a:xfrm>
              </p:grpSpPr>
              <p:grpSp>
                <p:nvGrpSpPr>
                  <p:cNvPr id="1210" name="Group 1209">
                    <a:extLst>
                      <a:ext uri="{FF2B5EF4-FFF2-40B4-BE49-F238E27FC236}">
                        <a16:creationId xmlns:a16="http://schemas.microsoft.com/office/drawing/2014/main" id="{27597030-1C04-4803-9513-9FB5E2805F6A}"/>
                      </a:ext>
                    </a:extLst>
                  </p:cNvPr>
                  <p:cNvGrpSpPr/>
                  <p:nvPr/>
                </p:nvGrpSpPr>
                <p:grpSpPr>
                  <a:xfrm>
                    <a:off x="7030086" y="2583180"/>
                    <a:ext cx="28800" cy="132575"/>
                    <a:chOff x="7030086" y="2583180"/>
                    <a:chExt cx="28800" cy="132575"/>
                  </a:xfrm>
                </p:grpSpPr>
                <p:sp>
                  <p:nvSpPr>
                    <p:cNvPr id="1213" name="Oval 1212">
                      <a:extLst>
                        <a:ext uri="{FF2B5EF4-FFF2-40B4-BE49-F238E27FC236}">
                          <a16:creationId xmlns:a16="http://schemas.microsoft.com/office/drawing/2014/main" id="{CE1EE1AA-1BC3-4841-AA49-BEA49A744FD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Oval 1213">
                      <a:extLst>
                        <a:ext uri="{FF2B5EF4-FFF2-40B4-BE49-F238E27FC236}">
                          <a16:creationId xmlns:a16="http://schemas.microsoft.com/office/drawing/2014/main" id="{2C6DA868-9D47-4381-A96B-2C545ECF48D4}"/>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5" name="Oval 1214">
                      <a:extLst>
                        <a:ext uri="{FF2B5EF4-FFF2-40B4-BE49-F238E27FC236}">
                          <a16:creationId xmlns:a16="http://schemas.microsoft.com/office/drawing/2014/main" id="{5F1C5D97-6398-49A4-A4E2-559F2B892F1A}"/>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1" name="Oval 1210">
                    <a:extLst>
                      <a:ext uri="{FF2B5EF4-FFF2-40B4-BE49-F238E27FC236}">
                        <a16:creationId xmlns:a16="http://schemas.microsoft.com/office/drawing/2014/main" id="{1B4B7E7E-0101-47F2-8BFC-1B4A8874BC6C}"/>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2" name="Oval 1211">
                    <a:extLst>
                      <a:ext uri="{FF2B5EF4-FFF2-40B4-BE49-F238E27FC236}">
                        <a16:creationId xmlns:a16="http://schemas.microsoft.com/office/drawing/2014/main" id="{F695A3AB-AAF7-40FE-A172-6F37F1C73060}"/>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6" name="Group 985">
                  <a:extLst>
                    <a:ext uri="{FF2B5EF4-FFF2-40B4-BE49-F238E27FC236}">
                      <a16:creationId xmlns:a16="http://schemas.microsoft.com/office/drawing/2014/main" id="{AE1AD9B2-F6E9-4C62-83B1-AB11DCCE94D4}"/>
                    </a:ext>
                  </a:extLst>
                </p:cNvPr>
                <p:cNvGrpSpPr/>
                <p:nvPr/>
              </p:nvGrpSpPr>
              <p:grpSpPr>
                <a:xfrm>
                  <a:off x="10494491" y="2544571"/>
                  <a:ext cx="45719" cy="217803"/>
                  <a:chOff x="7064266" y="2544571"/>
                  <a:chExt cx="45719" cy="217803"/>
                </a:xfrm>
              </p:grpSpPr>
              <p:grpSp>
                <p:nvGrpSpPr>
                  <p:cNvPr id="1204" name="Group 1203">
                    <a:extLst>
                      <a:ext uri="{FF2B5EF4-FFF2-40B4-BE49-F238E27FC236}">
                        <a16:creationId xmlns:a16="http://schemas.microsoft.com/office/drawing/2014/main" id="{A616011E-4135-4024-B5A9-75498A4D5A32}"/>
                      </a:ext>
                    </a:extLst>
                  </p:cNvPr>
                  <p:cNvGrpSpPr/>
                  <p:nvPr/>
                </p:nvGrpSpPr>
                <p:grpSpPr>
                  <a:xfrm>
                    <a:off x="7073791" y="2583180"/>
                    <a:ext cx="28800" cy="132575"/>
                    <a:chOff x="7030086" y="2583180"/>
                    <a:chExt cx="28800" cy="132575"/>
                  </a:xfrm>
                </p:grpSpPr>
                <p:sp>
                  <p:nvSpPr>
                    <p:cNvPr id="1207" name="Oval 1206">
                      <a:extLst>
                        <a:ext uri="{FF2B5EF4-FFF2-40B4-BE49-F238E27FC236}">
                          <a16:creationId xmlns:a16="http://schemas.microsoft.com/office/drawing/2014/main" id="{9D66AB13-7CF3-4AB6-8F8F-46D06C793B6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Oval 1207">
                      <a:extLst>
                        <a:ext uri="{FF2B5EF4-FFF2-40B4-BE49-F238E27FC236}">
                          <a16:creationId xmlns:a16="http://schemas.microsoft.com/office/drawing/2014/main" id="{81353ED6-16BB-4987-8B4A-8462A660C35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9" name="Oval 1208">
                      <a:extLst>
                        <a:ext uri="{FF2B5EF4-FFF2-40B4-BE49-F238E27FC236}">
                          <a16:creationId xmlns:a16="http://schemas.microsoft.com/office/drawing/2014/main" id="{C5786683-704D-42AA-93AA-347F742C701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05" name="Oval 1204">
                    <a:extLst>
                      <a:ext uri="{FF2B5EF4-FFF2-40B4-BE49-F238E27FC236}">
                        <a16:creationId xmlns:a16="http://schemas.microsoft.com/office/drawing/2014/main" id="{DD575631-C33A-4F3E-9D80-50E81C6673D3}"/>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6" name="Oval 1205">
                    <a:extLst>
                      <a:ext uri="{FF2B5EF4-FFF2-40B4-BE49-F238E27FC236}">
                        <a16:creationId xmlns:a16="http://schemas.microsoft.com/office/drawing/2014/main" id="{58C8BDF5-E3C8-4A9D-95C8-F977F20C9704}"/>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7" name="Group 986">
                  <a:extLst>
                    <a:ext uri="{FF2B5EF4-FFF2-40B4-BE49-F238E27FC236}">
                      <a16:creationId xmlns:a16="http://schemas.microsoft.com/office/drawing/2014/main" id="{292CFDE2-1EDD-45BB-8E36-D1327A8E9E23}"/>
                    </a:ext>
                  </a:extLst>
                </p:cNvPr>
                <p:cNvGrpSpPr/>
                <p:nvPr/>
              </p:nvGrpSpPr>
              <p:grpSpPr>
                <a:xfrm>
                  <a:off x="10536856" y="2544571"/>
                  <a:ext cx="45719" cy="217803"/>
                  <a:chOff x="7107972" y="2544571"/>
                  <a:chExt cx="45719" cy="217803"/>
                </a:xfrm>
              </p:grpSpPr>
              <p:grpSp>
                <p:nvGrpSpPr>
                  <p:cNvPr id="1198" name="Group 1197">
                    <a:extLst>
                      <a:ext uri="{FF2B5EF4-FFF2-40B4-BE49-F238E27FC236}">
                        <a16:creationId xmlns:a16="http://schemas.microsoft.com/office/drawing/2014/main" id="{CF4DA564-649B-4CC9-8913-583C13EBC976}"/>
                      </a:ext>
                    </a:extLst>
                  </p:cNvPr>
                  <p:cNvGrpSpPr/>
                  <p:nvPr/>
                </p:nvGrpSpPr>
                <p:grpSpPr>
                  <a:xfrm>
                    <a:off x="7117497" y="2583180"/>
                    <a:ext cx="28800" cy="132575"/>
                    <a:chOff x="7030086" y="2583180"/>
                    <a:chExt cx="28800" cy="132575"/>
                  </a:xfrm>
                </p:grpSpPr>
                <p:sp>
                  <p:nvSpPr>
                    <p:cNvPr id="1201" name="Oval 1200">
                      <a:extLst>
                        <a:ext uri="{FF2B5EF4-FFF2-40B4-BE49-F238E27FC236}">
                          <a16:creationId xmlns:a16="http://schemas.microsoft.com/office/drawing/2014/main" id="{CE7C4BDF-B184-4579-8770-C2C69F5C79D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2" name="Oval 1201">
                      <a:extLst>
                        <a:ext uri="{FF2B5EF4-FFF2-40B4-BE49-F238E27FC236}">
                          <a16:creationId xmlns:a16="http://schemas.microsoft.com/office/drawing/2014/main" id="{45074D5E-6FE8-4073-B91A-0333830778C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Oval 1202">
                      <a:extLst>
                        <a:ext uri="{FF2B5EF4-FFF2-40B4-BE49-F238E27FC236}">
                          <a16:creationId xmlns:a16="http://schemas.microsoft.com/office/drawing/2014/main" id="{EBC935A7-3856-4E66-A079-E7793DCCACF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99" name="Oval 1198">
                    <a:extLst>
                      <a:ext uri="{FF2B5EF4-FFF2-40B4-BE49-F238E27FC236}">
                        <a16:creationId xmlns:a16="http://schemas.microsoft.com/office/drawing/2014/main" id="{B489088D-EB8E-461F-894A-CC61212823D7}"/>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0" name="Oval 1199">
                    <a:extLst>
                      <a:ext uri="{FF2B5EF4-FFF2-40B4-BE49-F238E27FC236}">
                        <a16:creationId xmlns:a16="http://schemas.microsoft.com/office/drawing/2014/main" id="{099E6EAD-E58C-435B-B4B2-85B8D1EFE713}"/>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8" name="Group 987">
                  <a:extLst>
                    <a:ext uri="{FF2B5EF4-FFF2-40B4-BE49-F238E27FC236}">
                      <a16:creationId xmlns:a16="http://schemas.microsoft.com/office/drawing/2014/main" id="{6B19769A-C31A-45E2-8DD8-77473212B974}"/>
                    </a:ext>
                  </a:extLst>
                </p:cNvPr>
                <p:cNvGrpSpPr/>
                <p:nvPr/>
              </p:nvGrpSpPr>
              <p:grpSpPr>
                <a:xfrm>
                  <a:off x="10579221" y="2544571"/>
                  <a:ext cx="45719" cy="217803"/>
                  <a:chOff x="7020561" y="2544571"/>
                  <a:chExt cx="45719" cy="217803"/>
                </a:xfrm>
              </p:grpSpPr>
              <p:grpSp>
                <p:nvGrpSpPr>
                  <p:cNvPr id="1192" name="Group 1191">
                    <a:extLst>
                      <a:ext uri="{FF2B5EF4-FFF2-40B4-BE49-F238E27FC236}">
                        <a16:creationId xmlns:a16="http://schemas.microsoft.com/office/drawing/2014/main" id="{5F767F62-AA8F-4EC2-84E5-75601383E1DE}"/>
                      </a:ext>
                    </a:extLst>
                  </p:cNvPr>
                  <p:cNvGrpSpPr/>
                  <p:nvPr/>
                </p:nvGrpSpPr>
                <p:grpSpPr>
                  <a:xfrm>
                    <a:off x="7030086" y="2583180"/>
                    <a:ext cx="28800" cy="132575"/>
                    <a:chOff x="7030086" y="2583180"/>
                    <a:chExt cx="28800" cy="132575"/>
                  </a:xfrm>
                </p:grpSpPr>
                <p:sp>
                  <p:nvSpPr>
                    <p:cNvPr id="1195" name="Oval 1194">
                      <a:extLst>
                        <a:ext uri="{FF2B5EF4-FFF2-40B4-BE49-F238E27FC236}">
                          <a16:creationId xmlns:a16="http://schemas.microsoft.com/office/drawing/2014/main" id="{E39302AC-D217-433B-8B65-A57D162D9CC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6" name="Oval 1195">
                      <a:extLst>
                        <a:ext uri="{FF2B5EF4-FFF2-40B4-BE49-F238E27FC236}">
                          <a16:creationId xmlns:a16="http://schemas.microsoft.com/office/drawing/2014/main" id="{9A2D4077-8EE5-408A-985E-45AAB747E046}"/>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Oval 1196">
                      <a:extLst>
                        <a:ext uri="{FF2B5EF4-FFF2-40B4-BE49-F238E27FC236}">
                          <a16:creationId xmlns:a16="http://schemas.microsoft.com/office/drawing/2014/main" id="{A1102CF4-A23D-4829-935B-DE64106FB47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93" name="Oval 1192">
                    <a:extLst>
                      <a:ext uri="{FF2B5EF4-FFF2-40B4-BE49-F238E27FC236}">
                        <a16:creationId xmlns:a16="http://schemas.microsoft.com/office/drawing/2014/main" id="{A166706D-D213-4354-AA1B-46A26C6D9DD6}"/>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4" name="Oval 1193">
                    <a:extLst>
                      <a:ext uri="{FF2B5EF4-FFF2-40B4-BE49-F238E27FC236}">
                        <a16:creationId xmlns:a16="http://schemas.microsoft.com/office/drawing/2014/main" id="{6EF6CC24-3414-494A-9586-45E30742A5FA}"/>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9" name="Group 988">
                  <a:extLst>
                    <a:ext uri="{FF2B5EF4-FFF2-40B4-BE49-F238E27FC236}">
                      <a16:creationId xmlns:a16="http://schemas.microsoft.com/office/drawing/2014/main" id="{9F5A55A9-FFF9-4A73-A762-1AB62F92FD1B}"/>
                    </a:ext>
                  </a:extLst>
                </p:cNvPr>
                <p:cNvGrpSpPr/>
                <p:nvPr/>
              </p:nvGrpSpPr>
              <p:grpSpPr>
                <a:xfrm>
                  <a:off x="10621586" y="2544571"/>
                  <a:ext cx="45719" cy="217803"/>
                  <a:chOff x="7064266" y="2544571"/>
                  <a:chExt cx="45719" cy="217803"/>
                </a:xfrm>
              </p:grpSpPr>
              <p:grpSp>
                <p:nvGrpSpPr>
                  <p:cNvPr id="1186" name="Group 1185">
                    <a:extLst>
                      <a:ext uri="{FF2B5EF4-FFF2-40B4-BE49-F238E27FC236}">
                        <a16:creationId xmlns:a16="http://schemas.microsoft.com/office/drawing/2014/main" id="{AEC0DFBE-B0B0-4986-93E9-7E01245C9F75}"/>
                      </a:ext>
                    </a:extLst>
                  </p:cNvPr>
                  <p:cNvGrpSpPr/>
                  <p:nvPr/>
                </p:nvGrpSpPr>
                <p:grpSpPr>
                  <a:xfrm>
                    <a:off x="7073791" y="2583180"/>
                    <a:ext cx="28800" cy="132575"/>
                    <a:chOff x="7030086" y="2583180"/>
                    <a:chExt cx="28800" cy="132575"/>
                  </a:xfrm>
                </p:grpSpPr>
                <p:sp>
                  <p:nvSpPr>
                    <p:cNvPr id="1189" name="Oval 1188">
                      <a:extLst>
                        <a:ext uri="{FF2B5EF4-FFF2-40B4-BE49-F238E27FC236}">
                          <a16:creationId xmlns:a16="http://schemas.microsoft.com/office/drawing/2014/main" id="{28DA609D-D754-4577-8DE2-900C563266D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0" name="Oval 1189">
                      <a:extLst>
                        <a:ext uri="{FF2B5EF4-FFF2-40B4-BE49-F238E27FC236}">
                          <a16:creationId xmlns:a16="http://schemas.microsoft.com/office/drawing/2014/main" id="{E13E1755-0BDE-4A64-AAF7-9F8448B5F79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Oval 1190">
                      <a:extLst>
                        <a:ext uri="{FF2B5EF4-FFF2-40B4-BE49-F238E27FC236}">
                          <a16:creationId xmlns:a16="http://schemas.microsoft.com/office/drawing/2014/main" id="{F840EDC4-AC4D-4B67-8527-9458B7B5E5D6}"/>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7" name="Oval 1186">
                    <a:extLst>
                      <a:ext uri="{FF2B5EF4-FFF2-40B4-BE49-F238E27FC236}">
                        <a16:creationId xmlns:a16="http://schemas.microsoft.com/office/drawing/2014/main" id="{1B8BD42E-2F36-40CA-B044-16F0CAA12FD0}"/>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8" name="Oval 1187">
                    <a:extLst>
                      <a:ext uri="{FF2B5EF4-FFF2-40B4-BE49-F238E27FC236}">
                        <a16:creationId xmlns:a16="http://schemas.microsoft.com/office/drawing/2014/main" id="{C377B213-A9D5-494A-BBBB-0FD851B27F4D}"/>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0" name="Group 989">
                  <a:extLst>
                    <a:ext uri="{FF2B5EF4-FFF2-40B4-BE49-F238E27FC236}">
                      <a16:creationId xmlns:a16="http://schemas.microsoft.com/office/drawing/2014/main" id="{AAA128C9-5639-4BA0-8086-CDFE200427A1}"/>
                    </a:ext>
                  </a:extLst>
                </p:cNvPr>
                <p:cNvGrpSpPr/>
                <p:nvPr/>
              </p:nvGrpSpPr>
              <p:grpSpPr>
                <a:xfrm>
                  <a:off x="10663951" y="2544571"/>
                  <a:ext cx="45719" cy="217803"/>
                  <a:chOff x="7107972" y="2544571"/>
                  <a:chExt cx="45719" cy="217803"/>
                </a:xfrm>
              </p:grpSpPr>
              <p:grpSp>
                <p:nvGrpSpPr>
                  <p:cNvPr id="1180" name="Group 1179">
                    <a:extLst>
                      <a:ext uri="{FF2B5EF4-FFF2-40B4-BE49-F238E27FC236}">
                        <a16:creationId xmlns:a16="http://schemas.microsoft.com/office/drawing/2014/main" id="{8A4E8E79-FAC7-470E-8EEB-EB76DF2F04EC}"/>
                      </a:ext>
                    </a:extLst>
                  </p:cNvPr>
                  <p:cNvGrpSpPr/>
                  <p:nvPr/>
                </p:nvGrpSpPr>
                <p:grpSpPr>
                  <a:xfrm>
                    <a:off x="7117497" y="2583180"/>
                    <a:ext cx="28800" cy="132575"/>
                    <a:chOff x="7030086" y="2583180"/>
                    <a:chExt cx="28800" cy="132575"/>
                  </a:xfrm>
                </p:grpSpPr>
                <p:sp>
                  <p:nvSpPr>
                    <p:cNvPr id="1183" name="Oval 1182">
                      <a:extLst>
                        <a:ext uri="{FF2B5EF4-FFF2-40B4-BE49-F238E27FC236}">
                          <a16:creationId xmlns:a16="http://schemas.microsoft.com/office/drawing/2014/main" id="{4283F141-3479-4477-9C0D-4D7993A0F52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4" name="Oval 1183">
                      <a:extLst>
                        <a:ext uri="{FF2B5EF4-FFF2-40B4-BE49-F238E27FC236}">
                          <a16:creationId xmlns:a16="http://schemas.microsoft.com/office/drawing/2014/main" id="{B589E1A7-398E-440D-A93C-30B9BA4D335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Oval 1184">
                      <a:extLst>
                        <a:ext uri="{FF2B5EF4-FFF2-40B4-BE49-F238E27FC236}">
                          <a16:creationId xmlns:a16="http://schemas.microsoft.com/office/drawing/2014/main" id="{6B0B8C95-2F60-43DB-8FF9-6C5EDCB85B8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81" name="Oval 1180">
                    <a:extLst>
                      <a:ext uri="{FF2B5EF4-FFF2-40B4-BE49-F238E27FC236}">
                        <a16:creationId xmlns:a16="http://schemas.microsoft.com/office/drawing/2014/main" id="{BE318C98-7D83-45CC-A4E4-1CC05D2C8BF4}"/>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2" name="Oval 1181">
                    <a:extLst>
                      <a:ext uri="{FF2B5EF4-FFF2-40B4-BE49-F238E27FC236}">
                        <a16:creationId xmlns:a16="http://schemas.microsoft.com/office/drawing/2014/main" id="{EF41C605-626E-49A8-B43C-9E65ACE2227C}"/>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1" name="Group 990">
                  <a:extLst>
                    <a:ext uri="{FF2B5EF4-FFF2-40B4-BE49-F238E27FC236}">
                      <a16:creationId xmlns:a16="http://schemas.microsoft.com/office/drawing/2014/main" id="{33FA5B40-CB8F-4910-A6A9-B124B0262617}"/>
                    </a:ext>
                  </a:extLst>
                </p:cNvPr>
                <p:cNvGrpSpPr/>
                <p:nvPr/>
              </p:nvGrpSpPr>
              <p:grpSpPr>
                <a:xfrm>
                  <a:off x="10706316" y="2544571"/>
                  <a:ext cx="45719" cy="217803"/>
                  <a:chOff x="7020561" y="2544571"/>
                  <a:chExt cx="45719" cy="217803"/>
                </a:xfrm>
              </p:grpSpPr>
              <p:grpSp>
                <p:nvGrpSpPr>
                  <p:cNvPr id="1174" name="Group 1173">
                    <a:extLst>
                      <a:ext uri="{FF2B5EF4-FFF2-40B4-BE49-F238E27FC236}">
                        <a16:creationId xmlns:a16="http://schemas.microsoft.com/office/drawing/2014/main" id="{3FD14370-02C3-4049-8F2B-0D4C4B2A8CC6}"/>
                      </a:ext>
                    </a:extLst>
                  </p:cNvPr>
                  <p:cNvGrpSpPr/>
                  <p:nvPr/>
                </p:nvGrpSpPr>
                <p:grpSpPr>
                  <a:xfrm>
                    <a:off x="7030086" y="2583180"/>
                    <a:ext cx="28800" cy="132575"/>
                    <a:chOff x="7030086" y="2583180"/>
                    <a:chExt cx="28800" cy="132575"/>
                  </a:xfrm>
                </p:grpSpPr>
                <p:sp>
                  <p:nvSpPr>
                    <p:cNvPr id="1177" name="Oval 1176">
                      <a:extLst>
                        <a:ext uri="{FF2B5EF4-FFF2-40B4-BE49-F238E27FC236}">
                          <a16:creationId xmlns:a16="http://schemas.microsoft.com/office/drawing/2014/main" id="{09E8A908-C76B-47CC-B188-835B1061022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Oval 1177">
                      <a:extLst>
                        <a:ext uri="{FF2B5EF4-FFF2-40B4-BE49-F238E27FC236}">
                          <a16:creationId xmlns:a16="http://schemas.microsoft.com/office/drawing/2014/main" id="{54A00536-4032-494C-AB03-626AC7BB97C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Oval 1178">
                      <a:extLst>
                        <a:ext uri="{FF2B5EF4-FFF2-40B4-BE49-F238E27FC236}">
                          <a16:creationId xmlns:a16="http://schemas.microsoft.com/office/drawing/2014/main" id="{66B9981B-BC41-4D09-9FAC-E7FC4DFB544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5" name="Oval 1174">
                    <a:extLst>
                      <a:ext uri="{FF2B5EF4-FFF2-40B4-BE49-F238E27FC236}">
                        <a16:creationId xmlns:a16="http://schemas.microsoft.com/office/drawing/2014/main" id="{D8B53FB8-1BF5-43FC-BE8D-99BA1A25FFBA}"/>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6" name="Oval 1175">
                    <a:extLst>
                      <a:ext uri="{FF2B5EF4-FFF2-40B4-BE49-F238E27FC236}">
                        <a16:creationId xmlns:a16="http://schemas.microsoft.com/office/drawing/2014/main" id="{A0C7F5C3-D043-4AAC-BED0-7D3C876FED11}"/>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2" name="Group 991">
                  <a:extLst>
                    <a:ext uri="{FF2B5EF4-FFF2-40B4-BE49-F238E27FC236}">
                      <a16:creationId xmlns:a16="http://schemas.microsoft.com/office/drawing/2014/main" id="{11080004-06A4-4061-B745-4DEF5EE3CFAD}"/>
                    </a:ext>
                  </a:extLst>
                </p:cNvPr>
                <p:cNvGrpSpPr/>
                <p:nvPr/>
              </p:nvGrpSpPr>
              <p:grpSpPr>
                <a:xfrm>
                  <a:off x="10748681" y="2544571"/>
                  <a:ext cx="45719" cy="217803"/>
                  <a:chOff x="7064266" y="2544571"/>
                  <a:chExt cx="45719" cy="217803"/>
                </a:xfrm>
              </p:grpSpPr>
              <p:grpSp>
                <p:nvGrpSpPr>
                  <p:cNvPr id="1168" name="Group 1167">
                    <a:extLst>
                      <a:ext uri="{FF2B5EF4-FFF2-40B4-BE49-F238E27FC236}">
                        <a16:creationId xmlns:a16="http://schemas.microsoft.com/office/drawing/2014/main" id="{D4684F78-E2BC-4B47-B026-87149F9E6008}"/>
                      </a:ext>
                    </a:extLst>
                  </p:cNvPr>
                  <p:cNvGrpSpPr/>
                  <p:nvPr/>
                </p:nvGrpSpPr>
                <p:grpSpPr>
                  <a:xfrm>
                    <a:off x="7073791" y="2583180"/>
                    <a:ext cx="28800" cy="132575"/>
                    <a:chOff x="7030086" y="2583180"/>
                    <a:chExt cx="28800" cy="132575"/>
                  </a:xfrm>
                </p:grpSpPr>
                <p:sp>
                  <p:nvSpPr>
                    <p:cNvPr id="1171" name="Oval 1170">
                      <a:extLst>
                        <a:ext uri="{FF2B5EF4-FFF2-40B4-BE49-F238E27FC236}">
                          <a16:creationId xmlns:a16="http://schemas.microsoft.com/office/drawing/2014/main" id="{EA917669-A0B7-4126-B2E9-D4BB01872F7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2" name="Oval 1171">
                      <a:extLst>
                        <a:ext uri="{FF2B5EF4-FFF2-40B4-BE49-F238E27FC236}">
                          <a16:creationId xmlns:a16="http://schemas.microsoft.com/office/drawing/2014/main" id="{61A1E576-D91E-4B88-8363-D721E7B671F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Oval 1172">
                      <a:extLst>
                        <a:ext uri="{FF2B5EF4-FFF2-40B4-BE49-F238E27FC236}">
                          <a16:creationId xmlns:a16="http://schemas.microsoft.com/office/drawing/2014/main" id="{88D61F98-1B3E-43CC-BB61-A4BFA395F4F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69" name="Oval 1168">
                    <a:extLst>
                      <a:ext uri="{FF2B5EF4-FFF2-40B4-BE49-F238E27FC236}">
                        <a16:creationId xmlns:a16="http://schemas.microsoft.com/office/drawing/2014/main" id="{040E6204-2985-4D1C-8AAD-0D7B411057A4}"/>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0" name="Oval 1169">
                    <a:extLst>
                      <a:ext uri="{FF2B5EF4-FFF2-40B4-BE49-F238E27FC236}">
                        <a16:creationId xmlns:a16="http://schemas.microsoft.com/office/drawing/2014/main" id="{E01C708F-CC7B-4BB3-BD4B-6372EF1923ED}"/>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3" name="Group 992">
                  <a:extLst>
                    <a:ext uri="{FF2B5EF4-FFF2-40B4-BE49-F238E27FC236}">
                      <a16:creationId xmlns:a16="http://schemas.microsoft.com/office/drawing/2014/main" id="{71896A30-7836-4436-A62E-BCDDBC56B259}"/>
                    </a:ext>
                  </a:extLst>
                </p:cNvPr>
                <p:cNvGrpSpPr/>
                <p:nvPr/>
              </p:nvGrpSpPr>
              <p:grpSpPr>
                <a:xfrm>
                  <a:off x="10791046" y="2544571"/>
                  <a:ext cx="45719" cy="217803"/>
                  <a:chOff x="7107972" y="2544571"/>
                  <a:chExt cx="45719" cy="217803"/>
                </a:xfrm>
              </p:grpSpPr>
              <p:grpSp>
                <p:nvGrpSpPr>
                  <p:cNvPr id="1162" name="Group 1161">
                    <a:extLst>
                      <a:ext uri="{FF2B5EF4-FFF2-40B4-BE49-F238E27FC236}">
                        <a16:creationId xmlns:a16="http://schemas.microsoft.com/office/drawing/2014/main" id="{A8F5835F-571F-47D3-880E-FB32322DCCF2}"/>
                      </a:ext>
                    </a:extLst>
                  </p:cNvPr>
                  <p:cNvGrpSpPr/>
                  <p:nvPr/>
                </p:nvGrpSpPr>
                <p:grpSpPr>
                  <a:xfrm>
                    <a:off x="7117497" y="2583180"/>
                    <a:ext cx="28800" cy="132575"/>
                    <a:chOff x="7030086" y="2583180"/>
                    <a:chExt cx="28800" cy="132575"/>
                  </a:xfrm>
                </p:grpSpPr>
                <p:sp>
                  <p:nvSpPr>
                    <p:cNvPr id="1165" name="Oval 1164">
                      <a:extLst>
                        <a:ext uri="{FF2B5EF4-FFF2-40B4-BE49-F238E27FC236}">
                          <a16:creationId xmlns:a16="http://schemas.microsoft.com/office/drawing/2014/main" id="{3E102B15-9E74-444D-81E0-116BA26927F9}"/>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6" name="Oval 1165">
                      <a:extLst>
                        <a:ext uri="{FF2B5EF4-FFF2-40B4-BE49-F238E27FC236}">
                          <a16:creationId xmlns:a16="http://schemas.microsoft.com/office/drawing/2014/main" id="{5918592E-CDA4-4BAC-AFE2-848B43E2886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 name="Oval 1166">
                      <a:extLst>
                        <a:ext uri="{FF2B5EF4-FFF2-40B4-BE49-F238E27FC236}">
                          <a16:creationId xmlns:a16="http://schemas.microsoft.com/office/drawing/2014/main" id="{B718D598-E6B6-4ACF-876F-19964576BD9B}"/>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63" name="Oval 1162">
                    <a:extLst>
                      <a:ext uri="{FF2B5EF4-FFF2-40B4-BE49-F238E27FC236}">
                        <a16:creationId xmlns:a16="http://schemas.microsoft.com/office/drawing/2014/main" id="{EBF3AA80-BFEC-4181-B7BB-C40056E357DE}"/>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4" name="Oval 1163">
                    <a:extLst>
                      <a:ext uri="{FF2B5EF4-FFF2-40B4-BE49-F238E27FC236}">
                        <a16:creationId xmlns:a16="http://schemas.microsoft.com/office/drawing/2014/main" id="{1E4C6652-9390-47EF-862C-4B11719C51C8}"/>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4" name="Group 993">
                  <a:extLst>
                    <a:ext uri="{FF2B5EF4-FFF2-40B4-BE49-F238E27FC236}">
                      <a16:creationId xmlns:a16="http://schemas.microsoft.com/office/drawing/2014/main" id="{C82EA0B5-6B77-4448-8D57-4331ACE1FA5C}"/>
                    </a:ext>
                  </a:extLst>
                </p:cNvPr>
                <p:cNvGrpSpPr/>
                <p:nvPr/>
              </p:nvGrpSpPr>
              <p:grpSpPr>
                <a:xfrm>
                  <a:off x="10833411" y="2544571"/>
                  <a:ext cx="45719" cy="217803"/>
                  <a:chOff x="7020561" y="2544571"/>
                  <a:chExt cx="45719" cy="217803"/>
                </a:xfrm>
              </p:grpSpPr>
              <p:grpSp>
                <p:nvGrpSpPr>
                  <p:cNvPr id="1156" name="Group 1155">
                    <a:extLst>
                      <a:ext uri="{FF2B5EF4-FFF2-40B4-BE49-F238E27FC236}">
                        <a16:creationId xmlns:a16="http://schemas.microsoft.com/office/drawing/2014/main" id="{D7BF5D34-6C45-45AB-B2EC-CDC31A7916DF}"/>
                      </a:ext>
                    </a:extLst>
                  </p:cNvPr>
                  <p:cNvGrpSpPr/>
                  <p:nvPr/>
                </p:nvGrpSpPr>
                <p:grpSpPr>
                  <a:xfrm>
                    <a:off x="7030086" y="2583180"/>
                    <a:ext cx="28800" cy="132575"/>
                    <a:chOff x="7030086" y="2583180"/>
                    <a:chExt cx="28800" cy="132575"/>
                  </a:xfrm>
                </p:grpSpPr>
                <p:sp>
                  <p:nvSpPr>
                    <p:cNvPr id="1159" name="Oval 1158">
                      <a:extLst>
                        <a:ext uri="{FF2B5EF4-FFF2-40B4-BE49-F238E27FC236}">
                          <a16:creationId xmlns:a16="http://schemas.microsoft.com/office/drawing/2014/main" id="{CAC77257-8FF5-444D-8B94-DA354C76FB5E}"/>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0" name="Oval 1159">
                      <a:extLst>
                        <a:ext uri="{FF2B5EF4-FFF2-40B4-BE49-F238E27FC236}">
                          <a16:creationId xmlns:a16="http://schemas.microsoft.com/office/drawing/2014/main" id="{A4D87D23-E22F-460E-9F83-414C706E39B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1" name="Oval 1160">
                      <a:extLst>
                        <a:ext uri="{FF2B5EF4-FFF2-40B4-BE49-F238E27FC236}">
                          <a16:creationId xmlns:a16="http://schemas.microsoft.com/office/drawing/2014/main" id="{84D37B9E-F7F0-4BA3-AF85-B22A5CCD579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57" name="Oval 1156">
                    <a:extLst>
                      <a:ext uri="{FF2B5EF4-FFF2-40B4-BE49-F238E27FC236}">
                        <a16:creationId xmlns:a16="http://schemas.microsoft.com/office/drawing/2014/main" id="{C8B93A74-F28E-463B-BD6E-ABFEE55BA3CC}"/>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8" name="Oval 1157">
                    <a:extLst>
                      <a:ext uri="{FF2B5EF4-FFF2-40B4-BE49-F238E27FC236}">
                        <a16:creationId xmlns:a16="http://schemas.microsoft.com/office/drawing/2014/main" id="{21E5062B-895D-4464-8B08-ECAB9E09E219}"/>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5" name="Group 994">
                  <a:extLst>
                    <a:ext uri="{FF2B5EF4-FFF2-40B4-BE49-F238E27FC236}">
                      <a16:creationId xmlns:a16="http://schemas.microsoft.com/office/drawing/2014/main" id="{ED9113BD-0F6C-474D-81CD-CDA6EE849733}"/>
                    </a:ext>
                  </a:extLst>
                </p:cNvPr>
                <p:cNvGrpSpPr/>
                <p:nvPr/>
              </p:nvGrpSpPr>
              <p:grpSpPr>
                <a:xfrm>
                  <a:off x="10875776" y="2544571"/>
                  <a:ext cx="45719" cy="217803"/>
                  <a:chOff x="7064266" y="2544571"/>
                  <a:chExt cx="45719" cy="217803"/>
                </a:xfrm>
              </p:grpSpPr>
              <p:grpSp>
                <p:nvGrpSpPr>
                  <p:cNvPr id="1150" name="Group 1149">
                    <a:extLst>
                      <a:ext uri="{FF2B5EF4-FFF2-40B4-BE49-F238E27FC236}">
                        <a16:creationId xmlns:a16="http://schemas.microsoft.com/office/drawing/2014/main" id="{6A63E548-7E06-4357-96C6-82F67178A4DF}"/>
                      </a:ext>
                    </a:extLst>
                  </p:cNvPr>
                  <p:cNvGrpSpPr/>
                  <p:nvPr/>
                </p:nvGrpSpPr>
                <p:grpSpPr>
                  <a:xfrm>
                    <a:off x="7073791" y="2583180"/>
                    <a:ext cx="28800" cy="132575"/>
                    <a:chOff x="7030086" y="2583180"/>
                    <a:chExt cx="28800" cy="132575"/>
                  </a:xfrm>
                </p:grpSpPr>
                <p:sp>
                  <p:nvSpPr>
                    <p:cNvPr id="1153" name="Oval 1152">
                      <a:extLst>
                        <a:ext uri="{FF2B5EF4-FFF2-40B4-BE49-F238E27FC236}">
                          <a16:creationId xmlns:a16="http://schemas.microsoft.com/office/drawing/2014/main" id="{59D167DA-7D02-422A-9A05-81CBB23E8E3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4" name="Oval 1153">
                      <a:extLst>
                        <a:ext uri="{FF2B5EF4-FFF2-40B4-BE49-F238E27FC236}">
                          <a16:creationId xmlns:a16="http://schemas.microsoft.com/office/drawing/2014/main" id="{D396C894-2774-4E11-BB95-ED7C085E2B1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5" name="Oval 1154">
                      <a:extLst>
                        <a:ext uri="{FF2B5EF4-FFF2-40B4-BE49-F238E27FC236}">
                          <a16:creationId xmlns:a16="http://schemas.microsoft.com/office/drawing/2014/main" id="{6B2EB642-B318-46B6-8130-99C4191DBEB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51" name="Oval 1150">
                    <a:extLst>
                      <a:ext uri="{FF2B5EF4-FFF2-40B4-BE49-F238E27FC236}">
                        <a16:creationId xmlns:a16="http://schemas.microsoft.com/office/drawing/2014/main" id="{C3E0DC29-87E7-4B36-A794-2689F6C989A5}"/>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2" name="Oval 1151">
                    <a:extLst>
                      <a:ext uri="{FF2B5EF4-FFF2-40B4-BE49-F238E27FC236}">
                        <a16:creationId xmlns:a16="http://schemas.microsoft.com/office/drawing/2014/main" id="{810F1D5E-2DB3-4BFD-9161-22DE58281B43}"/>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6" name="Group 995">
                  <a:extLst>
                    <a:ext uri="{FF2B5EF4-FFF2-40B4-BE49-F238E27FC236}">
                      <a16:creationId xmlns:a16="http://schemas.microsoft.com/office/drawing/2014/main" id="{11D8ABDC-FAE7-4029-9F67-350726117A91}"/>
                    </a:ext>
                  </a:extLst>
                </p:cNvPr>
                <p:cNvGrpSpPr/>
                <p:nvPr/>
              </p:nvGrpSpPr>
              <p:grpSpPr>
                <a:xfrm>
                  <a:off x="10918141" y="2544571"/>
                  <a:ext cx="45719" cy="217803"/>
                  <a:chOff x="7107972" y="2544571"/>
                  <a:chExt cx="45719" cy="217803"/>
                </a:xfrm>
              </p:grpSpPr>
              <p:grpSp>
                <p:nvGrpSpPr>
                  <p:cNvPr id="1144" name="Group 1143">
                    <a:extLst>
                      <a:ext uri="{FF2B5EF4-FFF2-40B4-BE49-F238E27FC236}">
                        <a16:creationId xmlns:a16="http://schemas.microsoft.com/office/drawing/2014/main" id="{4A8AD1BD-6487-45E0-A92C-5858DF1270E4}"/>
                      </a:ext>
                    </a:extLst>
                  </p:cNvPr>
                  <p:cNvGrpSpPr/>
                  <p:nvPr/>
                </p:nvGrpSpPr>
                <p:grpSpPr>
                  <a:xfrm>
                    <a:off x="7117497" y="2583180"/>
                    <a:ext cx="28800" cy="132575"/>
                    <a:chOff x="7030086" y="2583180"/>
                    <a:chExt cx="28800" cy="132575"/>
                  </a:xfrm>
                </p:grpSpPr>
                <p:sp>
                  <p:nvSpPr>
                    <p:cNvPr id="1147" name="Oval 1146">
                      <a:extLst>
                        <a:ext uri="{FF2B5EF4-FFF2-40B4-BE49-F238E27FC236}">
                          <a16:creationId xmlns:a16="http://schemas.microsoft.com/office/drawing/2014/main" id="{C206F619-D2D0-4AD6-B2A1-F46FE678A9A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8" name="Oval 1147">
                      <a:extLst>
                        <a:ext uri="{FF2B5EF4-FFF2-40B4-BE49-F238E27FC236}">
                          <a16:creationId xmlns:a16="http://schemas.microsoft.com/office/drawing/2014/main" id="{1E141056-0085-42F4-A75A-E9FDCF9A60F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9" name="Oval 1148">
                      <a:extLst>
                        <a:ext uri="{FF2B5EF4-FFF2-40B4-BE49-F238E27FC236}">
                          <a16:creationId xmlns:a16="http://schemas.microsoft.com/office/drawing/2014/main" id="{9071E0EA-DB23-4DDB-ADF1-A05AC27C0448}"/>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5" name="Oval 1144">
                    <a:extLst>
                      <a:ext uri="{FF2B5EF4-FFF2-40B4-BE49-F238E27FC236}">
                        <a16:creationId xmlns:a16="http://schemas.microsoft.com/office/drawing/2014/main" id="{2DAB8C28-AA9A-47EA-BDCB-033D232E13CA}"/>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6" name="Oval 1145">
                    <a:extLst>
                      <a:ext uri="{FF2B5EF4-FFF2-40B4-BE49-F238E27FC236}">
                        <a16:creationId xmlns:a16="http://schemas.microsoft.com/office/drawing/2014/main" id="{DBA5CE0B-5B46-45A3-8471-D7CE31550C07}"/>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7" name="Group 996">
                  <a:extLst>
                    <a:ext uri="{FF2B5EF4-FFF2-40B4-BE49-F238E27FC236}">
                      <a16:creationId xmlns:a16="http://schemas.microsoft.com/office/drawing/2014/main" id="{7EA9738D-2AFC-4ED9-BC8A-27FE8E5B3603}"/>
                    </a:ext>
                  </a:extLst>
                </p:cNvPr>
                <p:cNvGrpSpPr/>
                <p:nvPr/>
              </p:nvGrpSpPr>
              <p:grpSpPr>
                <a:xfrm>
                  <a:off x="10960506" y="2544571"/>
                  <a:ext cx="45719" cy="217803"/>
                  <a:chOff x="7020561" y="2544571"/>
                  <a:chExt cx="45719" cy="217803"/>
                </a:xfrm>
              </p:grpSpPr>
              <p:grpSp>
                <p:nvGrpSpPr>
                  <p:cNvPr id="1138" name="Group 1137">
                    <a:extLst>
                      <a:ext uri="{FF2B5EF4-FFF2-40B4-BE49-F238E27FC236}">
                        <a16:creationId xmlns:a16="http://schemas.microsoft.com/office/drawing/2014/main" id="{D1173BD4-6406-45C6-8573-AEDAA4E5E04B}"/>
                      </a:ext>
                    </a:extLst>
                  </p:cNvPr>
                  <p:cNvGrpSpPr/>
                  <p:nvPr/>
                </p:nvGrpSpPr>
                <p:grpSpPr>
                  <a:xfrm>
                    <a:off x="7030086" y="2583180"/>
                    <a:ext cx="28800" cy="132575"/>
                    <a:chOff x="7030086" y="2583180"/>
                    <a:chExt cx="28800" cy="132575"/>
                  </a:xfrm>
                </p:grpSpPr>
                <p:sp>
                  <p:nvSpPr>
                    <p:cNvPr id="1141" name="Oval 1140">
                      <a:extLst>
                        <a:ext uri="{FF2B5EF4-FFF2-40B4-BE49-F238E27FC236}">
                          <a16:creationId xmlns:a16="http://schemas.microsoft.com/office/drawing/2014/main" id="{2071A646-095B-4A37-83CF-5886369C5C4D}"/>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Oval 1141">
                      <a:extLst>
                        <a:ext uri="{FF2B5EF4-FFF2-40B4-BE49-F238E27FC236}">
                          <a16:creationId xmlns:a16="http://schemas.microsoft.com/office/drawing/2014/main" id="{830B74D8-D866-47C0-9482-5EFD9D10179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Oval 1142">
                      <a:extLst>
                        <a:ext uri="{FF2B5EF4-FFF2-40B4-BE49-F238E27FC236}">
                          <a16:creationId xmlns:a16="http://schemas.microsoft.com/office/drawing/2014/main" id="{9FB9807D-3B70-497E-B090-1DB6D2648BE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9" name="Oval 1138">
                    <a:extLst>
                      <a:ext uri="{FF2B5EF4-FFF2-40B4-BE49-F238E27FC236}">
                        <a16:creationId xmlns:a16="http://schemas.microsoft.com/office/drawing/2014/main" id="{39E878C4-99B7-40DD-A52A-DED728BB1DD2}"/>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0" name="Oval 1139">
                    <a:extLst>
                      <a:ext uri="{FF2B5EF4-FFF2-40B4-BE49-F238E27FC236}">
                        <a16:creationId xmlns:a16="http://schemas.microsoft.com/office/drawing/2014/main" id="{8843CDCC-9495-4C77-A83B-4729F5444A8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8" name="Group 997">
                  <a:extLst>
                    <a:ext uri="{FF2B5EF4-FFF2-40B4-BE49-F238E27FC236}">
                      <a16:creationId xmlns:a16="http://schemas.microsoft.com/office/drawing/2014/main" id="{86AE1FBE-B459-40DB-B298-E365F399D136}"/>
                    </a:ext>
                  </a:extLst>
                </p:cNvPr>
                <p:cNvGrpSpPr/>
                <p:nvPr/>
              </p:nvGrpSpPr>
              <p:grpSpPr>
                <a:xfrm>
                  <a:off x="11002871" y="2544571"/>
                  <a:ext cx="45719" cy="217803"/>
                  <a:chOff x="7064266" y="2544571"/>
                  <a:chExt cx="45719" cy="217803"/>
                </a:xfrm>
              </p:grpSpPr>
              <p:grpSp>
                <p:nvGrpSpPr>
                  <p:cNvPr id="1132" name="Group 1131">
                    <a:extLst>
                      <a:ext uri="{FF2B5EF4-FFF2-40B4-BE49-F238E27FC236}">
                        <a16:creationId xmlns:a16="http://schemas.microsoft.com/office/drawing/2014/main" id="{BBF5CC88-0537-4DCC-A5BE-74DC2A5C4599}"/>
                      </a:ext>
                    </a:extLst>
                  </p:cNvPr>
                  <p:cNvGrpSpPr/>
                  <p:nvPr/>
                </p:nvGrpSpPr>
                <p:grpSpPr>
                  <a:xfrm>
                    <a:off x="7073791" y="2583180"/>
                    <a:ext cx="28800" cy="132575"/>
                    <a:chOff x="7030086" y="2583180"/>
                    <a:chExt cx="28800" cy="132575"/>
                  </a:xfrm>
                </p:grpSpPr>
                <p:sp>
                  <p:nvSpPr>
                    <p:cNvPr id="1135" name="Oval 1134">
                      <a:extLst>
                        <a:ext uri="{FF2B5EF4-FFF2-40B4-BE49-F238E27FC236}">
                          <a16:creationId xmlns:a16="http://schemas.microsoft.com/office/drawing/2014/main" id="{B5F64C38-D9EC-43B7-BD83-82D1C743A92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Oval 1135">
                      <a:extLst>
                        <a:ext uri="{FF2B5EF4-FFF2-40B4-BE49-F238E27FC236}">
                          <a16:creationId xmlns:a16="http://schemas.microsoft.com/office/drawing/2014/main" id="{9E1320CB-3FB5-46F9-8E1A-AF4BB5663010}"/>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7" name="Oval 1136">
                      <a:extLst>
                        <a:ext uri="{FF2B5EF4-FFF2-40B4-BE49-F238E27FC236}">
                          <a16:creationId xmlns:a16="http://schemas.microsoft.com/office/drawing/2014/main" id="{58534DDA-18D7-477E-940C-03B60FBC5E1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3" name="Oval 1132">
                    <a:extLst>
                      <a:ext uri="{FF2B5EF4-FFF2-40B4-BE49-F238E27FC236}">
                        <a16:creationId xmlns:a16="http://schemas.microsoft.com/office/drawing/2014/main" id="{5E03F448-B692-463B-9B91-F428F45D25F8}"/>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4" name="Oval 1133">
                    <a:extLst>
                      <a:ext uri="{FF2B5EF4-FFF2-40B4-BE49-F238E27FC236}">
                        <a16:creationId xmlns:a16="http://schemas.microsoft.com/office/drawing/2014/main" id="{66B41D24-F573-43D0-871A-BE8810C7A50B}"/>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9" name="Group 998">
                  <a:extLst>
                    <a:ext uri="{FF2B5EF4-FFF2-40B4-BE49-F238E27FC236}">
                      <a16:creationId xmlns:a16="http://schemas.microsoft.com/office/drawing/2014/main" id="{2E111201-7ED4-47CB-B34B-9709B98F00AE}"/>
                    </a:ext>
                  </a:extLst>
                </p:cNvPr>
                <p:cNvGrpSpPr/>
                <p:nvPr/>
              </p:nvGrpSpPr>
              <p:grpSpPr>
                <a:xfrm>
                  <a:off x="11045236" y="2544571"/>
                  <a:ext cx="45719" cy="217803"/>
                  <a:chOff x="7107972" y="2544571"/>
                  <a:chExt cx="45719" cy="217803"/>
                </a:xfrm>
              </p:grpSpPr>
              <p:grpSp>
                <p:nvGrpSpPr>
                  <p:cNvPr id="1126" name="Group 1125">
                    <a:extLst>
                      <a:ext uri="{FF2B5EF4-FFF2-40B4-BE49-F238E27FC236}">
                        <a16:creationId xmlns:a16="http://schemas.microsoft.com/office/drawing/2014/main" id="{504FFC82-97B2-4481-9DAB-DB2422A4D0B3}"/>
                      </a:ext>
                    </a:extLst>
                  </p:cNvPr>
                  <p:cNvGrpSpPr/>
                  <p:nvPr/>
                </p:nvGrpSpPr>
                <p:grpSpPr>
                  <a:xfrm>
                    <a:off x="7117497" y="2583180"/>
                    <a:ext cx="28800" cy="132575"/>
                    <a:chOff x="7030086" y="2583180"/>
                    <a:chExt cx="28800" cy="132575"/>
                  </a:xfrm>
                </p:grpSpPr>
                <p:sp>
                  <p:nvSpPr>
                    <p:cNvPr id="1129" name="Oval 1128">
                      <a:extLst>
                        <a:ext uri="{FF2B5EF4-FFF2-40B4-BE49-F238E27FC236}">
                          <a16:creationId xmlns:a16="http://schemas.microsoft.com/office/drawing/2014/main" id="{6A23CA27-584E-473A-80BD-6CC8DDD288D4}"/>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0" name="Oval 1129">
                      <a:extLst>
                        <a:ext uri="{FF2B5EF4-FFF2-40B4-BE49-F238E27FC236}">
                          <a16:creationId xmlns:a16="http://schemas.microsoft.com/office/drawing/2014/main" id="{3D55A3BA-7CC9-4433-8C9E-E46E9A0F583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1" name="Oval 1130">
                      <a:extLst>
                        <a:ext uri="{FF2B5EF4-FFF2-40B4-BE49-F238E27FC236}">
                          <a16:creationId xmlns:a16="http://schemas.microsoft.com/office/drawing/2014/main" id="{515B622D-F504-4D72-81BC-7DB1FF9F085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7" name="Oval 1126">
                    <a:extLst>
                      <a:ext uri="{FF2B5EF4-FFF2-40B4-BE49-F238E27FC236}">
                        <a16:creationId xmlns:a16="http://schemas.microsoft.com/office/drawing/2014/main" id="{61B5BF47-C84E-4B0A-B086-4FC4B6404C24}"/>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Oval 1127">
                    <a:extLst>
                      <a:ext uri="{FF2B5EF4-FFF2-40B4-BE49-F238E27FC236}">
                        <a16:creationId xmlns:a16="http://schemas.microsoft.com/office/drawing/2014/main" id="{4F40F5E0-5C3E-4679-8027-7A786A5BB12A}"/>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0" name="Group 999">
                  <a:extLst>
                    <a:ext uri="{FF2B5EF4-FFF2-40B4-BE49-F238E27FC236}">
                      <a16:creationId xmlns:a16="http://schemas.microsoft.com/office/drawing/2014/main" id="{9E21F5AF-E9BD-400F-BD12-2C5477CCEB7E}"/>
                    </a:ext>
                  </a:extLst>
                </p:cNvPr>
                <p:cNvGrpSpPr/>
                <p:nvPr/>
              </p:nvGrpSpPr>
              <p:grpSpPr>
                <a:xfrm>
                  <a:off x="11087601" y="2544571"/>
                  <a:ext cx="45719" cy="217803"/>
                  <a:chOff x="7020561" y="2544571"/>
                  <a:chExt cx="45719" cy="217803"/>
                </a:xfrm>
              </p:grpSpPr>
              <p:grpSp>
                <p:nvGrpSpPr>
                  <p:cNvPr id="1120" name="Group 1119">
                    <a:extLst>
                      <a:ext uri="{FF2B5EF4-FFF2-40B4-BE49-F238E27FC236}">
                        <a16:creationId xmlns:a16="http://schemas.microsoft.com/office/drawing/2014/main" id="{25EC7C61-E2D9-4B80-B421-A0B8DC2DD498}"/>
                      </a:ext>
                    </a:extLst>
                  </p:cNvPr>
                  <p:cNvGrpSpPr/>
                  <p:nvPr/>
                </p:nvGrpSpPr>
                <p:grpSpPr>
                  <a:xfrm>
                    <a:off x="7030086" y="2583180"/>
                    <a:ext cx="28800" cy="132575"/>
                    <a:chOff x="7030086" y="2583180"/>
                    <a:chExt cx="28800" cy="132575"/>
                  </a:xfrm>
                </p:grpSpPr>
                <p:sp>
                  <p:nvSpPr>
                    <p:cNvPr id="1123" name="Oval 1122">
                      <a:extLst>
                        <a:ext uri="{FF2B5EF4-FFF2-40B4-BE49-F238E27FC236}">
                          <a16:creationId xmlns:a16="http://schemas.microsoft.com/office/drawing/2014/main" id="{251EB327-B489-4855-9FF7-A24DF386322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Oval 1123">
                      <a:extLst>
                        <a:ext uri="{FF2B5EF4-FFF2-40B4-BE49-F238E27FC236}">
                          <a16:creationId xmlns:a16="http://schemas.microsoft.com/office/drawing/2014/main" id="{A6B7B1EA-3C31-4D63-B208-09BE37F9F36D}"/>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Oval 1124">
                      <a:extLst>
                        <a:ext uri="{FF2B5EF4-FFF2-40B4-BE49-F238E27FC236}">
                          <a16:creationId xmlns:a16="http://schemas.microsoft.com/office/drawing/2014/main" id="{002EF056-9CFA-44AF-821E-4235C77EC13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1" name="Oval 1120">
                    <a:extLst>
                      <a:ext uri="{FF2B5EF4-FFF2-40B4-BE49-F238E27FC236}">
                        <a16:creationId xmlns:a16="http://schemas.microsoft.com/office/drawing/2014/main" id="{64784E7C-F685-4ED1-892E-8C4A2C13B28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2" name="Oval 1121">
                    <a:extLst>
                      <a:ext uri="{FF2B5EF4-FFF2-40B4-BE49-F238E27FC236}">
                        <a16:creationId xmlns:a16="http://schemas.microsoft.com/office/drawing/2014/main" id="{678B59E2-5A39-4333-9143-491244907346}"/>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1" name="Group 1000">
                  <a:extLst>
                    <a:ext uri="{FF2B5EF4-FFF2-40B4-BE49-F238E27FC236}">
                      <a16:creationId xmlns:a16="http://schemas.microsoft.com/office/drawing/2014/main" id="{F3C401DC-C2CB-4B93-9BAA-AAF4B1ED5BFA}"/>
                    </a:ext>
                  </a:extLst>
                </p:cNvPr>
                <p:cNvGrpSpPr/>
                <p:nvPr/>
              </p:nvGrpSpPr>
              <p:grpSpPr>
                <a:xfrm>
                  <a:off x="11129966" y="2544571"/>
                  <a:ext cx="45719" cy="217803"/>
                  <a:chOff x="7064266" y="2544571"/>
                  <a:chExt cx="45719" cy="217803"/>
                </a:xfrm>
              </p:grpSpPr>
              <p:grpSp>
                <p:nvGrpSpPr>
                  <p:cNvPr id="1114" name="Group 1113">
                    <a:extLst>
                      <a:ext uri="{FF2B5EF4-FFF2-40B4-BE49-F238E27FC236}">
                        <a16:creationId xmlns:a16="http://schemas.microsoft.com/office/drawing/2014/main" id="{9FD45218-A13D-4028-8764-E3DDAA97AB30}"/>
                      </a:ext>
                    </a:extLst>
                  </p:cNvPr>
                  <p:cNvGrpSpPr/>
                  <p:nvPr/>
                </p:nvGrpSpPr>
                <p:grpSpPr>
                  <a:xfrm>
                    <a:off x="7073791" y="2583180"/>
                    <a:ext cx="28800" cy="132575"/>
                    <a:chOff x="7030086" y="2583180"/>
                    <a:chExt cx="28800" cy="132575"/>
                  </a:xfrm>
                </p:grpSpPr>
                <p:sp>
                  <p:nvSpPr>
                    <p:cNvPr id="1117" name="Oval 1116">
                      <a:extLst>
                        <a:ext uri="{FF2B5EF4-FFF2-40B4-BE49-F238E27FC236}">
                          <a16:creationId xmlns:a16="http://schemas.microsoft.com/office/drawing/2014/main" id="{042167D1-4DF0-4BFB-9124-F69D8BB152A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Oval 1117">
                      <a:extLst>
                        <a:ext uri="{FF2B5EF4-FFF2-40B4-BE49-F238E27FC236}">
                          <a16:creationId xmlns:a16="http://schemas.microsoft.com/office/drawing/2014/main" id="{6730570B-D17D-44A4-99FF-0052CC51757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Oval 1118">
                      <a:extLst>
                        <a:ext uri="{FF2B5EF4-FFF2-40B4-BE49-F238E27FC236}">
                          <a16:creationId xmlns:a16="http://schemas.microsoft.com/office/drawing/2014/main" id="{0497F0C4-1692-4F0F-8479-98B739301541}"/>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15" name="Oval 1114">
                    <a:extLst>
                      <a:ext uri="{FF2B5EF4-FFF2-40B4-BE49-F238E27FC236}">
                        <a16:creationId xmlns:a16="http://schemas.microsoft.com/office/drawing/2014/main" id="{9BA5282C-F805-4B4F-B0E7-36B63EEFC697}"/>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6" name="Oval 1115">
                    <a:extLst>
                      <a:ext uri="{FF2B5EF4-FFF2-40B4-BE49-F238E27FC236}">
                        <a16:creationId xmlns:a16="http://schemas.microsoft.com/office/drawing/2014/main" id="{1176267C-190C-45C1-BE7D-190E2740BDCE}"/>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2" name="Group 1001">
                  <a:extLst>
                    <a:ext uri="{FF2B5EF4-FFF2-40B4-BE49-F238E27FC236}">
                      <a16:creationId xmlns:a16="http://schemas.microsoft.com/office/drawing/2014/main" id="{C60874B8-4756-4BEB-AFC5-1ED8D7994C04}"/>
                    </a:ext>
                  </a:extLst>
                </p:cNvPr>
                <p:cNvGrpSpPr/>
                <p:nvPr/>
              </p:nvGrpSpPr>
              <p:grpSpPr>
                <a:xfrm>
                  <a:off x="11172331" y="2544571"/>
                  <a:ext cx="45719" cy="217803"/>
                  <a:chOff x="7107972" y="2544571"/>
                  <a:chExt cx="45719" cy="217803"/>
                </a:xfrm>
              </p:grpSpPr>
              <p:grpSp>
                <p:nvGrpSpPr>
                  <p:cNvPr id="1108" name="Group 1107">
                    <a:extLst>
                      <a:ext uri="{FF2B5EF4-FFF2-40B4-BE49-F238E27FC236}">
                        <a16:creationId xmlns:a16="http://schemas.microsoft.com/office/drawing/2014/main" id="{384BC4B7-E9C2-4A75-8146-E89B71231F35}"/>
                      </a:ext>
                    </a:extLst>
                  </p:cNvPr>
                  <p:cNvGrpSpPr/>
                  <p:nvPr/>
                </p:nvGrpSpPr>
                <p:grpSpPr>
                  <a:xfrm>
                    <a:off x="7117497" y="2583180"/>
                    <a:ext cx="28800" cy="132575"/>
                    <a:chOff x="7030086" y="2583180"/>
                    <a:chExt cx="28800" cy="132575"/>
                  </a:xfrm>
                </p:grpSpPr>
                <p:sp>
                  <p:nvSpPr>
                    <p:cNvPr id="1111" name="Oval 1110">
                      <a:extLst>
                        <a:ext uri="{FF2B5EF4-FFF2-40B4-BE49-F238E27FC236}">
                          <a16:creationId xmlns:a16="http://schemas.microsoft.com/office/drawing/2014/main" id="{6CDA2EB0-E22F-4A1A-9A3C-D267A8665F5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Oval 1111">
                      <a:extLst>
                        <a:ext uri="{FF2B5EF4-FFF2-40B4-BE49-F238E27FC236}">
                          <a16:creationId xmlns:a16="http://schemas.microsoft.com/office/drawing/2014/main" id="{21259F75-2315-48D8-B402-34E2D022F8AC}"/>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Oval 1112">
                      <a:extLst>
                        <a:ext uri="{FF2B5EF4-FFF2-40B4-BE49-F238E27FC236}">
                          <a16:creationId xmlns:a16="http://schemas.microsoft.com/office/drawing/2014/main" id="{073BB167-9FD4-4606-B291-B47590795A5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09" name="Oval 1108">
                    <a:extLst>
                      <a:ext uri="{FF2B5EF4-FFF2-40B4-BE49-F238E27FC236}">
                        <a16:creationId xmlns:a16="http://schemas.microsoft.com/office/drawing/2014/main" id="{824525DE-F732-4B72-A4C9-DC1974F43BB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0" name="Oval 1109">
                    <a:extLst>
                      <a:ext uri="{FF2B5EF4-FFF2-40B4-BE49-F238E27FC236}">
                        <a16:creationId xmlns:a16="http://schemas.microsoft.com/office/drawing/2014/main" id="{FDA17EB2-7C80-4A3C-A179-56435D4D242D}"/>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3" name="Group 1002">
                  <a:extLst>
                    <a:ext uri="{FF2B5EF4-FFF2-40B4-BE49-F238E27FC236}">
                      <a16:creationId xmlns:a16="http://schemas.microsoft.com/office/drawing/2014/main" id="{74F645F2-BA1D-4761-BD3E-477C84F560E2}"/>
                    </a:ext>
                  </a:extLst>
                </p:cNvPr>
                <p:cNvGrpSpPr/>
                <p:nvPr/>
              </p:nvGrpSpPr>
              <p:grpSpPr>
                <a:xfrm>
                  <a:off x="11214696" y="2544571"/>
                  <a:ext cx="45719" cy="217803"/>
                  <a:chOff x="7020561" y="2544571"/>
                  <a:chExt cx="45719" cy="217803"/>
                </a:xfrm>
              </p:grpSpPr>
              <p:grpSp>
                <p:nvGrpSpPr>
                  <p:cNvPr id="1102" name="Group 1101">
                    <a:extLst>
                      <a:ext uri="{FF2B5EF4-FFF2-40B4-BE49-F238E27FC236}">
                        <a16:creationId xmlns:a16="http://schemas.microsoft.com/office/drawing/2014/main" id="{7524A378-E2C1-4601-A919-5B2794958941}"/>
                      </a:ext>
                    </a:extLst>
                  </p:cNvPr>
                  <p:cNvGrpSpPr/>
                  <p:nvPr/>
                </p:nvGrpSpPr>
                <p:grpSpPr>
                  <a:xfrm>
                    <a:off x="7030086" y="2583180"/>
                    <a:ext cx="28800" cy="132575"/>
                    <a:chOff x="7030086" y="2583180"/>
                    <a:chExt cx="28800" cy="132575"/>
                  </a:xfrm>
                </p:grpSpPr>
                <p:sp>
                  <p:nvSpPr>
                    <p:cNvPr id="1105" name="Oval 1104">
                      <a:extLst>
                        <a:ext uri="{FF2B5EF4-FFF2-40B4-BE49-F238E27FC236}">
                          <a16:creationId xmlns:a16="http://schemas.microsoft.com/office/drawing/2014/main" id="{F52D34CE-0E8D-45B8-902C-88E088B6D62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Oval 1105">
                      <a:extLst>
                        <a:ext uri="{FF2B5EF4-FFF2-40B4-BE49-F238E27FC236}">
                          <a16:creationId xmlns:a16="http://schemas.microsoft.com/office/drawing/2014/main" id="{732C32DE-5D34-4F63-9026-33140DB6F44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Oval 1106">
                      <a:extLst>
                        <a:ext uri="{FF2B5EF4-FFF2-40B4-BE49-F238E27FC236}">
                          <a16:creationId xmlns:a16="http://schemas.microsoft.com/office/drawing/2014/main" id="{A71F1CF2-7A85-4B98-BE08-3C8274532969}"/>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03" name="Oval 1102">
                    <a:extLst>
                      <a:ext uri="{FF2B5EF4-FFF2-40B4-BE49-F238E27FC236}">
                        <a16:creationId xmlns:a16="http://schemas.microsoft.com/office/drawing/2014/main" id="{9331395C-EF6D-4E26-A402-6B0505585B8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4" name="Oval 1103">
                    <a:extLst>
                      <a:ext uri="{FF2B5EF4-FFF2-40B4-BE49-F238E27FC236}">
                        <a16:creationId xmlns:a16="http://schemas.microsoft.com/office/drawing/2014/main" id="{F1EC07B7-D26F-449E-BF64-BB26C1D3E1CC}"/>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4" name="Group 1003">
                  <a:extLst>
                    <a:ext uri="{FF2B5EF4-FFF2-40B4-BE49-F238E27FC236}">
                      <a16:creationId xmlns:a16="http://schemas.microsoft.com/office/drawing/2014/main" id="{0D72F05E-A1A3-4D8C-8983-07A4B96843B4}"/>
                    </a:ext>
                  </a:extLst>
                </p:cNvPr>
                <p:cNvGrpSpPr/>
                <p:nvPr/>
              </p:nvGrpSpPr>
              <p:grpSpPr>
                <a:xfrm>
                  <a:off x="11257061" y="2544571"/>
                  <a:ext cx="45719" cy="217803"/>
                  <a:chOff x="7064266" y="2544571"/>
                  <a:chExt cx="45719" cy="217803"/>
                </a:xfrm>
              </p:grpSpPr>
              <p:grpSp>
                <p:nvGrpSpPr>
                  <p:cNvPr id="1096" name="Group 1095">
                    <a:extLst>
                      <a:ext uri="{FF2B5EF4-FFF2-40B4-BE49-F238E27FC236}">
                        <a16:creationId xmlns:a16="http://schemas.microsoft.com/office/drawing/2014/main" id="{F654BF3D-BF7B-455F-9B21-C477E72925F4}"/>
                      </a:ext>
                    </a:extLst>
                  </p:cNvPr>
                  <p:cNvGrpSpPr/>
                  <p:nvPr/>
                </p:nvGrpSpPr>
                <p:grpSpPr>
                  <a:xfrm>
                    <a:off x="7073791" y="2583180"/>
                    <a:ext cx="28800" cy="132575"/>
                    <a:chOff x="7030086" y="2583180"/>
                    <a:chExt cx="28800" cy="132575"/>
                  </a:xfrm>
                </p:grpSpPr>
                <p:sp>
                  <p:nvSpPr>
                    <p:cNvPr id="1099" name="Oval 1098">
                      <a:extLst>
                        <a:ext uri="{FF2B5EF4-FFF2-40B4-BE49-F238E27FC236}">
                          <a16:creationId xmlns:a16="http://schemas.microsoft.com/office/drawing/2014/main" id="{26A1C484-4C78-49D8-9A35-C40F38DB8F3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Oval 1099">
                      <a:extLst>
                        <a:ext uri="{FF2B5EF4-FFF2-40B4-BE49-F238E27FC236}">
                          <a16:creationId xmlns:a16="http://schemas.microsoft.com/office/drawing/2014/main" id="{3CB95684-880C-4CAB-BDC1-46A8525D32BF}"/>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Oval 1100">
                      <a:extLst>
                        <a:ext uri="{FF2B5EF4-FFF2-40B4-BE49-F238E27FC236}">
                          <a16:creationId xmlns:a16="http://schemas.microsoft.com/office/drawing/2014/main" id="{A1EB5AE6-72C6-4B47-8456-9BB11878EF7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97" name="Oval 1096">
                    <a:extLst>
                      <a:ext uri="{FF2B5EF4-FFF2-40B4-BE49-F238E27FC236}">
                        <a16:creationId xmlns:a16="http://schemas.microsoft.com/office/drawing/2014/main" id="{B3BA42F8-BE96-41A0-8911-F9A503990557}"/>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8" name="Oval 1097">
                    <a:extLst>
                      <a:ext uri="{FF2B5EF4-FFF2-40B4-BE49-F238E27FC236}">
                        <a16:creationId xmlns:a16="http://schemas.microsoft.com/office/drawing/2014/main" id="{64A01106-D5D4-47B4-A1EA-70E86AD14202}"/>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5" name="Group 1004">
                  <a:extLst>
                    <a:ext uri="{FF2B5EF4-FFF2-40B4-BE49-F238E27FC236}">
                      <a16:creationId xmlns:a16="http://schemas.microsoft.com/office/drawing/2014/main" id="{7114A75F-F667-49DD-873B-13EA12333BFA}"/>
                    </a:ext>
                  </a:extLst>
                </p:cNvPr>
                <p:cNvGrpSpPr/>
                <p:nvPr/>
              </p:nvGrpSpPr>
              <p:grpSpPr>
                <a:xfrm>
                  <a:off x="11299426" y="2544571"/>
                  <a:ext cx="45719" cy="217803"/>
                  <a:chOff x="7107972" y="2544571"/>
                  <a:chExt cx="45719" cy="217803"/>
                </a:xfrm>
              </p:grpSpPr>
              <p:grpSp>
                <p:nvGrpSpPr>
                  <p:cNvPr id="1090" name="Group 1089">
                    <a:extLst>
                      <a:ext uri="{FF2B5EF4-FFF2-40B4-BE49-F238E27FC236}">
                        <a16:creationId xmlns:a16="http://schemas.microsoft.com/office/drawing/2014/main" id="{E6C6AE44-86E4-43D0-8666-58A1F49864D2}"/>
                      </a:ext>
                    </a:extLst>
                  </p:cNvPr>
                  <p:cNvGrpSpPr/>
                  <p:nvPr/>
                </p:nvGrpSpPr>
                <p:grpSpPr>
                  <a:xfrm>
                    <a:off x="7117497" y="2583180"/>
                    <a:ext cx="28800" cy="132575"/>
                    <a:chOff x="7030086" y="2583180"/>
                    <a:chExt cx="28800" cy="132575"/>
                  </a:xfrm>
                </p:grpSpPr>
                <p:sp>
                  <p:nvSpPr>
                    <p:cNvPr id="1093" name="Oval 1092">
                      <a:extLst>
                        <a:ext uri="{FF2B5EF4-FFF2-40B4-BE49-F238E27FC236}">
                          <a16:creationId xmlns:a16="http://schemas.microsoft.com/office/drawing/2014/main" id="{7C6A92EB-411D-44C3-A5E0-D7CDF41235C2}"/>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4" name="Oval 1093">
                      <a:extLst>
                        <a:ext uri="{FF2B5EF4-FFF2-40B4-BE49-F238E27FC236}">
                          <a16:creationId xmlns:a16="http://schemas.microsoft.com/office/drawing/2014/main" id="{332CF89F-8E00-4345-B239-E29E36FFA76A}"/>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5" name="Oval 1094">
                      <a:extLst>
                        <a:ext uri="{FF2B5EF4-FFF2-40B4-BE49-F238E27FC236}">
                          <a16:creationId xmlns:a16="http://schemas.microsoft.com/office/drawing/2014/main" id="{C9DE78A1-304E-4735-8690-DCFA5A4D72C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91" name="Oval 1090">
                    <a:extLst>
                      <a:ext uri="{FF2B5EF4-FFF2-40B4-BE49-F238E27FC236}">
                        <a16:creationId xmlns:a16="http://schemas.microsoft.com/office/drawing/2014/main" id="{5D18AB45-03FE-40D9-8184-51C74BEE39E9}"/>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2" name="Oval 1091">
                    <a:extLst>
                      <a:ext uri="{FF2B5EF4-FFF2-40B4-BE49-F238E27FC236}">
                        <a16:creationId xmlns:a16="http://schemas.microsoft.com/office/drawing/2014/main" id="{2F9CBEB5-00BB-47EC-BD6C-FE2CC880DF33}"/>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6" name="Group 1005">
                  <a:extLst>
                    <a:ext uri="{FF2B5EF4-FFF2-40B4-BE49-F238E27FC236}">
                      <a16:creationId xmlns:a16="http://schemas.microsoft.com/office/drawing/2014/main" id="{ABD09FBB-9642-4ABD-8A2F-614B8357AAB0}"/>
                    </a:ext>
                  </a:extLst>
                </p:cNvPr>
                <p:cNvGrpSpPr/>
                <p:nvPr/>
              </p:nvGrpSpPr>
              <p:grpSpPr>
                <a:xfrm>
                  <a:off x="11341791" y="2544571"/>
                  <a:ext cx="45719" cy="217803"/>
                  <a:chOff x="7020561" y="2544571"/>
                  <a:chExt cx="45719" cy="217803"/>
                </a:xfrm>
              </p:grpSpPr>
              <p:grpSp>
                <p:nvGrpSpPr>
                  <p:cNvPr id="1084" name="Group 1083">
                    <a:extLst>
                      <a:ext uri="{FF2B5EF4-FFF2-40B4-BE49-F238E27FC236}">
                        <a16:creationId xmlns:a16="http://schemas.microsoft.com/office/drawing/2014/main" id="{7D4AFECF-1666-4F5A-AD0F-4CDDD40DB246}"/>
                      </a:ext>
                    </a:extLst>
                  </p:cNvPr>
                  <p:cNvGrpSpPr/>
                  <p:nvPr/>
                </p:nvGrpSpPr>
                <p:grpSpPr>
                  <a:xfrm>
                    <a:off x="7030086" y="2583180"/>
                    <a:ext cx="28800" cy="132575"/>
                    <a:chOff x="7030086" y="2583180"/>
                    <a:chExt cx="28800" cy="132575"/>
                  </a:xfrm>
                </p:grpSpPr>
                <p:sp>
                  <p:nvSpPr>
                    <p:cNvPr id="1087" name="Oval 1086">
                      <a:extLst>
                        <a:ext uri="{FF2B5EF4-FFF2-40B4-BE49-F238E27FC236}">
                          <a16:creationId xmlns:a16="http://schemas.microsoft.com/office/drawing/2014/main" id="{D669EF7B-FE77-42A5-B6BA-18D7DB07068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Oval 1087">
                      <a:extLst>
                        <a:ext uri="{FF2B5EF4-FFF2-40B4-BE49-F238E27FC236}">
                          <a16:creationId xmlns:a16="http://schemas.microsoft.com/office/drawing/2014/main" id="{F67E245D-E040-4ACC-A06D-D27ACE06326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9" name="Oval 1088">
                      <a:extLst>
                        <a:ext uri="{FF2B5EF4-FFF2-40B4-BE49-F238E27FC236}">
                          <a16:creationId xmlns:a16="http://schemas.microsoft.com/office/drawing/2014/main" id="{C0B54BDC-9EBB-49B2-8AB9-B05BEFCE1AA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5" name="Oval 1084">
                    <a:extLst>
                      <a:ext uri="{FF2B5EF4-FFF2-40B4-BE49-F238E27FC236}">
                        <a16:creationId xmlns:a16="http://schemas.microsoft.com/office/drawing/2014/main" id="{2CF64EBD-1DDF-41D3-AD2C-94EF9E1D5522}"/>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6" name="Oval 1085">
                    <a:extLst>
                      <a:ext uri="{FF2B5EF4-FFF2-40B4-BE49-F238E27FC236}">
                        <a16:creationId xmlns:a16="http://schemas.microsoft.com/office/drawing/2014/main" id="{C9686C19-CC76-4302-83CE-0DD7EF948F19}"/>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7" name="Group 1006">
                  <a:extLst>
                    <a:ext uri="{FF2B5EF4-FFF2-40B4-BE49-F238E27FC236}">
                      <a16:creationId xmlns:a16="http://schemas.microsoft.com/office/drawing/2014/main" id="{6D6AF3F1-5B7E-439F-85C8-A974D5ABCA74}"/>
                    </a:ext>
                  </a:extLst>
                </p:cNvPr>
                <p:cNvGrpSpPr/>
                <p:nvPr/>
              </p:nvGrpSpPr>
              <p:grpSpPr>
                <a:xfrm>
                  <a:off x="11384156" y="2544571"/>
                  <a:ext cx="45719" cy="217803"/>
                  <a:chOff x="7064266" y="2544571"/>
                  <a:chExt cx="45719" cy="217803"/>
                </a:xfrm>
              </p:grpSpPr>
              <p:grpSp>
                <p:nvGrpSpPr>
                  <p:cNvPr id="1078" name="Group 1077">
                    <a:extLst>
                      <a:ext uri="{FF2B5EF4-FFF2-40B4-BE49-F238E27FC236}">
                        <a16:creationId xmlns:a16="http://schemas.microsoft.com/office/drawing/2014/main" id="{085FAF06-7870-405C-B4A8-CE85C6EE7BBE}"/>
                      </a:ext>
                    </a:extLst>
                  </p:cNvPr>
                  <p:cNvGrpSpPr/>
                  <p:nvPr/>
                </p:nvGrpSpPr>
                <p:grpSpPr>
                  <a:xfrm>
                    <a:off x="7073791" y="2583180"/>
                    <a:ext cx="28800" cy="132575"/>
                    <a:chOff x="7030086" y="2583180"/>
                    <a:chExt cx="28800" cy="132575"/>
                  </a:xfrm>
                </p:grpSpPr>
                <p:sp>
                  <p:nvSpPr>
                    <p:cNvPr id="1081" name="Oval 1080">
                      <a:extLst>
                        <a:ext uri="{FF2B5EF4-FFF2-40B4-BE49-F238E27FC236}">
                          <a16:creationId xmlns:a16="http://schemas.microsoft.com/office/drawing/2014/main" id="{BB143ABC-4E90-4450-8EE7-5EEF6989B5C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2" name="Oval 1081">
                      <a:extLst>
                        <a:ext uri="{FF2B5EF4-FFF2-40B4-BE49-F238E27FC236}">
                          <a16:creationId xmlns:a16="http://schemas.microsoft.com/office/drawing/2014/main" id="{D1CC6240-0BDA-4265-B46B-A74821991009}"/>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Oval 1082">
                      <a:extLst>
                        <a:ext uri="{FF2B5EF4-FFF2-40B4-BE49-F238E27FC236}">
                          <a16:creationId xmlns:a16="http://schemas.microsoft.com/office/drawing/2014/main" id="{D839B19F-725B-4673-86DE-B49AAA995A7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79" name="Oval 1078">
                    <a:extLst>
                      <a:ext uri="{FF2B5EF4-FFF2-40B4-BE49-F238E27FC236}">
                        <a16:creationId xmlns:a16="http://schemas.microsoft.com/office/drawing/2014/main" id="{4EF008AC-7E0F-4D71-9011-B7BC322B534B}"/>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0" name="Oval 1079">
                    <a:extLst>
                      <a:ext uri="{FF2B5EF4-FFF2-40B4-BE49-F238E27FC236}">
                        <a16:creationId xmlns:a16="http://schemas.microsoft.com/office/drawing/2014/main" id="{B2CED329-C086-4529-855A-1E223A56649D}"/>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8" name="Group 1007">
                  <a:extLst>
                    <a:ext uri="{FF2B5EF4-FFF2-40B4-BE49-F238E27FC236}">
                      <a16:creationId xmlns:a16="http://schemas.microsoft.com/office/drawing/2014/main" id="{F3CA869C-B0B7-47AC-AD35-C20E6982B50D}"/>
                    </a:ext>
                  </a:extLst>
                </p:cNvPr>
                <p:cNvGrpSpPr/>
                <p:nvPr/>
              </p:nvGrpSpPr>
              <p:grpSpPr>
                <a:xfrm>
                  <a:off x="11426521" y="2544571"/>
                  <a:ext cx="45719" cy="217803"/>
                  <a:chOff x="7107972" y="2544571"/>
                  <a:chExt cx="45719" cy="217803"/>
                </a:xfrm>
              </p:grpSpPr>
              <p:grpSp>
                <p:nvGrpSpPr>
                  <p:cNvPr id="1072" name="Group 1071">
                    <a:extLst>
                      <a:ext uri="{FF2B5EF4-FFF2-40B4-BE49-F238E27FC236}">
                        <a16:creationId xmlns:a16="http://schemas.microsoft.com/office/drawing/2014/main" id="{66392E84-198E-4F62-A30C-F8ACF1990CE7}"/>
                      </a:ext>
                    </a:extLst>
                  </p:cNvPr>
                  <p:cNvGrpSpPr/>
                  <p:nvPr/>
                </p:nvGrpSpPr>
                <p:grpSpPr>
                  <a:xfrm>
                    <a:off x="7117497" y="2583180"/>
                    <a:ext cx="28800" cy="132575"/>
                    <a:chOff x="7030086" y="2583180"/>
                    <a:chExt cx="28800" cy="132575"/>
                  </a:xfrm>
                </p:grpSpPr>
                <p:sp>
                  <p:nvSpPr>
                    <p:cNvPr id="1075" name="Oval 1074">
                      <a:extLst>
                        <a:ext uri="{FF2B5EF4-FFF2-40B4-BE49-F238E27FC236}">
                          <a16:creationId xmlns:a16="http://schemas.microsoft.com/office/drawing/2014/main" id="{012BF040-6BD0-471D-8FB3-CAC0C1684E30}"/>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6" name="Oval 1075">
                      <a:extLst>
                        <a:ext uri="{FF2B5EF4-FFF2-40B4-BE49-F238E27FC236}">
                          <a16:creationId xmlns:a16="http://schemas.microsoft.com/office/drawing/2014/main" id="{93B06CB8-756B-48FF-A7F9-7E4FDF22D32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Oval 1076">
                      <a:extLst>
                        <a:ext uri="{FF2B5EF4-FFF2-40B4-BE49-F238E27FC236}">
                          <a16:creationId xmlns:a16="http://schemas.microsoft.com/office/drawing/2014/main" id="{FF184B8C-262C-4495-AEBE-E3EFFAEFF2A2}"/>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73" name="Oval 1072">
                    <a:extLst>
                      <a:ext uri="{FF2B5EF4-FFF2-40B4-BE49-F238E27FC236}">
                        <a16:creationId xmlns:a16="http://schemas.microsoft.com/office/drawing/2014/main" id="{94E6A9FB-9EBE-4A24-943F-A7F2119DCF81}"/>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4" name="Oval 1073">
                    <a:extLst>
                      <a:ext uri="{FF2B5EF4-FFF2-40B4-BE49-F238E27FC236}">
                        <a16:creationId xmlns:a16="http://schemas.microsoft.com/office/drawing/2014/main" id="{99A01B16-3B6D-4A23-811F-2138810745B4}"/>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9" name="Group 1008">
                  <a:extLst>
                    <a:ext uri="{FF2B5EF4-FFF2-40B4-BE49-F238E27FC236}">
                      <a16:creationId xmlns:a16="http://schemas.microsoft.com/office/drawing/2014/main" id="{B27BA1EE-2795-4672-A59D-B9DC394D5ADB}"/>
                    </a:ext>
                  </a:extLst>
                </p:cNvPr>
                <p:cNvGrpSpPr/>
                <p:nvPr/>
              </p:nvGrpSpPr>
              <p:grpSpPr>
                <a:xfrm>
                  <a:off x="11468886" y="2544571"/>
                  <a:ext cx="45719" cy="217803"/>
                  <a:chOff x="7020561" y="2544571"/>
                  <a:chExt cx="45719" cy="217803"/>
                </a:xfrm>
              </p:grpSpPr>
              <p:grpSp>
                <p:nvGrpSpPr>
                  <p:cNvPr id="1066" name="Group 1065">
                    <a:extLst>
                      <a:ext uri="{FF2B5EF4-FFF2-40B4-BE49-F238E27FC236}">
                        <a16:creationId xmlns:a16="http://schemas.microsoft.com/office/drawing/2014/main" id="{06766DFD-9A3D-4A0F-ABF4-CEE45553EEE6}"/>
                      </a:ext>
                    </a:extLst>
                  </p:cNvPr>
                  <p:cNvGrpSpPr/>
                  <p:nvPr/>
                </p:nvGrpSpPr>
                <p:grpSpPr>
                  <a:xfrm>
                    <a:off x="7030086" y="2583180"/>
                    <a:ext cx="28800" cy="132575"/>
                    <a:chOff x="7030086" y="2583180"/>
                    <a:chExt cx="28800" cy="132575"/>
                  </a:xfrm>
                </p:grpSpPr>
                <p:sp>
                  <p:nvSpPr>
                    <p:cNvPr id="1069" name="Oval 1068">
                      <a:extLst>
                        <a:ext uri="{FF2B5EF4-FFF2-40B4-BE49-F238E27FC236}">
                          <a16:creationId xmlns:a16="http://schemas.microsoft.com/office/drawing/2014/main" id="{76135F2E-FDBF-4D2C-9796-B428AA58C52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0" name="Oval 1069">
                      <a:extLst>
                        <a:ext uri="{FF2B5EF4-FFF2-40B4-BE49-F238E27FC236}">
                          <a16:creationId xmlns:a16="http://schemas.microsoft.com/office/drawing/2014/main" id="{C9B0BA22-ED22-46C5-935B-E945FFE28E61}"/>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Oval 1070">
                      <a:extLst>
                        <a:ext uri="{FF2B5EF4-FFF2-40B4-BE49-F238E27FC236}">
                          <a16:creationId xmlns:a16="http://schemas.microsoft.com/office/drawing/2014/main" id="{7FDB9B9B-962D-4DFB-B299-BFFD590165F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67" name="Oval 1066">
                    <a:extLst>
                      <a:ext uri="{FF2B5EF4-FFF2-40B4-BE49-F238E27FC236}">
                        <a16:creationId xmlns:a16="http://schemas.microsoft.com/office/drawing/2014/main" id="{532501B7-548B-4E1B-B9A1-4C8B0D90350A}"/>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8" name="Oval 1067">
                    <a:extLst>
                      <a:ext uri="{FF2B5EF4-FFF2-40B4-BE49-F238E27FC236}">
                        <a16:creationId xmlns:a16="http://schemas.microsoft.com/office/drawing/2014/main" id="{4CF1913C-DC8F-46FC-A4A3-FDD8F7A93C7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0" name="Group 1009">
                  <a:extLst>
                    <a:ext uri="{FF2B5EF4-FFF2-40B4-BE49-F238E27FC236}">
                      <a16:creationId xmlns:a16="http://schemas.microsoft.com/office/drawing/2014/main" id="{AEE80930-8689-448D-9283-45E56D9DA985}"/>
                    </a:ext>
                  </a:extLst>
                </p:cNvPr>
                <p:cNvGrpSpPr/>
                <p:nvPr/>
              </p:nvGrpSpPr>
              <p:grpSpPr>
                <a:xfrm>
                  <a:off x="11511251" y="2544571"/>
                  <a:ext cx="45719" cy="217803"/>
                  <a:chOff x="7064266" y="2544571"/>
                  <a:chExt cx="45719" cy="217803"/>
                </a:xfrm>
              </p:grpSpPr>
              <p:grpSp>
                <p:nvGrpSpPr>
                  <p:cNvPr id="1060" name="Group 1059">
                    <a:extLst>
                      <a:ext uri="{FF2B5EF4-FFF2-40B4-BE49-F238E27FC236}">
                        <a16:creationId xmlns:a16="http://schemas.microsoft.com/office/drawing/2014/main" id="{DC4EDAFF-2159-4901-9D65-53C6CDD9BC90}"/>
                      </a:ext>
                    </a:extLst>
                  </p:cNvPr>
                  <p:cNvGrpSpPr/>
                  <p:nvPr/>
                </p:nvGrpSpPr>
                <p:grpSpPr>
                  <a:xfrm>
                    <a:off x="7073791" y="2583180"/>
                    <a:ext cx="28800" cy="132575"/>
                    <a:chOff x="7030086" y="2583180"/>
                    <a:chExt cx="28800" cy="132575"/>
                  </a:xfrm>
                </p:grpSpPr>
                <p:sp>
                  <p:nvSpPr>
                    <p:cNvPr id="1063" name="Oval 1062">
                      <a:extLst>
                        <a:ext uri="{FF2B5EF4-FFF2-40B4-BE49-F238E27FC236}">
                          <a16:creationId xmlns:a16="http://schemas.microsoft.com/office/drawing/2014/main" id="{4D269607-4B32-4722-B2B2-AD4132689505}"/>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4" name="Oval 1063">
                      <a:extLst>
                        <a:ext uri="{FF2B5EF4-FFF2-40B4-BE49-F238E27FC236}">
                          <a16:creationId xmlns:a16="http://schemas.microsoft.com/office/drawing/2014/main" id="{308D8EE4-EA9D-4FE0-9F63-52302F276D3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Oval 1064">
                      <a:extLst>
                        <a:ext uri="{FF2B5EF4-FFF2-40B4-BE49-F238E27FC236}">
                          <a16:creationId xmlns:a16="http://schemas.microsoft.com/office/drawing/2014/main" id="{9AA2E6A4-5645-45B8-9646-87A752E5DE25}"/>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61" name="Oval 1060">
                    <a:extLst>
                      <a:ext uri="{FF2B5EF4-FFF2-40B4-BE49-F238E27FC236}">
                        <a16:creationId xmlns:a16="http://schemas.microsoft.com/office/drawing/2014/main" id="{0E71CE33-1015-4865-8350-C36419DDB620}"/>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2" name="Oval 1061">
                    <a:extLst>
                      <a:ext uri="{FF2B5EF4-FFF2-40B4-BE49-F238E27FC236}">
                        <a16:creationId xmlns:a16="http://schemas.microsoft.com/office/drawing/2014/main" id="{5681E24F-A4C2-47AF-855B-EC0F5529369F}"/>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1" name="Group 1010">
                  <a:extLst>
                    <a:ext uri="{FF2B5EF4-FFF2-40B4-BE49-F238E27FC236}">
                      <a16:creationId xmlns:a16="http://schemas.microsoft.com/office/drawing/2014/main" id="{D02AD26D-6D22-47EC-B723-417FE9A2C553}"/>
                    </a:ext>
                  </a:extLst>
                </p:cNvPr>
                <p:cNvGrpSpPr/>
                <p:nvPr/>
              </p:nvGrpSpPr>
              <p:grpSpPr>
                <a:xfrm>
                  <a:off x="11553616" y="2544571"/>
                  <a:ext cx="45719" cy="217803"/>
                  <a:chOff x="7107972" y="2544571"/>
                  <a:chExt cx="45719" cy="217803"/>
                </a:xfrm>
              </p:grpSpPr>
              <p:grpSp>
                <p:nvGrpSpPr>
                  <p:cNvPr id="1054" name="Group 1053">
                    <a:extLst>
                      <a:ext uri="{FF2B5EF4-FFF2-40B4-BE49-F238E27FC236}">
                        <a16:creationId xmlns:a16="http://schemas.microsoft.com/office/drawing/2014/main" id="{43AF6E11-116E-4289-9B02-DA0DF5D50051}"/>
                      </a:ext>
                    </a:extLst>
                  </p:cNvPr>
                  <p:cNvGrpSpPr/>
                  <p:nvPr/>
                </p:nvGrpSpPr>
                <p:grpSpPr>
                  <a:xfrm>
                    <a:off x="7117497" y="2583180"/>
                    <a:ext cx="28800" cy="132575"/>
                    <a:chOff x="7030086" y="2583180"/>
                    <a:chExt cx="28800" cy="132575"/>
                  </a:xfrm>
                </p:grpSpPr>
                <p:sp>
                  <p:nvSpPr>
                    <p:cNvPr id="1057" name="Oval 1056">
                      <a:extLst>
                        <a:ext uri="{FF2B5EF4-FFF2-40B4-BE49-F238E27FC236}">
                          <a16:creationId xmlns:a16="http://schemas.microsoft.com/office/drawing/2014/main" id="{2A9D3761-F229-4F4F-9D6D-E06E19FDBB26}"/>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8" name="Oval 1057">
                      <a:extLst>
                        <a:ext uri="{FF2B5EF4-FFF2-40B4-BE49-F238E27FC236}">
                          <a16:creationId xmlns:a16="http://schemas.microsoft.com/office/drawing/2014/main" id="{9CFB751B-734F-4577-9C37-45379BEB1CA8}"/>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Oval 1058">
                      <a:extLst>
                        <a:ext uri="{FF2B5EF4-FFF2-40B4-BE49-F238E27FC236}">
                          <a16:creationId xmlns:a16="http://schemas.microsoft.com/office/drawing/2014/main" id="{7EC3170C-700F-4D21-AF9A-D1F13B6A00BE}"/>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55" name="Oval 1054">
                    <a:extLst>
                      <a:ext uri="{FF2B5EF4-FFF2-40B4-BE49-F238E27FC236}">
                        <a16:creationId xmlns:a16="http://schemas.microsoft.com/office/drawing/2014/main" id="{811D5026-3A84-4515-AD28-830A0E772205}"/>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Oval 1055">
                    <a:extLst>
                      <a:ext uri="{FF2B5EF4-FFF2-40B4-BE49-F238E27FC236}">
                        <a16:creationId xmlns:a16="http://schemas.microsoft.com/office/drawing/2014/main" id="{477110E1-69FA-4A89-8828-E776F4E7D182}"/>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2" name="Group 1011">
                  <a:extLst>
                    <a:ext uri="{FF2B5EF4-FFF2-40B4-BE49-F238E27FC236}">
                      <a16:creationId xmlns:a16="http://schemas.microsoft.com/office/drawing/2014/main" id="{693339CA-169D-4C2F-B8CB-DC20BA1CB411}"/>
                    </a:ext>
                  </a:extLst>
                </p:cNvPr>
                <p:cNvGrpSpPr/>
                <p:nvPr/>
              </p:nvGrpSpPr>
              <p:grpSpPr>
                <a:xfrm>
                  <a:off x="11595981" y="2544571"/>
                  <a:ext cx="45719" cy="217803"/>
                  <a:chOff x="7020561" y="2544571"/>
                  <a:chExt cx="45719" cy="217803"/>
                </a:xfrm>
              </p:grpSpPr>
              <p:grpSp>
                <p:nvGrpSpPr>
                  <p:cNvPr id="1048" name="Group 1047">
                    <a:extLst>
                      <a:ext uri="{FF2B5EF4-FFF2-40B4-BE49-F238E27FC236}">
                        <a16:creationId xmlns:a16="http://schemas.microsoft.com/office/drawing/2014/main" id="{1156843A-715D-4EA7-AB7A-2C3F84DBB2D7}"/>
                      </a:ext>
                    </a:extLst>
                  </p:cNvPr>
                  <p:cNvGrpSpPr/>
                  <p:nvPr/>
                </p:nvGrpSpPr>
                <p:grpSpPr>
                  <a:xfrm>
                    <a:off x="7030086" y="2583180"/>
                    <a:ext cx="28800" cy="132575"/>
                    <a:chOff x="7030086" y="2583180"/>
                    <a:chExt cx="28800" cy="132575"/>
                  </a:xfrm>
                </p:grpSpPr>
                <p:sp>
                  <p:nvSpPr>
                    <p:cNvPr id="1051" name="Oval 1050">
                      <a:extLst>
                        <a:ext uri="{FF2B5EF4-FFF2-40B4-BE49-F238E27FC236}">
                          <a16:creationId xmlns:a16="http://schemas.microsoft.com/office/drawing/2014/main" id="{8E25A893-CFE1-4CE0-B74F-9D5DAD94543A}"/>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2" name="Oval 1051">
                      <a:extLst>
                        <a:ext uri="{FF2B5EF4-FFF2-40B4-BE49-F238E27FC236}">
                          <a16:creationId xmlns:a16="http://schemas.microsoft.com/office/drawing/2014/main" id="{CEB30D1A-8AAB-4232-AE95-875BA512D0AE}"/>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Oval 1052">
                      <a:extLst>
                        <a:ext uri="{FF2B5EF4-FFF2-40B4-BE49-F238E27FC236}">
                          <a16:creationId xmlns:a16="http://schemas.microsoft.com/office/drawing/2014/main" id="{3B7CAC4A-B07B-489C-B83C-BB4D973443E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49" name="Oval 1048">
                    <a:extLst>
                      <a:ext uri="{FF2B5EF4-FFF2-40B4-BE49-F238E27FC236}">
                        <a16:creationId xmlns:a16="http://schemas.microsoft.com/office/drawing/2014/main" id="{0E3512C9-8433-43BD-84BF-AC126DECDBB4}"/>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0" name="Oval 1049">
                    <a:extLst>
                      <a:ext uri="{FF2B5EF4-FFF2-40B4-BE49-F238E27FC236}">
                        <a16:creationId xmlns:a16="http://schemas.microsoft.com/office/drawing/2014/main" id="{830B1CC0-D4D0-48C4-9558-B8784A015184}"/>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3" name="Group 1012">
                  <a:extLst>
                    <a:ext uri="{FF2B5EF4-FFF2-40B4-BE49-F238E27FC236}">
                      <a16:creationId xmlns:a16="http://schemas.microsoft.com/office/drawing/2014/main" id="{C23DE853-C638-4B9E-82CA-E61D781DAB2F}"/>
                    </a:ext>
                  </a:extLst>
                </p:cNvPr>
                <p:cNvGrpSpPr/>
                <p:nvPr/>
              </p:nvGrpSpPr>
              <p:grpSpPr>
                <a:xfrm>
                  <a:off x="11638346" y="2544571"/>
                  <a:ext cx="45719" cy="217803"/>
                  <a:chOff x="7064266" y="2544571"/>
                  <a:chExt cx="45719" cy="217803"/>
                </a:xfrm>
              </p:grpSpPr>
              <p:grpSp>
                <p:nvGrpSpPr>
                  <p:cNvPr id="1042" name="Group 1041">
                    <a:extLst>
                      <a:ext uri="{FF2B5EF4-FFF2-40B4-BE49-F238E27FC236}">
                        <a16:creationId xmlns:a16="http://schemas.microsoft.com/office/drawing/2014/main" id="{ECAAC26F-1827-41AA-B1CF-E8736089D4E9}"/>
                      </a:ext>
                    </a:extLst>
                  </p:cNvPr>
                  <p:cNvGrpSpPr/>
                  <p:nvPr/>
                </p:nvGrpSpPr>
                <p:grpSpPr>
                  <a:xfrm>
                    <a:off x="7073791" y="2583180"/>
                    <a:ext cx="28800" cy="132575"/>
                    <a:chOff x="7030086" y="2583180"/>
                    <a:chExt cx="28800" cy="132575"/>
                  </a:xfrm>
                </p:grpSpPr>
                <p:sp>
                  <p:nvSpPr>
                    <p:cNvPr id="1045" name="Oval 1044">
                      <a:extLst>
                        <a:ext uri="{FF2B5EF4-FFF2-40B4-BE49-F238E27FC236}">
                          <a16:creationId xmlns:a16="http://schemas.microsoft.com/office/drawing/2014/main" id="{78D35B81-A866-4E64-8F65-55E76E8B1FB3}"/>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6" name="Oval 1045">
                      <a:extLst>
                        <a:ext uri="{FF2B5EF4-FFF2-40B4-BE49-F238E27FC236}">
                          <a16:creationId xmlns:a16="http://schemas.microsoft.com/office/drawing/2014/main" id="{102A78FD-0B4D-4299-8829-6167BBA19AD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Oval 1046">
                      <a:extLst>
                        <a:ext uri="{FF2B5EF4-FFF2-40B4-BE49-F238E27FC236}">
                          <a16:creationId xmlns:a16="http://schemas.microsoft.com/office/drawing/2014/main" id="{8A28BBC8-E60A-44F0-9351-8757D7E538A3}"/>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43" name="Oval 1042">
                    <a:extLst>
                      <a:ext uri="{FF2B5EF4-FFF2-40B4-BE49-F238E27FC236}">
                        <a16:creationId xmlns:a16="http://schemas.microsoft.com/office/drawing/2014/main" id="{44B19470-AEE2-4DA6-98E9-53D5CBF5DDEA}"/>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Oval 1043">
                    <a:extLst>
                      <a:ext uri="{FF2B5EF4-FFF2-40B4-BE49-F238E27FC236}">
                        <a16:creationId xmlns:a16="http://schemas.microsoft.com/office/drawing/2014/main" id="{53DD1723-52D5-4EDD-8670-75F849577061}"/>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4" name="Group 1013">
                  <a:extLst>
                    <a:ext uri="{FF2B5EF4-FFF2-40B4-BE49-F238E27FC236}">
                      <a16:creationId xmlns:a16="http://schemas.microsoft.com/office/drawing/2014/main" id="{748D0CB7-C383-4202-BFD7-A196252391BF}"/>
                    </a:ext>
                  </a:extLst>
                </p:cNvPr>
                <p:cNvGrpSpPr/>
                <p:nvPr/>
              </p:nvGrpSpPr>
              <p:grpSpPr>
                <a:xfrm>
                  <a:off x="11680711" y="2544571"/>
                  <a:ext cx="45719" cy="217803"/>
                  <a:chOff x="7107972" y="2544571"/>
                  <a:chExt cx="45719" cy="217803"/>
                </a:xfrm>
              </p:grpSpPr>
              <p:grpSp>
                <p:nvGrpSpPr>
                  <p:cNvPr id="1036" name="Group 1035">
                    <a:extLst>
                      <a:ext uri="{FF2B5EF4-FFF2-40B4-BE49-F238E27FC236}">
                        <a16:creationId xmlns:a16="http://schemas.microsoft.com/office/drawing/2014/main" id="{F77C8A9D-9BB6-4C85-BBAA-F53C25C89E64}"/>
                      </a:ext>
                    </a:extLst>
                  </p:cNvPr>
                  <p:cNvGrpSpPr/>
                  <p:nvPr/>
                </p:nvGrpSpPr>
                <p:grpSpPr>
                  <a:xfrm>
                    <a:off x="7117497" y="2583180"/>
                    <a:ext cx="28800" cy="132575"/>
                    <a:chOff x="7030086" y="2583180"/>
                    <a:chExt cx="28800" cy="132575"/>
                  </a:xfrm>
                </p:grpSpPr>
                <p:sp>
                  <p:nvSpPr>
                    <p:cNvPr id="1039" name="Oval 1038">
                      <a:extLst>
                        <a:ext uri="{FF2B5EF4-FFF2-40B4-BE49-F238E27FC236}">
                          <a16:creationId xmlns:a16="http://schemas.microsoft.com/office/drawing/2014/main" id="{9D927DCC-FB56-4552-B109-07F5AED288C8}"/>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0" name="Oval 1039">
                      <a:extLst>
                        <a:ext uri="{FF2B5EF4-FFF2-40B4-BE49-F238E27FC236}">
                          <a16:creationId xmlns:a16="http://schemas.microsoft.com/office/drawing/2014/main" id="{71F0AD38-23B3-44D4-A333-893994B5B4E5}"/>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Oval 1040">
                      <a:extLst>
                        <a:ext uri="{FF2B5EF4-FFF2-40B4-BE49-F238E27FC236}">
                          <a16:creationId xmlns:a16="http://schemas.microsoft.com/office/drawing/2014/main" id="{A8915493-BC84-4855-BD57-152688F51A1F}"/>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37" name="Oval 1036">
                    <a:extLst>
                      <a:ext uri="{FF2B5EF4-FFF2-40B4-BE49-F238E27FC236}">
                        <a16:creationId xmlns:a16="http://schemas.microsoft.com/office/drawing/2014/main" id="{F34E9ED0-C41A-4ECD-8A2A-538C0C2AF37B}"/>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8" name="Oval 1037">
                    <a:extLst>
                      <a:ext uri="{FF2B5EF4-FFF2-40B4-BE49-F238E27FC236}">
                        <a16:creationId xmlns:a16="http://schemas.microsoft.com/office/drawing/2014/main" id="{09E96B3E-A14A-4529-B046-E9A2627D94AE}"/>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5" name="Group 1014">
                  <a:extLst>
                    <a:ext uri="{FF2B5EF4-FFF2-40B4-BE49-F238E27FC236}">
                      <a16:creationId xmlns:a16="http://schemas.microsoft.com/office/drawing/2014/main" id="{0341F139-D8A8-42AF-8D13-58F0BFEECF5D}"/>
                    </a:ext>
                  </a:extLst>
                </p:cNvPr>
                <p:cNvGrpSpPr/>
                <p:nvPr/>
              </p:nvGrpSpPr>
              <p:grpSpPr>
                <a:xfrm>
                  <a:off x="11723076" y="2544571"/>
                  <a:ext cx="45719" cy="217803"/>
                  <a:chOff x="7020561" y="2544571"/>
                  <a:chExt cx="45719" cy="217803"/>
                </a:xfrm>
              </p:grpSpPr>
              <p:grpSp>
                <p:nvGrpSpPr>
                  <p:cNvPr id="1030" name="Group 1029">
                    <a:extLst>
                      <a:ext uri="{FF2B5EF4-FFF2-40B4-BE49-F238E27FC236}">
                        <a16:creationId xmlns:a16="http://schemas.microsoft.com/office/drawing/2014/main" id="{7D2E8146-775C-4182-9A1E-7479701130DA}"/>
                      </a:ext>
                    </a:extLst>
                  </p:cNvPr>
                  <p:cNvGrpSpPr/>
                  <p:nvPr/>
                </p:nvGrpSpPr>
                <p:grpSpPr>
                  <a:xfrm>
                    <a:off x="7030086" y="2583180"/>
                    <a:ext cx="28800" cy="132575"/>
                    <a:chOff x="7030086" y="2583180"/>
                    <a:chExt cx="28800" cy="132575"/>
                  </a:xfrm>
                </p:grpSpPr>
                <p:sp>
                  <p:nvSpPr>
                    <p:cNvPr id="1033" name="Oval 1032">
                      <a:extLst>
                        <a:ext uri="{FF2B5EF4-FFF2-40B4-BE49-F238E27FC236}">
                          <a16:creationId xmlns:a16="http://schemas.microsoft.com/office/drawing/2014/main" id="{13A95029-07C2-438F-8510-C4BAFAFAA0BC}"/>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4" name="Oval 1033">
                      <a:extLst>
                        <a:ext uri="{FF2B5EF4-FFF2-40B4-BE49-F238E27FC236}">
                          <a16:creationId xmlns:a16="http://schemas.microsoft.com/office/drawing/2014/main" id="{3ABE91BA-7DA3-4B04-86BB-B50DF1970487}"/>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BCF3A840-A593-47A8-B088-00B2B6B9093C}"/>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31" name="Oval 1030">
                    <a:extLst>
                      <a:ext uri="{FF2B5EF4-FFF2-40B4-BE49-F238E27FC236}">
                        <a16:creationId xmlns:a16="http://schemas.microsoft.com/office/drawing/2014/main" id="{6F9B3E2A-D1E0-4965-8438-81E20DA4AFE5}"/>
                      </a:ext>
                    </a:extLst>
                  </p:cNvPr>
                  <p:cNvSpPr/>
                  <p:nvPr/>
                </p:nvSpPr>
                <p:spPr>
                  <a:xfrm>
                    <a:off x="7020561"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2" name="Oval 1031">
                    <a:extLst>
                      <a:ext uri="{FF2B5EF4-FFF2-40B4-BE49-F238E27FC236}">
                        <a16:creationId xmlns:a16="http://schemas.microsoft.com/office/drawing/2014/main" id="{0E1627E0-D52B-4512-A860-604804334785}"/>
                      </a:ext>
                    </a:extLst>
                  </p:cNvPr>
                  <p:cNvSpPr/>
                  <p:nvPr/>
                </p:nvSpPr>
                <p:spPr>
                  <a:xfrm>
                    <a:off x="7020561"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6" name="Group 1015">
                  <a:extLst>
                    <a:ext uri="{FF2B5EF4-FFF2-40B4-BE49-F238E27FC236}">
                      <a16:creationId xmlns:a16="http://schemas.microsoft.com/office/drawing/2014/main" id="{F695D364-0D85-40FB-8A1F-0748B6B4DBC0}"/>
                    </a:ext>
                  </a:extLst>
                </p:cNvPr>
                <p:cNvGrpSpPr/>
                <p:nvPr/>
              </p:nvGrpSpPr>
              <p:grpSpPr>
                <a:xfrm>
                  <a:off x="11765441" y="2544571"/>
                  <a:ext cx="45719" cy="217803"/>
                  <a:chOff x="7064266" y="2544571"/>
                  <a:chExt cx="45719" cy="217803"/>
                </a:xfrm>
              </p:grpSpPr>
              <p:grpSp>
                <p:nvGrpSpPr>
                  <p:cNvPr id="1024" name="Group 1023">
                    <a:extLst>
                      <a:ext uri="{FF2B5EF4-FFF2-40B4-BE49-F238E27FC236}">
                        <a16:creationId xmlns:a16="http://schemas.microsoft.com/office/drawing/2014/main" id="{E6D1E8CA-5F17-4701-8A89-7B0DD456F3DA}"/>
                      </a:ext>
                    </a:extLst>
                  </p:cNvPr>
                  <p:cNvGrpSpPr/>
                  <p:nvPr/>
                </p:nvGrpSpPr>
                <p:grpSpPr>
                  <a:xfrm>
                    <a:off x="7073791" y="2583180"/>
                    <a:ext cx="28800" cy="132575"/>
                    <a:chOff x="7030086" y="2583180"/>
                    <a:chExt cx="28800" cy="132575"/>
                  </a:xfrm>
                </p:grpSpPr>
                <p:sp>
                  <p:nvSpPr>
                    <p:cNvPr id="1027" name="Oval 1026">
                      <a:extLst>
                        <a:ext uri="{FF2B5EF4-FFF2-40B4-BE49-F238E27FC236}">
                          <a16:creationId xmlns:a16="http://schemas.microsoft.com/office/drawing/2014/main" id="{481EF5BB-80F2-4898-A7C6-46D29984C701}"/>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Oval 1027">
                      <a:extLst>
                        <a:ext uri="{FF2B5EF4-FFF2-40B4-BE49-F238E27FC236}">
                          <a16:creationId xmlns:a16="http://schemas.microsoft.com/office/drawing/2014/main" id="{597333BE-94D0-46A6-AFC3-3E9304B9E5E2}"/>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9" name="Oval 1028">
                      <a:extLst>
                        <a:ext uri="{FF2B5EF4-FFF2-40B4-BE49-F238E27FC236}">
                          <a16:creationId xmlns:a16="http://schemas.microsoft.com/office/drawing/2014/main" id="{1ED85E5F-76A7-4CAE-BAD5-D343E80FD6B0}"/>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25" name="Oval 1024">
                    <a:extLst>
                      <a:ext uri="{FF2B5EF4-FFF2-40B4-BE49-F238E27FC236}">
                        <a16:creationId xmlns:a16="http://schemas.microsoft.com/office/drawing/2014/main" id="{4F2CEF73-30C5-4A19-B1EF-1993B70F583A}"/>
                      </a:ext>
                    </a:extLst>
                  </p:cNvPr>
                  <p:cNvSpPr/>
                  <p:nvPr/>
                </p:nvSpPr>
                <p:spPr>
                  <a:xfrm>
                    <a:off x="7064266"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 name="Oval 1025">
                    <a:extLst>
                      <a:ext uri="{FF2B5EF4-FFF2-40B4-BE49-F238E27FC236}">
                        <a16:creationId xmlns:a16="http://schemas.microsoft.com/office/drawing/2014/main" id="{C7FA2026-E3B1-4731-B6C5-0F676ADF09F3}"/>
                      </a:ext>
                    </a:extLst>
                  </p:cNvPr>
                  <p:cNvSpPr/>
                  <p:nvPr/>
                </p:nvSpPr>
                <p:spPr>
                  <a:xfrm>
                    <a:off x="7064266"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7" name="Group 1016">
                  <a:extLst>
                    <a:ext uri="{FF2B5EF4-FFF2-40B4-BE49-F238E27FC236}">
                      <a16:creationId xmlns:a16="http://schemas.microsoft.com/office/drawing/2014/main" id="{5180AED4-D41C-4CD0-BFA7-0B8DFBECEB94}"/>
                    </a:ext>
                  </a:extLst>
                </p:cNvPr>
                <p:cNvGrpSpPr/>
                <p:nvPr/>
              </p:nvGrpSpPr>
              <p:grpSpPr>
                <a:xfrm>
                  <a:off x="11807806" y="2544571"/>
                  <a:ext cx="45719" cy="217803"/>
                  <a:chOff x="7107972" y="2544571"/>
                  <a:chExt cx="45719" cy="217803"/>
                </a:xfrm>
              </p:grpSpPr>
              <p:grpSp>
                <p:nvGrpSpPr>
                  <p:cNvPr id="1018" name="Group 1017">
                    <a:extLst>
                      <a:ext uri="{FF2B5EF4-FFF2-40B4-BE49-F238E27FC236}">
                        <a16:creationId xmlns:a16="http://schemas.microsoft.com/office/drawing/2014/main" id="{E6FA9C8C-729A-493F-9D88-7A424977F2AE}"/>
                      </a:ext>
                    </a:extLst>
                  </p:cNvPr>
                  <p:cNvGrpSpPr/>
                  <p:nvPr/>
                </p:nvGrpSpPr>
                <p:grpSpPr>
                  <a:xfrm>
                    <a:off x="7117497" y="2583180"/>
                    <a:ext cx="28800" cy="132575"/>
                    <a:chOff x="7030086" y="2583180"/>
                    <a:chExt cx="28800" cy="132575"/>
                  </a:xfrm>
                </p:grpSpPr>
                <p:sp>
                  <p:nvSpPr>
                    <p:cNvPr id="1021" name="Oval 1020">
                      <a:extLst>
                        <a:ext uri="{FF2B5EF4-FFF2-40B4-BE49-F238E27FC236}">
                          <a16:creationId xmlns:a16="http://schemas.microsoft.com/office/drawing/2014/main" id="{FFE0E99F-D5DE-449D-B372-82DC01F5B3E7}"/>
                        </a:ext>
                      </a:extLst>
                    </p:cNvPr>
                    <p:cNvSpPr/>
                    <p:nvPr/>
                  </p:nvSpPr>
                  <p:spPr>
                    <a:xfrm>
                      <a:off x="7030086" y="2583180"/>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2" name="Oval 1021">
                      <a:extLst>
                        <a:ext uri="{FF2B5EF4-FFF2-40B4-BE49-F238E27FC236}">
                          <a16:creationId xmlns:a16="http://schemas.microsoft.com/office/drawing/2014/main" id="{394D1DE9-D847-47C5-B033-A414B87BF1E3}"/>
                        </a:ext>
                      </a:extLst>
                    </p:cNvPr>
                    <p:cNvSpPr/>
                    <p:nvPr/>
                  </p:nvSpPr>
                  <p:spPr>
                    <a:xfrm>
                      <a:off x="7030086" y="2627867"/>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3" name="Oval 1022">
                      <a:extLst>
                        <a:ext uri="{FF2B5EF4-FFF2-40B4-BE49-F238E27FC236}">
                          <a16:creationId xmlns:a16="http://schemas.microsoft.com/office/drawing/2014/main" id="{E6C6C28A-2A6C-4168-8D03-4A606F16A324}"/>
                        </a:ext>
                      </a:extLst>
                    </p:cNvPr>
                    <p:cNvSpPr/>
                    <p:nvPr/>
                  </p:nvSpPr>
                  <p:spPr>
                    <a:xfrm>
                      <a:off x="7030086" y="2672555"/>
                      <a:ext cx="28800" cy="43200"/>
                    </a:xfrm>
                    <a:prstGeom prst="ellipse">
                      <a:avLst/>
                    </a:prstGeom>
                    <a:no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19" name="Oval 1018">
                    <a:extLst>
                      <a:ext uri="{FF2B5EF4-FFF2-40B4-BE49-F238E27FC236}">
                        <a16:creationId xmlns:a16="http://schemas.microsoft.com/office/drawing/2014/main" id="{45F2B2DD-FE8D-4FDA-B83F-C91DDE4B17C0}"/>
                      </a:ext>
                    </a:extLst>
                  </p:cNvPr>
                  <p:cNvSpPr/>
                  <p:nvPr/>
                </p:nvSpPr>
                <p:spPr>
                  <a:xfrm>
                    <a:off x="7107972" y="2544571"/>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0" name="Oval 1019">
                    <a:extLst>
                      <a:ext uri="{FF2B5EF4-FFF2-40B4-BE49-F238E27FC236}">
                        <a16:creationId xmlns:a16="http://schemas.microsoft.com/office/drawing/2014/main" id="{7A347DB8-89F2-483A-8963-7CE5A77E1FEF}"/>
                      </a:ext>
                    </a:extLst>
                  </p:cNvPr>
                  <p:cNvSpPr/>
                  <p:nvPr/>
                </p:nvSpPr>
                <p:spPr>
                  <a:xfrm>
                    <a:off x="7107972" y="2716655"/>
                    <a:ext cx="45719" cy="45719"/>
                  </a:xfrm>
                  <a:prstGeom prst="ellipse">
                    <a:avLst/>
                  </a:prstGeom>
                  <a:solidFill>
                    <a:srgbClr val="9966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860" name="Straight Connector 859">
                <a:extLst>
                  <a:ext uri="{FF2B5EF4-FFF2-40B4-BE49-F238E27FC236}">
                    <a16:creationId xmlns:a16="http://schemas.microsoft.com/office/drawing/2014/main" id="{FBC42094-DAA0-488C-A7D4-2514897E4723}"/>
                  </a:ext>
                </a:extLst>
              </p:cNvPr>
              <p:cNvCxnSpPr/>
              <p:nvPr/>
            </p:nvCxnSpPr>
            <p:spPr>
              <a:xfrm>
                <a:off x="7876974" y="2685360"/>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a:extLst>
                  <a:ext uri="{FF2B5EF4-FFF2-40B4-BE49-F238E27FC236}">
                    <a16:creationId xmlns:a16="http://schemas.microsoft.com/office/drawing/2014/main" id="{3D836DBE-CAB7-41EC-89B7-D3ED178BDCD4}"/>
                  </a:ext>
                </a:extLst>
              </p:cNvPr>
              <p:cNvCxnSpPr/>
              <p:nvPr/>
            </p:nvCxnSpPr>
            <p:spPr>
              <a:xfrm>
                <a:off x="7876974" y="2725048"/>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62" name="Oval 861">
                <a:extLst>
                  <a:ext uri="{FF2B5EF4-FFF2-40B4-BE49-F238E27FC236}">
                    <a16:creationId xmlns:a16="http://schemas.microsoft.com/office/drawing/2014/main" id="{66785B23-6B55-4BE5-9385-78F6D2765BC0}"/>
                  </a:ext>
                </a:extLst>
              </p:cNvPr>
              <p:cNvSpPr/>
              <p:nvPr/>
            </p:nvSpPr>
            <p:spPr>
              <a:xfrm>
                <a:off x="7475404" y="2429798"/>
                <a:ext cx="414784" cy="556872"/>
              </a:xfrm>
              <a:prstGeom prst="ellipse">
                <a:avLst/>
              </a:prstGeom>
              <a:solidFill>
                <a:srgbClr val="00823B"/>
              </a:solidFill>
            </p:spPr>
            <p:style>
              <a:lnRef idx="0">
                <a:schemeClr val="accent2"/>
              </a:lnRef>
              <a:fillRef idx="3">
                <a:schemeClr val="accent2"/>
              </a:fillRef>
              <a:effectRef idx="3">
                <a:schemeClr val="accent2"/>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p19</a:t>
                </a:r>
              </a:p>
            </p:txBody>
          </p:sp>
          <p:sp>
            <p:nvSpPr>
              <p:cNvPr id="863" name="Flowchart: Stored Data 16">
                <a:extLst>
                  <a:ext uri="{FF2B5EF4-FFF2-40B4-BE49-F238E27FC236}">
                    <a16:creationId xmlns:a16="http://schemas.microsoft.com/office/drawing/2014/main" id="{3BBF99BD-7F12-4DDE-81F0-20F8EC67E4CF}"/>
                  </a:ext>
                </a:extLst>
              </p:cNvPr>
              <p:cNvSpPr/>
              <p:nvPr/>
            </p:nvSpPr>
            <p:spPr>
              <a:xfrm rot="16200000">
                <a:off x="6873250" y="3474675"/>
                <a:ext cx="1619094" cy="414784"/>
              </a:xfrm>
              <a:prstGeom prst="flowChartOnlineStorage">
                <a:avLst/>
              </a:prstGeom>
              <a:solidFill>
                <a:srgbClr val="00823B"/>
              </a:solidFill>
            </p:spPr>
            <p:style>
              <a:lnRef idx="0">
                <a:schemeClr val="accent2"/>
              </a:lnRef>
              <a:fillRef idx="3">
                <a:schemeClr val="accent2"/>
              </a:fillRef>
              <a:effectRef idx="3">
                <a:schemeClr val="accent2"/>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4" name="TextBox 863">
                <a:extLst>
                  <a:ext uri="{FF2B5EF4-FFF2-40B4-BE49-F238E27FC236}">
                    <a16:creationId xmlns:a16="http://schemas.microsoft.com/office/drawing/2014/main" id="{0000371D-BB00-42AD-ABEC-01A009BDDB35}"/>
                  </a:ext>
                </a:extLst>
              </p:cNvPr>
              <p:cNvSpPr txBox="1"/>
              <p:nvPr/>
            </p:nvSpPr>
            <p:spPr>
              <a:xfrm rot="16200000">
                <a:off x="7455169" y="3540742"/>
                <a:ext cx="45525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IL-23R</a:t>
                </a:r>
              </a:p>
            </p:txBody>
          </p:sp>
          <p:sp>
            <p:nvSpPr>
              <p:cNvPr id="865" name="Diamond 864">
                <a:extLst>
                  <a:ext uri="{FF2B5EF4-FFF2-40B4-BE49-F238E27FC236}">
                    <a16:creationId xmlns:a16="http://schemas.microsoft.com/office/drawing/2014/main" id="{3A655428-0E2B-4C8F-9353-CBFC0DC31D49}"/>
                  </a:ext>
                </a:extLst>
              </p:cNvPr>
              <p:cNvSpPr/>
              <p:nvPr/>
            </p:nvSpPr>
            <p:spPr>
              <a:xfrm>
                <a:off x="7990285" y="2429798"/>
                <a:ext cx="414784" cy="556872"/>
              </a:xfrm>
              <a:prstGeom prst="diamond">
                <a:avLst/>
              </a:pr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p40</a:t>
                </a:r>
              </a:p>
            </p:txBody>
          </p:sp>
          <p:sp>
            <p:nvSpPr>
              <p:cNvPr id="866" name="Flowchart: Stored Data 18">
                <a:extLst>
                  <a:ext uri="{FF2B5EF4-FFF2-40B4-BE49-F238E27FC236}">
                    <a16:creationId xmlns:a16="http://schemas.microsoft.com/office/drawing/2014/main" id="{B0657A80-664B-4981-8707-A7D1B044ADC9}"/>
                  </a:ext>
                </a:extLst>
              </p:cNvPr>
              <p:cNvSpPr/>
              <p:nvPr/>
            </p:nvSpPr>
            <p:spPr>
              <a:xfrm rot="16200000">
                <a:off x="7429862" y="3432940"/>
                <a:ext cx="1535627" cy="41478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042 w 9375"/>
                  <a:gd name="connsiteY0" fmla="*/ 0 h 10000"/>
                  <a:gd name="connsiteX1" fmla="*/ 9375 w 9375"/>
                  <a:gd name="connsiteY1" fmla="*/ 0 h 10000"/>
                  <a:gd name="connsiteX2" fmla="*/ 7708 w 9375"/>
                  <a:gd name="connsiteY2" fmla="*/ 5000 h 10000"/>
                  <a:gd name="connsiteX3" fmla="*/ 9375 w 9375"/>
                  <a:gd name="connsiteY3" fmla="*/ 10000 h 10000"/>
                  <a:gd name="connsiteX4" fmla="*/ 1042 w 9375"/>
                  <a:gd name="connsiteY4" fmla="*/ 10000 h 10000"/>
                  <a:gd name="connsiteX5" fmla="*/ 1042 w 9375"/>
                  <a:gd name="connsiteY5" fmla="*/ 0 h 10000"/>
                  <a:gd name="connsiteX0" fmla="*/ 659 w 9548"/>
                  <a:gd name="connsiteY0" fmla="*/ 0 h 10000"/>
                  <a:gd name="connsiteX1" fmla="*/ 9548 w 9548"/>
                  <a:gd name="connsiteY1" fmla="*/ 0 h 10000"/>
                  <a:gd name="connsiteX2" fmla="*/ 7770 w 9548"/>
                  <a:gd name="connsiteY2" fmla="*/ 5000 h 10000"/>
                  <a:gd name="connsiteX3" fmla="*/ 9548 w 9548"/>
                  <a:gd name="connsiteY3" fmla="*/ 10000 h 10000"/>
                  <a:gd name="connsiteX4" fmla="*/ 659 w 9548"/>
                  <a:gd name="connsiteY4" fmla="*/ 10000 h 10000"/>
                  <a:gd name="connsiteX5" fmla="*/ 659 w 9548"/>
                  <a:gd name="connsiteY5" fmla="*/ 0 h 10000"/>
                  <a:gd name="connsiteX0" fmla="*/ 0 w 9310"/>
                  <a:gd name="connsiteY0" fmla="*/ 0 h 10000"/>
                  <a:gd name="connsiteX1" fmla="*/ 9310 w 9310"/>
                  <a:gd name="connsiteY1" fmla="*/ 0 h 10000"/>
                  <a:gd name="connsiteX2" fmla="*/ 7448 w 9310"/>
                  <a:gd name="connsiteY2" fmla="*/ 5000 h 10000"/>
                  <a:gd name="connsiteX3" fmla="*/ 9310 w 9310"/>
                  <a:gd name="connsiteY3" fmla="*/ 10000 h 10000"/>
                  <a:gd name="connsiteX4" fmla="*/ 0 w 9310"/>
                  <a:gd name="connsiteY4" fmla="*/ 10000 h 10000"/>
                  <a:gd name="connsiteX5" fmla="*/ 0 w 931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0" h="10000">
                    <a:moveTo>
                      <a:pt x="0" y="0"/>
                    </a:moveTo>
                    <a:lnTo>
                      <a:pt x="9310" y="0"/>
                    </a:lnTo>
                    <a:cubicBezTo>
                      <a:pt x="8378" y="2500"/>
                      <a:pt x="8299" y="2239"/>
                      <a:pt x="7448" y="5000"/>
                    </a:cubicBezTo>
                    <a:cubicBezTo>
                      <a:pt x="8299" y="7372"/>
                      <a:pt x="8494" y="7890"/>
                      <a:pt x="9310" y="10000"/>
                    </a:cubicBezTo>
                    <a:lnTo>
                      <a:pt x="0" y="10000"/>
                    </a:lnTo>
                    <a:lnTo>
                      <a:pt x="0" y="0"/>
                    </a:lnTo>
                    <a:close/>
                  </a:path>
                </a:pathLst>
              </a:cu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7" name="TextBox 866">
                <a:extLst>
                  <a:ext uri="{FF2B5EF4-FFF2-40B4-BE49-F238E27FC236}">
                    <a16:creationId xmlns:a16="http://schemas.microsoft.com/office/drawing/2014/main" id="{E07D6C56-3355-4A4A-9F34-2C0EB556691A}"/>
                  </a:ext>
                </a:extLst>
              </p:cNvPr>
              <p:cNvSpPr txBox="1"/>
              <p:nvPr/>
            </p:nvSpPr>
            <p:spPr>
              <a:xfrm rot="16200000">
                <a:off x="7884983" y="3446964"/>
                <a:ext cx="64280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IL-12R</a:t>
                </a: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β</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868" name="Trapezoid 867">
                <a:extLst>
                  <a:ext uri="{FF2B5EF4-FFF2-40B4-BE49-F238E27FC236}">
                    <a16:creationId xmlns:a16="http://schemas.microsoft.com/office/drawing/2014/main" id="{446C6EF8-3325-4D6E-B15F-88BC959D1E54}"/>
                  </a:ext>
                </a:extLst>
              </p:cNvPr>
              <p:cNvSpPr/>
              <p:nvPr/>
            </p:nvSpPr>
            <p:spPr>
              <a:xfrm rot="20344973">
                <a:off x="6858799" y="4063067"/>
                <a:ext cx="615528" cy="268839"/>
              </a:xfrm>
              <a:prstGeom prst="trapezoid">
                <a:avLst/>
              </a:prstGeom>
              <a:solidFill>
                <a:srgbClr val="87C7C8"/>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JAK2</a:t>
                </a:r>
              </a:p>
            </p:txBody>
          </p:sp>
          <p:sp>
            <p:nvSpPr>
              <p:cNvPr id="869" name="Parallelogram 868">
                <a:extLst>
                  <a:ext uri="{FF2B5EF4-FFF2-40B4-BE49-F238E27FC236}">
                    <a16:creationId xmlns:a16="http://schemas.microsoft.com/office/drawing/2014/main" id="{1B5A3E39-150C-41F0-A890-5C479916A4C9}"/>
                  </a:ext>
                </a:extLst>
              </p:cNvPr>
              <p:cNvSpPr/>
              <p:nvPr/>
            </p:nvSpPr>
            <p:spPr>
              <a:xfrm>
                <a:off x="7040433" y="4357194"/>
                <a:ext cx="737469" cy="322099"/>
              </a:xfrm>
              <a:prstGeom prst="parallelogram">
                <a:avLst>
                  <a:gd name="adj" fmla="val 31772"/>
                </a:avLst>
              </a:prstGeom>
              <a:solidFill>
                <a:srgbClr val="92D050"/>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STAT3</a:t>
                </a:r>
              </a:p>
            </p:txBody>
          </p:sp>
          <p:sp>
            <p:nvSpPr>
              <p:cNvPr id="870" name="Oval 869">
                <a:extLst>
                  <a:ext uri="{FF2B5EF4-FFF2-40B4-BE49-F238E27FC236}">
                    <a16:creationId xmlns:a16="http://schemas.microsoft.com/office/drawing/2014/main" id="{536BC808-4F99-4813-9478-004B5F752104}"/>
                  </a:ext>
                </a:extLst>
              </p:cNvPr>
              <p:cNvSpPr/>
              <p:nvPr/>
            </p:nvSpPr>
            <p:spPr>
              <a:xfrm>
                <a:off x="7388118" y="4025728"/>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871" name="Parallelogram 870">
                <a:extLst>
                  <a:ext uri="{FF2B5EF4-FFF2-40B4-BE49-F238E27FC236}">
                    <a16:creationId xmlns:a16="http://schemas.microsoft.com/office/drawing/2014/main" id="{0AD6C163-821D-419F-9C4F-EC5639F58EA1}"/>
                  </a:ext>
                </a:extLst>
              </p:cNvPr>
              <p:cNvSpPr/>
              <p:nvPr/>
            </p:nvSpPr>
            <p:spPr>
              <a:xfrm>
                <a:off x="8190624" y="4357194"/>
                <a:ext cx="737469" cy="322099"/>
              </a:xfrm>
              <a:prstGeom prst="parallelogram">
                <a:avLst>
                  <a:gd name="adj" fmla="val 31772"/>
                </a:avLst>
              </a:prstGeom>
              <a:solidFill>
                <a:srgbClr val="8C8C8C"/>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STAT4</a:t>
                </a:r>
              </a:p>
            </p:txBody>
          </p:sp>
          <p:sp>
            <p:nvSpPr>
              <p:cNvPr id="872" name="Trapezoid 871">
                <a:extLst>
                  <a:ext uri="{FF2B5EF4-FFF2-40B4-BE49-F238E27FC236}">
                    <a16:creationId xmlns:a16="http://schemas.microsoft.com/office/drawing/2014/main" id="{CD5AADEA-80C5-438A-B70C-5E0D0F319FAE}"/>
                  </a:ext>
                </a:extLst>
              </p:cNvPr>
              <p:cNvSpPr/>
              <p:nvPr/>
            </p:nvSpPr>
            <p:spPr>
              <a:xfrm rot="1228449">
                <a:off x="8425552" y="4057041"/>
                <a:ext cx="615528" cy="268839"/>
              </a:xfrm>
              <a:prstGeom prst="trapezoid">
                <a:avLst/>
              </a:prstGeom>
              <a:solidFill>
                <a:srgbClr val="F9A661"/>
              </a:solidFill>
            </p:spPr>
            <p:style>
              <a:lnRef idx="0">
                <a:schemeClr val="accent5"/>
              </a:lnRef>
              <a:fillRef idx="3">
                <a:schemeClr val="accent5"/>
              </a:fillRef>
              <a:effectRef idx="3">
                <a:schemeClr val="accent5"/>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TYK2</a:t>
                </a:r>
              </a:p>
            </p:txBody>
          </p:sp>
          <p:sp>
            <p:nvSpPr>
              <p:cNvPr id="873" name="Oval 872">
                <a:extLst>
                  <a:ext uri="{FF2B5EF4-FFF2-40B4-BE49-F238E27FC236}">
                    <a16:creationId xmlns:a16="http://schemas.microsoft.com/office/drawing/2014/main" id="{62059C77-A7AB-41A7-B5E0-1E78971C3ABC}"/>
                  </a:ext>
                </a:extLst>
              </p:cNvPr>
              <p:cNvSpPr/>
              <p:nvPr/>
            </p:nvSpPr>
            <p:spPr>
              <a:xfrm>
                <a:off x="8257718" y="4025728"/>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874" name="TextBox 873">
                <a:extLst>
                  <a:ext uri="{FF2B5EF4-FFF2-40B4-BE49-F238E27FC236}">
                    <a16:creationId xmlns:a16="http://schemas.microsoft.com/office/drawing/2014/main" id="{B7D1EA1D-0260-42B8-9070-CEF5CAD75012}"/>
                  </a:ext>
                </a:extLst>
              </p:cNvPr>
              <p:cNvSpPr txBox="1"/>
              <p:nvPr/>
            </p:nvSpPr>
            <p:spPr>
              <a:xfrm>
                <a:off x="7610017" y="2053831"/>
                <a:ext cx="686945" cy="3699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IL-23</a:t>
                </a:r>
              </a:p>
            </p:txBody>
          </p:sp>
          <p:cxnSp>
            <p:nvCxnSpPr>
              <p:cNvPr id="875" name="Straight Connector 874">
                <a:extLst>
                  <a:ext uri="{FF2B5EF4-FFF2-40B4-BE49-F238E27FC236}">
                    <a16:creationId xmlns:a16="http://schemas.microsoft.com/office/drawing/2014/main" id="{449FBAA9-7809-4E3B-9710-BD6FAC9E5759}"/>
                  </a:ext>
                </a:extLst>
              </p:cNvPr>
              <p:cNvCxnSpPr/>
              <p:nvPr/>
            </p:nvCxnSpPr>
            <p:spPr>
              <a:xfrm>
                <a:off x="10106670" y="2685360"/>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a:extLst>
                  <a:ext uri="{FF2B5EF4-FFF2-40B4-BE49-F238E27FC236}">
                    <a16:creationId xmlns:a16="http://schemas.microsoft.com/office/drawing/2014/main" id="{098E6F51-EEF8-43AF-A012-09805CB74727}"/>
                  </a:ext>
                </a:extLst>
              </p:cNvPr>
              <p:cNvCxnSpPr/>
              <p:nvPr/>
            </p:nvCxnSpPr>
            <p:spPr>
              <a:xfrm>
                <a:off x="10106670" y="2725048"/>
                <a:ext cx="1492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7" name="Flowchart: Preparation 876">
                <a:extLst>
                  <a:ext uri="{FF2B5EF4-FFF2-40B4-BE49-F238E27FC236}">
                    <a16:creationId xmlns:a16="http://schemas.microsoft.com/office/drawing/2014/main" id="{73B13E21-20E8-4935-800D-5CC1BEE2F5A5}"/>
                  </a:ext>
                </a:extLst>
              </p:cNvPr>
              <p:cNvSpPr/>
              <p:nvPr/>
            </p:nvSpPr>
            <p:spPr>
              <a:xfrm>
                <a:off x="9701551" y="2429798"/>
                <a:ext cx="414784" cy="556872"/>
              </a:xfrm>
              <a:prstGeom prst="flowChartPreparation">
                <a:avLst/>
              </a:prstGeom>
              <a:solidFill>
                <a:srgbClr val="4F2270"/>
              </a:solidFill>
            </p:spPr>
            <p:style>
              <a:lnRef idx="0">
                <a:schemeClr val="accent2"/>
              </a:lnRef>
              <a:fillRef idx="3">
                <a:schemeClr val="accent2"/>
              </a:fillRef>
              <a:effectRef idx="3">
                <a:schemeClr val="accent2"/>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p35</a:t>
                </a:r>
              </a:p>
            </p:txBody>
          </p:sp>
          <p:sp>
            <p:nvSpPr>
              <p:cNvPr id="878" name="Freeform: Shape 877">
                <a:extLst>
                  <a:ext uri="{FF2B5EF4-FFF2-40B4-BE49-F238E27FC236}">
                    <a16:creationId xmlns:a16="http://schemas.microsoft.com/office/drawing/2014/main" id="{443E1AE5-BB1E-4FA8-99BB-E14650643ABA}"/>
                  </a:ext>
                </a:extLst>
              </p:cNvPr>
              <p:cNvSpPr/>
              <p:nvPr/>
            </p:nvSpPr>
            <p:spPr>
              <a:xfrm rot="16200000">
                <a:off x="9108324" y="3482110"/>
                <a:ext cx="1601239" cy="417768"/>
              </a:xfrm>
              <a:custGeom>
                <a:avLst/>
                <a:gdLst>
                  <a:gd name="connsiteX0" fmla="*/ 1601239 w 1601239"/>
                  <a:gd name="connsiteY0" fmla="*/ 416002 h 417768"/>
                  <a:gd name="connsiteX1" fmla="*/ 1601239 w 1601239"/>
                  <a:gd name="connsiteY1" fmla="*/ 417499 h 417768"/>
                  <a:gd name="connsiteX2" fmla="*/ 1599827 w 1601239"/>
                  <a:gd name="connsiteY2" fmla="*/ 417768 h 417768"/>
                  <a:gd name="connsiteX3" fmla="*/ 1601239 w 1601239"/>
                  <a:gd name="connsiteY3" fmla="*/ 0 h 417768"/>
                  <a:gd name="connsiteX4" fmla="*/ 1601239 w 1601239"/>
                  <a:gd name="connsiteY4" fmla="*/ 2420 h 417768"/>
                  <a:gd name="connsiteX5" fmla="*/ 1599827 w 1601239"/>
                  <a:gd name="connsiteY5" fmla="*/ 8002 h 417768"/>
                  <a:gd name="connsiteX6" fmla="*/ 1601239 w 1601239"/>
                  <a:gd name="connsiteY6" fmla="*/ 9039 h 417768"/>
                  <a:gd name="connsiteX7" fmla="*/ 1601239 w 1601239"/>
                  <a:gd name="connsiteY7" fmla="*/ 21782 h 417768"/>
                  <a:gd name="connsiteX8" fmla="*/ 1426446 w 1601239"/>
                  <a:gd name="connsiteY8" fmla="*/ 82957 h 417768"/>
                  <a:gd name="connsiteX9" fmla="*/ 1426446 w 1601239"/>
                  <a:gd name="connsiteY9" fmla="*/ 331827 h 417768"/>
                  <a:gd name="connsiteX10" fmla="*/ 1601239 w 1601239"/>
                  <a:gd name="connsiteY10" fmla="*/ 383905 h 417768"/>
                  <a:gd name="connsiteX11" fmla="*/ 1601239 w 1601239"/>
                  <a:gd name="connsiteY11" fmla="*/ 414784 h 417768"/>
                  <a:gd name="connsiteX12" fmla="*/ 269903 w 1601239"/>
                  <a:gd name="connsiteY12" fmla="*/ 414784 h 417768"/>
                  <a:gd name="connsiteX13" fmla="*/ 0 w 1601239"/>
                  <a:gd name="connsiteY13" fmla="*/ 207392 h 417768"/>
                  <a:gd name="connsiteX14" fmla="*/ 269903 w 1601239"/>
                  <a:gd name="connsiteY14" fmla="*/ 0 h 41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239" h="417768">
                    <a:moveTo>
                      <a:pt x="1601239" y="416002"/>
                    </a:moveTo>
                    <a:lnTo>
                      <a:pt x="1601239" y="417499"/>
                    </a:lnTo>
                    <a:lnTo>
                      <a:pt x="1599827" y="417768"/>
                    </a:lnTo>
                    <a:close/>
                    <a:moveTo>
                      <a:pt x="1601239" y="0"/>
                    </a:moveTo>
                    <a:lnTo>
                      <a:pt x="1601239" y="2420"/>
                    </a:lnTo>
                    <a:lnTo>
                      <a:pt x="1599827" y="8002"/>
                    </a:lnTo>
                    <a:lnTo>
                      <a:pt x="1601239" y="9039"/>
                    </a:lnTo>
                    <a:lnTo>
                      <a:pt x="1601239" y="21782"/>
                    </a:lnTo>
                    <a:lnTo>
                      <a:pt x="1426446" y="82957"/>
                    </a:lnTo>
                    <a:lnTo>
                      <a:pt x="1426446" y="331827"/>
                    </a:lnTo>
                    <a:lnTo>
                      <a:pt x="1601239" y="383905"/>
                    </a:lnTo>
                    <a:lnTo>
                      <a:pt x="1601239" y="414784"/>
                    </a:lnTo>
                    <a:lnTo>
                      <a:pt x="269903" y="414784"/>
                    </a:lnTo>
                    <a:cubicBezTo>
                      <a:pt x="120785" y="414784"/>
                      <a:pt x="0" y="321914"/>
                      <a:pt x="0" y="207392"/>
                    </a:cubicBezTo>
                    <a:cubicBezTo>
                      <a:pt x="0" y="92870"/>
                      <a:pt x="120785" y="0"/>
                      <a:pt x="269903" y="0"/>
                    </a:cubicBezTo>
                    <a:close/>
                  </a:path>
                </a:pathLst>
              </a:custGeom>
              <a:solidFill>
                <a:srgbClr val="4F227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9" name="TextBox 878">
                <a:extLst>
                  <a:ext uri="{FF2B5EF4-FFF2-40B4-BE49-F238E27FC236}">
                    <a16:creationId xmlns:a16="http://schemas.microsoft.com/office/drawing/2014/main" id="{5FA54CD9-495F-42A2-9D49-E9ED7E83B0A5}"/>
                  </a:ext>
                </a:extLst>
              </p:cNvPr>
              <p:cNvSpPr txBox="1"/>
              <p:nvPr/>
            </p:nvSpPr>
            <p:spPr>
              <a:xfrm rot="16200000">
                <a:off x="9582382" y="3446964"/>
                <a:ext cx="64280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IL-12R</a:t>
                </a: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β</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880" name="Diamond 879">
                <a:extLst>
                  <a:ext uri="{FF2B5EF4-FFF2-40B4-BE49-F238E27FC236}">
                    <a16:creationId xmlns:a16="http://schemas.microsoft.com/office/drawing/2014/main" id="{F0D6A200-67FD-462F-9432-2B0BD33723B4}"/>
                  </a:ext>
                </a:extLst>
              </p:cNvPr>
              <p:cNvSpPr/>
              <p:nvPr/>
            </p:nvSpPr>
            <p:spPr>
              <a:xfrm>
                <a:off x="10219981" y="2429798"/>
                <a:ext cx="414784" cy="556872"/>
              </a:xfrm>
              <a:prstGeom prst="diamond">
                <a:avLst/>
              </a:pr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p40</a:t>
                </a:r>
              </a:p>
            </p:txBody>
          </p:sp>
          <p:sp>
            <p:nvSpPr>
              <p:cNvPr id="881" name="Flowchart: Stored Data 18">
                <a:extLst>
                  <a:ext uri="{FF2B5EF4-FFF2-40B4-BE49-F238E27FC236}">
                    <a16:creationId xmlns:a16="http://schemas.microsoft.com/office/drawing/2014/main" id="{F816DEBF-3F41-4151-978D-3249337374E0}"/>
                  </a:ext>
                </a:extLst>
              </p:cNvPr>
              <p:cNvSpPr/>
              <p:nvPr/>
            </p:nvSpPr>
            <p:spPr>
              <a:xfrm rot="16200000">
                <a:off x="9659558" y="3432940"/>
                <a:ext cx="1535627" cy="41478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042 w 9375"/>
                  <a:gd name="connsiteY0" fmla="*/ 0 h 10000"/>
                  <a:gd name="connsiteX1" fmla="*/ 9375 w 9375"/>
                  <a:gd name="connsiteY1" fmla="*/ 0 h 10000"/>
                  <a:gd name="connsiteX2" fmla="*/ 7708 w 9375"/>
                  <a:gd name="connsiteY2" fmla="*/ 5000 h 10000"/>
                  <a:gd name="connsiteX3" fmla="*/ 9375 w 9375"/>
                  <a:gd name="connsiteY3" fmla="*/ 10000 h 10000"/>
                  <a:gd name="connsiteX4" fmla="*/ 1042 w 9375"/>
                  <a:gd name="connsiteY4" fmla="*/ 10000 h 10000"/>
                  <a:gd name="connsiteX5" fmla="*/ 1042 w 9375"/>
                  <a:gd name="connsiteY5" fmla="*/ 0 h 10000"/>
                  <a:gd name="connsiteX0" fmla="*/ 659 w 9548"/>
                  <a:gd name="connsiteY0" fmla="*/ 0 h 10000"/>
                  <a:gd name="connsiteX1" fmla="*/ 9548 w 9548"/>
                  <a:gd name="connsiteY1" fmla="*/ 0 h 10000"/>
                  <a:gd name="connsiteX2" fmla="*/ 7770 w 9548"/>
                  <a:gd name="connsiteY2" fmla="*/ 5000 h 10000"/>
                  <a:gd name="connsiteX3" fmla="*/ 9548 w 9548"/>
                  <a:gd name="connsiteY3" fmla="*/ 10000 h 10000"/>
                  <a:gd name="connsiteX4" fmla="*/ 659 w 9548"/>
                  <a:gd name="connsiteY4" fmla="*/ 10000 h 10000"/>
                  <a:gd name="connsiteX5" fmla="*/ 659 w 9548"/>
                  <a:gd name="connsiteY5" fmla="*/ 0 h 10000"/>
                  <a:gd name="connsiteX0" fmla="*/ 0 w 9310"/>
                  <a:gd name="connsiteY0" fmla="*/ 0 h 10000"/>
                  <a:gd name="connsiteX1" fmla="*/ 9310 w 9310"/>
                  <a:gd name="connsiteY1" fmla="*/ 0 h 10000"/>
                  <a:gd name="connsiteX2" fmla="*/ 7448 w 9310"/>
                  <a:gd name="connsiteY2" fmla="*/ 5000 h 10000"/>
                  <a:gd name="connsiteX3" fmla="*/ 9310 w 9310"/>
                  <a:gd name="connsiteY3" fmla="*/ 10000 h 10000"/>
                  <a:gd name="connsiteX4" fmla="*/ 0 w 9310"/>
                  <a:gd name="connsiteY4" fmla="*/ 10000 h 10000"/>
                  <a:gd name="connsiteX5" fmla="*/ 0 w 931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0" h="10000">
                    <a:moveTo>
                      <a:pt x="0" y="0"/>
                    </a:moveTo>
                    <a:lnTo>
                      <a:pt x="9310" y="0"/>
                    </a:lnTo>
                    <a:cubicBezTo>
                      <a:pt x="8378" y="2500"/>
                      <a:pt x="8299" y="2239"/>
                      <a:pt x="7448" y="5000"/>
                    </a:cubicBezTo>
                    <a:cubicBezTo>
                      <a:pt x="8299" y="7372"/>
                      <a:pt x="8494" y="7890"/>
                      <a:pt x="9310" y="10000"/>
                    </a:cubicBezTo>
                    <a:lnTo>
                      <a:pt x="0" y="10000"/>
                    </a:lnTo>
                    <a:lnTo>
                      <a:pt x="0" y="0"/>
                    </a:lnTo>
                    <a:close/>
                  </a:path>
                </a:pathLst>
              </a:custGeom>
              <a:solidFill>
                <a:srgbClr val="C69F6C"/>
              </a:solidFill>
            </p:spPr>
            <p:style>
              <a:lnRef idx="0">
                <a:schemeClr val="accent1"/>
              </a:lnRef>
              <a:fillRef idx="3">
                <a:schemeClr val="accent1"/>
              </a:fillRef>
              <a:effectRef idx="3">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2" name="TextBox 881">
                <a:extLst>
                  <a:ext uri="{FF2B5EF4-FFF2-40B4-BE49-F238E27FC236}">
                    <a16:creationId xmlns:a16="http://schemas.microsoft.com/office/drawing/2014/main" id="{C69E4E13-AD8D-4A39-979D-77505AD931DD}"/>
                  </a:ext>
                </a:extLst>
              </p:cNvPr>
              <p:cNvSpPr txBox="1"/>
              <p:nvPr/>
            </p:nvSpPr>
            <p:spPr>
              <a:xfrm rot="16200000">
                <a:off x="10114679" y="3446964"/>
                <a:ext cx="64280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IL-12R</a:t>
                </a: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β</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883" name="Trapezoid 882">
                <a:extLst>
                  <a:ext uri="{FF2B5EF4-FFF2-40B4-BE49-F238E27FC236}">
                    <a16:creationId xmlns:a16="http://schemas.microsoft.com/office/drawing/2014/main" id="{51056042-10A7-4EBE-9E41-A07E549EBCFD}"/>
                  </a:ext>
                </a:extLst>
              </p:cNvPr>
              <p:cNvSpPr/>
              <p:nvPr/>
            </p:nvSpPr>
            <p:spPr>
              <a:xfrm rot="20344973">
                <a:off x="9088495" y="4063067"/>
                <a:ext cx="615528" cy="268839"/>
              </a:xfrm>
              <a:prstGeom prst="trapezoid">
                <a:avLst/>
              </a:prstGeom>
              <a:solidFill>
                <a:srgbClr val="87C7C8"/>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JAK2</a:t>
                </a:r>
              </a:p>
            </p:txBody>
          </p:sp>
          <p:sp>
            <p:nvSpPr>
              <p:cNvPr id="884" name="Parallelogram 883">
                <a:extLst>
                  <a:ext uri="{FF2B5EF4-FFF2-40B4-BE49-F238E27FC236}">
                    <a16:creationId xmlns:a16="http://schemas.microsoft.com/office/drawing/2014/main" id="{FDA9ED0F-5722-4C5A-B5E7-E8182864320D}"/>
                  </a:ext>
                </a:extLst>
              </p:cNvPr>
              <p:cNvSpPr/>
              <p:nvPr/>
            </p:nvSpPr>
            <p:spPr>
              <a:xfrm>
                <a:off x="9270129" y="4357194"/>
                <a:ext cx="737469" cy="322099"/>
              </a:xfrm>
              <a:prstGeom prst="parallelogram">
                <a:avLst>
                  <a:gd name="adj" fmla="val 31772"/>
                </a:avLst>
              </a:prstGeom>
              <a:solidFill>
                <a:srgbClr val="8C8C8C"/>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STAT4</a:t>
                </a:r>
              </a:p>
            </p:txBody>
          </p:sp>
          <p:sp>
            <p:nvSpPr>
              <p:cNvPr id="885" name="Oval 884">
                <a:extLst>
                  <a:ext uri="{FF2B5EF4-FFF2-40B4-BE49-F238E27FC236}">
                    <a16:creationId xmlns:a16="http://schemas.microsoft.com/office/drawing/2014/main" id="{ED8059C2-4EAD-460F-A965-15E3B3C7D809}"/>
                  </a:ext>
                </a:extLst>
              </p:cNvPr>
              <p:cNvSpPr/>
              <p:nvPr/>
            </p:nvSpPr>
            <p:spPr>
              <a:xfrm>
                <a:off x="9582123" y="4049687"/>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886" name="Parallelogram 885">
                <a:extLst>
                  <a:ext uri="{FF2B5EF4-FFF2-40B4-BE49-F238E27FC236}">
                    <a16:creationId xmlns:a16="http://schemas.microsoft.com/office/drawing/2014/main" id="{69ABB1F9-23F4-4F3C-8C43-5A4B49DBB83A}"/>
                  </a:ext>
                </a:extLst>
              </p:cNvPr>
              <p:cNvSpPr/>
              <p:nvPr/>
            </p:nvSpPr>
            <p:spPr>
              <a:xfrm>
                <a:off x="10420320" y="4357194"/>
                <a:ext cx="737469" cy="322099"/>
              </a:xfrm>
              <a:prstGeom prst="parallelogram">
                <a:avLst>
                  <a:gd name="adj" fmla="val 31772"/>
                </a:avLst>
              </a:prstGeom>
              <a:solidFill>
                <a:srgbClr val="8C8C8C"/>
              </a:solidFill>
            </p:spPr>
            <p:style>
              <a:lnRef idx="0">
                <a:schemeClr val="accent3"/>
              </a:lnRef>
              <a:fillRef idx="3">
                <a:schemeClr val="accent3"/>
              </a:fillRef>
              <a:effectRef idx="3">
                <a:schemeClr val="accent3"/>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STAT4</a:t>
                </a:r>
              </a:p>
            </p:txBody>
          </p:sp>
          <p:sp>
            <p:nvSpPr>
              <p:cNvPr id="887" name="Trapezoid 886">
                <a:extLst>
                  <a:ext uri="{FF2B5EF4-FFF2-40B4-BE49-F238E27FC236}">
                    <a16:creationId xmlns:a16="http://schemas.microsoft.com/office/drawing/2014/main" id="{2CB61B24-C091-4482-9ABE-6463DB293FC5}"/>
                  </a:ext>
                </a:extLst>
              </p:cNvPr>
              <p:cNvSpPr/>
              <p:nvPr/>
            </p:nvSpPr>
            <p:spPr>
              <a:xfrm rot="1228449">
                <a:off x="10655248" y="4057041"/>
                <a:ext cx="615528" cy="268839"/>
              </a:xfrm>
              <a:prstGeom prst="trapezoid">
                <a:avLst/>
              </a:prstGeom>
              <a:solidFill>
                <a:srgbClr val="F9A661"/>
              </a:solidFill>
            </p:spPr>
            <p:style>
              <a:lnRef idx="0">
                <a:schemeClr val="accent5"/>
              </a:lnRef>
              <a:fillRef idx="3">
                <a:schemeClr val="accent5"/>
              </a:fillRef>
              <a:effectRef idx="3">
                <a:schemeClr val="accent5"/>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TYK2</a:t>
                </a:r>
              </a:p>
            </p:txBody>
          </p:sp>
          <p:sp>
            <p:nvSpPr>
              <p:cNvPr id="888" name="Oval 887">
                <a:extLst>
                  <a:ext uri="{FF2B5EF4-FFF2-40B4-BE49-F238E27FC236}">
                    <a16:creationId xmlns:a16="http://schemas.microsoft.com/office/drawing/2014/main" id="{508A6A3B-3D74-45D0-A9D9-F727923B9258}"/>
                  </a:ext>
                </a:extLst>
              </p:cNvPr>
              <p:cNvSpPr/>
              <p:nvPr/>
            </p:nvSpPr>
            <p:spPr>
              <a:xfrm>
                <a:off x="10505260" y="4037708"/>
                <a:ext cx="274320" cy="274320"/>
              </a:xfrm>
              <a:prstGeom prst="ellipse">
                <a:avLst/>
              </a:prstGeom>
              <a:solidFill>
                <a:srgbClr val="930042"/>
              </a:solidFill>
            </p:spPr>
            <p:style>
              <a:lnRef idx="0">
                <a:schemeClr val="accent4"/>
              </a:lnRef>
              <a:fillRef idx="3">
                <a:schemeClr val="accent4"/>
              </a:fillRef>
              <a:effectRef idx="3">
                <a:schemeClr val="accent4"/>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t>
                </a:r>
              </a:p>
            </p:txBody>
          </p:sp>
          <p:sp>
            <p:nvSpPr>
              <p:cNvPr id="889" name="TextBox 888">
                <a:extLst>
                  <a:ext uri="{FF2B5EF4-FFF2-40B4-BE49-F238E27FC236}">
                    <a16:creationId xmlns:a16="http://schemas.microsoft.com/office/drawing/2014/main" id="{9DF730B4-2459-4D08-969F-9BD57A921830}"/>
                  </a:ext>
                </a:extLst>
              </p:cNvPr>
              <p:cNvSpPr txBox="1"/>
              <p:nvPr/>
            </p:nvSpPr>
            <p:spPr>
              <a:xfrm>
                <a:off x="9839712" y="2053831"/>
                <a:ext cx="686945" cy="3699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IL-12</a:t>
                </a:r>
              </a:p>
            </p:txBody>
          </p:sp>
          <p:grpSp>
            <p:nvGrpSpPr>
              <p:cNvPr id="890" name="Group 17">
                <a:extLst>
                  <a:ext uri="{FF2B5EF4-FFF2-40B4-BE49-F238E27FC236}">
                    <a16:creationId xmlns:a16="http://schemas.microsoft.com/office/drawing/2014/main" id="{7689D914-010B-46D3-8505-3DAD2FB1E4EE}"/>
                  </a:ext>
                </a:extLst>
              </p:cNvPr>
              <p:cNvGrpSpPr>
                <a:grpSpLocks/>
              </p:cNvGrpSpPr>
              <p:nvPr/>
            </p:nvGrpSpPr>
            <p:grpSpPr bwMode="auto">
              <a:xfrm>
                <a:off x="6514654" y="2562118"/>
                <a:ext cx="870764" cy="338554"/>
                <a:chOff x="7850836" y="1542462"/>
                <a:chExt cx="1161488" cy="338045"/>
              </a:xfrm>
            </p:grpSpPr>
            <p:cxnSp>
              <p:nvCxnSpPr>
                <p:cNvPr id="901" name="Straight Connector 900">
                  <a:extLst>
                    <a:ext uri="{FF2B5EF4-FFF2-40B4-BE49-F238E27FC236}">
                      <a16:creationId xmlns:a16="http://schemas.microsoft.com/office/drawing/2014/main" id="{322ADB0E-9481-4CAC-8454-E3D6BFFC31FD}"/>
                    </a:ext>
                  </a:extLst>
                </p:cNvPr>
                <p:cNvCxnSpPr/>
                <p:nvPr/>
              </p:nvCxnSpPr>
              <p:spPr>
                <a:xfrm flipH="1">
                  <a:off x="9012324" y="1578964"/>
                  <a:ext cx="0" cy="266299"/>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a:extLst>
                    <a:ext uri="{FF2B5EF4-FFF2-40B4-BE49-F238E27FC236}">
                      <a16:creationId xmlns:a16="http://schemas.microsoft.com/office/drawing/2014/main" id="{5BEAEE0D-19AE-4006-A0A1-CD71AE408C2F}"/>
                    </a:ext>
                  </a:extLst>
                </p:cNvPr>
                <p:cNvCxnSpPr/>
                <p:nvPr/>
              </p:nvCxnSpPr>
              <p:spPr>
                <a:xfrm flipV="1">
                  <a:off x="8644758" y="1712113"/>
                  <a:ext cx="367566" cy="1798"/>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903" name="TextBox 16">
                  <a:extLst>
                    <a:ext uri="{FF2B5EF4-FFF2-40B4-BE49-F238E27FC236}">
                      <a16:creationId xmlns:a16="http://schemas.microsoft.com/office/drawing/2014/main" id="{1AB0DD10-2F5D-4719-AF16-8E9D923E139E}"/>
                    </a:ext>
                  </a:extLst>
                </p:cNvPr>
                <p:cNvSpPr txBox="1">
                  <a:spLocks noChangeArrowheads="1"/>
                </p:cNvSpPr>
                <p:nvPr/>
              </p:nvSpPr>
              <p:spPr bwMode="auto">
                <a:xfrm>
                  <a:off x="7850836" y="1542462"/>
                  <a:ext cx="1014522"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a:ea typeface="+mn-ea"/>
                      <a:cs typeface="+mn-cs"/>
                    </a:rPr>
                    <a:t>TIL</a:t>
                  </a:r>
                </a:p>
              </p:txBody>
            </p:sp>
          </p:grpSp>
        </p:grpSp>
      </p:grpSp>
      <p:cxnSp>
        <p:nvCxnSpPr>
          <p:cNvPr id="1711" name="Straight Connector 1710">
            <a:extLst>
              <a:ext uri="{FF2B5EF4-FFF2-40B4-BE49-F238E27FC236}">
                <a16:creationId xmlns:a16="http://schemas.microsoft.com/office/drawing/2014/main" id="{86B9157C-FB84-4FA4-99AF-47B870D76B07}"/>
              </a:ext>
            </a:extLst>
          </p:cNvPr>
          <p:cNvCxnSpPr/>
          <p:nvPr/>
        </p:nvCxnSpPr>
        <p:spPr bwMode="auto">
          <a:xfrm rot="10800000" flipH="1">
            <a:off x="10155097" y="2637717"/>
            <a:ext cx="0" cy="266700"/>
          </a:xfrm>
          <a:prstGeom prst="line">
            <a:avLst/>
          </a:prstGeom>
          <a:ln w="381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2" name="Straight Connector 1711">
            <a:extLst>
              <a:ext uri="{FF2B5EF4-FFF2-40B4-BE49-F238E27FC236}">
                <a16:creationId xmlns:a16="http://schemas.microsoft.com/office/drawing/2014/main" id="{8BC65698-D95B-4FCD-8457-0F3E87E11BBC}"/>
              </a:ext>
            </a:extLst>
          </p:cNvPr>
          <p:cNvCxnSpPr/>
          <p:nvPr/>
        </p:nvCxnSpPr>
        <p:spPr bwMode="auto">
          <a:xfrm rot="10800000" flipV="1">
            <a:off x="10155097" y="2769267"/>
            <a:ext cx="275563" cy="1801"/>
          </a:xfrm>
          <a:prstGeom prst="line">
            <a:avLst/>
          </a:prstGeom>
          <a:ln w="381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739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70">
            <a:extLst>
              <a:ext uri="{FF2B5EF4-FFF2-40B4-BE49-F238E27FC236}">
                <a16:creationId xmlns:a16="http://schemas.microsoft.com/office/drawing/2014/main" id="{B0B82648-9988-475C-BA47-74D511414B03}"/>
              </a:ext>
            </a:extLst>
          </p:cNvPr>
          <p:cNvSpPr txBox="1"/>
          <p:nvPr/>
        </p:nvSpPr>
        <p:spPr>
          <a:xfrm>
            <a:off x="7110227" y="6276211"/>
            <a:ext cx="37970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Week</a:t>
            </a:r>
            <a:endPar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370" name="TextBox 369">
            <a:extLst>
              <a:ext uri="{FF2B5EF4-FFF2-40B4-BE49-F238E27FC236}">
                <a16:creationId xmlns:a16="http://schemas.microsoft.com/office/drawing/2014/main" id="{B926E3E2-B486-4D54-B0CF-0F149D43B8B3}"/>
              </a:ext>
            </a:extLst>
          </p:cNvPr>
          <p:cNvSpPr txBox="1"/>
          <p:nvPr/>
        </p:nvSpPr>
        <p:spPr>
          <a:xfrm>
            <a:off x="7096138" y="3103034"/>
            <a:ext cx="37970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Week</a:t>
            </a:r>
            <a:endParaRPr kumimoji="0" lang="en-US"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369" name="Rectangle: Single Corner Snipped 368">
            <a:extLst>
              <a:ext uri="{FF2B5EF4-FFF2-40B4-BE49-F238E27FC236}">
                <a16:creationId xmlns:a16="http://schemas.microsoft.com/office/drawing/2014/main" id="{8ACE012C-DD0A-4E37-B47B-4B9645118661}"/>
              </a:ext>
            </a:extLst>
          </p:cNvPr>
          <p:cNvSpPr/>
          <p:nvPr/>
        </p:nvSpPr>
        <p:spPr bwMode="auto">
          <a:xfrm>
            <a:off x="10645791" y="3390118"/>
            <a:ext cx="407804" cy="3091026"/>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368" name="Rectangle: Single Corner Snipped 367">
            <a:extLst>
              <a:ext uri="{FF2B5EF4-FFF2-40B4-BE49-F238E27FC236}">
                <a16:creationId xmlns:a16="http://schemas.microsoft.com/office/drawing/2014/main" id="{BD05B70B-C622-4DB4-92D3-056DFE791C27}"/>
              </a:ext>
            </a:extLst>
          </p:cNvPr>
          <p:cNvSpPr/>
          <p:nvPr/>
        </p:nvSpPr>
        <p:spPr bwMode="auto">
          <a:xfrm>
            <a:off x="10645791" y="136471"/>
            <a:ext cx="407804" cy="3091026"/>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363" name="Rectangle: Single Corner Snipped 362">
            <a:extLst>
              <a:ext uri="{FF2B5EF4-FFF2-40B4-BE49-F238E27FC236}">
                <a16:creationId xmlns:a16="http://schemas.microsoft.com/office/drawing/2014/main" id="{D59086D9-0ED0-4939-8C4D-A36767079CA8}"/>
              </a:ext>
            </a:extLst>
          </p:cNvPr>
          <p:cNvSpPr/>
          <p:nvPr/>
        </p:nvSpPr>
        <p:spPr bwMode="auto">
          <a:xfrm>
            <a:off x="4826093" y="1716139"/>
            <a:ext cx="407804" cy="3091026"/>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Tildrakizumab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ACR Responses</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LB0002. </a:t>
            </a:r>
          </a:p>
        </p:txBody>
      </p:sp>
      <p:sp>
        <p:nvSpPr>
          <p:cNvPr id="11" name="TextBox 10">
            <a:extLst>
              <a:ext uri="{FF2B5EF4-FFF2-40B4-BE49-F238E27FC236}">
                <a16:creationId xmlns:a16="http://schemas.microsoft.com/office/drawing/2014/main" id="{A5B2A805-5C62-6E4A-AEF9-588795174F49}"/>
              </a:ext>
            </a:extLst>
          </p:cNvPr>
          <p:cNvSpPr txBox="1"/>
          <p:nvPr/>
        </p:nvSpPr>
        <p:spPr>
          <a:xfrm>
            <a:off x="5137246" y="1959271"/>
            <a:ext cx="411480" cy="184666"/>
          </a:xfrm>
          <a:prstGeom prst="rect">
            <a:avLst/>
          </a:prstGeom>
          <a:solidFill>
            <a:srgbClr val="000080"/>
          </a:solidFill>
        </p:spPr>
        <p:txBody>
          <a:bodyPr wrap="square" lIns="0" tIns="0" rIns="0" bIns="0" rtlCol="0" anchor="ctr" anchorCtr="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79.5</a:t>
            </a:r>
          </a:p>
        </p:txBody>
      </p:sp>
      <p:sp>
        <p:nvSpPr>
          <p:cNvPr id="12" name="TextBox 11">
            <a:extLst>
              <a:ext uri="{FF2B5EF4-FFF2-40B4-BE49-F238E27FC236}">
                <a16:creationId xmlns:a16="http://schemas.microsoft.com/office/drawing/2014/main" id="{3ADC00D6-C5A5-7842-869D-AA715D6ED55B}"/>
              </a:ext>
            </a:extLst>
          </p:cNvPr>
          <p:cNvSpPr txBox="1"/>
          <p:nvPr/>
        </p:nvSpPr>
        <p:spPr>
          <a:xfrm>
            <a:off x="5137247" y="2195559"/>
            <a:ext cx="411480" cy="184666"/>
          </a:xfrm>
          <a:prstGeom prst="rect">
            <a:avLst/>
          </a:prstGeom>
          <a:solidFill>
            <a:srgbClr val="0074BC"/>
          </a:solidFill>
        </p:spPr>
        <p:txBody>
          <a:bodyPr wrap="square" lIns="0" tIns="0" rIns="0" bIns="0" rtlCol="0" anchor="ctr" anchorCtr="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77.2</a:t>
            </a:r>
          </a:p>
        </p:txBody>
      </p:sp>
      <p:sp>
        <p:nvSpPr>
          <p:cNvPr id="13" name="TextBox 12">
            <a:extLst>
              <a:ext uri="{FF2B5EF4-FFF2-40B4-BE49-F238E27FC236}">
                <a16:creationId xmlns:a16="http://schemas.microsoft.com/office/drawing/2014/main" id="{3565C548-8EAE-4942-B598-300EF18ECD63}"/>
              </a:ext>
            </a:extLst>
          </p:cNvPr>
          <p:cNvSpPr txBox="1"/>
          <p:nvPr/>
        </p:nvSpPr>
        <p:spPr>
          <a:xfrm>
            <a:off x="5137246" y="2657802"/>
            <a:ext cx="411480" cy="184666"/>
          </a:xfrm>
          <a:prstGeom prst="rect">
            <a:avLst/>
          </a:prstGeom>
          <a:solidFill>
            <a:srgbClr val="62993E"/>
          </a:solidFill>
        </p:spPr>
        <p:txBody>
          <a:bodyPr wrap="square" lIns="0" tIns="0" rIns="0" bIns="0" rtlCol="0" anchor="ctr" anchorCtr="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71.4</a:t>
            </a:r>
          </a:p>
        </p:txBody>
      </p:sp>
      <p:sp>
        <p:nvSpPr>
          <p:cNvPr id="14" name="TextBox 13">
            <a:extLst>
              <a:ext uri="{FF2B5EF4-FFF2-40B4-BE49-F238E27FC236}">
                <a16:creationId xmlns:a16="http://schemas.microsoft.com/office/drawing/2014/main" id="{D8DC86A3-D557-254E-8F2F-FEA35CA7D0E4}"/>
              </a:ext>
            </a:extLst>
          </p:cNvPr>
          <p:cNvSpPr txBox="1"/>
          <p:nvPr/>
        </p:nvSpPr>
        <p:spPr>
          <a:xfrm>
            <a:off x="5137246" y="2418071"/>
            <a:ext cx="411480" cy="184666"/>
          </a:xfrm>
          <a:prstGeom prst="rect">
            <a:avLst/>
          </a:prstGeom>
          <a:solidFill>
            <a:srgbClr val="EC5E24"/>
          </a:solidFill>
        </p:spPr>
        <p:txBody>
          <a:bodyPr wrap="square" lIns="0" tIns="0" rIns="0" bIns="0" rtlCol="0" anchor="ctr" anchorCtr="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73.1</a:t>
            </a:r>
          </a:p>
        </p:txBody>
      </p:sp>
      <p:sp>
        <p:nvSpPr>
          <p:cNvPr id="15" name="TextBox 14">
            <a:extLst>
              <a:ext uri="{FF2B5EF4-FFF2-40B4-BE49-F238E27FC236}">
                <a16:creationId xmlns:a16="http://schemas.microsoft.com/office/drawing/2014/main" id="{A13FAF6A-2D03-244E-BEF7-998B06C250CD}"/>
              </a:ext>
            </a:extLst>
          </p:cNvPr>
          <p:cNvSpPr txBox="1"/>
          <p:nvPr/>
        </p:nvSpPr>
        <p:spPr>
          <a:xfrm>
            <a:off x="5137246" y="3050958"/>
            <a:ext cx="411480" cy="184666"/>
          </a:xfrm>
          <a:prstGeom prst="rect">
            <a:avLst/>
          </a:prstGeom>
          <a:solidFill>
            <a:schemeClr val="bg1">
              <a:lumMod val="50000"/>
            </a:schemeClr>
          </a:solidFill>
        </p:spPr>
        <p:txBody>
          <a:bodyPr wrap="square" lIns="0" tIns="0" rIns="0" bIns="0" rtlCol="0" anchor="ctr" anchorCtr="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50.6</a:t>
            </a:r>
          </a:p>
        </p:txBody>
      </p:sp>
      <p:grpSp>
        <p:nvGrpSpPr>
          <p:cNvPr id="16" name="Group 4">
            <a:extLst>
              <a:ext uri="{FF2B5EF4-FFF2-40B4-BE49-F238E27FC236}">
                <a16:creationId xmlns:a16="http://schemas.microsoft.com/office/drawing/2014/main" id="{573038C1-76A1-E642-881B-D6770C747FF8}"/>
              </a:ext>
            </a:extLst>
          </p:cNvPr>
          <p:cNvGrpSpPr>
            <a:grpSpLocks noChangeAspect="1"/>
          </p:cNvGrpSpPr>
          <p:nvPr/>
        </p:nvGrpSpPr>
        <p:grpSpPr bwMode="auto">
          <a:xfrm>
            <a:off x="563301" y="1551144"/>
            <a:ext cx="5043519" cy="3576976"/>
            <a:chOff x="1566" y="1038"/>
            <a:chExt cx="4166" cy="2913"/>
          </a:xfrm>
        </p:grpSpPr>
        <p:sp>
          <p:nvSpPr>
            <p:cNvPr id="34" name="AutoShape 3">
              <a:extLst>
                <a:ext uri="{FF2B5EF4-FFF2-40B4-BE49-F238E27FC236}">
                  <a16:creationId xmlns:a16="http://schemas.microsoft.com/office/drawing/2014/main" id="{F90398A9-530F-FF46-91A7-9EDCAE966546}"/>
                </a:ext>
              </a:extLst>
            </p:cNvPr>
            <p:cNvSpPr>
              <a:spLocks noChangeAspect="1" noChangeArrowheads="1" noTextEdit="1"/>
            </p:cNvSpPr>
            <p:nvPr/>
          </p:nvSpPr>
          <p:spPr bwMode="auto">
            <a:xfrm>
              <a:off x="1566" y="1038"/>
              <a:ext cx="4166" cy="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Line 5">
              <a:extLst>
                <a:ext uri="{FF2B5EF4-FFF2-40B4-BE49-F238E27FC236}">
                  <a16:creationId xmlns:a16="http://schemas.microsoft.com/office/drawing/2014/main" id="{C4972ECF-4F4D-8B4B-87BA-C7979F42444C}"/>
                </a:ext>
              </a:extLst>
            </p:cNvPr>
            <p:cNvSpPr>
              <a:spLocks noChangeShapeType="1"/>
            </p:cNvSpPr>
            <p:nvPr/>
          </p:nvSpPr>
          <p:spPr bwMode="auto">
            <a:xfrm>
              <a:off x="2105" y="3421"/>
              <a:ext cx="313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Line 6">
              <a:extLst>
                <a:ext uri="{FF2B5EF4-FFF2-40B4-BE49-F238E27FC236}">
                  <a16:creationId xmlns:a16="http://schemas.microsoft.com/office/drawing/2014/main" id="{D84571C7-05AE-9F41-BA1F-E5E0D73B053D}"/>
                </a:ext>
              </a:extLst>
            </p:cNvPr>
            <p:cNvSpPr>
              <a:spLocks noChangeShapeType="1"/>
            </p:cNvSpPr>
            <p:nvPr/>
          </p:nvSpPr>
          <p:spPr bwMode="auto">
            <a:xfrm>
              <a:off x="2240" y="3421"/>
              <a:ext cx="0" cy="37"/>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Line 7">
              <a:extLst>
                <a:ext uri="{FF2B5EF4-FFF2-40B4-BE49-F238E27FC236}">
                  <a16:creationId xmlns:a16="http://schemas.microsoft.com/office/drawing/2014/main" id="{59D60B22-FBA7-0441-A88F-F4A65974D1CF}"/>
                </a:ext>
              </a:extLst>
            </p:cNvPr>
            <p:cNvSpPr>
              <a:spLocks noChangeShapeType="1"/>
            </p:cNvSpPr>
            <p:nvPr/>
          </p:nvSpPr>
          <p:spPr bwMode="auto">
            <a:xfrm>
              <a:off x="2632" y="3421"/>
              <a:ext cx="0" cy="37"/>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Line 8">
              <a:extLst>
                <a:ext uri="{FF2B5EF4-FFF2-40B4-BE49-F238E27FC236}">
                  <a16:creationId xmlns:a16="http://schemas.microsoft.com/office/drawing/2014/main" id="{B622BC5E-95F7-D14B-93E7-426EA25DBBA6}"/>
                </a:ext>
              </a:extLst>
            </p:cNvPr>
            <p:cNvSpPr>
              <a:spLocks noChangeShapeType="1"/>
            </p:cNvSpPr>
            <p:nvPr/>
          </p:nvSpPr>
          <p:spPr bwMode="auto">
            <a:xfrm>
              <a:off x="3154" y="3421"/>
              <a:ext cx="0" cy="37"/>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Line 9">
              <a:extLst>
                <a:ext uri="{FF2B5EF4-FFF2-40B4-BE49-F238E27FC236}">
                  <a16:creationId xmlns:a16="http://schemas.microsoft.com/office/drawing/2014/main" id="{DAED3C9A-4BAC-044F-85BE-254FFEDF2CC4}"/>
                </a:ext>
              </a:extLst>
            </p:cNvPr>
            <p:cNvSpPr>
              <a:spLocks noChangeShapeType="1"/>
            </p:cNvSpPr>
            <p:nvPr/>
          </p:nvSpPr>
          <p:spPr bwMode="auto">
            <a:xfrm>
              <a:off x="3677" y="3421"/>
              <a:ext cx="0" cy="37"/>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Line 10">
              <a:extLst>
                <a:ext uri="{FF2B5EF4-FFF2-40B4-BE49-F238E27FC236}">
                  <a16:creationId xmlns:a16="http://schemas.microsoft.com/office/drawing/2014/main" id="{9E78B58B-BCBB-F74F-B61C-F8FE60DB7E3E}"/>
                </a:ext>
              </a:extLst>
            </p:cNvPr>
            <p:cNvSpPr>
              <a:spLocks noChangeShapeType="1"/>
            </p:cNvSpPr>
            <p:nvPr/>
          </p:nvSpPr>
          <p:spPr bwMode="auto">
            <a:xfrm>
              <a:off x="4199" y="3421"/>
              <a:ext cx="0" cy="37"/>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Line 11">
              <a:extLst>
                <a:ext uri="{FF2B5EF4-FFF2-40B4-BE49-F238E27FC236}">
                  <a16:creationId xmlns:a16="http://schemas.microsoft.com/office/drawing/2014/main" id="{FCB554FF-46F9-1A42-B3A8-7F73C61ACDAB}"/>
                </a:ext>
              </a:extLst>
            </p:cNvPr>
            <p:cNvSpPr>
              <a:spLocks noChangeShapeType="1"/>
            </p:cNvSpPr>
            <p:nvPr/>
          </p:nvSpPr>
          <p:spPr bwMode="auto">
            <a:xfrm>
              <a:off x="4722" y="3421"/>
              <a:ext cx="0" cy="37"/>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Line 12">
              <a:extLst>
                <a:ext uri="{FF2B5EF4-FFF2-40B4-BE49-F238E27FC236}">
                  <a16:creationId xmlns:a16="http://schemas.microsoft.com/office/drawing/2014/main" id="{E8FE8B06-5A0D-F54F-BC13-31D5FB8138AE}"/>
                </a:ext>
              </a:extLst>
            </p:cNvPr>
            <p:cNvSpPr>
              <a:spLocks noChangeShapeType="1"/>
            </p:cNvSpPr>
            <p:nvPr/>
          </p:nvSpPr>
          <p:spPr bwMode="auto">
            <a:xfrm>
              <a:off x="5244" y="3421"/>
              <a:ext cx="0" cy="37"/>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13">
              <a:extLst>
                <a:ext uri="{FF2B5EF4-FFF2-40B4-BE49-F238E27FC236}">
                  <a16:creationId xmlns:a16="http://schemas.microsoft.com/office/drawing/2014/main" id="{7620FAAF-06E7-CD4B-A794-485AE5BEC09E}"/>
                </a:ext>
              </a:extLst>
            </p:cNvPr>
            <p:cNvSpPr>
              <a:spLocks noChangeArrowheads="1"/>
            </p:cNvSpPr>
            <p:nvPr/>
          </p:nvSpPr>
          <p:spPr bwMode="auto">
            <a:xfrm>
              <a:off x="1976" y="3328"/>
              <a:ext cx="8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4" name="Rectangle 14">
              <a:extLst>
                <a:ext uri="{FF2B5EF4-FFF2-40B4-BE49-F238E27FC236}">
                  <a16:creationId xmlns:a16="http://schemas.microsoft.com/office/drawing/2014/main" id="{ACEEBE71-3411-2442-9EA7-7C54389DF583}"/>
                </a:ext>
              </a:extLst>
            </p:cNvPr>
            <p:cNvSpPr>
              <a:spLocks noChangeArrowheads="1"/>
            </p:cNvSpPr>
            <p:nvPr/>
          </p:nvSpPr>
          <p:spPr bwMode="auto">
            <a:xfrm>
              <a:off x="1893" y="2891"/>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20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5" name="Rectangle 15">
              <a:extLst>
                <a:ext uri="{FF2B5EF4-FFF2-40B4-BE49-F238E27FC236}">
                  <a16:creationId xmlns:a16="http://schemas.microsoft.com/office/drawing/2014/main" id="{B3A9B1A7-2CC0-9A45-85EC-1AF0EFC220C2}"/>
                </a:ext>
              </a:extLst>
            </p:cNvPr>
            <p:cNvSpPr>
              <a:spLocks noChangeArrowheads="1"/>
            </p:cNvSpPr>
            <p:nvPr/>
          </p:nvSpPr>
          <p:spPr bwMode="auto">
            <a:xfrm>
              <a:off x="1893" y="2456"/>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40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6" name="Rectangle 16">
              <a:extLst>
                <a:ext uri="{FF2B5EF4-FFF2-40B4-BE49-F238E27FC236}">
                  <a16:creationId xmlns:a16="http://schemas.microsoft.com/office/drawing/2014/main" id="{45BB6C1C-853B-2B4A-9619-2D35142D085F}"/>
                </a:ext>
              </a:extLst>
            </p:cNvPr>
            <p:cNvSpPr>
              <a:spLocks noChangeArrowheads="1"/>
            </p:cNvSpPr>
            <p:nvPr/>
          </p:nvSpPr>
          <p:spPr bwMode="auto">
            <a:xfrm>
              <a:off x="1893" y="2021"/>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60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7" name="Rectangle 17">
              <a:extLst>
                <a:ext uri="{FF2B5EF4-FFF2-40B4-BE49-F238E27FC236}">
                  <a16:creationId xmlns:a16="http://schemas.microsoft.com/office/drawing/2014/main" id="{4C1B96E8-413D-5743-ACC4-3567F09EB135}"/>
                </a:ext>
              </a:extLst>
            </p:cNvPr>
            <p:cNvSpPr>
              <a:spLocks noChangeArrowheads="1"/>
            </p:cNvSpPr>
            <p:nvPr/>
          </p:nvSpPr>
          <p:spPr bwMode="auto">
            <a:xfrm>
              <a:off x="1893" y="1585"/>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80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8" name="Rectangle 18">
              <a:extLst>
                <a:ext uri="{FF2B5EF4-FFF2-40B4-BE49-F238E27FC236}">
                  <a16:creationId xmlns:a16="http://schemas.microsoft.com/office/drawing/2014/main" id="{1F658145-DDC9-324A-88E7-C2ABD58DB9CA}"/>
                </a:ext>
              </a:extLst>
            </p:cNvPr>
            <p:cNvSpPr>
              <a:spLocks noChangeArrowheads="1"/>
            </p:cNvSpPr>
            <p:nvPr/>
          </p:nvSpPr>
          <p:spPr bwMode="auto">
            <a:xfrm>
              <a:off x="1811" y="1158"/>
              <a:ext cx="24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100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9" name="Freeform 19">
              <a:extLst>
                <a:ext uri="{FF2B5EF4-FFF2-40B4-BE49-F238E27FC236}">
                  <a16:creationId xmlns:a16="http://schemas.microsoft.com/office/drawing/2014/main" id="{81E7FAA3-3F08-2E4D-B847-BB1FE98A75C7}"/>
                </a:ext>
              </a:extLst>
            </p:cNvPr>
            <p:cNvSpPr>
              <a:spLocks noEditPoints="1"/>
            </p:cNvSpPr>
            <p:nvPr/>
          </p:nvSpPr>
          <p:spPr bwMode="auto">
            <a:xfrm>
              <a:off x="2072" y="1240"/>
              <a:ext cx="37" cy="2186"/>
            </a:xfrm>
            <a:custGeom>
              <a:avLst/>
              <a:gdLst>
                <a:gd name="T0" fmla="*/ 37 w 37"/>
                <a:gd name="T1" fmla="*/ 2186 h 2186"/>
                <a:gd name="T2" fmla="*/ 37 w 37"/>
                <a:gd name="T3" fmla="*/ 0 h 2186"/>
                <a:gd name="T4" fmla="*/ 37 w 37"/>
                <a:gd name="T5" fmla="*/ 2181 h 2186"/>
                <a:gd name="T6" fmla="*/ 0 w 37"/>
                <a:gd name="T7" fmla="*/ 2181 h 2186"/>
                <a:gd name="T8" fmla="*/ 37 w 37"/>
                <a:gd name="T9" fmla="*/ 1746 h 2186"/>
                <a:gd name="T10" fmla="*/ 0 w 37"/>
                <a:gd name="T11" fmla="*/ 1746 h 2186"/>
                <a:gd name="T12" fmla="*/ 37 w 37"/>
                <a:gd name="T13" fmla="*/ 1311 h 2186"/>
                <a:gd name="T14" fmla="*/ 0 w 37"/>
                <a:gd name="T15" fmla="*/ 1311 h 2186"/>
                <a:gd name="T16" fmla="*/ 37 w 37"/>
                <a:gd name="T17" fmla="*/ 875 h 2186"/>
                <a:gd name="T18" fmla="*/ 0 w 37"/>
                <a:gd name="T19" fmla="*/ 875 h 2186"/>
                <a:gd name="T20" fmla="*/ 37 w 37"/>
                <a:gd name="T21" fmla="*/ 440 h 2186"/>
                <a:gd name="T22" fmla="*/ 0 w 37"/>
                <a:gd name="T23" fmla="*/ 440 h 2186"/>
                <a:gd name="T24" fmla="*/ 37 w 37"/>
                <a:gd name="T25" fmla="*/ 5 h 2186"/>
                <a:gd name="T26" fmla="*/ 0 w 37"/>
                <a:gd name="T27" fmla="*/ 5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2186">
                  <a:moveTo>
                    <a:pt x="37" y="2186"/>
                  </a:moveTo>
                  <a:lnTo>
                    <a:pt x="37" y="0"/>
                  </a:lnTo>
                  <a:moveTo>
                    <a:pt x="37" y="2181"/>
                  </a:moveTo>
                  <a:lnTo>
                    <a:pt x="0" y="2181"/>
                  </a:lnTo>
                  <a:moveTo>
                    <a:pt x="37" y="1746"/>
                  </a:moveTo>
                  <a:lnTo>
                    <a:pt x="0" y="1746"/>
                  </a:lnTo>
                  <a:moveTo>
                    <a:pt x="37" y="1311"/>
                  </a:moveTo>
                  <a:lnTo>
                    <a:pt x="0" y="1311"/>
                  </a:lnTo>
                  <a:moveTo>
                    <a:pt x="37" y="875"/>
                  </a:moveTo>
                  <a:lnTo>
                    <a:pt x="0" y="875"/>
                  </a:lnTo>
                  <a:moveTo>
                    <a:pt x="37" y="440"/>
                  </a:moveTo>
                  <a:lnTo>
                    <a:pt x="0" y="440"/>
                  </a:lnTo>
                  <a:moveTo>
                    <a:pt x="37" y="5"/>
                  </a:moveTo>
                  <a:lnTo>
                    <a:pt x="0" y="5"/>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20">
              <a:extLst>
                <a:ext uri="{FF2B5EF4-FFF2-40B4-BE49-F238E27FC236}">
                  <a16:creationId xmlns:a16="http://schemas.microsoft.com/office/drawing/2014/main" id="{6D360992-1B4E-DF44-9F3C-77F351C7A6A1}"/>
                </a:ext>
              </a:extLst>
            </p:cNvPr>
            <p:cNvSpPr>
              <a:spLocks/>
            </p:cNvSpPr>
            <p:nvPr/>
          </p:nvSpPr>
          <p:spPr bwMode="auto">
            <a:xfrm>
              <a:off x="2240" y="2320"/>
              <a:ext cx="3004" cy="992"/>
            </a:xfrm>
            <a:custGeom>
              <a:avLst/>
              <a:gdLst>
                <a:gd name="T0" fmla="*/ 0 w 3004"/>
                <a:gd name="T1" fmla="*/ 992 h 992"/>
                <a:gd name="T2" fmla="*/ 0 w 3004"/>
                <a:gd name="T3" fmla="*/ 992 h 992"/>
                <a:gd name="T4" fmla="*/ 0 w 3004"/>
                <a:gd name="T5" fmla="*/ 992 h 992"/>
                <a:gd name="T6" fmla="*/ 392 w 3004"/>
                <a:gd name="T7" fmla="*/ 688 h 992"/>
                <a:gd name="T8" fmla="*/ 392 w 3004"/>
                <a:gd name="T9" fmla="*/ 688 h 992"/>
                <a:gd name="T10" fmla="*/ 914 w 3004"/>
                <a:gd name="T11" fmla="*/ 495 h 992"/>
                <a:gd name="T12" fmla="*/ 914 w 3004"/>
                <a:gd name="T13" fmla="*/ 495 h 992"/>
                <a:gd name="T14" fmla="*/ 1437 w 3004"/>
                <a:gd name="T15" fmla="*/ 385 h 992"/>
                <a:gd name="T16" fmla="*/ 1437 w 3004"/>
                <a:gd name="T17" fmla="*/ 385 h 992"/>
                <a:gd name="T18" fmla="*/ 1959 w 3004"/>
                <a:gd name="T19" fmla="*/ 358 h 992"/>
                <a:gd name="T20" fmla="*/ 1959 w 3004"/>
                <a:gd name="T21" fmla="*/ 358 h 992"/>
                <a:gd name="T22" fmla="*/ 2482 w 3004"/>
                <a:gd name="T23" fmla="*/ 330 h 992"/>
                <a:gd name="T24" fmla="*/ 2482 w 3004"/>
                <a:gd name="T25" fmla="*/ 330 h 992"/>
                <a:gd name="T26" fmla="*/ 3004 w 3004"/>
                <a:gd name="T27"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4" h="992">
                  <a:moveTo>
                    <a:pt x="0" y="992"/>
                  </a:moveTo>
                  <a:lnTo>
                    <a:pt x="0" y="992"/>
                  </a:lnTo>
                  <a:lnTo>
                    <a:pt x="0" y="992"/>
                  </a:lnTo>
                  <a:lnTo>
                    <a:pt x="392" y="688"/>
                  </a:lnTo>
                  <a:lnTo>
                    <a:pt x="392" y="688"/>
                  </a:lnTo>
                  <a:lnTo>
                    <a:pt x="914" y="495"/>
                  </a:lnTo>
                  <a:lnTo>
                    <a:pt x="914" y="495"/>
                  </a:lnTo>
                  <a:lnTo>
                    <a:pt x="1437" y="385"/>
                  </a:lnTo>
                  <a:lnTo>
                    <a:pt x="1437" y="385"/>
                  </a:lnTo>
                  <a:lnTo>
                    <a:pt x="1959" y="358"/>
                  </a:lnTo>
                  <a:lnTo>
                    <a:pt x="1959" y="358"/>
                  </a:lnTo>
                  <a:lnTo>
                    <a:pt x="2482" y="330"/>
                  </a:lnTo>
                  <a:lnTo>
                    <a:pt x="2482" y="330"/>
                  </a:lnTo>
                  <a:lnTo>
                    <a:pt x="3004" y="0"/>
                  </a:lnTo>
                </a:path>
              </a:pathLst>
            </a:custGeom>
            <a:noFill/>
            <a:ln w="1905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val 21">
              <a:extLst>
                <a:ext uri="{FF2B5EF4-FFF2-40B4-BE49-F238E27FC236}">
                  <a16:creationId xmlns:a16="http://schemas.microsoft.com/office/drawing/2014/main" id="{3EB7DF1E-1DFC-CD41-8079-C0ACD6D1F19E}"/>
                </a:ext>
              </a:extLst>
            </p:cNvPr>
            <p:cNvSpPr>
              <a:spLocks noChangeArrowheads="1"/>
            </p:cNvSpPr>
            <p:nvPr/>
          </p:nvSpPr>
          <p:spPr bwMode="auto">
            <a:xfrm>
              <a:off x="2210" y="3281"/>
              <a:ext cx="76" cy="76"/>
            </a:xfrm>
            <a:prstGeom prst="mathMultiply">
              <a:avLst/>
            </a:prstGeom>
            <a:solidFill>
              <a:schemeClr val="bg1">
                <a:lumMod val="5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Oval 22">
              <a:extLst>
                <a:ext uri="{FF2B5EF4-FFF2-40B4-BE49-F238E27FC236}">
                  <a16:creationId xmlns:a16="http://schemas.microsoft.com/office/drawing/2014/main" id="{7E559C63-71F0-204A-85D6-5E1A2A30752C}"/>
                </a:ext>
              </a:extLst>
            </p:cNvPr>
            <p:cNvSpPr>
              <a:spLocks noChangeArrowheads="1"/>
            </p:cNvSpPr>
            <p:nvPr/>
          </p:nvSpPr>
          <p:spPr bwMode="auto">
            <a:xfrm>
              <a:off x="2601" y="2978"/>
              <a:ext cx="61" cy="61"/>
            </a:xfrm>
            <a:prstGeom prst="ellipse">
              <a:avLst/>
            </a:prstGeom>
            <a:noFill/>
            <a:ln w="14288"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23">
              <a:extLst>
                <a:ext uri="{FF2B5EF4-FFF2-40B4-BE49-F238E27FC236}">
                  <a16:creationId xmlns:a16="http://schemas.microsoft.com/office/drawing/2014/main" id="{05BD0595-FBF6-BF4E-83E9-6A03F3DD49A2}"/>
                </a:ext>
              </a:extLst>
            </p:cNvPr>
            <p:cNvSpPr>
              <a:spLocks noChangeArrowheads="1"/>
            </p:cNvSpPr>
            <p:nvPr/>
          </p:nvSpPr>
          <p:spPr bwMode="auto">
            <a:xfrm>
              <a:off x="3124" y="2785"/>
              <a:ext cx="76" cy="76"/>
            </a:xfrm>
            <a:prstGeom prst="mathMultiply">
              <a:avLst/>
            </a:prstGeom>
            <a:solidFill>
              <a:schemeClr val="bg1">
                <a:lumMod val="5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val 24">
              <a:extLst>
                <a:ext uri="{FF2B5EF4-FFF2-40B4-BE49-F238E27FC236}">
                  <a16:creationId xmlns:a16="http://schemas.microsoft.com/office/drawing/2014/main" id="{B8355280-60E4-8B4D-936B-835DCF9ADFB4}"/>
                </a:ext>
              </a:extLst>
            </p:cNvPr>
            <p:cNvSpPr>
              <a:spLocks noChangeArrowheads="1"/>
            </p:cNvSpPr>
            <p:nvPr/>
          </p:nvSpPr>
          <p:spPr bwMode="auto">
            <a:xfrm>
              <a:off x="3646" y="2675"/>
              <a:ext cx="76" cy="76"/>
            </a:xfrm>
            <a:prstGeom prst="mathMultiply">
              <a:avLst/>
            </a:prstGeom>
            <a:solidFill>
              <a:schemeClr val="bg1">
                <a:lumMod val="5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val 25">
              <a:extLst>
                <a:ext uri="{FF2B5EF4-FFF2-40B4-BE49-F238E27FC236}">
                  <a16:creationId xmlns:a16="http://schemas.microsoft.com/office/drawing/2014/main" id="{84101BD9-DE30-974C-87FA-B9D268869F19}"/>
                </a:ext>
              </a:extLst>
            </p:cNvPr>
            <p:cNvSpPr>
              <a:spLocks noChangeArrowheads="1"/>
            </p:cNvSpPr>
            <p:nvPr/>
          </p:nvSpPr>
          <p:spPr bwMode="auto">
            <a:xfrm>
              <a:off x="4169" y="2647"/>
              <a:ext cx="76" cy="76"/>
            </a:xfrm>
            <a:prstGeom prst="mathMultiply">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val 26">
              <a:extLst>
                <a:ext uri="{FF2B5EF4-FFF2-40B4-BE49-F238E27FC236}">
                  <a16:creationId xmlns:a16="http://schemas.microsoft.com/office/drawing/2014/main" id="{A3DDBF15-5EF9-1446-8D75-0BCE06746DB2}"/>
                </a:ext>
              </a:extLst>
            </p:cNvPr>
            <p:cNvSpPr>
              <a:spLocks noChangeArrowheads="1"/>
            </p:cNvSpPr>
            <p:nvPr/>
          </p:nvSpPr>
          <p:spPr bwMode="auto">
            <a:xfrm>
              <a:off x="4691" y="2620"/>
              <a:ext cx="76" cy="76"/>
            </a:xfrm>
            <a:prstGeom prst="mathMultiply">
              <a:avLst/>
            </a:prstGeom>
            <a:solidFill>
              <a:schemeClr val="bg1">
                <a:lumMod val="5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val 27">
              <a:extLst>
                <a:ext uri="{FF2B5EF4-FFF2-40B4-BE49-F238E27FC236}">
                  <a16:creationId xmlns:a16="http://schemas.microsoft.com/office/drawing/2014/main" id="{F55A45A3-A2CE-EC4A-96BA-3F8425114DE9}"/>
                </a:ext>
              </a:extLst>
            </p:cNvPr>
            <p:cNvSpPr>
              <a:spLocks noChangeArrowheads="1"/>
            </p:cNvSpPr>
            <p:nvPr/>
          </p:nvSpPr>
          <p:spPr bwMode="auto">
            <a:xfrm>
              <a:off x="5214" y="2289"/>
              <a:ext cx="76" cy="76"/>
            </a:xfrm>
            <a:prstGeom prst="mathMultiply">
              <a:avLst/>
            </a:prstGeom>
            <a:solidFill>
              <a:schemeClr val="bg1">
                <a:lumMod val="5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28">
              <a:extLst>
                <a:ext uri="{FF2B5EF4-FFF2-40B4-BE49-F238E27FC236}">
                  <a16:creationId xmlns:a16="http://schemas.microsoft.com/office/drawing/2014/main" id="{671E8F75-E7B6-2D44-9504-285806F37870}"/>
                </a:ext>
              </a:extLst>
            </p:cNvPr>
            <p:cNvSpPr>
              <a:spLocks/>
            </p:cNvSpPr>
            <p:nvPr/>
          </p:nvSpPr>
          <p:spPr bwMode="auto">
            <a:xfrm>
              <a:off x="2240" y="1831"/>
              <a:ext cx="3004" cy="1451"/>
            </a:xfrm>
            <a:custGeom>
              <a:avLst/>
              <a:gdLst>
                <a:gd name="T0" fmla="*/ 0 w 3004"/>
                <a:gd name="T1" fmla="*/ 1451 h 1451"/>
                <a:gd name="T2" fmla="*/ 0 w 3004"/>
                <a:gd name="T3" fmla="*/ 1451 h 1451"/>
                <a:gd name="T4" fmla="*/ 0 w 3004"/>
                <a:gd name="T5" fmla="*/ 1451 h 1451"/>
                <a:gd name="T6" fmla="*/ 392 w 3004"/>
                <a:gd name="T7" fmla="*/ 1200 h 1451"/>
                <a:gd name="T8" fmla="*/ 392 w 3004"/>
                <a:gd name="T9" fmla="*/ 1200 h 1451"/>
                <a:gd name="T10" fmla="*/ 914 w 3004"/>
                <a:gd name="T11" fmla="*/ 781 h 1451"/>
                <a:gd name="T12" fmla="*/ 914 w 3004"/>
                <a:gd name="T13" fmla="*/ 781 h 1451"/>
                <a:gd name="T14" fmla="*/ 1437 w 3004"/>
                <a:gd name="T15" fmla="*/ 698 h 1451"/>
                <a:gd name="T16" fmla="*/ 1437 w 3004"/>
                <a:gd name="T17" fmla="*/ 698 h 1451"/>
                <a:gd name="T18" fmla="*/ 1959 w 3004"/>
                <a:gd name="T19" fmla="*/ 586 h 1451"/>
                <a:gd name="T20" fmla="*/ 1959 w 3004"/>
                <a:gd name="T21" fmla="*/ 586 h 1451"/>
                <a:gd name="T22" fmla="*/ 2482 w 3004"/>
                <a:gd name="T23" fmla="*/ 419 h 1451"/>
                <a:gd name="T24" fmla="*/ 2482 w 3004"/>
                <a:gd name="T25" fmla="*/ 419 h 1451"/>
                <a:gd name="T26" fmla="*/ 3004 w 3004"/>
                <a:gd name="T2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4" h="1451">
                  <a:moveTo>
                    <a:pt x="0" y="1451"/>
                  </a:moveTo>
                  <a:lnTo>
                    <a:pt x="0" y="1451"/>
                  </a:lnTo>
                  <a:lnTo>
                    <a:pt x="0" y="1451"/>
                  </a:lnTo>
                  <a:lnTo>
                    <a:pt x="392" y="1200"/>
                  </a:lnTo>
                  <a:lnTo>
                    <a:pt x="392" y="1200"/>
                  </a:lnTo>
                  <a:lnTo>
                    <a:pt x="914" y="781"/>
                  </a:lnTo>
                  <a:lnTo>
                    <a:pt x="914" y="781"/>
                  </a:lnTo>
                  <a:lnTo>
                    <a:pt x="1437" y="698"/>
                  </a:lnTo>
                  <a:lnTo>
                    <a:pt x="1437" y="698"/>
                  </a:lnTo>
                  <a:lnTo>
                    <a:pt x="1959" y="586"/>
                  </a:lnTo>
                  <a:lnTo>
                    <a:pt x="1959" y="586"/>
                  </a:lnTo>
                  <a:lnTo>
                    <a:pt x="2482" y="419"/>
                  </a:lnTo>
                  <a:lnTo>
                    <a:pt x="2482" y="419"/>
                  </a:lnTo>
                  <a:lnTo>
                    <a:pt x="3004" y="0"/>
                  </a:lnTo>
                </a:path>
              </a:pathLst>
            </a:custGeom>
            <a:noFill/>
            <a:ln w="1905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29">
              <a:extLst>
                <a:ext uri="{FF2B5EF4-FFF2-40B4-BE49-F238E27FC236}">
                  <a16:creationId xmlns:a16="http://schemas.microsoft.com/office/drawing/2014/main" id="{B258F7F4-2162-CC44-97BD-30DF20B4EFA3}"/>
                </a:ext>
              </a:extLst>
            </p:cNvPr>
            <p:cNvSpPr>
              <a:spLocks noChangeArrowheads="1"/>
            </p:cNvSpPr>
            <p:nvPr/>
          </p:nvSpPr>
          <p:spPr bwMode="auto">
            <a:xfrm>
              <a:off x="2210" y="3251"/>
              <a:ext cx="61" cy="61"/>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tangle 30">
              <a:extLst>
                <a:ext uri="{FF2B5EF4-FFF2-40B4-BE49-F238E27FC236}">
                  <a16:creationId xmlns:a16="http://schemas.microsoft.com/office/drawing/2014/main" id="{16822D49-2D17-A146-BD8F-93600FB5BF2F}"/>
                </a:ext>
              </a:extLst>
            </p:cNvPr>
            <p:cNvSpPr>
              <a:spLocks noChangeArrowheads="1"/>
            </p:cNvSpPr>
            <p:nvPr/>
          </p:nvSpPr>
          <p:spPr bwMode="auto">
            <a:xfrm>
              <a:off x="2210" y="3251"/>
              <a:ext cx="61" cy="61"/>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31">
              <a:extLst>
                <a:ext uri="{FF2B5EF4-FFF2-40B4-BE49-F238E27FC236}">
                  <a16:creationId xmlns:a16="http://schemas.microsoft.com/office/drawing/2014/main" id="{3A6EBB72-5331-9C4E-8627-BE13D6271448}"/>
                </a:ext>
              </a:extLst>
            </p:cNvPr>
            <p:cNvSpPr>
              <a:spLocks noChangeArrowheads="1"/>
            </p:cNvSpPr>
            <p:nvPr/>
          </p:nvSpPr>
          <p:spPr bwMode="auto">
            <a:xfrm>
              <a:off x="2601" y="3000"/>
              <a:ext cx="61" cy="61"/>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tangle 32">
              <a:extLst>
                <a:ext uri="{FF2B5EF4-FFF2-40B4-BE49-F238E27FC236}">
                  <a16:creationId xmlns:a16="http://schemas.microsoft.com/office/drawing/2014/main" id="{047C3661-9F7A-7445-A288-E7CD23523793}"/>
                </a:ext>
              </a:extLst>
            </p:cNvPr>
            <p:cNvSpPr>
              <a:spLocks noChangeArrowheads="1"/>
            </p:cNvSpPr>
            <p:nvPr/>
          </p:nvSpPr>
          <p:spPr bwMode="auto">
            <a:xfrm>
              <a:off x="2601" y="2984"/>
              <a:ext cx="56" cy="76"/>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33">
              <a:extLst>
                <a:ext uri="{FF2B5EF4-FFF2-40B4-BE49-F238E27FC236}">
                  <a16:creationId xmlns:a16="http://schemas.microsoft.com/office/drawing/2014/main" id="{FD5001C3-E9D5-F340-A782-795677B0FA1B}"/>
                </a:ext>
              </a:extLst>
            </p:cNvPr>
            <p:cNvSpPr>
              <a:spLocks noChangeArrowheads="1"/>
            </p:cNvSpPr>
            <p:nvPr/>
          </p:nvSpPr>
          <p:spPr bwMode="auto">
            <a:xfrm>
              <a:off x="3124" y="2582"/>
              <a:ext cx="61" cy="61"/>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ctangle 34">
              <a:extLst>
                <a:ext uri="{FF2B5EF4-FFF2-40B4-BE49-F238E27FC236}">
                  <a16:creationId xmlns:a16="http://schemas.microsoft.com/office/drawing/2014/main" id="{834EECF7-AC82-8A4A-921C-2FD733143DFF}"/>
                </a:ext>
              </a:extLst>
            </p:cNvPr>
            <p:cNvSpPr>
              <a:spLocks noChangeArrowheads="1"/>
            </p:cNvSpPr>
            <p:nvPr/>
          </p:nvSpPr>
          <p:spPr bwMode="auto">
            <a:xfrm>
              <a:off x="3124" y="2582"/>
              <a:ext cx="61" cy="61"/>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tangle 35">
              <a:extLst>
                <a:ext uri="{FF2B5EF4-FFF2-40B4-BE49-F238E27FC236}">
                  <a16:creationId xmlns:a16="http://schemas.microsoft.com/office/drawing/2014/main" id="{6D5C79C8-922C-EE40-A5BA-7821C9B74654}"/>
                </a:ext>
              </a:extLst>
            </p:cNvPr>
            <p:cNvSpPr>
              <a:spLocks noChangeArrowheads="1"/>
            </p:cNvSpPr>
            <p:nvPr/>
          </p:nvSpPr>
          <p:spPr bwMode="auto">
            <a:xfrm>
              <a:off x="3646" y="2498"/>
              <a:ext cx="60" cy="60"/>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37">
              <a:extLst>
                <a:ext uri="{FF2B5EF4-FFF2-40B4-BE49-F238E27FC236}">
                  <a16:creationId xmlns:a16="http://schemas.microsoft.com/office/drawing/2014/main" id="{43765839-AB75-F345-A67C-445394C518D3}"/>
                </a:ext>
              </a:extLst>
            </p:cNvPr>
            <p:cNvSpPr>
              <a:spLocks noChangeArrowheads="1"/>
            </p:cNvSpPr>
            <p:nvPr/>
          </p:nvSpPr>
          <p:spPr bwMode="auto">
            <a:xfrm>
              <a:off x="4169" y="2387"/>
              <a:ext cx="60" cy="60"/>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39">
              <a:extLst>
                <a:ext uri="{FF2B5EF4-FFF2-40B4-BE49-F238E27FC236}">
                  <a16:creationId xmlns:a16="http://schemas.microsoft.com/office/drawing/2014/main" id="{670CCA67-5EF1-D449-875A-08AB44BA381A}"/>
                </a:ext>
              </a:extLst>
            </p:cNvPr>
            <p:cNvSpPr>
              <a:spLocks noChangeArrowheads="1"/>
            </p:cNvSpPr>
            <p:nvPr/>
          </p:nvSpPr>
          <p:spPr bwMode="auto">
            <a:xfrm>
              <a:off x="4691" y="2219"/>
              <a:ext cx="60" cy="60"/>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41">
              <a:extLst>
                <a:ext uri="{FF2B5EF4-FFF2-40B4-BE49-F238E27FC236}">
                  <a16:creationId xmlns:a16="http://schemas.microsoft.com/office/drawing/2014/main" id="{4A12CD8B-659C-B846-8DCF-F75E408D18DC}"/>
                </a:ext>
              </a:extLst>
            </p:cNvPr>
            <p:cNvSpPr>
              <a:spLocks noChangeArrowheads="1"/>
            </p:cNvSpPr>
            <p:nvPr/>
          </p:nvSpPr>
          <p:spPr bwMode="auto">
            <a:xfrm>
              <a:off x="5214" y="1800"/>
              <a:ext cx="60" cy="61"/>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42">
              <a:extLst>
                <a:ext uri="{FF2B5EF4-FFF2-40B4-BE49-F238E27FC236}">
                  <a16:creationId xmlns:a16="http://schemas.microsoft.com/office/drawing/2014/main" id="{2D9DA4A6-4655-3248-9ABE-05B35B0617D8}"/>
                </a:ext>
              </a:extLst>
            </p:cNvPr>
            <p:cNvSpPr>
              <a:spLocks noChangeArrowheads="1"/>
            </p:cNvSpPr>
            <p:nvPr/>
          </p:nvSpPr>
          <p:spPr bwMode="auto">
            <a:xfrm>
              <a:off x="5214" y="1800"/>
              <a:ext cx="60" cy="61"/>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43">
              <a:extLst>
                <a:ext uri="{FF2B5EF4-FFF2-40B4-BE49-F238E27FC236}">
                  <a16:creationId xmlns:a16="http://schemas.microsoft.com/office/drawing/2014/main" id="{AB123102-1B2E-1044-9C21-1D0DA80B00FA}"/>
                </a:ext>
              </a:extLst>
            </p:cNvPr>
            <p:cNvSpPr>
              <a:spLocks/>
            </p:cNvSpPr>
            <p:nvPr/>
          </p:nvSpPr>
          <p:spPr bwMode="auto">
            <a:xfrm>
              <a:off x="2240" y="1867"/>
              <a:ext cx="3004" cy="1414"/>
            </a:xfrm>
            <a:custGeom>
              <a:avLst/>
              <a:gdLst>
                <a:gd name="T0" fmla="*/ 0 w 3004"/>
                <a:gd name="T1" fmla="*/ 1414 h 1414"/>
                <a:gd name="T2" fmla="*/ 0 w 3004"/>
                <a:gd name="T3" fmla="*/ 1414 h 1414"/>
                <a:gd name="T4" fmla="*/ 0 w 3004"/>
                <a:gd name="T5" fmla="*/ 1414 h 1414"/>
                <a:gd name="T6" fmla="*/ 392 w 3004"/>
                <a:gd name="T7" fmla="*/ 904 h 1414"/>
                <a:gd name="T8" fmla="*/ 392 w 3004"/>
                <a:gd name="T9" fmla="*/ 904 h 1414"/>
                <a:gd name="T10" fmla="*/ 914 w 3004"/>
                <a:gd name="T11" fmla="*/ 509 h 1414"/>
                <a:gd name="T12" fmla="*/ 914 w 3004"/>
                <a:gd name="T13" fmla="*/ 509 h 1414"/>
                <a:gd name="T14" fmla="*/ 1437 w 3004"/>
                <a:gd name="T15" fmla="*/ 537 h 1414"/>
                <a:gd name="T16" fmla="*/ 1437 w 3004"/>
                <a:gd name="T17" fmla="*/ 537 h 1414"/>
                <a:gd name="T18" fmla="*/ 1959 w 3004"/>
                <a:gd name="T19" fmla="*/ 367 h 1414"/>
                <a:gd name="T20" fmla="*/ 1959 w 3004"/>
                <a:gd name="T21" fmla="*/ 367 h 1414"/>
                <a:gd name="T22" fmla="*/ 2482 w 3004"/>
                <a:gd name="T23" fmla="*/ 254 h 1414"/>
                <a:gd name="T24" fmla="*/ 2482 w 3004"/>
                <a:gd name="T25" fmla="*/ 254 h 1414"/>
                <a:gd name="T26" fmla="*/ 3004 w 3004"/>
                <a:gd name="T27"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4" h="1414">
                  <a:moveTo>
                    <a:pt x="0" y="1414"/>
                  </a:moveTo>
                  <a:lnTo>
                    <a:pt x="0" y="1414"/>
                  </a:lnTo>
                  <a:lnTo>
                    <a:pt x="0" y="1414"/>
                  </a:lnTo>
                  <a:lnTo>
                    <a:pt x="392" y="904"/>
                  </a:lnTo>
                  <a:lnTo>
                    <a:pt x="392" y="904"/>
                  </a:lnTo>
                  <a:lnTo>
                    <a:pt x="914" y="509"/>
                  </a:lnTo>
                  <a:lnTo>
                    <a:pt x="914" y="509"/>
                  </a:lnTo>
                  <a:lnTo>
                    <a:pt x="1437" y="537"/>
                  </a:lnTo>
                  <a:lnTo>
                    <a:pt x="1437" y="537"/>
                  </a:lnTo>
                  <a:lnTo>
                    <a:pt x="1959" y="367"/>
                  </a:lnTo>
                  <a:lnTo>
                    <a:pt x="1959" y="367"/>
                  </a:lnTo>
                  <a:lnTo>
                    <a:pt x="2482" y="254"/>
                  </a:lnTo>
                  <a:lnTo>
                    <a:pt x="2482" y="254"/>
                  </a:lnTo>
                  <a:lnTo>
                    <a:pt x="3004" y="0"/>
                  </a:lnTo>
                </a:path>
              </a:pathLst>
            </a:custGeom>
            <a:noFill/>
            <a:ln w="19050"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val 44">
              <a:extLst>
                <a:ext uri="{FF2B5EF4-FFF2-40B4-BE49-F238E27FC236}">
                  <a16:creationId xmlns:a16="http://schemas.microsoft.com/office/drawing/2014/main" id="{E782C193-5815-3A46-8019-FDDBEAD7CE61}"/>
                </a:ext>
              </a:extLst>
            </p:cNvPr>
            <p:cNvSpPr>
              <a:spLocks noChangeArrowheads="1"/>
            </p:cNvSpPr>
            <p:nvPr/>
          </p:nvSpPr>
          <p:spPr bwMode="auto">
            <a:xfrm>
              <a:off x="2210" y="3250"/>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Oval 45">
              <a:extLst>
                <a:ext uri="{FF2B5EF4-FFF2-40B4-BE49-F238E27FC236}">
                  <a16:creationId xmlns:a16="http://schemas.microsoft.com/office/drawing/2014/main" id="{FA720067-E5D2-0C4A-B1CF-1624F3BD64C8}"/>
                </a:ext>
              </a:extLst>
            </p:cNvPr>
            <p:cNvSpPr>
              <a:spLocks noChangeArrowheads="1"/>
            </p:cNvSpPr>
            <p:nvPr/>
          </p:nvSpPr>
          <p:spPr bwMode="auto">
            <a:xfrm>
              <a:off x="2210" y="3250"/>
              <a:ext cx="61" cy="61"/>
            </a:xfrm>
            <a:prstGeom prst="ellipse">
              <a:avLst/>
            </a:prstGeom>
            <a:noFill/>
            <a:ln w="1588"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Oval 46">
              <a:extLst>
                <a:ext uri="{FF2B5EF4-FFF2-40B4-BE49-F238E27FC236}">
                  <a16:creationId xmlns:a16="http://schemas.microsoft.com/office/drawing/2014/main" id="{B2F6F27B-681D-7643-A92B-92427DDEA036}"/>
                </a:ext>
              </a:extLst>
            </p:cNvPr>
            <p:cNvSpPr>
              <a:spLocks noChangeArrowheads="1"/>
            </p:cNvSpPr>
            <p:nvPr/>
          </p:nvSpPr>
          <p:spPr bwMode="auto">
            <a:xfrm>
              <a:off x="2601" y="2741"/>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val 48">
              <a:extLst>
                <a:ext uri="{FF2B5EF4-FFF2-40B4-BE49-F238E27FC236}">
                  <a16:creationId xmlns:a16="http://schemas.microsoft.com/office/drawing/2014/main" id="{085C704C-FCB2-0747-AA4F-DB050BD21789}"/>
                </a:ext>
              </a:extLst>
            </p:cNvPr>
            <p:cNvSpPr>
              <a:spLocks noChangeArrowheads="1"/>
            </p:cNvSpPr>
            <p:nvPr/>
          </p:nvSpPr>
          <p:spPr bwMode="auto">
            <a:xfrm>
              <a:off x="3124" y="2336"/>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Oval 50">
              <a:extLst>
                <a:ext uri="{FF2B5EF4-FFF2-40B4-BE49-F238E27FC236}">
                  <a16:creationId xmlns:a16="http://schemas.microsoft.com/office/drawing/2014/main" id="{91BE2736-CEBC-6B4F-870D-D8678487F336}"/>
                </a:ext>
              </a:extLst>
            </p:cNvPr>
            <p:cNvSpPr>
              <a:spLocks noChangeArrowheads="1"/>
            </p:cNvSpPr>
            <p:nvPr/>
          </p:nvSpPr>
          <p:spPr bwMode="auto">
            <a:xfrm>
              <a:off x="3646" y="2374"/>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Oval 52">
              <a:extLst>
                <a:ext uri="{FF2B5EF4-FFF2-40B4-BE49-F238E27FC236}">
                  <a16:creationId xmlns:a16="http://schemas.microsoft.com/office/drawing/2014/main" id="{EBAE09BF-68B2-FB46-8DC1-32EECD17A681}"/>
                </a:ext>
              </a:extLst>
            </p:cNvPr>
            <p:cNvSpPr>
              <a:spLocks noChangeArrowheads="1"/>
            </p:cNvSpPr>
            <p:nvPr/>
          </p:nvSpPr>
          <p:spPr bwMode="auto">
            <a:xfrm>
              <a:off x="4171" y="2205"/>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val 53">
              <a:extLst>
                <a:ext uri="{FF2B5EF4-FFF2-40B4-BE49-F238E27FC236}">
                  <a16:creationId xmlns:a16="http://schemas.microsoft.com/office/drawing/2014/main" id="{8ED2CFF4-125C-4848-A37D-61DCBC2DBCE0}"/>
                </a:ext>
              </a:extLst>
            </p:cNvPr>
            <p:cNvSpPr>
              <a:spLocks noChangeArrowheads="1"/>
            </p:cNvSpPr>
            <p:nvPr/>
          </p:nvSpPr>
          <p:spPr bwMode="auto">
            <a:xfrm>
              <a:off x="4169" y="2204"/>
              <a:ext cx="61" cy="61"/>
            </a:xfrm>
            <a:prstGeom prst="ellipse">
              <a:avLst/>
            </a:prstGeom>
            <a:noFill/>
            <a:ln w="1588"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Oval 54">
              <a:extLst>
                <a:ext uri="{FF2B5EF4-FFF2-40B4-BE49-F238E27FC236}">
                  <a16:creationId xmlns:a16="http://schemas.microsoft.com/office/drawing/2014/main" id="{44E4FF27-1236-D54E-84CC-2995072A2CAB}"/>
                </a:ext>
              </a:extLst>
            </p:cNvPr>
            <p:cNvSpPr>
              <a:spLocks noChangeArrowheads="1"/>
            </p:cNvSpPr>
            <p:nvPr/>
          </p:nvSpPr>
          <p:spPr bwMode="auto">
            <a:xfrm>
              <a:off x="4693" y="2085"/>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Oval 56">
              <a:extLst>
                <a:ext uri="{FF2B5EF4-FFF2-40B4-BE49-F238E27FC236}">
                  <a16:creationId xmlns:a16="http://schemas.microsoft.com/office/drawing/2014/main" id="{6960B525-832B-F548-9820-0DABB8EB2E3C}"/>
                </a:ext>
              </a:extLst>
            </p:cNvPr>
            <p:cNvSpPr>
              <a:spLocks noChangeArrowheads="1"/>
            </p:cNvSpPr>
            <p:nvPr/>
          </p:nvSpPr>
          <p:spPr bwMode="auto">
            <a:xfrm>
              <a:off x="5214" y="1837"/>
              <a:ext cx="60" cy="60"/>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58">
              <a:extLst>
                <a:ext uri="{FF2B5EF4-FFF2-40B4-BE49-F238E27FC236}">
                  <a16:creationId xmlns:a16="http://schemas.microsoft.com/office/drawing/2014/main" id="{DFDF4FB8-84A6-8F46-AE23-4885F8115253}"/>
                </a:ext>
              </a:extLst>
            </p:cNvPr>
            <p:cNvSpPr>
              <a:spLocks/>
            </p:cNvSpPr>
            <p:nvPr/>
          </p:nvSpPr>
          <p:spPr bwMode="auto">
            <a:xfrm>
              <a:off x="2240" y="1741"/>
              <a:ext cx="3004" cy="1433"/>
            </a:xfrm>
            <a:custGeom>
              <a:avLst/>
              <a:gdLst>
                <a:gd name="T0" fmla="*/ 0 w 3004"/>
                <a:gd name="T1" fmla="*/ 1433 h 1433"/>
                <a:gd name="T2" fmla="*/ 0 w 3004"/>
                <a:gd name="T3" fmla="*/ 1433 h 1433"/>
                <a:gd name="T4" fmla="*/ 0 w 3004"/>
                <a:gd name="T5" fmla="*/ 1433 h 1433"/>
                <a:gd name="T6" fmla="*/ 392 w 3004"/>
                <a:gd name="T7" fmla="*/ 1240 h 1433"/>
                <a:gd name="T8" fmla="*/ 392 w 3004"/>
                <a:gd name="T9" fmla="*/ 1240 h 1433"/>
                <a:gd name="T10" fmla="*/ 914 w 3004"/>
                <a:gd name="T11" fmla="*/ 854 h 1433"/>
                <a:gd name="T12" fmla="*/ 914 w 3004"/>
                <a:gd name="T13" fmla="*/ 854 h 1433"/>
                <a:gd name="T14" fmla="*/ 1437 w 3004"/>
                <a:gd name="T15" fmla="*/ 606 h 1433"/>
                <a:gd name="T16" fmla="*/ 1437 w 3004"/>
                <a:gd name="T17" fmla="*/ 606 h 1433"/>
                <a:gd name="T18" fmla="*/ 1959 w 3004"/>
                <a:gd name="T19" fmla="*/ 441 h 1433"/>
                <a:gd name="T20" fmla="*/ 1959 w 3004"/>
                <a:gd name="T21" fmla="*/ 441 h 1433"/>
                <a:gd name="T22" fmla="*/ 2482 w 3004"/>
                <a:gd name="T23" fmla="*/ 193 h 1433"/>
                <a:gd name="T24" fmla="*/ 2482 w 3004"/>
                <a:gd name="T25" fmla="*/ 193 h 1433"/>
                <a:gd name="T26" fmla="*/ 3004 w 3004"/>
                <a:gd name="T27" fmla="*/ 0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4" h="1433">
                  <a:moveTo>
                    <a:pt x="0" y="1433"/>
                  </a:moveTo>
                  <a:lnTo>
                    <a:pt x="0" y="1433"/>
                  </a:lnTo>
                  <a:lnTo>
                    <a:pt x="0" y="1433"/>
                  </a:lnTo>
                  <a:lnTo>
                    <a:pt x="392" y="1240"/>
                  </a:lnTo>
                  <a:lnTo>
                    <a:pt x="392" y="1240"/>
                  </a:lnTo>
                  <a:lnTo>
                    <a:pt x="914" y="854"/>
                  </a:lnTo>
                  <a:lnTo>
                    <a:pt x="914" y="854"/>
                  </a:lnTo>
                  <a:lnTo>
                    <a:pt x="1437" y="606"/>
                  </a:lnTo>
                  <a:lnTo>
                    <a:pt x="1437" y="606"/>
                  </a:lnTo>
                  <a:lnTo>
                    <a:pt x="1959" y="441"/>
                  </a:lnTo>
                  <a:lnTo>
                    <a:pt x="1959" y="441"/>
                  </a:lnTo>
                  <a:lnTo>
                    <a:pt x="2482" y="193"/>
                  </a:lnTo>
                  <a:lnTo>
                    <a:pt x="2482" y="193"/>
                  </a:lnTo>
                  <a:lnTo>
                    <a:pt x="3004" y="0"/>
                  </a:lnTo>
                </a:path>
              </a:pathLst>
            </a:custGeom>
            <a:noFill/>
            <a:ln w="1905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59">
              <a:extLst>
                <a:ext uri="{FF2B5EF4-FFF2-40B4-BE49-F238E27FC236}">
                  <a16:creationId xmlns:a16="http://schemas.microsoft.com/office/drawing/2014/main" id="{86A30327-1802-8A4E-A6C1-D7CCA4F1ADA7}"/>
                </a:ext>
              </a:extLst>
            </p:cNvPr>
            <p:cNvSpPr>
              <a:spLocks/>
            </p:cNvSpPr>
            <p:nvPr/>
          </p:nvSpPr>
          <p:spPr bwMode="auto">
            <a:xfrm>
              <a:off x="2210" y="3143"/>
              <a:ext cx="61" cy="61"/>
            </a:xfrm>
            <a:custGeom>
              <a:avLst/>
              <a:gdLst>
                <a:gd name="T0" fmla="*/ 0 w 61"/>
                <a:gd name="T1" fmla="*/ 0 h 61"/>
                <a:gd name="T2" fmla="*/ 61 w 61"/>
                <a:gd name="T3" fmla="*/ 0 h 61"/>
                <a:gd name="T4" fmla="*/ 30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0" y="6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60">
              <a:extLst>
                <a:ext uri="{FF2B5EF4-FFF2-40B4-BE49-F238E27FC236}">
                  <a16:creationId xmlns:a16="http://schemas.microsoft.com/office/drawing/2014/main" id="{7671433F-1838-6140-B27A-028DE910FC16}"/>
                </a:ext>
              </a:extLst>
            </p:cNvPr>
            <p:cNvSpPr>
              <a:spLocks/>
            </p:cNvSpPr>
            <p:nvPr/>
          </p:nvSpPr>
          <p:spPr bwMode="auto">
            <a:xfrm>
              <a:off x="2210" y="3143"/>
              <a:ext cx="61" cy="61"/>
            </a:xfrm>
            <a:custGeom>
              <a:avLst/>
              <a:gdLst>
                <a:gd name="T0" fmla="*/ 0 w 61"/>
                <a:gd name="T1" fmla="*/ 0 h 61"/>
                <a:gd name="T2" fmla="*/ 61 w 61"/>
                <a:gd name="T3" fmla="*/ 0 h 61"/>
                <a:gd name="T4" fmla="*/ 30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0" y="6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61">
              <a:extLst>
                <a:ext uri="{FF2B5EF4-FFF2-40B4-BE49-F238E27FC236}">
                  <a16:creationId xmlns:a16="http://schemas.microsoft.com/office/drawing/2014/main" id="{9ED4A0B7-49BB-3846-AEFB-F87D57B855FB}"/>
                </a:ext>
              </a:extLst>
            </p:cNvPr>
            <p:cNvSpPr>
              <a:spLocks/>
            </p:cNvSpPr>
            <p:nvPr/>
          </p:nvSpPr>
          <p:spPr bwMode="auto">
            <a:xfrm>
              <a:off x="2601" y="2950"/>
              <a:ext cx="61" cy="61"/>
            </a:xfrm>
            <a:custGeom>
              <a:avLst/>
              <a:gdLst>
                <a:gd name="T0" fmla="*/ 0 w 61"/>
                <a:gd name="T1" fmla="*/ 0 h 61"/>
                <a:gd name="T2" fmla="*/ 61 w 61"/>
                <a:gd name="T3" fmla="*/ 0 h 61"/>
                <a:gd name="T4" fmla="*/ 31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1" y="6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62">
              <a:extLst>
                <a:ext uri="{FF2B5EF4-FFF2-40B4-BE49-F238E27FC236}">
                  <a16:creationId xmlns:a16="http://schemas.microsoft.com/office/drawing/2014/main" id="{BDC22BC1-1EFD-FF4F-8C46-FB047EE740EF}"/>
                </a:ext>
              </a:extLst>
            </p:cNvPr>
            <p:cNvSpPr>
              <a:spLocks/>
            </p:cNvSpPr>
            <p:nvPr/>
          </p:nvSpPr>
          <p:spPr bwMode="auto">
            <a:xfrm>
              <a:off x="2601" y="2950"/>
              <a:ext cx="61" cy="61"/>
            </a:xfrm>
            <a:custGeom>
              <a:avLst/>
              <a:gdLst>
                <a:gd name="T0" fmla="*/ 0 w 61"/>
                <a:gd name="T1" fmla="*/ 0 h 61"/>
                <a:gd name="T2" fmla="*/ 61 w 61"/>
                <a:gd name="T3" fmla="*/ 0 h 61"/>
                <a:gd name="T4" fmla="*/ 31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1" y="6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63">
              <a:extLst>
                <a:ext uri="{FF2B5EF4-FFF2-40B4-BE49-F238E27FC236}">
                  <a16:creationId xmlns:a16="http://schemas.microsoft.com/office/drawing/2014/main" id="{856168B8-C8E5-8D43-81DC-6B58B7401C12}"/>
                </a:ext>
              </a:extLst>
            </p:cNvPr>
            <p:cNvSpPr>
              <a:spLocks/>
            </p:cNvSpPr>
            <p:nvPr/>
          </p:nvSpPr>
          <p:spPr bwMode="auto">
            <a:xfrm>
              <a:off x="3124" y="2564"/>
              <a:ext cx="61" cy="61"/>
            </a:xfrm>
            <a:custGeom>
              <a:avLst/>
              <a:gdLst>
                <a:gd name="T0" fmla="*/ 0 w 61"/>
                <a:gd name="T1" fmla="*/ 0 h 61"/>
                <a:gd name="T2" fmla="*/ 61 w 61"/>
                <a:gd name="T3" fmla="*/ 0 h 61"/>
                <a:gd name="T4" fmla="*/ 30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0" y="6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64">
              <a:extLst>
                <a:ext uri="{FF2B5EF4-FFF2-40B4-BE49-F238E27FC236}">
                  <a16:creationId xmlns:a16="http://schemas.microsoft.com/office/drawing/2014/main" id="{4859AA38-3CC3-404B-85B1-511D1BE6A3E2}"/>
                </a:ext>
              </a:extLst>
            </p:cNvPr>
            <p:cNvSpPr>
              <a:spLocks/>
            </p:cNvSpPr>
            <p:nvPr/>
          </p:nvSpPr>
          <p:spPr bwMode="auto">
            <a:xfrm>
              <a:off x="3124" y="2564"/>
              <a:ext cx="61" cy="61"/>
            </a:xfrm>
            <a:custGeom>
              <a:avLst/>
              <a:gdLst>
                <a:gd name="T0" fmla="*/ 0 w 61"/>
                <a:gd name="T1" fmla="*/ 0 h 61"/>
                <a:gd name="T2" fmla="*/ 61 w 61"/>
                <a:gd name="T3" fmla="*/ 0 h 61"/>
                <a:gd name="T4" fmla="*/ 30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0" y="6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65">
              <a:extLst>
                <a:ext uri="{FF2B5EF4-FFF2-40B4-BE49-F238E27FC236}">
                  <a16:creationId xmlns:a16="http://schemas.microsoft.com/office/drawing/2014/main" id="{F38152E3-0A04-D545-A1C8-2917CA35E90D}"/>
                </a:ext>
              </a:extLst>
            </p:cNvPr>
            <p:cNvSpPr>
              <a:spLocks/>
            </p:cNvSpPr>
            <p:nvPr/>
          </p:nvSpPr>
          <p:spPr bwMode="auto">
            <a:xfrm>
              <a:off x="3646" y="2316"/>
              <a:ext cx="61" cy="61"/>
            </a:xfrm>
            <a:custGeom>
              <a:avLst/>
              <a:gdLst>
                <a:gd name="T0" fmla="*/ 0 w 61"/>
                <a:gd name="T1" fmla="*/ 0 h 61"/>
                <a:gd name="T2" fmla="*/ 61 w 61"/>
                <a:gd name="T3" fmla="*/ 0 h 61"/>
                <a:gd name="T4" fmla="*/ 31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1" y="6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66">
              <a:extLst>
                <a:ext uri="{FF2B5EF4-FFF2-40B4-BE49-F238E27FC236}">
                  <a16:creationId xmlns:a16="http://schemas.microsoft.com/office/drawing/2014/main" id="{BA5A0449-B5DF-584A-BBC2-1606A6A87721}"/>
                </a:ext>
              </a:extLst>
            </p:cNvPr>
            <p:cNvSpPr>
              <a:spLocks/>
            </p:cNvSpPr>
            <p:nvPr/>
          </p:nvSpPr>
          <p:spPr bwMode="auto">
            <a:xfrm>
              <a:off x="3646" y="2316"/>
              <a:ext cx="61" cy="61"/>
            </a:xfrm>
            <a:custGeom>
              <a:avLst/>
              <a:gdLst>
                <a:gd name="T0" fmla="*/ 0 w 61"/>
                <a:gd name="T1" fmla="*/ 0 h 61"/>
                <a:gd name="T2" fmla="*/ 61 w 61"/>
                <a:gd name="T3" fmla="*/ 0 h 61"/>
                <a:gd name="T4" fmla="*/ 31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1" y="6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67">
              <a:extLst>
                <a:ext uri="{FF2B5EF4-FFF2-40B4-BE49-F238E27FC236}">
                  <a16:creationId xmlns:a16="http://schemas.microsoft.com/office/drawing/2014/main" id="{11A57311-D8CA-8744-90E8-35936608624B}"/>
                </a:ext>
              </a:extLst>
            </p:cNvPr>
            <p:cNvSpPr>
              <a:spLocks/>
            </p:cNvSpPr>
            <p:nvPr/>
          </p:nvSpPr>
          <p:spPr bwMode="auto">
            <a:xfrm>
              <a:off x="4169" y="2152"/>
              <a:ext cx="61" cy="61"/>
            </a:xfrm>
            <a:custGeom>
              <a:avLst/>
              <a:gdLst>
                <a:gd name="T0" fmla="*/ 0 w 61"/>
                <a:gd name="T1" fmla="*/ 0 h 61"/>
                <a:gd name="T2" fmla="*/ 61 w 61"/>
                <a:gd name="T3" fmla="*/ 0 h 61"/>
                <a:gd name="T4" fmla="*/ 30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0" y="6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68">
              <a:extLst>
                <a:ext uri="{FF2B5EF4-FFF2-40B4-BE49-F238E27FC236}">
                  <a16:creationId xmlns:a16="http://schemas.microsoft.com/office/drawing/2014/main" id="{07D886D4-3760-A34A-96B2-F5AA144D332D}"/>
                </a:ext>
              </a:extLst>
            </p:cNvPr>
            <p:cNvSpPr>
              <a:spLocks/>
            </p:cNvSpPr>
            <p:nvPr/>
          </p:nvSpPr>
          <p:spPr bwMode="auto">
            <a:xfrm>
              <a:off x="4169" y="2152"/>
              <a:ext cx="61" cy="61"/>
            </a:xfrm>
            <a:custGeom>
              <a:avLst/>
              <a:gdLst>
                <a:gd name="T0" fmla="*/ 0 w 61"/>
                <a:gd name="T1" fmla="*/ 0 h 61"/>
                <a:gd name="T2" fmla="*/ 61 w 61"/>
                <a:gd name="T3" fmla="*/ 0 h 61"/>
                <a:gd name="T4" fmla="*/ 30 w 61"/>
                <a:gd name="T5" fmla="*/ 61 h 61"/>
                <a:gd name="T6" fmla="*/ 0 w 61"/>
                <a:gd name="T7" fmla="*/ 0 h 61"/>
              </a:gdLst>
              <a:ahLst/>
              <a:cxnLst>
                <a:cxn ang="0">
                  <a:pos x="T0" y="T1"/>
                </a:cxn>
                <a:cxn ang="0">
                  <a:pos x="T2" y="T3"/>
                </a:cxn>
                <a:cxn ang="0">
                  <a:pos x="T4" y="T5"/>
                </a:cxn>
                <a:cxn ang="0">
                  <a:pos x="T6" y="T7"/>
                </a:cxn>
              </a:cxnLst>
              <a:rect l="0" t="0" r="r" b="b"/>
              <a:pathLst>
                <a:path w="61" h="61">
                  <a:moveTo>
                    <a:pt x="0" y="0"/>
                  </a:moveTo>
                  <a:lnTo>
                    <a:pt x="61" y="0"/>
                  </a:lnTo>
                  <a:lnTo>
                    <a:pt x="30" y="6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69">
              <a:extLst>
                <a:ext uri="{FF2B5EF4-FFF2-40B4-BE49-F238E27FC236}">
                  <a16:creationId xmlns:a16="http://schemas.microsoft.com/office/drawing/2014/main" id="{23387882-7DDB-B442-A07F-36B24FBF530D}"/>
                </a:ext>
              </a:extLst>
            </p:cNvPr>
            <p:cNvSpPr>
              <a:spLocks/>
            </p:cNvSpPr>
            <p:nvPr/>
          </p:nvSpPr>
          <p:spPr bwMode="auto">
            <a:xfrm>
              <a:off x="4691" y="1904"/>
              <a:ext cx="61" cy="60"/>
            </a:xfrm>
            <a:custGeom>
              <a:avLst/>
              <a:gdLst>
                <a:gd name="T0" fmla="*/ 0 w 61"/>
                <a:gd name="T1" fmla="*/ 0 h 60"/>
                <a:gd name="T2" fmla="*/ 61 w 61"/>
                <a:gd name="T3" fmla="*/ 0 h 60"/>
                <a:gd name="T4" fmla="*/ 31 w 61"/>
                <a:gd name="T5" fmla="*/ 60 h 60"/>
                <a:gd name="T6" fmla="*/ 0 w 61"/>
                <a:gd name="T7" fmla="*/ 0 h 60"/>
              </a:gdLst>
              <a:ahLst/>
              <a:cxnLst>
                <a:cxn ang="0">
                  <a:pos x="T0" y="T1"/>
                </a:cxn>
                <a:cxn ang="0">
                  <a:pos x="T2" y="T3"/>
                </a:cxn>
                <a:cxn ang="0">
                  <a:pos x="T4" y="T5"/>
                </a:cxn>
                <a:cxn ang="0">
                  <a:pos x="T6" y="T7"/>
                </a:cxn>
              </a:cxnLst>
              <a:rect l="0" t="0" r="r" b="b"/>
              <a:pathLst>
                <a:path w="61" h="60">
                  <a:moveTo>
                    <a:pt x="0" y="0"/>
                  </a:moveTo>
                  <a:lnTo>
                    <a:pt x="61" y="0"/>
                  </a:lnTo>
                  <a:lnTo>
                    <a:pt x="31" y="6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70">
              <a:extLst>
                <a:ext uri="{FF2B5EF4-FFF2-40B4-BE49-F238E27FC236}">
                  <a16:creationId xmlns:a16="http://schemas.microsoft.com/office/drawing/2014/main" id="{C08680AD-16AC-AF4F-8C7E-38C162956095}"/>
                </a:ext>
              </a:extLst>
            </p:cNvPr>
            <p:cNvSpPr>
              <a:spLocks/>
            </p:cNvSpPr>
            <p:nvPr/>
          </p:nvSpPr>
          <p:spPr bwMode="auto">
            <a:xfrm>
              <a:off x="4691" y="1904"/>
              <a:ext cx="61" cy="60"/>
            </a:xfrm>
            <a:custGeom>
              <a:avLst/>
              <a:gdLst>
                <a:gd name="T0" fmla="*/ 0 w 61"/>
                <a:gd name="T1" fmla="*/ 0 h 60"/>
                <a:gd name="T2" fmla="*/ 61 w 61"/>
                <a:gd name="T3" fmla="*/ 0 h 60"/>
                <a:gd name="T4" fmla="*/ 31 w 61"/>
                <a:gd name="T5" fmla="*/ 60 h 60"/>
                <a:gd name="T6" fmla="*/ 0 w 61"/>
                <a:gd name="T7" fmla="*/ 0 h 60"/>
              </a:gdLst>
              <a:ahLst/>
              <a:cxnLst>
                <a:cxn ang="0">
                  <a:pos x="T0" y="T1"/>
                </a:cxn>
                <a:cxn ang="0">
                  <a:pos x="T2" y="T3"/>
                </a:cxn>
                <a:cxn ang="0">
                  <a:pos x="T4" y="T5"/>
                </a:cxn>
                <a:cxn ang="0">
                  <a:pos x="T6" y="T7"/>
                </a:cxn>
              </a:cxnLst>
              <a:rect l="0" t="0" r="r" b="b"/>
              <a:pathLst>
                <a:path w="61" h="60">
                  <a:moveTo>
                    <a:pt x="0" y="0"/>
                  </a:moveTo>
                  <a:lnTo>
                    <a:pt x="61" y="0"/>
                  </a:lnTo>
                  <a:lnTo>
                    <a:pt x="31" y="60"/>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71">
              <a:extLst>
                <a:ext uri="{FF2B5EF4-FFF2-40B4-BE49-F238E27FC236}">
                  <a16:creationId xmlns:a16="http://schemas.microsoft.com/office/drawing/2014/main" id="{51F9EDDF-0FC0-924D-B38E-6E400A242E69}"/>
                </a:ext>
              </a:extLst>
            </p:cNvPr>
            <p:cNvSpPr>
              <a:spLocks/>
            </p:cNvSpPr>
            <p:nvPr/>
          </p:nvSpPr>
          <p:spPr bwMode="auto">
            <a:xfrm>
              <a:off x="5214" y="1711"/>
              <a:ext cx="60" cy="60"/>
            </a:xfrm>
            <a:custGeom>
              <a:avLst/>
              <a:gdLst>
                <a:gd name="T0" fmla="*/ 0 w 60"/>
                <a:gd name="T1" fmla="*/ 0 h 60"/>
                <a:gd name="T2" fmla="*/ 60 w 60"/>
                <a:gd name="T3" fmla="*/ 0 h 60"/>
                <a:gd name="T4" fmla="*/ 30 w 60"/>
                <a:gd name="T5" fmla="*/ 60 h 60"/>
                <a:gd name="T6" fmla="*/ 0 w 60"/>
                <a:gd name="T7" fmla="*/ 0 h 60"/>
              </a:gdLst>
              <a:ahLst/>
              <a:cxnLst>
                <a:cxn ang="0">
                  <a:pos x="T0" y="T1"/>
                </a:cxn>
                <a:cxn ang="0">
                  <a:pos x="T2" y="T3"/>
                </a:cxn>
                <a:cxn ang="0">
                  <a:pos x="T4" y="T5"/>
                </a:cxn>
                <a:cxn ang="0">
                  <a:pos x="T6" y="T7"/>
                </a:cxn>
              </a:cxnLst>
              <a:rect l="0" t="0" r="r" b="b"/>
              <a:pathLst>
                <a:path w="60" h="60">
                  <a:moveTo>
                    <a:pt x="0" y="0"/>
                  </a:moveTo>
                  <a:lnTo>
                    <a:pt x="60" y="0"/>
                  </a:lnTo>
                  <a:lnTo>
                    <a:pt x="30" y="6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72">
              <a:extLst>
                <a:ext uri="{FF2B5EF4-FFF2-40B4-BE49-F238E27FC236}">
                  <a16:creationId xmlns:a16="http://schemas.microsoft.com/office/drawing/2014/main" id="{EC05B381-F4BC-134C-B7F1-3D095D57B30B}"/>
                </a:ext>
              </a:extLst>
            </p:cNvPr>
            <p:cNvSpPr>
              <a:spLocks/>
            </p:cNvSpPr>
            <p:nvPr/>
          </p:nvSpPr>
          <p:spPr bwMode="auto">
            <a:xfrm>
              <a:off x="5214" y="1711"/>
              <a:ext cx="60" cy="60"/>
            </a:xfrm>
            <a:custGeom>
              <a:avLst/>
              <a:gdLst>
                <a:gd name="T0" fmla="*/ 0 w 60"/>
                <a:gd name="T1" fmla="*/ 0 h 60"/>
                <a:gd name="T2" fmla="*/ 60 w 60"/>
                <a:gd name="T3" fmla="*/ 0 h 60"/>
                <a:gd name="T4" fmla="*/ 30 w 60"/>
                <a:gd name="T5" fmla="*/ 60 h 60"/>
                <a:gd name="T6" fmla="*/ 0 w 60"/>
                <a:gd name="T7" fmla="*/ 0 h 60"/>
              </a:gdLst>
              <a:ahLst/>
              <a:cxnLst>
                <a:cxn ang="0">
                  <a:pos x="T0" y="T1"/>
                </a:cxn>
                <a:cxn ang="0">
                  <a:pos x="T2" y="T3"/>
                </a:cxn>
                <a:cxn ang="0">
                  <a:pos x="T4" y="T5"/>
                </a:cxn>
                <a:cxn ang="0">
                  <a:pos x="T6" y="T7"/>
                </a:cxn>
              </a:cxnLst>
              <a:rect l="0" t="0" r="r" b="b"/>
              <a:pathLst>
                <a:path w="60" h="60">
                  <a:moveTo>
                    <a:pt x="0" y="0"/>
                  </a:moveTo>
                  <a:lnTo>
                    <a:pt x="60" y="0"/>
                  </a:lnTo>
                  <a:lnTo>
                    <a:pt x="30" y="60"/>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73">
              <a:extLst>
                <a:ext uri="{FF2B5EF4-FFF2-40B4-BE49-F238E27FC236}">
                  <a16:creationId xmlns:a16="http://schemas.microsoft.com/office/drawing/2014/main" id="{6F2C825C-9D42-0446-B405-7A3AF866BA2E}"/>
                </a:ext>
              </a:extLst>
            </p:cNvPr>
            <p:cNvSpPr>
              <a:spLocks/>
            </p:cNvSpPr>
            <p:nvPr/>
          </p:nvSpPr>
          <p:spPr bwMode="auto">
            <a:xfrm>
              <a:off x="2240" y="1692"/>
              <a:ext cx="3004" cy="1507"/>
            </a:xfrm>
            <a:custGeom>
              <a:avLst/>
              <a:gdLst>
                <a:gd name="T0" fmla="*/ 0 w 3004"/>
                <a:gd name="T1" fmla="*/ 1507 h 1507"/>
                <a:gd name="T2" fmla="*/ 0 w 3004"/>
                <a:gd name="T3" fmla="*/ 1507 h 1507"/>
                <a:gd name="T4" fmla="*/ 0 w 3004"/>
                <a:gd name="T5" fmla="*/ 1507 h 1507"/>
                <a:gd name="T6" fmla="*/ 392 w 3004"/>
                <a:gd name="T7" fmla="*/ 1256 h 1507"/>
                <a:gd name="T8" fmla="*/ 392 w 3004"/>
                <a:gd name="T9" fmla="*/ 1256 h 1507"/>
                <a:gd name="T10" fmla="*/ 914 w 3004"/>
                <a:gd name="T11" fmla="*/ 753 h 1507"/>
                <a:gd name="T12" fmla="*/ 914 w 3004"/>
                <a:gd name="T13" fmla="*/ 753 h 1507"/>
                <a:gd name="T14" fmla="*/ 1437 w 3004"/>
                <a:gd name="T15" fmla="*/ 586 h 1507"/>
                <a:gd name="T16" fmla="*/ 1437 w 3004"/>
                <a:gd name="T17" fmla="*/ 586 h 1507"/>
                <a:gd name="T18" fmla="*/ 1959 w 3004"/>
                <a:gd name="T19" fmla="*/ 223 h 1507"/>
                <a:gd name="T20" fmla="*/ 1959 w 3004"/>
                <a:gd name="T21" fmla="*/ 223 h 1507"/>
                <a:gd name="T22" fmla="*/ 2482 w 3004"/>
                <a:gd name="T23" fmla="*/ 139 h 1507"/>
                <a:gd name="T24" fmla="*/ 2482 w 3004"/>
                <a:gd name="T25" fmla="*/ 139 h 1507"/>
                <a:gd name="T26" fmla="*/ 3004 w 3004"/>
                <a:gd name="T27"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4" h="1507">
                  <a:moveTo>
                    <a:pt x="0" y="1507"/>
                  </a:moveTo>
                  <a:lnTo>
                    <a:pt x="0" y="1507"/>
                  </a:lnTo>
                  <a:lnTo>
                    <a:pt x="0" y="1507"/>
                  </a:lnTo>
                  <a:lnTo>
                    <a:pt x="392" y="1256"/>
                  </a:lnTo>
                  <a:lnTo>
                    <a:pt x="392" y="1256"/>
                  </a:lnTo>
                  <a:lnTo>
                    <a:pt x="914" y="753"/>
                  </a:lnTo>
                  <a:lnTo>
                    <a:pt x="914" y="753"/>
                  </a:lnTo>
                  <a:lnTo>
                    <a:pt x="1437" y="586"/>
                  </a:lnTo>
                  <a:lnTo>
                    <a:pt x="1437" y="586"/>
                  </a:lnTo>
                  <a:lnTo>
                    <a:pt x="1959" y="223"/>
                  </a:lnTo>
                  <a:lnTo>
                    <a:pt x="1959" y="223"/>
                  </a:lnTo>
                  <a:lnTo>
                    <a:pt x="2482" y="139"/>
                  </a:lnTo>
                  <a:lnTo>
                    <a:pt x="2482" y="139"/>
                  </a:lnTo>
                  <a:lnTo>
                    <a:pt x="3004" y="0"/>
                  </a:lnTo>
                </a:path>
              </a:pathLst>
            </a:custGeom>
            <a:noFill/>
            <a:ln w="1905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74">
              <a:extLst>
                <a:ext uri="{FF2B5EF4-FFF2-40B4-BE49-F238E27FC236}">
                  <a16:creationId xmlns:a16="http://schemas.microsoft.com/office/drawing/2014/main" id="{9757571A-9414-1F4F-8C1A-C761E94E8AAA}"/>
                </a:ext>
              </a:extLst>
            </p:cNvPr>
            <p:cNvSpPr>
              <a:spLocks/>
            </p:cNvSpPr>
            <p:nvPr/>
          </p:nvSpPr>
          <p:spPr bwMode="auto">
            <a:xfrm>
              <a:off x="2210" y="3168"/>
              <a:ext cx="61" cy="61"/>
            </a:xfrm>
            <a:custGeom>
              <a:avLst/>
              <a:gdLst>
                <a:gd name="T0" fmla="*/ 30 w 61"/>
                <a:gd name="T1" fmla="*/ 0 h 61"/>
                <a:gd name="T2" fmla="*/ 61 w 61"/>
                <a:gd name="T3" fmla="*/ 61 h 61"/>
                <a:gd name="T4" fmla="*/ 0 w 61"/>
                <a:gd name="T5" fmla="*/ 61 h 61"/>
                <a:gd name="T6" fmla="*/ 30 w 61"/>
                <a:gd name="T7" fmla="*/ 0 h 61"/>
              </a:gdLst>
              <a:ahLst/>
              <a:cxnLst>
                <a:cxn ang="0">
                  <a:pos x="T0" y="T1"/>
                </a:cxn>
                <a:cxn ang="0">
                  <a:pos x="T2" y="T3"/>
                </a:cxn>
                <a:cxn ang="0">
                  <a:pos x="T4" y="T5"/>
                </a:cxn>
                <a:cxn ang="0">
                  <a:pos x="T6" y="T7"/>
                </a:cxn>
              </a:cxnLst>
              <a:rect l="0" t="0" r="r" b="b"/>
              <a:pathLst>
                <a:path w="61" h="61">
                  <a:moveTo>
                    <a:pt x="30" y="0"/>
                  </a:moveTo>
                  <a:lnTo>
                    <a:pt x="61" y="61"/>
                  </a:lnTo>
                  <a:lnTo>
                    <a:pt x="0" y="61"/>
                  </a:lnTo>
                  <a:lnTo>
                    <a:pt x="3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75">
              <a:extLst>
                <a:ext uri="{FF2B5EF4-FFF2-40B4-BE49-F238E27FC236}">
                  <a16:creationId xmlns:a16="http://schemas.microsoft.com/office/drawing/2014/main" id="{932FB89A-F5A3-3E4B-B013-A654B7A64775}"/>
                </a:ext>
              </a:extLst>
            </p:cNvPr>
            <p:cNvSpPr>
              <a:spLocks/>
            </p:cNvSpPr>
            <p:nvPr/>
          </p:nvSpPr>
          <p:spPr bwMode="auto">
            <a:xfrm>
              <a:off x="2210" y="3168"/>
              <a:ext cx="61" cy="61"/>
            </a:xfrm>
            <a:custGeom>
              <a:avLst/>
              <a:gdLst>
                <a:gd name="T0" fmla="*/ 30 w 61"/>
                <a:gd name="T1" fmla="*/ 0 h 61"/>
                <a:gd name="T2" fmla="*/ 61 w 61"/>
                <a:gd name="T3" fmla="*/ 61 h 61"/>
                <a:gd name="T4" fmla="*/ 0 w 61"/>
                <a:gd name="T5" fmla="*/ 61 h 61"/>
                <a:gd name="T6" fmla="*/ 30 w 61"/>
                <a:gd name="T7" fmla="*/ 0 h 61"/>
              </a:gdLst>
              <a:ahLst/>
              <a:cxnLst>
                <a:cxn ang="0">
                  <a:pos x="T0" y="T1"/>
                </a:cxn>
                <a:cxn ang="0">
                  <a:pos x="T2" y="T3"/>
                </a:cxn>
                <a:cxn ang="0">
                  <a:pos x="T4" y="T5"/>
                </a:cxn>
                <a:cxn ang="0">
                  <a:pos x="T6" y="T7"/>
                </a:cxn>
              </a:cxnLst>
              <a:rect l="0" t="0" r="r" b="b"/>
              <a:pathLst>
                <a:path w="61" h="61">
                  <a:moveTo>
                    <a:pt x="30" y="0"/>
                  </a:moveTo>
                  <a:lnTo>
                    <a:pt x="61" y="61"/>
                  </a:lnTo>
                  <a:lnTo>
                    <a:pt x="0" y="61"/>
                  </a:lnTo>
                  <a:lnTo>
                    <a:pt x="30"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76">
              <a:extLst>
                <a:ext uri="{FF2B5EF4-FFF2-40B4-BE49-F238E27FC236}">
                  <a16:creationId xmlns:a16="http://schemas.microsoft.com/office/drawing/2014/main" id="{8DD117E8-5273-084A-A37D-7F2A4BACFA05}"/>
                </a:ext>
              </a:extLst>
            </p:cNvPr>
            <p:cNvSpPr>
              <a:spLocks/>
            </p:cNvSpPr>
            <p:nvPr/>
          </p:nvSpPr>
          <p:spPr bwMode="auto">
            <a:xfrm>
              <a:off x="2601" y="2917"/>
              <a:ext cx="61" cy="61"/>
            </a:xfrm>
            <a:custGeom>
              <a:avLst/>
              <a:gdLst>
                <a:gd name="T0" fmla="*/ 31 w 61"/>
                <a:gd name="T1" fmla="*/ 0 h 61"/>
                <a:gd name="T2" fmla="*/ 61 w 61"/>
                <a:gd name="T3" fmla="*/ 61 h 61"/>
                <a:gd name="T4" fmla="*/ 0 w 61"/>
                <a:gd name="T5" fmla="*/ 61 h 61"/>
                <a:gd name="T6" fmla="*/ 31 w 61"/>
                <a:gd name="T7" fmla="*/ 0 h 61"/>
              </a:gdLst>
              <a:ahLst/>
              <a:cxnLst>
                <a:cxn ang="0">
                  <a:pos x="T0" y="T1"/>
                </a:cxn>
                <a:cxn ang="0">
                  <a:pos x="T2" y="T3"/>
                </a:cxn>
                <a:cxn ang="0">
                  <a:pos x="T4" y="T5"/>
                </a:cxn>
                <a:cxn ang="0">
                  <a:pos x="T6" y="T7"/>
                </a:cxn>
              </a:cxnLst>
              <a:rect l="0" t="0" r="r" b="b"/>
              <a:pathLst>
                <a:path w="61" h="61">
                  <a:moveTo>
                    <a:pt x="31" y="0"/>
                  </a:moveTo>
                  <a:lnTo>
                    <a:pt x="61" y="61"/>
                  </a:lnTo>
                  <a:lnTo>
                    <a:pt x="0" y="61"/>
                  </a:lnTo>
                  <a:lnTo>
                    <a:pt x="31"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77">
              <a:extLst>
                <a:ext uri="{FF2B5EF4-FFF2-40B4-BE49-F238E27FC236}">
                  <a16:creationId xmlns:a16="http://schemas.microsoft.com/office/drawing/2014/main" id="{66420374-9F2F-FB40-96BA-56F4D88100E8}"/>
                </a:ext>
              </a:extLst>
            </p:cNvPr>
            <p:cNvSpPr>
              <a:spLocks/>
            </p:cNvSpPr>
            <p:nvPr/>
          </p:nvSpPr>
          <p:spPr bwMode="auto">
            <a:xfrm>
              <a:off x="2601" y="2917"/>
              <a:ext cx="61" cy="61"/>
            </a:xfrm>
            <a:custGeom>
              <a:avLst/>
              <a:gdLst>
                <a:gd name="T0" fmla="*/ 31 w 61"/>
                <a:gd name="T1" fmla="*/ 0 h 61"/>
                <a:gd name="T2" fmla="*/ 61 w 61"/>
                <a:gd name="T3" fmla="*/ 61 h 61"/>
                <a:gd name="T4" fmla="*/ 0 w 61"/>
                <a:gd name="T5" fmla="*/ 61 h 61"/>
                <a:gd name="T6" fmla="*/ 31 w 61"/>
                <a:gd name="T7" fmla="*/ 0 h 61"/>
              </a:gdLst>
              <a:ahLst/>
              <a:cxnLst>
                <a:cxn ang="0">
                  <a:pos x="T0" y="T1"/>
                </a:cxn>
                <a:cxn ang="0">
                  <a:pos x="T2" y="T3"/>
                </a:cxn>
                <a:cxn ang="0">
                  <a:pos x="T4" y="T5"/>
                </a:cxn>
                <a:cxn ang="0">
                  <a:pos x="T6" y="T7"/>
                </a:cxn>
              </a:cxnLst>
              <a:rect l="0" t="0" r="r" b="b"/>
              <a:pathLst>
                <a:path w="61" h="61">
                  <a:moveTo>
                    <a:pt x="31" y="0"/>
                  </a:moveTo>
                  <a:lnTo>
                    <a:pt x="61" y="61"/>
                  </a:lnTo>
                  <a:lnTo>
                    <a:pt x="0" y="61"/>
                  </a:lnTo>
                  <a:lnTo>
                    <a:pt x="31"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78">
              <a:extLst>
                <a:ext uri="{FF2B5EF4-FFF2-40B4-BE49-F238E27FC236}">
                  <a16:creationId xmlns:a16="http://schemas.microsoft.com/office/drawing/2014/main" id="{B8E4DAA5-E8CF-7744-B120-72BF7CE0D72E}"/>
                </a:ext>
              </a:extLst>
            </p:cNvPr>
            <p:cNvSpPr>
              <a:spLocks/>
            </p:cNvSpPr>
            <p:nvPr/>
          </p:nvSpPr>
          <p:spPr bwMode="auto">
            <a:xfrm>
              <a:off x="3124" y="2414"/>
              <a:ext cx="61" cy="61"/>
            </a:xfrm>
            <a:custGeom>
              <a:avLst/>
              <a:gdLst>
                <a:gd name="T0" fmla="*/ 30 w 61"/>
                <a:gd name="T1" fmla="*/ 0 h 61"/>
                <a:gd name="T2" fmla="*/ 61 w 61"/>
                <a:gd name="T3" fmla="*/ 61 h 61"/>
                <a:gd name="T4" fmla="*/ 0 w 61"/>
                <a:gd name="T5" fmla="*/ 61 h 61"/>
                <a:gd name="T6" fmla="*/ 30 w 61"/>
                <a:gd name="T7" fmla="*/ 0 h 61"/>
              </a:gdLst>
              <a:ahLst/>
              <a:cxnLst>
                <a:cxn ang="0">
                  <a:pos x="T0" y="T1"/>
                </a:cxn>
                <a:cxn ang="0">
                  <a:pos x="T2" y="T3"/>
                </a:cxn>
                <a:cxn ang="0">
                  <a:pos x="T4" y="T5"/>
                </a:cxn>
                <a:cxn ang="0">
                  <a:pos x="T6" y="T7"/>
                </a:cxn>
              </a:cxnLst>
              <a:rect l="0" t="0" r="r" b="b"/>
              <a:pathLst>
                <a:path w="61" h="61">
                  <a:moveTo>
                    <a:pt x="30" y="0"/>
                  </a:moveTo>
                  <a:lnTo>
                    <a:pt x="61" y="61"/>
                  </a:lnTo>
                  <a:lnTo>
                    <a:pt x="0" y="61"/>
                  </a:lnTo>
                  <a:lnTo>
                    <a:pt x="3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Freeform 79">
              <a:extLst>
                <a:ext uri="{FF2B5EF4-FFF2-40B4-BE49-F238E27FC236}">
                  <a16:creationId xmlns:a16="http://schemas.microsoft.com/office/drawing/2014/main" id="{BFB7BFF9-51A8-2945-9198-D7D05DAD5A6C}"/>
                </a:ext>
              </a:extLst>
            </p:cNvPr>
            <p:cNvSpPr>
              <a:spLocks/>
            </p:cNvSpPr>
            <p:nvPr/>
          </p:nvSpPr>
          <p:spPr bwMode="auto">
            <a:xfrm>
              <a:off x="3124" y="2414"/>
              <a:ext cx="61" cy="61"/>
            </a:xfrm>
            <a:custGeom>
              <a:avLst/>
              <a:gdLst>
                <a:gd name="T0" fmla="*/ 30 w 61"/>
                <a:gd name="T1" fmla="*/ 0 h 61"/>
                <a:gd name="T2" fmla="*/ 61 w 61"/>
                <a:gd name="T3" fmla="*/ 61 h 61"/>
                <a:gd name="T4" fmla="*/ 0 w 61"/>
                <a:gd name="T5" fmla="*/ 61 h 61"/>
                <a:gd name="T6" fmla="*/ 30 w 61"/>
                <a:gd name="T7" fmla="*/ 0 h 61"/>
              </a:gdLst>
              <a:ahLst/>
              <a:cxnLst>
                <a:cxn ang="0">
                  <a:pos x="T0" y="T1"/>
                </a:cxn>
                <a:cxn ang="0">
                  <a:pos x="T2" y="T3"/>
                </a:cxn>
                <a:cxn ang="0">
                  <a:pos x="T4" y="T5"/>
                </a:cxn>
                <a:cxn ang="0">
                  <a:pos x="T6" y="T7"/>
                </a:cxn>
              </a:cxnLst>
              <a:rect l="0" t="0" r="r" b="b"/>
              <a:pathLst>
                <a:path w="61" h="61">
                  <a:moveTo>
                    <a:pt x="30" y="0"/>
                  </a:moveTo>
                  <a:lnTo>
                    <a:pt x="61" y="61"/>
                  </a:lnTo>
                  <a:lnTo>
                    <a:pt x="0" y="61"/>
                  </a:lnTo>
                  <a:lnTo>
                    <a:pt x="30"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80">
              <a:extLst>
                <a:ext uri="{FF2B5EF4-FFF2-40B4-BE49-F238E27FC236}">
                  <a16:creationId xmlns:a16="http://schemas.microsoft.com/office/drawing/2014/main" id="{257CF70B-CC08-A34D-9C81-2C9210485A9F}"/>
                </a:ext>
              </a:extLst>
            </p:cNvPr>
            <p:cNvSpPr>
              <a:spLocks/>
            </p:cNvSpPr>
            <p:nvPr/>
          </p:nvSpPr>
          <p:spPr bwMode="auto">
            <a:xfrm>
              <a:off x="3646" y="2247"/>
              <a:ext cx="61" cy="61"/>
            </a:xfrm>
            <a:custGeom>
              <a:avLst/>
              <a:gdLst>
                <a:gd name="T0" fmla="*/ 31 w 61"/>
                <a:gd name="T1" fmla="*/ 0 h 61"/>
                <a:gd name="T2" fmla="*/ 61 w 61"/>
                <a:gd name="T3" fmla="*/ 61 h 61"/>
                <a:gd name="T4" fmla="*/ 0 w 61"/>
                <a:gd name="T5" fmla="*/ 61 h 61"/>
                <a:gd name="T6" fmla="*/ 31 w 61"/>
                <a:gd name="T7" fmla="*/ 0 h 61"/>
              </a:gdLst>
              <a:ahLst/>
              <a:cxnLst>
                <a:cxn ang="0">
                  <a:pos x="T0" y="T1"/>
                </a:cxn>
                <a:cxn ang="0">
                  <a:pos x="T2" y="T3"/>
                </a:cxn>
                <a:cxn ang="0">
                  <a:pos x="T4" y="T5"/>
                </a:cxn>
                <a:cxn ang="0">
                  <a:pos x="T6" y="T7"/>
                </a:cxn>
              </a:cxnLst>
              <a:rect l="0" t="0" r="r" b="b"/>
              <a:pathLst>
                <a:path w="61" h="61">
                  <a:moveTo>
                    <a:pt x="31" y="0"/>
                  </a:moveTo>
                  <a:lnTo>
                    <a:pt x="61" y="61"/>
                  </a:lnTo>
                  <a:lnTo>
                    <a:pt x="0" y="61"/>
                  </a:lnTo>
                  <a:lnTo>
                    <a:pt x="31"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81">
              <a:extLst>
                <a:ext uri="{FF2B5EF4-FFF2-40B4-BE49-F238E27FC236}">
                  <a16:creationId xmlns:a16="http://schemas.microsoft.com/office/drawing/2014/main" id="{D8F4C074-96C4-6B4B-970C-10761C5D6A21}"/>
                </a:ext>
              </a:extLst>
            </p:cNvPr>
            <p:cNvSpPr>
              <a:spLocks/>
            </p:cNvSpPr>
            <p:nvPr/>
          </p:nvSpPr>
          <p:spPr bwMode="auto">
            <a:xfrm>
              <a:off x="3646" y="2247"/>
              <a:ext cx="61" cy="61"/>
            </a:xfrm>
            <a:custGeom>
              <a:avLst/>
              <a:gdLst>
                <a:gd name="T0" fmla="*/ 31 w 61"/>
                <a:gd name="T1" fmla="*/ 0 h 61"/>
                <a:gd name="T2" fmla="*/ 61 w 61"/>
                <a:gd name="T3" fmla="*/ 61 h 61"/>
                <a:gd name="T4" fmla="*/ 0 w 61"/>
                <a:gd name="T5" fmla="*/ 61 h 61"/>
                <a:gd name="T6" fmla="*/ 31 w 61"/>
                <a:gd name="T7" fmla="*/ 0 h 61"/>
              </a:gdLst>
              <a:ahLst/>
              <a:cxnLst>
                <a:cxn ang="0">
                  <a:pos x="T0" y="T1"/>
                </a:cxn>
                <a:cxn ang="0">
                  <a:pos x="T2" y="T3"/>
                </a:cxn>
                <a:cxn ang="0">
                  <a:pos x="T4" y="T5"/>
                </a:cxn>
                <a:cxn ang="0">
                  <a:pos x="T6" y="T7"/>
                </a:cxn>
              </a:cxnLst>
              <a:rect l="0" t="0" r="r" b="b"/>
              <a:pathLst>
                <a:path w="61" h="61">
                  <a:moveTo>
                    <a:pt x="31" y="0"/>
                  </a:moveTo>
                  <a:lnTo>
                    <a:pt x="61" y="61"/>
                  </a:lnTo>
                  <a:lnTo>
                    <a:pt x="0" y="61"/>
                  </a:lnTo>
                  <a:lnTo>
                    <a:pt x="31"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82">
              <a:extLst>
                <a:ext uri="{FF2B5EF4-FFF2-40B4-BE49-F238E27FC236}">
                  <a16:creationId xmlns:a16="http://schemas.microsoft.com/office/drawing/2014/main" id="{F964DEB8-9C6B-5D42-9F1B-456B3C43E6D6}"/>
                </a:ext>
              </a:extLst>
            </p:cNvPr>
            <p:cNvSpPr>
              <a:spLocks/>
            </p:cNvSpPr>
            <p:nvPr/>
          </p:nvSpPr>
          <p:spPr bwMode="auto">
            <a:xfrm>
              <a:off x="4169" y="1885"/>
              <a:ext cx="61" cy="61"/>
            </a:xfrm>
            <a:custGeom>
              <a:avLst/>
              <a:gdLst>
                <a:gd name="T0" fmla="*/ 30 w 61"/>
                <a:gd name="T1" fmla="*/ 0 h 61"/>
                <a:gd name="T2" fmla="*/ 61 w 61"/>
                <a:gd name="T3" fmla="*/ 61 h 61"/>
                <a:gd name="T4" fmla="*/ 0 w 61"/>
                <a:gd name="T5" fmla="*/ 61 h 61"/>
                <a:gd name="T6" fmla="*/ 30 w 61"/>
                <a:gd name="T7" fmla="*/ 0 h 61"/>
              </a:gdLst>
              <a:ahLst/>
              <a:cxnLst>
                <a:cxn ang="0">
                  <a:pos x="T0" y="T1"/>
                </a:cxn>
                <a:cxn ang="0">
                  <a:pos x="T2" y="T3"/>
                </a:cxn>
                <a:cxn ang="0">
                  <a:pos x="T4" y="T5"/>
                </a:cxn>
                <a:cxn ang="0">
                  <a:pos x="T6" y="T7"/>
                </a:cxn>
              </a:cxnLst>
              <a:rect l="0" t="0" r="r" b="b"/>
              <a:pathLst>
                <a:path w="61" h="61">
                  <a:moveTo>
                    <a:pt x="30" y="0"/>
                  </a:moveTo>
                  <a:lnTo>
                    <a:pt x="61" y="61"/>
                  </a:lnTo>
                  <a:lnTo>
                    <a:pt x="0" y="61"/>
                  </a:lnTo>
                  <a:lnTo>
                    <a:pt x="3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83">
              <a:extLst>
                <a:ext uri="{FF2B5EF4-FFF2-40B4-BE49-F238E27FC236}">
                  <a16:creationId xmlns:a16="http://schemas.microsoft.com/office/drawing/2014/main" id="{E0B0A1AE-FCBB-2244-9017-C37B9FA763F4}"/>
                </a:ext>
              </a:extLst>
            </p:cNvPr>
            <p:cNvSpPr>
              <a:spLocks/>
            </p:cNvSpPr>
            <p:nvPr/>
          </p:nvSpPr>
          <p:spPr bwMode="auto">
            <a:xfrm>
              <a:off x="4169" y="1885"/>
              <a:ext cx="61" cy="61"/>
            </a:xfrm>
            <a:custGeom>
              <a:avLst/>
              <a:gdLst>
                <a:gd name="T0" fmla="*/ 30 w 61"/>
                <a:gd name="T1" fmla="*/ 0 h 61"/>
                <a:gd name="T2" fmla="*/ 61 w 61"/>
                <a:gd name="T3" fmla="*/ 61 h 61"/>
                <a:gd name="T4" fmla="*/ 0 w 61"/>
                <a:gd name="T5" fmla="*/ 61 h 61"/>
                <a:gd name="T6" fmla="*/ 30 w 61"/>
                <a:gd name="T7" fmla="*/ 0 h 61"/>
              </a:gdLst>
              <a:ahLst/>
              <a:cxnLst>
                <a:cxn ang="0">
                  <a:pos x="T0" y="T1"/>
                </a:cxn>
                <a:cxn ang="0">
                  <a:pos x="T2" y="T3"/>
                </a:cxn>
                <a:cxn ang="0">
                  <a:pos x="T4" y="T5"/>
                </a:cxn>
                <a:cxn ang="0">
                  <a:pos x="T6" y="T7"/>
                </a:cxn>
              </a:cxnLst>
              <a:rect l="0" t="0" r="r" b="b"/>
              <a:pathLst>
                <a:path w="61" h="61">
                  <a:moveTo>
                    <a:pt x="30" y="0"/>
                  </a:moveTo>
                  <a:lnTo>
                    <a:pt x="61" y="61"/>
                  </a:lnTo>
                  <a:lnTo>
                    <a:pt x="0" y="61"/>
                  </a:lnTo>
                  <a:lnTo>
                    <a:pt x="30"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84">
              <a:extLst>
                <a:ext uri="{FF2B5EF4-FFF2-40B4-BE49-F238E27FC236}">
                  <a16:creationId xmlns:a16="http://schemas.microsoft.com/office/drawing/2014/main" id="{B52BBF37-AF1C-954C-8E2D-ABD0340BD309}"/>
                </a:ext>
              </a:extLst>
            </p:cNvPr>
            <p:cNvSpPr>
              <a:spLocks/>
            </p:cNvSpPr>
            <p:nvPr/>
          </p:nvSpPr>
          <p:spPr bwMode="auto">
            <a:xfrm>
              <a:off x="4691" y="1800"/>
              <a:ext cx="61" cy="61"/>
            </a:xfrm>
            <a:custGeom>
              <a:avLst/>
              <a:gdLst>
                <a:gd name="T0" fmla="*/ 31 w 61"/>
                <a:gd name="T1" fmla="*/ 0 h 61"/>
                <a:gd name="T2" fmla="*/ 61 w 61"/>
                <a:gd name="T3" fmla="*/ 61 h 61"/>
                <a:gd name="T4" fmla="*/ 0 w 61"/>
                <a:gd name="T5" fmla="*/ 61 h 61"/>
                <a:gd name="T6" fmla="*/ 31 w 61"/>
                <a:gd name="T7" fmla="*/ 0 h 61"/>
              </a:gdLst>
              <a:ahLst/>
              <a:cxnLst>
                <a:cxn ang="0">
                  <a:pos x="T0" y="T1"/>
                </a:cxn>
                <a:cxn ang="0">
                  <a:pos x="T2" y="T3"/>
                </a:cxn>
                <a:cxn ang="0">
                  <a:pos x="T4" y="T5"/>
                </a:cxn>
                <a:cxn ang="0">
                  <a:pos x="T6" y="T7"/>
                </a:cxn>
              </a:cxnLst>
              <a:rect l="0" t="0" r="r" b="b"/>
              <a:pathLst>
                <a:path w="61" h="61">
                  <a:moveTo>
                    <a:pt x="31" y="0"/>
                  </a:moveTo>
                  <a:lnTo>
                    <a:pt x="61" y="61"/>
                  </a:lnTo>
                  <a:lnTo>
                    <a:pt x="0" y="61"/>
                  </a:lnTo>
                  <a:lnTo>
                    <a:pt x="31"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85">
              <a:extLst>
                <a:ext uri="{FF2B5EF4-FFF2-40B4-BE49-F238E27FC236}">
                  <a16:creationId xmlns:a16="http://schemas.microsoft.com/office/drawing/2014/main" id="{C9D0025F-435D-1F4B-AA88-7E452C4CD4FF}"/>
                </a:ext>
              </a:extLst>
            </p:cNvPr>
            <p:cNvSpPr>
              <a:spLocks/>
            </p:cNvSpPr>
            <p:nvPr/>
          </p:nvSpPr>
          <p:spPr bwMode="auto">
            <a:xfrm>
              <a:off x="4691" y="1800"/>
              <a:ext cx="61" cy="61"/>
            </a:xfrm>
            <a:custGeom>
              <a:avLst/>
              <a:gdLst>
                <a:gd name="T0" fmla="*/ 31 w 61"/>
                <a:gd name="T1" fmla="*/ 0 h 61"/>
                <a:gd name="T2" fmla="*/ 61 w 61"/>
                <a:gd name="T3" fmla="*/ 61 h 61"/>
                <a:gd name="T4" fmla="*/ 0 w 61"/>
                <a:gd name="T5" fmla="*/ 61 h 61"/>
                <a:gd name="T6" fmla="*/ 31 w 61"/>
                <a:gd name="T7" fmla="*/ 0 h 61"/>
              </a:gdLst>
              <a:ahLst/>
              <a:cxnLst>
                <a:cxn ang="0">
                  <a:pos x="T0" y="T1"/>
                </a:cxn>
                <a:cxn ang="0">
                  <a:pos x="T2" y="T3"/>
                </a:cxn>
                <a:cxn ang="0">
                  <a:pos x="T4" y="T5"/>
                </a:cxn>
                <a:cxn ang="0">
                  <a:pos x="T6" y="T7"/>
                </a:cxn>
              </a:cxnLst>
              <a:rect l="0" t="0" r="r" b="b"/>
              <a:pathLst>
                <a:path w="61" h="61">
                  <a:moveTo>
                    <a:pt x="31" y="0"/>
                  </a:moveTo>
                  <a:lnTo>
                    <a:pt x="61" y="61"/>
                  </a:lnTo>
                  <a:lnTo>
                    <a:pt x="0" y="61"/>
                  </a:lnTo>
                  <a:lnTo>
                    <a:pt x="31"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86">
              <a:extLst>
                <a:ext uri="{FF2B5EF4-FFF2-40B4-BE49-F238E27FC236}">
                  <a16:creationId xmlns:a16="http://schemas.microsoft.com/office/drawing/2014/main" id="{8C5E639C-4169-5E4C-A435-5A48E5511CAF}"/>
                </a:ext>
              </a:extLst>
            </p:cNvPr>
            <p:cNvSpPr>
              <a:spLocks/>
            </p:cNvSpPr>
            <p:nvPr/>
          </p:nvSpPr>
          <p:spPr bwMode="auto">
            <a:xfrm>
              <a:off x="5214" y="1661"/>
              <a:ext cx="60" cy="61"/>
            </a:xfrm>
            <a:custGeom>
              <a:avLst/>
              <a:gdLst>
                <a:gd name="T0" fmla="*/ 30 w 60"/>
                <a:gd name="T1" fmla="*/ 0 h 61"/>
                <a:gd name="T2" fmla="*/ 60 w 60"/>
                <a:gd name="T3" fmla="*/ 61 h 61"/>
                <a:gd name="T4" fmla="*/ 0 w 60"/>
                <a:gd name="T5" fmla="*/ 61 h 61"/>
                <a:gd name="T6" fmla="*/ 30 w 60"/>
                <a:gd name="T7" fmla="*/ 0 h 61"/>
              </a:gdLst>
              <a:ahLst/>
              <a:cxnLst>
                <a:cxn ang="0">
                  <a:pos x="T0" y="T1"/>
                </a:cxn>
                <a:cxn ang="0">
                  <a:pos x="T2" y="T3"/>
                </a:cxn>
                <a:cxn ang="0">
                  <a:pos x="T4" y="T5"/>
                </a:cxn>
                <a:cxn ang="0">
                  <a:pos x="T6" y="T7"/>
                </a:cxn>
              </a:cxnLst>
              <a:rect l="0" t="0" r="r" b="b"/>
              <a:pathLst>
                <a:path w="60" h="61">
                  <a:moveTo>
                    <a:pt x="30" y="0"/>
                  </a:moveTo>
                  <a:lnTo>
                    <a:pt x="60" y="61"/>
                  </a:lnTo>
                  <a:lnTo>
                    <a:pt x="0" y="61"/>
                  </a:lnTo>
                  <a:lnTo>
                    <a:pt x="3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87">
              <a:extLst>
                <a:ext uri="{FF2B5EF4-FFF2-40B4-BE49-F238E27FC236}">
                  <a16:creationId xmlns:a16="http://schemas.microsoft.com/office/drawing/2014/main" id="{C0B6EC68-EFA7-3549-8F94-C249466A433C}"/>
                </a:ext>
              </a:extLst>
            </p:cNvPr>
            <p:cNvSpPr>
              <a:spLocks/>
            </p:cNvSpPr>
            <p:nvPr/>
          </p:nvSpPr>
          <p:spPr bwMode="auto">
            <a:xfrm>
              <a:off x="5214" y="1661"/>
              <a:ext cx="60" cy="61"/>
            </a:xfrm>
            <a:custGeom>
              <a:avLst/>
              <a:gdLst>
                <a:gd name="T0" fmla="*/ 30 w 60"/>
                <a:gd name="T1" fmla="*/ 0 h 61"/>
                <a:gd name="T2" fmla="*/ 60 w 60"/>
                <a:gd name="T3" fmla="*/ 61 h 61"/>
                <a:gd name="T4" fmla="*/ 0 w 60"/>
                <a:gd name="T5" fmla="*/ 61 h 61"/>
                <a:gd name="T6" fmla="*/ 30 w 60"/>
                <a:gd name="T7" fmla="*/ 0 h 61"/>
              </a:gdLst>
              <a:ahLst/>
              <a:cxnLst>
                <a:cxn ang="0">
                  <a:pos x="T0" y="T1"/>
                </a:cxn>
                <a:cxn ang="0">
                  <a:pos x="T2" y="T3"/>
                </a:cxn>
                <a:cxn ang="0">
                  <a:pos x="T4" y="T5"/>
                </a:cxn>
                <a:cxn ang="0">
                  <a:pos x="T6" y="T7"/>
                </a:cxn>
              </a:cxnLst>
              <a:rect l="0" t="0" r="r" b="b"/>
              <a:pathLst>
                <a:path w="60" h="61">
                  <a:moveTo>
                    <a:pt x="30" y="0"/>
                  </a:moveTo>
                  <a:lnTo>
                    <a:pt x="60" y="61"/>
                  </a:lnTo>
                  <a:lnTo>
                    <a:pt x="0" y="61"/>
                  </a:lnTo>
                  <a:lnTo>
                    <a:pt x="30"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Rectangle 97">
              <a:extLst>
                <a:ext uri="{FF2B5EF4-FFF2-40B4-BE49-F238E27FC236}">
                  <a16:creationId xmlns:a16="http://schemas.microsoft.com/office/drawing/2014/main" id="{2E36308C-F2B0-AB46-A18F-A0B05EF7CB4E}"/>
                </a:ext>
              </a:extLst>
            </p:cNvPr>
            <p:cNvSpPr>
              <a:spLocks noChangeArrowheads="1"/>
            </p:cNvSpPr>
            <p:nvPr/>
          </p:nvSpPr>
          <p:spPr bwMode="auto">
            <a:xfrm rot="16200000">
              <a:off x="1709" y="2135"/>
              <a:ext cx="2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1" name="Rectangle 102">
              <a:extLst>
                <a:ext uri="{FF2B5EF4-FFF2-40B4-BE49-F238E27FC236}">
                  <a16:creationId xmlns:a16="http://schemas.microsoft.com/office/drawing/2014/main" id="{7EA56884-1CAA-B945-ABE1-FA27BA567ABF}"/>
                </a:ext>
              </a:extLst>
            </p:cNvPr>
            <p:cNvSpPr>
              <a:spLocks noChangeArrowheads="1"/>
            </p:cNvSpPr>
            <p:nvPr/>
          </p:nvSpPr>
          <p:spPr bwMode="auto">
            <a:xfrm rot="16200000">
              <a:off x="1709" y="1875"/>
              <a:ext cx="2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2" name="Rectangle 106">
              <a:extLst>
                <a:ext uri="{FF2B5EF4-FFF2-40B4-BE49-F238E27FC236}">
                  <a16:creationId xmlns:a16="http://schemas.microsoft.com/office/drawing/2014/main" id="{6E6352EB-704D-994B-A9F6-B32B8BF74651}"/>
                </a:ext>
              </a:extLst>
            </p:cNvPr>
            <p:cNvSpPr>
              <a:spLocks noChangeArrowheads="1"/>
            </p:cNvSpPr>
            <p:nvPr/>
          </p:nvSpPr>
          <p:spPr bwMode="auto">
            <a:xfrm>
              <a:off x="2208" y="3462"/>
              <a:ext cx="8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1</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3" name="Rectangle 107">
              <a:extLst>
                <a:ext uri="{FF2B5EF4-FFF2-40B4-BE49-F238E27FC236}">
                  <a16:creationId xmlns:a16="http://schemas.microsoft.com/office/drawing/2014/main" id="{3AA8E1F5-A9C7-3E45-98E1-409C6D9367D7}"/>
                </a:ext>
              </a:extLst>
            </p:cNvPr>
            <p:cNvSpPr>
              <a:spLocks noChangeArrowheads="1"/>
            </p:cNvSpPr>
            <p:nvPr/>
          </p:nvSpPr>
          <p:spPr bwMode="auto">
            <a:xfrm>
              <a:off x="2600" y="3462"/>
              <a:ext cx="8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4</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4" name="Rectangle 108">
              <a:extLst>
                <a:ext uri="{FF2B5EF4-FFF2-40B4-BE49-F238E27FC236}">
                  <a16:creationId xmlns:a16="http://schemas.microsoft.com/office/drawing/2014/main" id="{74E8A966-9731-A149-9131-7C74740AC798}"/>
                </a:ext>
              </a:extLst>
            </p:cNvPr>
            <p:cNvSpPr>
              <a:spLocks noChangeArrowheads="1"/>
            </p:cNvSpPr>
            <p:nvPr/>
          </p:nvSpPr>
          <p:spPr bwMode="auto">
            <a:xfrm>
              <a:off x="3123" y="3450"/>
              <a:ext cx="8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8</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5" name="Rectangle 109">
              <a:extLst>
                <a:ext uri="{FF2B5EF4-FFF2-40B4-BE49-F238E27FC236}">
                  <a16:creationId xmlns:a16="http://schemas.microsoft.com/office/drawing/2014/main" id="{0E1C899B-08ED-0E4F-91C8-35EBA1533861}"/>
                </a:ext>
              </a:extLst>
            </p:cNvPr>
            <p:cNvSpPr>
              <a:spLocks noChangeArrowheads="1"/>
            </p:cNvSpPr>
            <p:nvPr/>
          </p:nvSpPr>
          <p:spPr bwMode="auto">
            <a:xfrm>
              <a:off x="3602" y="3462"/>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12</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6" name="Rectangle 110">
              <a:extLst>
                <a:ext uri="{FF2B5EF4-FFF2-40B4-BE49-F238E27FC236}">
                  <a16:creationId xmlns:a16="http://schemas.microsoft.com/office/drawing/2014/main" id="{23BC3B55-AC00-C84F-B6C6-43DCA0231E5B}"/>
                </a:ext>
              </a:extLst>
            </p:cNvPr>
            <p:cNvSpPr>
              <a:spLocks noChangeArrowheads="1"/>
            </p:cNvSpPr>
            <p:nvPr/>
          </p:nvSpPr>
          <p:spPr bwMode="auto">
            <a:xfrm>
              <a:off x="4125" y="3462"/>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16</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7" name="Rectangle 111">
              <a:extLst>
                <a:ext uri="{FF2B5EF4-FFF2-40B4-BE49-F238E27FC236}">
                  <a16:creationId xmlns:a16="http://schemas.microsoft.com/office/drawing/2014/main" id="{444BE01B-E595-324E-8C74-65205D291437}"/>
                </a:ext>
              </a:extLst>
            </p:cNvPr>
            <p:cNvSpPr>
              <a:spLocks noChangeArrowheads="1"/>
            </p:cNvSpPr>
            <p:nvPr/>
          </p:nvSpPr>
          <p:spPr bwMode="auto">
            <a:xfrm>
              <a:off x="4647" y="3462"/>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20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8" name="Rectangle 112">
              <a:extLst>
                <a:ext uri="{FF2B5EF4-FFF2-40B4-BE49-F238E27FC236}">
                  <a16:creationId xmlns:a16="http://schemas.microsoft.com/office/drawing/2014/main" id="{CCA367BF-E114-F745-B0B6-9EA26E7CEA0E}"/>
                </a:ext>
              </a:extLst>
            </p:cNvPr>
            <p:cNvSpPr>
              <a:spLocks noChangeArrowheads="1"/>
            </p:cNvSpPr>
            <p:nvPr/>
          </p:nvSpPr>
          <p:spPr bwMode="auto">
            <a:xfrm>
              <a:off x="5169" y="3462"/>
              <a:ext cx="1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24</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19" name="Rectangle 113">
              <a:extLst>
                <a:ext uri="{FF2B5EF4-FFF2-40B4-BE49-F238E27FC236}">
                  <a16:creationId xmlns:a16="http://schemas.microsoft.com/office/drawing/2014/main" id="{C9914EC7-F094-DA48-88FD-D8D2826C9857}"/>
                </a:ext>
              </a:extLst>
            </p:cNvPr>
            <p:cNvSpPr>
              <a:spLocks noChangeArrowheads="1"/>
            </p:cNvSpPr>
            <p:nvPr/>
          </p:nvSpPr>
          <p:spPr bwMode="auto">
            <a:xfrm>
              <a:off x="3123" y="2237"/>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120" name="Rectangle 114">
              <a:extLst>
                <a:ext uri="{FF2B5EF4-FFF2-40B4-BE49-F238E27FC236}">
                  <a16:creationId xmlns:a16="http://schemas.microsoft.com/office/drawing/2014/main" id="{485F4477-CB4E-DF41-B6EC-C120D6819E2D}"/>
                </a:ext>
              </a:extLst>
            </p:cNvPr>
            <p:cNvSpPr>
              <a:spLocks noChangeArrowheads="1"/>
            </p:cNvSpPr>
            <p:nvPr/>
          </p:nvSpPr>
          <p:spPr bwMode="auto">
            <a:xfrm>
              <a:off x="3706" y="2229"/>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121" name="Rectangle 115">
              <a:extLst>
                <a:ext uri="{FF2B5EF4-FFF2-40B4-BE49-F238E27FC236}">
                  <a16:creationId xmlns:a16="http://schemas.microsoft.com/office/drawing/2014/main" id="{1DE1E7C1-744E-9A49-90D9-4AE91DBEC0AC}"/>
                </a:ext>
              </a:extLst>
            </p:cNvPr>
            <p:cNvSpPr>
              <a:spLocks noChangeArrowheads="1"/>
            </p:cNvSpPr>
            <p:nvPr/>
          </p:nvSpPr>
          <p:spPr bwMode="auto">
            <a:xfrm>
              <a:off x="3645" y="2148"/>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122" name="Rectangle 116">
              <a:extLst>
                <a:ext uri="{FF2B5EF4-FFF2-40B4-BE49-F238E27FC236}">
                  <a16:creationId xmlns:a16="http://schemas.microsoft.com/office/drawing/2014/main" id="{2A066678-FB37-2841-B0C6-5CD1E0149404}"/>
                </a:ext>
              </a:extLst>
            </p:cNvPr>
            <p:cNvSpPr>
              <a:spLocks noChangeArrowheads="1"/>
            </p:cNvSpPr>
            <p:nvPr/>
          </p:nvSpPr>
          <p:spPr bwMode="auto">
            <a:xfrm>
              <a:off x="4181" y="2253"/>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123" name="Rectangle 117">
              <a:extLst>
                <a:ext uri="{FF2B5EF4-FFF2-40B4-BE49-F238E27FC236}">
                  <a16:creationId xmlns:a16="http://schemas.microsoft.com/office/drawing/2014/main" id="{29FF412E-05B0-E142-BFC7-0A78BE473517}"/>
                </a:ext>
              </a:extLst>
            </p:cNvPr>
            <p:cNvSpPr>
              <a:spLocks noChangeArrowheads="1"/>
            </p:cNvSpPr>
            <p:nvPr/>
          </p:nvSpPr>
          <p:spPr bwMode="auto">
            <a:xfrm>
              <a:off x="4178" y="2029"/>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124" name="Rectangle 118">
              <a:extLst>
                <a:ext uri="{FF2B5EF4-FFF2-40B4-BE49-F238E27FC236}">
                  <a16:creationId xmlns:a16="http://schemas.microsoft.com/office/drawing/2014/main" id="{FC54E9B7-DD8D-EC4D-984A-BE4447B81FC9}"/>
                </a:ext>
              </a:extLst>
            </p:cNvPr>
            <p:cNvSpPr>
              <a:spLocks noChangeArrowheads="1"/>
            </p:cNvSpPr>
            <p:nvPr/>
          </p:nvSpPr>
          <p:spPr bwMode="auto">
            <a:xfrm>
              <a:off x="4703" y="1987"/>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125" name="Rectangle 119">
              <a:extLst>
                <a:ext uri="{FF2B5EF4-FFF2-40B4-BE49-F238E27FC236}">
                  <a16:creationId xmlns:a16="http://schemas.microsoft.com/office/drawing/2014/main" id="{E1A6C7A1-E429-464C-BC9C-7752FCCF75FF}"/>
                </a:ext>
              </a:extLst>
            </p:cNvPr>
            <p:cNvSpPr>
              <a:spLocks noChangeArrowheads="1"/>
            </p:cNvSpPr>
            <p:nvPr/>
          </p:nvSpPr>
          <p:spPr bwMode="auto">
            <a:xfrm>
              <a:off x="4690" y="2271"/>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EC5E24"/>
                  </a:solidFill>
                  <a:effectLst/>
                  <a:uLnTx/>
                  <a:uFillTx/>
                  <a:latin typeface="Calibri" panose="020F0502020204030204"/>
                  <a:ea typeface="+mn-ea"/>
                  <a:cs typeface="+mn-cs"/>
                </a:rPr>
                <a:t>*</a:t>
              </a:r>
            </a:p>
          </p:txBody>
        </p:sp>
        <p:sp>
          <p:nvSpPr>
            <p:cNvPr id="126" name="Rectangle 120">
              <a:extLst>
                <a:ext uri="{FF2B5EF4-FFF2-40B4-BE49-F238E27FC236}">
                  <a16:creationId xmlns:a16="http://schemas.microsoft.com/office/drawing/2014/main" id="{B949ECC9-7CAD-C64E-991D-C56DB3CE596D}"/>
                </a:ext>
              </a:extLst>
            </p:cNvPr>
            <p:cNvSpPr>
              <a:spLocks noChangeArrowheads="1"/>
            </p:cNvSpPr>
            <p:nvPr/>
          </p:nvSpPr>
          <p:spPr bwMode="auto">
            <a:xfrm>
              <a:off x="5280" y="1779"/>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p>
          </p:txBody>
        </p:sp>
        <p:sp>
          <p:nvSpPr>
            <p:cNvPr id="127" name="Rectangle 121">
              <a:extLst>
                <a:ext uri="{FF2B5EF4-FFF2-40B4-BE49-F238E27FC236}">
                  <a16:creationId xmlns:a16="http://schemas.microsoft.com/office/drawing/2014/main" id="{EA71BAD8-0830-A043-B31F-8F19D4ABE4DA}"/>
                </a:ext>
              </a:extLst>
            </p:cNvPr>
            <p:cNvSpPr>
              <a:spLocks noChangeArrowheads="1"/>
            </p:cNvSpPr>
            <p:nvPr/>
          </p:nvSpPr>
          <p:spPr bwMode="auto">
            <a:xfrm>
              <a:off x="5214" y="1895"/>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a:ea typeface="+mn-ea"/>
                  <a:cs typeface="+mn-cs"/>
                </a:rPr>
                <a:t>*</a:t>
              </a:r>
            </a:p>
          </p:txBody>
        </p:sp>
        <p:sp>
          <p:nvSpPr>
            <p:cNvPr id="128" name="Rectangle 122">
              <a:extLst>
                <a:ext uri="{FF2B5EF4-FFF2-40B4-BE49-F238E27FC236}">
                  <a16:creationId xmlns:a16="http://schemas.microsoft.com/office/drawing/2014/main" id="{A8AF53AC-76FC-044A-8912-6F8CAEF94276}"/>
                </a:ext>
              </a:extLst>
            </p:cNvPr>
            <p:cNvSpPr>
              <a:spLocks noChangeArrowheads="1"/>
            </p:cNvSpPr>
            <p:nvPr/>
          </p:nvSpPr>
          <p:spPr bwMode="auto">
            <a:xfrm>
              <a:off x="3124" y="2470"/>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129" name="Rectangle 123">
              <a:extLst>
                <a:ext uri="{FF2B5EF4-FFF2-40B4-BE49-F238E27FC236}">
                  <a16:creationId xmlns:a16="http://schemas.microsoft.com/office/drawing/2014/main" id="{1173D96D-AF84-F048-8B58-15433AF14CF6}"/>
                </a:ext>
              </a:extLst>
            </p:cNvPr>
            <p:cNvSpPr>
              <a:spLocks noChangeArrowheads="1"/>
            </p:cNvSpPr>
            <p:nvPr/>
          </p:nvSpPr>
          <p:spPr bwMode="auto">
            <a:xfrm>
              <a:off x="5217" y="1520"/>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a:ea typeface="+mn-ea"/>
                  <a:cs typeface="+mn-cs"/>
                </a:rPr>
                <a:t>†</a:t>
              </a:r>
            </a:p>
          </p:txBody>
        </p:sp>
        <p:sp>
          <p:nvSpPr>
            <p:cNvPr id="130" name="Rectangle 124">
              <a:extLst>
                <a:ext uri="{FF2B5EF4-FFF2-40B4-BE49-F238E27FC236}">
                  <a16:creationId xmlns:a16="http://schemas.microsoft.com/office/drawing/2014/main" id="{6152B021-869D-4E4B-A9BA-180A0EB5D38F}"/>
                </a:ext>
              </a:extLst>
            </p:cNvPr>
            <p:cNvSpPr>
              <a:spLocks noChangeArrowheads="1"/>
            </p:cNvSpPr>
            <p:nvPr/>
          </p:nvSpPr>
          <p:spPr bwMode="auto">
            <a:xfrm>
              <a:off x="5276" y="1621"/>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a:ea typeface="+mn-ea"/>
                  <a:cs typeface="+mn-cs"/>
                </a:rPr>
                <a:t>†</a:t>
              </a:r>
            </a:p>
          </p:txBody>
        </p:sp>
        <p:sp>
          <p:nvSpPr>
            <p:cNvPr id="131" name="Rectangle 125">
              <a:extLst>
                <a:ext uri="{FF2B5EF4-FFF2-40B4-BE49-F238E27FC236}">
                  <a16:creationId xmlns:a16="http://schemas.microsoft.com/office/drawing/2014/main" id="{C68C01CA-B295-DF4F-812C-DB1E2F0EC57F}"/>
                </a:ext>
              </a:extLst>
            </p:cNvPr>
            <p:cNvSpPr>
              <a:spLocks noChangeArrowheads="1"/>
            </p:cNvSpPr>
            <p:nvPr/>
          </p:nvSpPr>
          <p:spPr bwMode="auto">
            <a:xfrm>
              <a:off x="4690" y="1660"/>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132" name="Rectangle 126">
              <a:extLst>
                <a:ext uri="{FF2B5EF4-FFF2-40B4-BE49-F238E27FC236}">
                  <a16:creationId xmlns:a16="http://schemas.microsoft.com/office/drawing/2014/main" id="{39CACA6C-5A47-764A-BB59-CEE6CBA8AC8E}"/>
                </a:ext>
              </a:extLst>
            </p:cNvPr>
            <p:cNvSpPr>
              <a:spLocks noChangeArrowheads="1"/>
            </p:cNvSpPr>
            <p:nvPr/>
          </p:nvSpPr>
          <p:spPr bwMode="auto">
            <a:xfrm>
              <a:off x="4756" y="1899"/>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133" name="Rectangle 127">
              <a:extLst>
                <a:ext uri="{FF2B5EF4-FFF2-40B4-BE49-F238E27FC236}">
                  <a16:creationId xmlns:a16="http://schemas.microsoft.com/office/drawing/2014/main" id="{54E8A5C6-5F5D-9546-9A37-AB75E0C52DFB}"/>
                </a:ext>
              </a:extLst>
            </p:cNvPr>
            <p:cNvSpPr>
              <a:spLocks noChangeArrowheads="1"/>
            </p:cNvSpPr>
            <p:nvPr/>
          </p:nvSpPr>
          <p:spPr bwMode="auto">
            <a:xfrm>
              <a:off x="4168" y="1725"/>
              <a:ext cx="6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grpSp>
      <p:sp>
        <p:nvSpPr>
          <p:cNvPr id="17" name="TextBox 16">
            <a:extLst>
              <a:ext uri="{FF2B5EF4-FFF2-40B4-BE49-F238E27FC236}">
                <a16:creationId xmlns:a16="http://schemas.microsoft.com/office/drawing/2014/main" id="{F0C6D32D-838A-B249-B03B-8047AF3EC619}"/>
              </a:ext>
            </a:extLst>
          </p:cNvPr>
          <p:cNvSpPr txBox="1"/>
          <p:nvPr/>
        </p:nvSpPr>
        <p:spPr>
          <a:xfrm rot="16200000">
            <a:off x="-641785" y="2946760"/>
            <a:ext cx="2743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0F0F"/>
                </a:solidFill>
                <a:effectLst/>
                <a:uLnTx/>
                <a:uFillTx/>
                <a:latin typeface="Calibri" panose="020F0502020204030204"/>
                <a:ea typeface="+mn-ea"/>
                <a:cs typeface="+mn-cs"/>
              </a:rPr>
              <a:t>Response rate (%)</a:t>
            </a:r>
          </a:p>
        </p:txBody>
      </p:sp>
      <p:grpSp>
        <p:nvGrpSpPr>
          <p:cNvPr id="4" name="Group 3">
            <a:extLst>
              <a:ext uri="{FF2B5EF4-FFF2-40B4-BE49-F238E27FC236}">
                <a16:creationId xmlns:a16="http://schemas.microsoft.com/office/drawing/2014/main" id="{08160649-AE14-49AA-AB32-151A933C7265}"/>
              </a:ext>
            </a:extLst>
          </p:cNvPr>
          <p:cNvGrpSpPr/>
          <p:nvPr/>
        </p:nvGrpSpPr>
        <p:grpSpPr>
          <a:xfrm>
            <a:off x="1211028" y="4971917"/>
            <a:ext cx="1701195" cy="985954"/>
            <a:chOff x="1211028" y="4971917"/>
            <a:chExt cx="1701195" cy="985954"/>
          </a:xfrm>
        </p:grpSpPr>
        <p:sp>
          <p:nvSpPr>
            <p:cNvPr id="19" name="Rectangle 101">
              <a:extLst>
                <a:ext uri="{FF2B5EF4-FFF2-40B4-BE49-F238E27FC236}">
                  <a16:creationId xmlns:a16="http://schemas.microsoft.com/office/drawing/2014/main" id="{1ADDC5AB-0377-BD4A-990C-9E94875FD319}"/>
                </a:ext>
              </a:extLst>
            </p:cNvPr>
            <p:cNvSpPr>
              <a:spLocks noChangeArrowheads="1"/>
            </p:cNvSpPr>
            <p:nvPr/>
          </p:nvSpPr>
          <p:spPr bwMode="auto">
            <a:xfrm>
              <a:off x="1407002" y="4971917"/>
              <a:ext cx="14266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200 mg q4w (n=78)</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Line 102">
              <a:extLst>
                <a:ext uri="{FF2B5EF4-FFF2-40B4-BE49-F238E27FC236}">
                  <a16:creationId xmlns:a16="http://schemas.microsoft.com/office/drawing/2014/main" id="{104E77DF-2760-5A4E-BB2A-6B766F179737}"/>
                </a:ext>
              </a:extLst>
            </p:cNvPr>
            <p:cNvSpPr>
              <a:spLocks noChangeShapeType="1"/>
            </p:cNvSpPr>
            <p:nvPr/>
          </p:nvSpPr>
          <p:spPr bwMode="auto">
            <a:xfrm>
              <a:off x="1211028" y="5064250"/>
              <a:ext cx="164592" cy="0"/>
            </a:xfrm>
            <a:prstGeom prst="line">
              <a:avLst/>
            </a:prstGeom>
            <a:noFill/>
            <a:ln w="19050" cap="flat">
              <a:solidFill>
                <a:srgbClr val="0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03">
              <a:extLst>
                <a:ext uri="{FF2B5EF4-FFF2-40B4-BE49-F238E27FC236}">
                  <a16:creationId xmlns:a16="http://schemas.microsoft.com/office/drawing/2014/main" id="{8DEBAEAC-07AD-8249-A4D2-0EFF870BAF38}"/>
                </a:ext>
              </a:extLst>
            </p:cNvPr>
            <p:cNvSpPr>
              <a:spLocks/>
            </p:cNvSpPr>
            <p:nvPr/>
          </p:nvSpPr>
          <p:spPr bwMode="auto">
            <a:xfrm>
              <a:off x="1252040" y="5022376"/>
              <a:ext cx="82568" cy="83748"/>
            </a:xfrm>
            <a:custGeom>
              <a:avLst/>
              <a:gdLst>
                <a:gd name="T0" fmla="*/ 40 w 81"/>
                <a:gd name="T1" fmla="*/ 0 h 81"/>
                <a:gd name="T2" fmla="*/ 81 w 81"/>
                <a:gd name="T3" fmla="*/ 81 h 81"/>
                <a:gd name="T4" fmla="*/ 0 w 81"/>
                <a:gd name="T5" fmla="*/ 81 h 81"/>
                <a:gd name="T6" fmla="*/ 40 w 81"/>
                <a:gd name="T7" fmla="*/ 0 h 81"/>
              </a:gdLst>
              <a:ahLst/>
              <a:cxnLst>
                <a:cxn ang="0">
                  <a:pos x="T0" y="T1"/>
                </a:cxn>
                <a:cxn ang="0">
                  <a:pos x="T2" y="T3"/>
                </a:cxn>
                <a:cxn ang="0">
                  <a:pos x="T4" y="T5"/>
                </a:cxn>
                <a:cxn ang="0">
                  <a:pos x="T6" y="T7"/>
                </a:cxn>
              </a:cxnLst>
              <a:rect l="0" t="0" r="r" b="b"/>
              <a:pathLst>
                <a:path w="81" h="81">
                  <a:moveTo>
                    <a:pt x="40" y="0"/>
                  </a:moveTo>
                  <a:lnTo>
                    <a:pt x="81" y="81"/>
                  </a:lnTo>
                  <a:lnTo>
                    <a:pt x="0" y="81"/>
                  </a:lnTo>
                  <a:lnTo>
                    <a:pt x="4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105">
              <a:extLst>
                <a:ext uri="{FF2B5EF4-FFF2-40B4-BE49-F238E27FC236}">
                  <a16:creationId xmlns:a16="http://schemas.microsoft.com/office/drawing/2014/main" id="{3F832DE6-D850-9A4A-89BF-0FEC27AE202B}"/>
                </a:ext>
              </a:extLst>
            </p:cNvPr>
            <p:cNvSpPr>
              <a:spLocks noChangeArrowheads="1"/>
            </p:cNvSpPr>
            <p:nvPr/>
          </p:nvSpPr>
          <p:spPr bwMode="auto">
            <a:xfrm>
              <a:off x="1407002" y="5172239"/>
              <a:ext cx="15052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200 mg q12w (n=79)</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Line 106">
              <a:extLst>
                <a:ext uri="{FF2B5EF4-FFF2-40B4-BE49-F238E27FC236}">
                  <a16:creationId xmlns:a16="http://schemas.microsoft.com/office/drawing/2014/main" id="{1C7E64B6-522F-DC43-B904-17EC243AB69A}"/>
                </a:ext>
              </a:extLst>
            </p:cNvPr>
            <p:cNvSpPr>
              <a:spLocks noChangeShapeType="1"/>
            </p:cNvSpPr>
            <p:nvPr/>
          </p:nvSpPr>
          <p:spPr bwMode="auto">
            <a:xfrm>
              <a:off x="1211028" y="5260278"/>
              <a:ext cx="164592" cy="0"/>
            </a:xfrm>
            <a:prstGeom prst="line">
              <a:avLst/>
            </a:prstGeom>
            <a:noFill/>
            <a:ln w="19050" cap="flat">
              <a:solidFill>
                <a:srgbClr val="0074B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07">
              <a:extLst>
                <a:ext uri="{FF2B5EF4-FFF2-40B4-BE49-F238E27FC236}">
                  <a16:creationId xmlns:a16="http://schemas.microsoft.com/office/drawing/2014/main" id="{62039D76-1E52-8748-93C1-ADC2D7268D61}"/>
                </a:ext>
              </a:extLst>
            </p:cNvPr>
            <p:cNvSpPr>
              <a:spLocks/>
            </p:cNvSpPr>
            <p:nvPr/>
          </p:nvSpPr>
          <p:spPr bwMode="auto">
            <a:xfrm>
              <a:off x="1252040" y="5218404"/>
              <a:ext cx="82568" cy="83748"/>
            </a:xfrm>
            <a:custGeom>
              <a:avLst/>
              <a:gdLst>
                <a:gd name="T0" fmla="*/ 0 w 81"/>
                <a:gd name="T1" fmla="*/ 0 h 81"/>
                <a:gd name="T2" fmla="*/ 81 w 81"/>
                <a:gd name="T3" fmla="*/ 0 h 81"/>
                <a:gd name="T4" fmla="*/ 40 w 81"/>
                <a:gd name="T5" fmla="*/ 81 h 81"/>
                <a:gd name="T6" fmla="*/ 0 w 81"/>
                <a:gd name="T7" fmla="*/ 0 h 81"/>
              </a:gdLst>
              <a:ahLst/>
              <a:cxnLst>
                <a:cxn ang="0">
                  <a:pos x="T0" y="T1"/>
                </a:cxn>
                <a:cxn ang="0">
                  <a:pos x="T2" y="T3"/>
                </a:cxn>
                <a:cxn ang="0">
                  <a:pos x="T4" y="T5"/>
                </a:cxn>
                <a:cxn ang="0">
                  <a:pos x="T6" y="T7"/>
                </a:cxn>
              </a:cxnLst>
              <a:rect l="0" t="0" r="r" b="b"/>
              <a:pathLst>
                <a:path w="81" h="81">
                  <a:moveTo>
                    <a:pt x="0" y="0"/>
                  </a:moveTo>
                  <a:lnTo>
                    <a:pt x="81" y="0"/>
                  </a:lnTo>
                  <a:lnTo>
                    <a:pt x="40" y="8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109">
              <a:extLst>
                <a:ext uri="{FF2B5EF4-FFF2-40B4-BE49-F238E27FC236}">
                  <a16:creationId xmlns:a16="http://schemas.microsoft.com/office/drawing/2014/main" id="{FE6866C5-C2EB-3447-AC12-F46FD052F18F}"/>
                </a:ext>
              </a:extLst>
            </p:cNvPr>
            <p:cNvSpPr>
              <a:spLocks noChangeArrowheads="1"/>
            </p:cNvSpPr>
            <p:nvPr/>
          </p:nvSpPr>
          <p:spPr bwMode="auto">
            <a:xfrm>
              <a:off x="1407002" y="5372561"/>
              <a:ext cx="15052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100 mg q12w (n=77)</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Line 110">
              <a:extLst>
                <a:ext uri="{FF2B5EF4-FFF2-40B4-BE49-F238E27FC236}">
                  <a16:creationId xmlns:a16="http://schemas.microsoft.com/office/drawing/2014/main" id="{B60EC177-7EC3-A942-A428-C3CF2B8F0CE3}"/>
                </a:ext>
              </a:extLst>
            </p:cNvPr>
            <p:cNvSpPr>
              <a:spLocks noChangeShapeType="1"/>
            </p:cNvSpPr>
            <p:nvPr/>
          </p:nvSpPr>
          <p:spPr bwMode="auto">
            <a:xfrm>
              <a:off x="1211028" y="5464889"/>
              <a:ext cx="164592" cy="0"/>
            </a:xfrm>
            <a:prstGeom prst="line">
              <a:avLst/>
            </a:prstGeom>
            <a:noFill/>
            <a:ln w="19050" cap="flat">
              <a:solidFill>
                <a:srgbClr val="6299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val 111">
              <a:extLst>
                <a:ext uri="{FF2B5EF4-FFF2-40B4-BE49-F238E27FC236}">
                  <a16:creationId xmlns:a16="http://schemas.microsoft.com/office/drawing/2014/main" id="{A7342B5E-E857-0E40-9E53-EA9463931547}"/>
                </a:ext>
              </a:extLst>
            </p:cNvPr>
            <p:cNvSpPr>
              <a:spLocks noChangeArrowheads="1"/>
            </p:cNvSpPr>
            <p:nvPr/>
          </p:nvSpPr>
          <p:spPr bwMode="auto">
            <a:xfrm>
              <a:off x="1256748" y="5428422"/>
              <a:ext cx="73152" cy="73152"/>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113">
              <a:extLst>
                <a:ext uri="{FF2B5EF4-FFF2-40B4-BE49-F238E27FC236}">
                  <a16:creationId xmlns:a16="http://schemas.microsoft.com/office/drawing/2014/main" id="{EAC8D1BC-2DEB-EF40-A75B-90AAFCFB2CD3}"/>
                </a:ext>
              </a:extLst>
            </p:cNvPr>
            <p:cNvSpPr>
              <a:spLocks noChangeArrowheads="1"/>
            </p:cNvSpPr>
            <p:nvPr/>
          </p:nvSpPr>
          <p:spPr bwMode="auto">
            <a:xfrm>
              <a:off x="1407002" y="5572883"/>
              <a:ext cx="14266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20 mg q12w (n=78)</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Line 114">
              <a:extLst>
                <a:ext uri="{FF2B5EF4-FFF2-40B4-BE49-F238E27FC236}">
                  <a16:creationId xmlns:a16="http://schemas.microsoft.com/office/drawing/2014/main" id="{D7A3E63B-9EFD-DC49-A982-23E75B5D253F}"/>
                </a:ext>
              </a:extLst>
            </p:cNvPr>
            <p:cNvSpPr>
              <a:spLocks noChangeShapeType="1"/>
            </p:cNvSpPr>
            <p:nvPr/>
          </p:nvSpPr>
          <p:spPr bwMode="auto">
            <a:xfrm>
              <a:off x="1211028" y="5657406"/>
              <a:ext cx="164592" cy="0"/>
            </a:xfrm>
            <a:prstGeom prst="line">
              <a:avLst/>
            </a:prstGeom>
            <a:noFill/>
            <a:ln w="19050" cap="flat">
              <a:solidFill>
                <a:srgbClr val="EC5E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115">
              <a:extLst>
                <a:ext uri="{FF2B5EF4-FFF2-40B4-BE49-F238E27FC236}">
                  <a16:creationId xmlns:a16="http://schemas.microsoft.com/office/drawing/2014/main" id="{0C3EDFFC-2D51-F94B-9776-E63093AC983E}"/>
                </a:ext>
              </a:extLst>
            </p:cNvPr>
            <p:cNvSpPr>
              <a:spLocks noChangeArrowheads="1"/>
            </p:cNvSpPr>
            <p:nvPr/>
          </p:nvSpPr>
          <p:spPr bwMode="auto">
            <a:xfrm>
              <a:off x="1256748" y="5620587"/>
              <a:ext cx="73152" cy="73152"/>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117">
              <a:extLst>
                <a:ext uri="{FF2B5EF4-FFF2-40B4-BE49-F238E27FC236}">
                  <a16:creationId xmlns:a16="http://schemas.microsoft.com/office/drawing/2014/main" id="{EBC05E5E-A0FA-D542-82B1-BA70DFE8557E}"/>
                </a:ext>
              </a:extLst>
            </p:cNvPr>
            <p:cNvSpPr>
              <a:spLocks noChangeArrowheads="1"/>
            </p:cNvSpPr>
            <p:nvPr/>
          </p:nvSpPr>
          <p:spPr bwMode="auto">
            <a:xfrm>
              <a:off x="1407002" y="5773205"/>
              <a:ext cx="10130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PBO q4w (n=79)</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Line 118">
              <a:extLst>
                <a:ext uri="{FF2B5EF4-FFF2-40B4-BE49-F238E27FC236}">
                  <a16:creationId xmlns:a16="http://schemas.microsoft.com/office/drawing/2014/main" id="{5C78C280-8AFC-DC48-B832-02D845FF72E7}"/>
                </a:ext>
              </a:extLst>
            </p:cNvPr>
            <p:cNvSpPr>
              <a:spLocks noChangeShapeType="1"/>
            </p:cNvSpPr>
            <p:nvPr/>
          </p:nvSpPr>
          <p:spPr bwMode="auto">
            <a:xfrm>
              <a:off x="1211028" y="5860468"/>
              <a:ext cx="164592" cy="0"/>
            </a:xfrm>
            <a:prstGeom prst="line">
              <a:avLst/>
            </a:prstGeom>
            <a:noFill/>
            <a:ln w="1905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val 119">
              <a:extLst>
                <a:ext uri="{FF2B5EF4-FFF2-40B4-BE49-F238E27FC236}">
                  <a16:creationId xmlns:a16="http://schemas.microsoft.com/office/drawing/2014/main" id="{E13D48E6-27BE-C842-B74F-953B2976BF94}"/>
                </a:ext>
              </a:extLst>
            </p:cNvPr>
            <p:cNvSpPr>
              <a:spLocks noChangeArrowheads="1"/>
            </p:cNvSpPr>
            <p:nvPr/>
          </p:nvSpPr>
          <p:spPr bwMode="auto">
            <a:xfrm>
              <a:off x="1247604" y="5809089"/>
              <a:ext cx="91440" cy="91440"/>
            </a:xfrm>
            <a:prstGeom prst="mathMultiply">
              <a:avLst/>
            </a:prstGeom>
            <a:solidFill>
              <a:schemeClr val="bg1">
                <a:lumMod val="50000"/>
              </a:schemeClr>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4" name="Content Placeholder 2">
            <a:extLst>
              <a:ext uri="{FF2B5EF4-FFF2-40B4-BE49-F238E27FC236}">
                <a16:creationId xmlns:a16="http://schemas.microsoft.com/office/drawing/2014/main" id="{94849B94-4C5E-444D-A634-B536F0E966AB}"/>
              </a:ext>
            </a:extLst>
          </p:cNvPr>
          <p:cNvSpPr txBox="1">
            <a:spLocks/>
          </p:cNvSpPr>
          <p:nvPr/>
        </p:nvSpPr>
        <p:spPr>
          <a:xfrm>
            <a:off x="1218935" y="1356099"/>
            <a:ext cx="3657600" cy="360040"/>
          </a:xfrm>
          <a:prstGeom prst="rect">
            <a:avLst/>
          </a:prstGeom>
        </p:spPr>
        <p:txBody>
          <a:bodyPr vert="horz" lIns="91440" tIns="45720" rIns="91440" bIns="45720" rtlCol="0" anchor="ctr">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1" indent="0" algn="ctr" defTabSz="685800" rtl="0" eaLnBrk="1" fontAlgn="auto" latinLnBrk="0" hangingPunct="1">
              <a:lnSpc>
                <a:spcPct val="100000"/>
              </a:lnSpc>
              <a:spcBef>
                <a:spcPts val="600"/>
              </a:spcBef>
              <a:spcAft>
                <a:spcPts val="0"/>
              </a:spcAft>
              <a:buClr>
                <a:srgbClr val="C00000"/>
              </a:buClr>
              <a:buSzTx/>
              <a:buFont typeface="Arial" pitchFamily="34" charset="0"/>
              <a:buNone/>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Primary endpoint: ACR20 at Week 24</a:t>
            </a:r>
            <a:endPar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35" name="Group 134">
            <a:extLst>
              <a:ext uri="{FF2B5EF4-FFF2-40B4-BE49-F238E27FC236}">
                <a16:creationId xmlns:a16="http://schemas.microsoft.com/office/drawing/2014/main" id="{D7E62734-9439-F049-8D78-65ACEC2B0715}"/>
              </a:ext>
            </a:extLst>
          </p:cNvPr>
          <p:cNvGrpSpPr/>
          <p:nvPr/>
        </p:nvGrpSpPr>
        <p:grpSpPr>
          <a:xfrm>
            <a:off x="6363429" y="179760"/>
            <a:ext cx="5026412" cy="3017116"/>
            <a:chOff x="3897501" y="3848958"/>
            <a:chExt cx="3685884" cy="2106909"/>
          </a:xfrm>
        </p:grpSpPr>
        <p:sp>
          <p:nvSpPr>
            <p:cNvPr id="136" name="TextBox 135">
              <a:extLst>
                <a:ext uri="{FF2B5EF4-FFF2-40B4-BE49-F238E27FC236}">
                  <a16:creationId xmlns:a16="http://schemas.microsoft.com/office/drawing/2014/main" id="{9CD7F916-6B5E-0E4C-874F-34542EBB9B08}"/>
                </a:ext>
              </a:extLst>
            </p:cNvPr>
            <p:cNvSpPr txBox="1"/>
            <p:nvPr/>
          </p:nvSpPr>
          <p:spPr>
            <a:xfrm>
              <a:off x="7281645" y="4548088"/>
              <a:ext cx="301740" cy="127709"/>
            </a:xfrm>
            <a:prstGeom prst="rect">
              <a:avLst/>
            </a:prstGeom>
            <a:solidFill>
              <a:srgbClr val="000080"/>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52.6</a:t>
              </a:r>
            </a:p>
          </p:txBody>
        </p:sp>
        <p:sp>
          <p:nvSpPr>
            <p:cNvPr id="137" name="TextBox 136">
              <a:extLst>
                <a:ext uri="{FF2B5EF4-FFF2-40B4-BE49-F238E27FC236}">
                  <a16:creationId xmlns:a16="http://schemas.microsoft.com/office/drawing/2014/main" id="{EB09A6D9-4073-524C-8118-F5DC655F6F50}"/>
                </a:ext>
              </a:extLst>
            </p:cNvPr>
            <p:cNvSpPr txBox="1"/>
            <p:nvPr/>
          </p:nvSpPr>
          <p:spPr>
            <a:xfrm>
              <a:off x="7281645" y="4703799"/>
              <a:ext cx="301740" cy="127709"/>
            </a:xfrm>
            <a:prstGeom prst="rect">
              <a:avLst/>
            </a:prstGeom>
            <a:solidFill>
              <a:srgbClr val="0074BC"/>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50.6</a:t>
              </a:r>
            </a:p>
          </p:txBody>
        </p:sp>
        <p:sp>
          <p:nvSpPr>
            <p:cNvPr id="138" name="TextBox 137">
              <a:extLst>
                <a:ext uri="{FF2B5EF4-FFF2-40B4-BE49-F238E27FC236}">
                  <a16:creationId xmlns:a16="http://schemas.microsoft.com/office/drawing/2014/main" id="{B5482B3F-4327-EE4F-8EF0-37F12E4EFDEB}"/>
                </a:ext>
              </a:extLst>
            </p:cNvPr>
            <p:cNvSpPr txBox="1"/>
            <p:nvPr/>
          </p:nvSpPr>
          <p:spPr>
            <a:xfrm>
              <a:off x="7281645" y="4859509"/>
              <a:ext cx="301740" cy="127709"/>
            </a:xfrm>
            <a:prstGeom prst="rect">
              <a:avLst/>
            </a:prstGeom>
            <a:solidFill>
              <a:srgbClr val="62993E"/>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45.5</a:t>
              </a:r>
            </a:p>
          </p:txBody>
        </p:sp>
        <p:sp>
          <p:nvSpPr>
            <p:cNvPr id="139" name="TextBox 138">
              <a:extLst>
                <a:ext uri="{FF2B5EF4-FFF2-40B4-BE49-F238E27FC236}">
                  <a16:creationId xmlns:a16="http://schemas.microsoft.com/office/drawing/2014/main" id="{D5A34014-4A64-7C49-A729-3BE3B6D89B28}"/>
                </a:ext>
              </a:extLst>
            </p:cNvPr>
            <p:cNvSpPr txBox="1"/>
            <p:nvPr/>
          </p:nvSpPr>
          <p:spPr>
            <a:xfrm>
              <a:off x="7281645" y="5015220"/>
              <a:ext cx="301740" cy="127709"/>
            </a:xfrm>
            <a:prstGeom prst="rect">
              <a:avLst/>
            </a:prstGeom>
            <a:solidFill>
              <a:srgbClr val="EC5E24"/>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39.7</a:t>
              </a:r>
            </a:p>
          </p:txBody>
        </p:sp>
        <p:sp>
          <p:nvSpPr>
            <p:cNvPr id="140" name="TextBox 139">
              <a:extLst>
                <a:ext uri="{FF2B5EF4-FFF2-40B4-BE49-F238E27FC236}">
                  <a16:creationId xmlns:a16="http://schemas.microsoft.com/office/drawing/2014/main" id="{1714060E-836C-044D-989E-3BF989531586}"/>
                </a:ext>
              </a:extLst>
            </p:cNvPr>
            <p:cNvSpPr txBox="1"/>
            <p:nvPr/>
          </p:nvSpPr>
          <p:spPr>
            <a:xfrm>
              <a:off x="7281645" y="5287968"/>
              <a:ext cx="301740" cy="127709"/>
            </a:xfrm>
            <a:prstGeom prst="rect">
              <a:avLst/>
            </a:prstGeom>
            <a:solidFill>
              <a:schemeClr val="bg1">
                <a:lumMod val="50000"/>
              </a:schemeClr>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24.1</a:t>
              </a:r>
            </a:p>
          </p:txBody>
        </p:sp>
        <p:grpSp>
          <p:nvGrpSpPr>
            <p:cNvPr id="141" name="Group 109">
              <a:extLst>
                <a:ext uri="{FF2B5EF4-FFF2-40B4-BE49-F238E27FC236}">
                  <a16:creationId xmlns:a16="http://schemas.microsoft.com/office/drawing/2014/main" id="{BD3AE31F-9ABF-9D47-BDAD-C7AE161699E3}"/>
                </a:ext>
              </a:extLst>
            </p:cNvPr>
            <p:cNvGrpSpPr>
              <a:grpSpLocks/>
            </p:cNvGrpSpPr>
            <p:nvPr/>
          </p:nvGrpSpPr>
          <p:grpSpPr bwMode="auto">
            <a:xfrm>
              <a:off x="4128314" y="3848958"/>
              <a:ext cx="3143235" cy="2106909"/>
              <a:chOff x="1833" y="1162"/>
              <a:chExt cx="1732" cy="1491"/>
            </a:xfrm>
          </p:grpSpPr>
          <p:sp>
            <p:nvSpPr>
              <p:cNvPr id="146" name="Line 5">
                <a:extLst>
                  <a:ext uri="{FF2B5EF4-FFF2-40B4-BE49-F238E27FC236}">
                    <a16:creationId xmlns:a16="http://schemas.microsoft.com/office/drawing/2014/main" id="{6AF27B0E-AEFF-184A-ABCD-72D2AB6C0871}"/>
                  </a:ext>
                </a:extLst>
              </p:cNvPr>
              <p:cNvSpPr>
                <a:spLocks noChangeShapeType="1"/>
              </p:cNvSpPr>
              <p:nvPr/>
            </p:nvSpPr>
            <p:spPr bwMode="auto">
              <a:xfrm>
                <a:off x="1990" y="2542"/>
                <a:ext cx="153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Line 6">
                <a:extLst>
                  <a:ext uri="{FF2B5EF4-FFF2-40B4-BE49-F238E27FC236}">
                    <a16:creationId xmlns:a16="http://schemas.microsoft.com/office/drawing/2014/main" id="{D1871383-B688-FC49-8FB1-605CF351F21D}"/>
                  </a:ext>
                </a:extLst>
              </p:cNvPr>
              <p:cNvSpPr>
                <a:spLocks noChangeShapeType="1"/>
              </p:cNvSpPr>
              <p:nvPr/>
            </p:nvSpPr>
            <p:spPr bwMode="auto">
              <a:xfrm>
                <a:off x="2056"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Line 7">
                <a:extLst>
                  <a:ext uri="{FF2B5EF4-FFF2-40B4-BE49-F238E27FC236}">
                    <a16:creationId xmlns:a16="http://schemas.microsoft.com/office/drawing/2014/main" id="{74BCAFB5-C389-F142-AC38-67C4863E80D9}"/>
                  </a:ext>
                </a:extLst>
              </p:cNvPr>
              <p:cNvSpPr>
                <a:spLocks noChangeShapeType="1"/>
              </p:cNvSpPr>
              <p:nvPr/>
            </p:nvSpPr>
            <p:spPr bwMode="auto">
              <a:xfrm>
                <a:off x="2248"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Line 8">
                <a:extLst>
                  <a:ext uri="{FF2B5EF4-FFF2-40B4-BE49-F238E27FC236}">
                    <a16:creationId xmlns:a16="http://schemas.microsoft.com/office/drawing/2014/main" id="{2519C552-6C2E-0A4B-BD12-9EBF45B7AF90}"/>
                  </a:ext>
                </a:extLst>
              </p:cNvPr>
              <p:cNvSpPr>
                <a:spLocks noChangeShapeType="1"/>
              </p:cNvSpPr>
              <p:nvPr/>
            </p:nvSpPr>
            <p:spPr bwMode="auto">
              <a:xfrm>
                <a:off x="2504"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Line 9">
                <a:extLst>
                  <a:ext uri="{FF2B5EF4-FFF2-40B4-BE49-F238E27FC236}">
                    <a16:creationId xmlns:a16="http://schemas.microsoft.com/office/drawing/2014/main" id="{B17EC29F-0823-6542-8C24-ACDFAA26DE52}"/>
                  </a:ext>
                </a:extLst>
              </p:cNvPr>
              <p:cNvSpPr>
                <a:spLocks noChangeShapeType="1"/>
              </p:cNvSpPr>
              <p:nvPr/>
            </p:nvSpPr>
            <p:spPr bwMode="auto">
              <a:xfrm>
                <a:off x="2759"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Line 10">
                <a:extLst>
                  <a:ext uri="{FF2B5EF4-FFF2-40B4-BE49-F238E27FC236}">
                    <a16:creationId xmlns:a16="http://schemas.microsoft.com/office/drawing/2014/main" id="{E261B0AC-7767-1944-9DD9-ADF1DF91171C}"/>
                  </a:ext>
                </a:extLst>
              </p:cNvPr>
              <p:cNvSpPr>
                <a:spLocks noChangeShapeType="1"/>
              </p:cNvSpPr>
              <p:nvPr/>
            </p:nvSpPr>
            <p:spPr bwMode="auto">
              <a:xfrm>
                <a:off x="3015"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Line 11">
                <a:extLst>
                  <a:ext uri="{FF2B5EF4-FFF2-40B4-BE49-F238E27FC236}">
                    <a16:creationId xmlns:a16="http://schemas.microsoft.com/office/drawing/2014/main" id="{BF9FF29A-7EC2-224F-94A1-B644A8CB7A18}"/>
                  </a:ext>
                </a:extLst>
              </p:cNvPr>
              <p:cNvSpPr>
                <a:spLocks noChangeShapeType="1"/>
              </p:cNvSpPr>
              <p:nvPr/>
            </p:nvSpPr>
            <p:spPr bwMode="auto">
              <a:xfrm>
                <a:off x="3270"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Line 12">
                <a:extLst>
                  <a:ext uri="{FF2B5EF4-FFF2-40B4-BE49-F238E27FC236}">
                    <a16:creationId xmlns:a16="http://schemas.microsoft.com/office/drawing/2014/main" id="{51303F0E-DE59-7342-B21C-EC5AF86BB062}"/>
                  </a:ext>
                </a:extLst>
              </p:cNvPr>
              <p:cNvSpPr>
                <a:spLocks noChangeShapeType="1"/>
              </p:cNvSpPr>
              <p:nvPr/>
            </p:nvSpPr>
            <p:spPr bwMode="auto">
              <a:xfrm>
                <a:off x="3526" y="2542"/>
                <a:ext cx="0" cy="1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Rectangle 13">
                <a:extLst>
                  <a:ext uri="{FF2B5EF4-FFF2-40B4-BE49-F238E27FC236}">
                    <a16:creationId xmlns:a16="http://schemas.microsoft.com/office/drawing/2014/main" id="{AC5F1D79-55AB-6B45-8877-87B11839AF87}"/>
                  </a:ext>
                </a:extLst>
              </p:cNvPr>
              <p:cNvSpPr>
                <a:spLocks noChangeArrowheads="1"/>
              </p:cNvSpPr>
              <p:nvPr/>
            </p:nvSpPr>
            <p:spPr bwMode="auto">
              <a:xfrm>
                <a:off x="1926" y="2491"/>
                <a:ext cx="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5" name="Rectangle 14">
                <a:extLst>
                  <a:ext uri="{FF2B5EF4-FFF2-40B4-BE49-F238E27FC236}">
                    <a16:creationId xmlns:a16="http://schemas.microsoft.com/office/drawing/2014/main" id="{A4DD3697-89F0-A644-AB63-C338F6A67E76}"/>
                  </a:ext>
                </a:extLst>
              </p:cNvPr>
              <p:cNvSpPr>
                <a:spLocks noChangeArrowheads="1"/>
              </p:cNvSpPr>
              <p:nvPr/>
            </p:nvSpPr>
            <p:spPr bwMode="auto">
              <a:xfrm>
                <a:off x="1882" y="2225"/>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6" name="Rectangle 15">
                <a:extLst>
                  <a:ext uri="{FF2B5EF4-FFF2-40B4-BE49-F238E27FC236}">
                    <a16:creationId xmlns:a16="http://schemas.microsoft.com/office/drawing/2014/main" id="{B00EB477-D715-E94B-A16C-B4DB02A8C9BC}"/>
                  </a:ext>
                </a:extLst>
              </p:cNvPr>
              <p:cNvSpPr>
                <a:spLocks noChangeArrowheads="1"/>
              </p:cNvSpPr>
              <p:nvPr/>
            </p:nvSpPr>
            <p:spPr bwMode="auto">
              <a:xfrm>
                <a:off x="1882" y="1958"/>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40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7" name="Rectangle 16">
                <a:extLst>
                  <a:ext uri="{FF2B5EF4-FFF2-40B4-BE49-F238E27FC236}">
                    <a16:creationId xmlns:a16="http://schemas.microsoft.com/office/drawing/2014/main" id="{168536CE-588A-254E-ACCE-68F0C83A1654}"/>
                  </a:ext>
                </a:extLst>
              </p:cNvPr>
              <p:cNvSpPr>
                <a:spLocks noChangeArrowheads="1"/>
              </p:cNvSpPr>
              <p:nvPr/>
            </p:nvSpPr>
            <p:spPr bwMode="auto">
              <a:xfrm>
                <a:off x="1882" y="1692"/>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60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8" name="Rectangle 17">
                <a:extLst>
                  <a:ext uri="{FF2B5EF4-FFF2-40B4-BE49-F238E27FC236}">
                    <a16:creationId xmlns:a16="http://schemas.microsoft.com/office/drawing/2014/main" id="{F63C97A3-F8E5-144C-B094-C726378E4A28}"/>
                  </a:ext>
                </a:extLst>
              </p:cNvPr>
              <p:cNvSpPr>
                <a:spLocks noChangeArrowheads="1"/>
              </p:cNvSpPr>
              <p:nvPr/>
            </p:nvSpPr>
            <p:spPr bwMode="auto">
              <a:xfrm>
                <a:off x="1882" y="1426"/>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80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9" name="Freeform 18">
                <a:extLst>
                  <a:ext uri="{FF2B5EF4-FFF2-40B4-BE49-F238E27FC236}">
                    <a16:creationId xmlns:a16="http://schemas.microsoft.com/office/drawing/2014/main" id="{E41D57B9-840C-CB42-9664-F855C71D3EB7}"/>
                  </a:ext>
                </a:extLst>
              </p:cNvPr>
              <p:cNvSpPr>
                <a:spLocks noEditPoints="1"/>
              </p:cNvSpPr>
              <p:nvPr/>
            </p:nvSpPr>
            <p:spPr bwMode="auto">
              <a:xfrm>
                <a:off x="1974" y="1495"/>
                <a:ext cx="25" cy="1049"/>
              </a:xfrm>
              <a:custGeom>
                <a:avLst/>
                <a:gdLst>
                  <a:gd name="T0" fmla="*/ 18 w 18"/>
                  <a:gd name="T1" fmla="*/ 1069 h 1069"/>
                  <a:gd name="T2" fmla="*/ 18 w 18"/>
                  <a:gd name="T3" fmla="*/ 0 h 1069"/>
                  <a:gd name="T4" fmla="*/ 18 w 18"/>
                  <a:gd name="T5" fmla="*/ 1067 h 1069"/>
                  <a:gd name="T6" fmla="*/ 0 w 18"/>
                  <a:gd name="T7" fmla="*/ 1067 h 1069"/>
                  <a:gd name="T8" fmla="*/ 18 w 18"/>
                  <a:gd name="T9" fmla="*/ 801 h 1069"/>
                  <a:gd name="T10" fmla="*/ 0 w 18"/>
                  <a:gd name="T11" fmla="*/ 801 h 1069"/>
                  <a:gd name="T12" fmla="*/ 18 w 18"/>
                  <a:gd name="T13" fmla="*/ 535 h 1069"/>
                  <a:gd name="T14" fmla="*/ 0 w 18"/>
                  <a:gd name="T15" fmla="*/ 535 h 1069"/>
                  <a:gd name="T16" fmla="*/ 18 w 18"/>
                  <a:gd name="T17" fmla="*/ 269 h 1069"/>
                  <a:gd name="T18" fmla="*/ 0 w 18"/>
                  <a:gd name="T19" fmla="*/ 269 h 1069"/>
                  <a:gd name="T20" fmla="*/ 18 w 18"/>
                  <a:gd name="T21" fmla="*/ 3 h 1069"/>
                  <a:gd name="T22" fmla="*/ 0 w 18"/>
                  <a:gd name="T23" fmla="*/ 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69">
                    <a:moveTo>
                      <a:pt x="18" y="1069"/>
                    </a:moveTo>
                    <a:lnTo>
                      <a:pt x="18" y="0"/>
                    </a:lnTo>
                    <a:moveTo>
                      <a:pt x="18" y="1067"/>
                    </a:moveTo>
                    <a:lnTo>
                      <a:pt x="0" y="1067"/>
                    </a:lnTo>
                    <a:moveTo>
                      <a:pt x="18" y="801"/>
                    </a:moveTo>
                    <a:lnTo>
                      <a:pt x="0" y="801"/>
                    </a:lnTo>
                    <a:moveTo>
                      <a:pt x="18" y="535"/>
                    </a:moveTo>
                    <a:lnTo>
                      <a:pt x="0" y="535"/>
                    </a:lnTo>
                    <a:moveTo>
                      <a:pt x="18" y="269"/>
                    </a:moveTo>
                    <a:lnTo>
                      <a:pt x="0" y="269"/>
                    </a:lnTo>
                    <a:moveTo>
                      <a:pt x="18" y="3"/>
                    </a:moveTo>
                    <a:lnTo>
                      <a:pt x="0" y="3"/>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19">
                <a:extLst>
                  <a:ext uri="{FF2B5EF4-FFF2-40B4-BE49-F238E27FC236}">
                    <a16:creationId xmlns:a16="http://schemas.microsoft.com/office/drawing/2014/main" id="{A356A319-99BA-D845-A319-22655BD22844}"/>
                  </a:ext>
                </a:extLst>
              </p:cNvPr>
              <p:cNvSpPr>
                <a:spLocks/>
              </p:cNvSpPr>
              <p:nvPr/>
            </p:nvSpPr>
            <p:spPr bwMode="auto">
              <a:xfrm>
                <a:off x="2056" y="2222"/>
                <a:ext cx="1470" cy="320"/>
              </a:xfrm>
              <a:custGeom>
                <a:avLst/>
                <a:gdLst>
                  <a:gd name="T0" fmla="*/ 0 w 1470"/>
                  <a:gd name="T1" fmla="*/ 320 h 320"/>
                  <a:gd name="T2" fmla="*/ 0 w 1470"/>
                  <a:gd name="T3" fmla="*/ 320 h 320"/>
                  <a:gd name="T4" fmla="*/ 0 w 1470"/>
                  <a:gd name="T5" fmla="*/ 320 h 320"/>
                  <a:gd name="T6" fmla="*/ 192 w 1470"/>
                  <a:gd name="T7" fmla="*/ 286 h 320"/>
                  <a:gd name="T8" fmla="*/ 192 w 1470"/>
                  <a:gd name="T9" fmla="*/ 286 h 320"/>
                  <a:gd name="T10" fmla="*/ 448 w 1470"/>
                  <a:gd name="T11" fmla="*/ 219 h 320"/>
                  <a:gd name="T12" fmla="*/ 448 w 1470"/>
                  <a:gd name="T13" fmla="*/ 219 h 320"/>
                  <a:gd name="T14" fmla="*/ 703 w 1470"/>
                  <a:gd name="T15" fmla="*/ 236 h 320"/>
                  <a:gd name="T16" fmla="*/ 703 w 1470"/>
                  <a:gd name="T17" fmla="*/ 236 h 320"/>
                  <a:gd name="T18" fmla="*/ 959 w 1470"/>
                  <a:gd name="T19" fmla="*/ 253 h 320"/>
                  <a:gd name="T20" fmla="*/ 959 w 1470"/>
                  <a:gd name="T21" fmla="*/ 253 h 320"/>
                  <a:gd name="T22" fmla="*/ 1214 w 1470"/>
                  <a:gd name="T23" fmla="*/ 101 h 320"/>
                  <a:gd name="T24" fmla="*/ 1214 w 1470"/>
                  <a:gd name="T25" fmla="*/ 101 h 320"/>
                  <a:gd name="T26" fmla="*/ 1470 w 1470"/>
                  <a:gd name="T2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0" h="320">
                    <a:moveTo>
                      <a:pt x="0" y="320"/>
                    </a:moveTo>
                    <a:lnTo>
                      <a:pt x="0" y="320"/>
                    </a:lnTo>
                    <a:lnTo>
                      <a:pt x="0" y="320"/>
                    </a:lnTo>
                    <a:lnTo>
                      <a:pt x="192" y="286"/>
                    </a:lnTo>
                    <a:lnTo>
                      <a:pt x="192" y="286"/>
                    </a:lnTo>
                    <a:lnTo>
                      <a:pt x="448" y="219"/>
                    </a:lnTo>
                    <a:lnTo>
                      <a:pt x="448" y="219"/>
                    </a:lnTo>
                    <a:lnTo>
                      <a:pt x="703" y="236"/>
                    </a:lnTo>
                    <a:lnTo>
                      <a:pt x="703" y="236"/>
                    </a:lnTo>
                    <a:lnTo>
                      <a:pt x="959" y="253"/>
                    </a:lnTo>
                    <a:lnTo>
                      <a:pt x="959" y="253"/>
                    </a:lnTo>
                    <a:lnTo>
                      <a:pt x="1214" y="101"/>
                    </a:lnTo>
                    <a:lnTo>
                      <a:pt x="1214" y="101"/>
                    </a:lnTo>
                    <a:lnTo>
                      <a:pt x="1470" y="0"/>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Oval 20">
                <a:extLst>
                  <a:ext uri="{FF2B5EF4-FFF2-40B4-BE49-F238E27FC236}">
                    <a16:creationId xmlns:a16="http://schemas.microsoft.com/office/drawing/2014/main" id="{6CDB50B1-ADE8-334D-BC48-CACAE36A2D76}"/>
                  </a:ext>
                </a:extLst>
              </p:cNvPr>
              <p:cNvSpPr>
                <a:spLocks noChangeArrowheads="1"/>
              </p:cNvSpPr>
              <p:nvPr/>
            </p:nvSpPr>
            <p:spPr bwMode="auto">
              <a:xfrm>
                <a:off x="2041" y="2527"/>
                <a:ext cx="30" cy="30"/>
              </a:xfrm>
              <a:prstGeom prst="ellipse">
                <a:avLst/>
              </a:prstGeom>
              <a:noFill/>
              <a:ln w="6350"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Oval 21">
                <a:extLst>
                  <a:ext uri="{FF2B5EF4-FFF2-40B4-BE49-F238E27FC236}">
                    <a16:creationId xmlns:a16="http://schemas.microsoft.com/office/drawing/2014/main" id="{1EB87DD9-8D34-134C-B8A3-419C6B7B7894}"/>
                  </a:ext>
                </a:extLst>
              </p:cNvPr>
              <p:cNvSpPr>
                <a:spLocks noChangeArrowheads="1"/>
              </p:cNvSpPr>
              <p:nvPr/>
            </p:nvSpPr>
            <p:spPr bwMode="auto">
              <a:xfrm>
                <a:off x="2233" y="2493"/>
                <a:ext cx="30" cy="30"/>
              </a:xfrm>
              <a:prstGeom prst="ellipse">
                <a:avLst/>
              </a:prstGeom>
              <a:noFill/>
              <a:ln w="6350"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Oval 22">
                <a:extLst>
                  <a:ext uri="{FF2B5EF4-FFF2-40B4-BE49-F238E27FC236}">
                    <a16:creationId xmlns:a16="http://schemas.microsoft.com/office/drawing/2014/main" id="{FE561629-BFF0-1646-BF4F-1B59006592EC}"/>
                  </a:ext>
                </a:extLst>
              </p:cNvPr>
              <p:cNvSpPr>
                <a:spLocks noChangeArrowheads="1"/>
              </p:cNvSpPr>
              <p:nvPr/>
            </p:nvSpPr>
            <p:spPr bwMode="auto">
              <a:xfrm>
                <a:off x="2489" y="2420"/>
                <a:ext cx="37" cy="45"/>
              </a:xfrm>
              <a:prstGeom prst="mathMultiply">
                <a:avLst/>
              </a:prstGeom>
              <a:solidFill>
                <a:schemeClr val="bg1">
                  <a:lumMod val="5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Oval 23">
                <a:extLst>
                  <a:ext uri="{FF2B5EF4-FFF2-40B4-BE49-F238E27FC236}">
                    <a16:creationId xmlns:a16="http://schemas.microsoft.com/office/drawing/2014/main" id="{A5257F87-DFC5-AD40-8F5D-D86ED5558AB4}"/>
                  </a:ext>
                </a:extLst>
              </p:cNvPr>
              <p:cNvSpPr>
                <a:spLocks noChangeArrowheads="1"/>
              </p:cNvSpPr>
              <p:nvPr/>
            </p:nvSpPr>
            <p:spPr bwMode="auto">
              <a:xfrm>
                <a:off x="2744" y="2437"/>
                <a:ext cx="37" cy="45"/>
              </a:xfrm>
              <a:prstGeom prst="mathMultiply">
                <a:avLst/>
              </a:prstGeom>
              <a:solidFill>
                <a:schemeClr val="bg1">
                  <a:lumMod val="5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Oval 24">
                <a:extLst>
                  <a:ext uri="{FF2B5EF4-FFF2-40B4-BE49-F238E27FC236}">
                    <a16:creationId xmlns:a16="http://schemas.microsoft.com/office/drawing/2014/main" id="{CE15E83E-666A-2849-B99A-120A577ED1CA}"/>
                  </a:ext>
                </a:extLst>
              </p:cNvPr>
              <p:cNvSpPr>
                <a:spLocks noChangeArrowheads="1"/>
              </p:cNvSpPr>
              <p:nvPr/>
            </p:nvSpPr>
            <p:spPr bwMode="auto">
              <a:xfrm>
                <a:off x="3000" y="2454"/>
                <a:ext cx="37" cy="45"/>
              </a:xfrm>
              <a:prstGeom prst="mathMultiply">
                <a:avLst/>
              </a:prstGeom>
              <a:solidFill>
                <a:schemeClr val="bg1">
                  <a:lumMod val="5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Oval 25">
                <a:extLst>
                  <a:ext uri="{FF2B5EF4-FFF2-40B4-BE49-F238E27FC236}">
                    <a16:creationId xmlns:a16="http://schemas.microsoft.com/office/drawing/2014/main" id="{3111E787-B2EC-1041-BE2D-2167D04C7F19}"/>
                  </a:ext>
                </a:extLst>
              </p:cNvPr>
              <p:cNvSpPr>
                <a:spLocks noChangeArrowheads="1"/>
              </p:cNvSpPr>
              <p:nvPr/>
            </p:nvSpPr>
            <p:spPr bwMode="auto">
              <a:xfrm>
                <a:off x="3256" y="2302"/>
                <a:ext cx="37" cy="45"/>
              </a:xfrm>
              <a:prstGeom prst="mathMultiply">
                <a:avLst/>
              </a:prstGeom>
              <a:solidFill>
                <a:schemeClr val="bg1">
                  <a:lumMod val="5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Oval 26">
                <a:extLst>
                  <a:ext uri="{FF2B5EF4-FFF2-40B4-BE49-F238E27FC236}">
                    <a16:creationId xmlns:a16="http://schemas.microsoft.com/office/drawing/2014/main" id="{DFD34800-C8C8-8A4A-92C0-EF554E7DE312}"/>
                  </a:ext>
                </a:extLst>
              </p:cNvPr>
              <p:cNvSpPr>
                <a:spLocks noChangeArrowheads="1"/>
              </p:cNvSpPr>
              <p:nvPr/>
            </p:nvSpPr>
            <p:spPr bwMode="auto">
              <a:xfrm>
                <a:off x="3511" y="2201"/>
                <a:ext cx="37" cy="45"/>
              </a:xfrm>
              <a:prstGeom prst="mathMultiply">
                <a:avLst/>
              </a:prstGeom>
              <a:solidFill>
                <a:schemeClr val="bg1">
                  <a:lumMod val="5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27">
                <a:extLst>
                  <a:ext uri="{FF2B5EF4-FFF2-40B4-BE49-F238E27FC236}">
                    <a16:creationId xmlns:a16="http://schemas.microsoft.com/office/drawing/2014/main" id="{D71970DC-6E53-914B-82E9-461F5BC9E455}"/>
                  </a:ext>
                </a:extLst>
              </p:cNvPr>
              <p:cNvSpPr>
                <a:spLocks/>
              </p:cNvSpPr>
              <p:nvPr/>
            </p:nvSpPr>
            <p:spPr bwMode="auto">
              <a:xfrm>
                <a:off x="2056" y="2013"/>
                <a:ext cx="1470" cy="512"/>
              </a:xfrm>
              <a:custGeom>
                <a:avLst/>
                <a:gdLst>
                  <a:gd name="T0" fmla="*/ 0 w 1470"/>
                  <a:gd name="T1" fmla="*/ 512 h 512"/>
                  <a:gd name="T2" fmla="*/ 0 w 1470"/>
                  <a:gd name="T3" fmla="*/ 512 h 512"/>
                  <a:gd name="T4" fmla="*/ 0 w 1470"/>
                  <a:gd name="T5" fmla="*/ 512 h 512"/>
                  <a:gd name="T6" fmla="*/ 192 w 1470"/>
                  <a:gd name="T7" fmla="*/ 478 h 512"/>
                  <a:gd name="T8" fmla="*/ 192 w 1470"/>
                  <a:gd name="T9" fmla="*/ 478 h 512"/>
                  <a:gd name="T10" fmla="*/ 448 w 1470"/>
                  <a:gd name="T11" fmla="*/ 341 h 512"/>
                  <a:gd name="T12" fmla="*/ 448 w 1470"/>
                  <a:gd name="T13" fmla="*/ 341 h 512"/>
                  <a:gd name="T14" fmla="*/ 703 w 1470"/>
                  <a:gd name="T15" fmla="*/ 273 h 512"/>
                  <a:gd name="T16" fmla="*/ 703 w 1470"/>
                  <a:gd name="T17" fmla="*/ 273 h 512"/>
                  <a:gd name="T18" fmla="*/ 959 w 1470"/>
                  <a:gd name="T19" fmla="*/ 256 h 512"/>
                  <a:gd name="T20" fmla="*/ 959 w 1470"/>
                  <a:gd name="T21" fmla="*/ 256 h 512"/>
                  <a:gd name="T22" fmla="*/ 1214 w 1470"/>
                  <a:gd name="T23" fmla="*/ 222 h 512"/>
                  <a:gd name="T24" fmla="*/ 1214 w 1470"/>
                  <a:gd name="T25" fmla="*/ 222 h 512"/>
                  <a:gd name="T26" fmla="*/ 1470 w 1470"/>
                  <a:gd name="T27"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0" h="512">
                    <a:moveTo>
                      <a:pt x="0" y="512"/>
                    </a:moveTo>
                    <a:lnTo>
                      <a:pt x="0" y="512"/>
                    </a:lnTo>
                    <a:lnTo>
                      <a:pt x="0" y="512"/>
                    </a:lnTo>
                    <a:lnTo>
                      <a:pt x="192" y="478"/>
                    </a:lnTo>
                    <a:lnTo>
                      <a:pt x="192" y="478"/>
                    </a:lnTo>
                    <a:lnTo>
                      <a:pt x="448" y="341"/>
                    </a:lnTo>
                    <a:lnTo>
                      <a:pt x="448" y="341"/>
                    </a:lnTo>
                    <a:lnTo>
                      <a:pt x="703" y="273"/>
                    </a:lnTo>
                    <a:lnTo>
                      <a:pt x="703" y="273"/>
                    </a:lnTo>
                    <a:lnTo>
                      <a:pt x="959" y="256"/>
                    </a:lnTo>
                    <a:lnTo>
                      <a:pt x="959" y="256"/>
                    </a:lnTo>
                    <a:lnTo>
                      <a:pt x="1214" y="222"/>
                    </a:lnTo>
                    <a:lnTo>
                      <a:pt x="1214" y="222"/>
                    </a:lnTo>
                    <a:lnTo>
                      <a:pt x="1470" y="0"/>
                    </a:lnTo>
                  </a:path>
                </a:pathLst>
              </a:custGeom>
              <a:noFill/>
              <a:ln w="1270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28">
                <a:extLst>
                  <a:ext uri="{FF2B5EF4-FFF2-40B4-BE49-F238E27FC236}">
                    <a16:creationId xmlns:a16="http://schemas.microsoft.com/office/drawing/2014/main" id="{4D8BCCB9-9798-1C4D-A6F2-884012144A1F}"/>
                  </a:ext>
                </a:extLst>
              </p:cNvPr>
              <p:cNvSpPr>
                <a:spLocks noChangeArrowheads="1"/>
              </p:cNvSpPr>
              <p:nvPr/>
            </p:nvSpPr>
            <p:spPr bwMode="auto">
              <a:xfrm>
                <a:off x="2041" y="2510"/>
                <a:ext cx="30" cy="30"/>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29">
                <a:extLst>
                  <a:ext uri="{FF2B5EF4-FFF2-40B4-BE49-F238E27FC236}">
                    <a16:creationId xmlns:a16="http://schemas.microsoft.com/office/drawing/2014/main" id="{9FD3872F-1A53-0244-A254-A7749FFF9B79}"/>
                  </a:ext>
                </a:extLst>
              </p:cNvPr>
              <p:cNvSpPr>
                <a:spLocks noChangeArrowheads="1"/>
              </p:cNvSpPr>
              <p:nvPr/>
            </p:nvSpPr>
            <p:spPr bwMode="auto">
              <a:xfrm>
                <a:off x="2041" y="2510"/>
                <a:ext cx="30" cy="30"/>
              </a:xfrm>
              <a:prstGeom prst="rect">
                <a:avLst/>
              </a:prstGeom>
              <a:noFill/>
              <a:ln w="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Rectangle 30">
                <a:extLst>
                  <a:ext uri="{FF2B5EF4-FFF2-40B4-BE49-F238E27FC236}">
                    <a16:creationId xmlns:a16="http://schemas.microsoft.com/office/drawing/2014/main" id="{16D0F15E-5CEE-9B49-A6A3-2728376E3DAE}"/>
                  </a:ext>
                </a:extLst>
              </p:cNvPr>
              <p:cNvSpPr>
                <a:spLocks noChangeArrowheads="1"/>
              </p:cNvSpPr>
              <p:nvPr/>
            </p:nvSpPr>
            <p:spPr bwMode="auto">
              <a:xfrm>
                <a:off x="2233" y="2476"/>
                <a:ext cx="30" cy="29"/>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Rectangle 31">
                <a:extLst>
                  <a:ext uri="{FF2B5EF4-FFF2-40B4-BE49-F238E27FC236}">
                    <a16:creationId xmlns:a16="http://schemas.microsoft.com/office/drawing/2014/main" id="{20ED4881-BDED-AD49-9351-AC10DCEB2870}"/>
                  </a:ext>
                </a:extLst>
              </p:cNvPr>
              <p:cNvSpPr>
                <a:spLocks noChangeArrowheads="1"/>
              </p:cNvSpPr>
              <p:nvPr/>
            </p:nvSpPr>
            <p:spPr bwMode="auto">
              <a:xfrm>
                <a:off x="2233" y="2476"/>
                <a:ext cx="30" cy="29"/>
              </a:xfrm>
              <a:prstGeom prst="rect">
                <a:avLst/>
              </a:prstGeom>
              <a:noFill/>
              <a:ln w="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Rectangle 32">
                <a:extLst>
                  <a:ext uri="{FF2B5EF4-FFF2-40B4-BE49-F238E27FC236}">
                    <a16:creationId xmlns:a16="http://schemas.microsoft.com/office/drawing/2014/main" id="{D59698B0-C2A9-5E4D-8FDB-CEFF2CEEBFEA}"/>
                  </a:ext>
                </a:extLst>
              </p:cNvPr>
              <p:cNvSpPr>
                <a:spLocks noChangeArrowheads="1"/>
              </p:cNvSpPr>
              <p:nvPr/>
            </p:nvSpPr>
            <p:spPr bwMode="auto">
              <a:xfrm>
                <a:off x="2489" y="2339"/>
                <a:ext cx="30" cy="30"/>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Rectangle 33">
                <a:extLst>
                  <a:ext uri="{FF2B5EF4-FFF2-40B4-BE49-F238E27FC236}">
                    <a16:creationId xmlns:a16="http://schemas.microsoft.com/office/drawing/2014/main" id="{DF307471-7315-E346-8693-1F8B875471EC}"/>
                  </a:ext>
                </a:extLst>
              </p:cNvPr>
              <p:cNvSpPr>
                <a:spLocks noChangeArrowheads="1"/>
              </p:cNvSpPr>
              <p:nvPr/>
            </p:nvSpPr>
            <p:spPr bwMode="auto">
              <a:xfrm>
                <a:off x="2489" y="2339"/>
                <a:ext cx="30" cy="30"/>
              </a:xfrm>
              <a:prstGeom prst="rect">
                <a:avLst/>
              </a:prstGeom>
              <a:noFill/>
              <a:ln w="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Rectangle 34">
                <a:extLst>
                  <a:ext uri="{FF2B5EF4-FFF2-40B4-BE49-F238E27FC236}">
                    <a16:creationId xmlns:a16="http://schemas.microsoft.com/office/drawing/2014/main" id="{8F394FDD-C7DB-5B4A-96F4-25C3148D2FAE}"/>
                  </a:ext>
                </a:extLst>
              </p:cNvPr>
              <p:cNvSpPr>
                <a:spLocks noChangeArrowheads="1"/>
              </p:cNvSpPr>
              <p:nvPr/>
            </p:nvSpPr>
            <p:spPr bwMode="auto">
              <a:xfrm>
                <a:off x="2744" y="2271"/>
                <a:ext cx="30" cy="30"/>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Rectangle 35">
                <a:extLst>
                  <a:ext uri="{FF2B5EF4-FFF2-40B4-BE49-F238E27FC236}">
                    <a16:creationId xmlns:a16="http://schemas.microsoft.com/office/drawing/2014/main" id="{2B7F7735-6A2D-BD4A-96D5-0DD5CEDA0145}"/>
                  </a:ext>
                </a:extLst>
              </p:cNvPr>
              <p:cNvSpPr>
                <a:spLocks noChangeArrowheads="1"/>
              </p:cNvSpPr>
              <p:nvPr/>
            </p:nvSpPr>
            <p:spPr bwMode="auto">
              <a:xfrm>
                <a:off x="2744" y="2271"/>
                <a:ext cx="30" cy="30"/>
              </a:xfrm>
              <a:prstGeom prst="rect">
                <a:avLst/>
              </a:prstGeom>
              <a:noFill/>
              <a:ln w="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7" name="Rectangle 36">
                <a:extLst>
                  <a:ext uri="{FF2B5EF4-FFF2-40B4-BE49-F238E27FC236}">
                    <a16:creationId xmlns:a16="http://schemas.microsoft.com/office/drawing/2014/main" id="{1B719069-2A9D-1545-B6EB-84C271CDB454}"/>
                  </a:ext>
                </a:extLst>
              </p:cNvPr>
              <p:cNvSpPr>
                <a:spLocks noChangeArrowheads="1"/>
              </p:cNvSpPr>
              <p:nvPr/>
            </p:nvSpPr>
            <p:spPr bwMode="auto">
              <a:xfrm>
                <a:off x="3000" y="2254"/>
                <a:ext cx="30" cy="36"/>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Rectangle 39">
                <a:extLst>
                  <a:ext uri="{FF2B5EF4-FFF2-40B4-BE49-F238E27FC236}">
                    <a16:creationId xmlns:a16="http://schemas.microsoft.com/office/drawing/2014/main" id="{F37703CB-4A3D-4A48-9151-3D92DCFE7AD7}"/>
                  </a:ext>
                </a:extLst>
              </p:cNvPr>
              <p:cNvSpPr>
                <a:spLocks noChangeArrowheads="1"/>
              </p:cNvSpPr>
              <p:nvPr/>
            </p:nvSpPr>
            <p:spPr bwMode="auto">
              <a:xfrm>
                <a:off x="3256" y="2220"/>
                <a:ext cx="30" cy="36"/>
              </a:xfrm>
              <a:prstGeom prst="rect">
                <a:avLst/>
              </a:prstGeom>
              <a:solidFill>
                <a:srgbClr val="EC5E24"/>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Rectangle 40">
                <a:extLst>
                  <a:ext uri="{FF2B5EF4-FFF2-40B4-BE49-F238E27FC236}">
                    <a16:creationId xmlns:a16="http://schemas.microsoft.com/office/drawing/2014/main" id="{C3B135D7-1E2E-2E40-8E59-E9A64212D1E0}"/>
                  </a:ext>
                </a:extLst>
              </p:cNvPr>
              <p:cNvSpPr>
                <a:spLocks noChangeArrowheads="1"/>
              </p:cNvSpPr>
              <p:nvPr/>
            </p:nvSpPr>
            <p:spPr bwMode="auto">
              <a:xfrm>
                <a:off x="3511" y="1998"/>
                <a:ext cx="28" cy="37"/>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42">
                <a:extLst>
                  <a:ext uri="{FF2B5EF4-FFF2-40B4-BE49-F238E27FC236}">
                    <a16:creationId xmlns:a16="http://schemas.microsoft.com/office/drawing/2014/main" id="{A721FB55-1F20-C042-8EA4-AC3EE5497584}"/>
                  </a:ext>
                </a:extLst>
              </p:cNvPr>
              <p:cNvSpPr>
                <a:spLocks/>
              </p:cNvSpPr>
              <p:nvPr/>
            </p:nvSpPr>
            <p:spPr bwMode="auto">
              <a:xfrm>
                <a:off x="2056" y="1937"/>
                <a:ext cx="1470" cy="588"/>
              </a:xfrm>
              <a:custGeom>
                <a:avLst/>
                <a:gdLst>
                  <a:gd name="T0" fmla="*/ 0 w 1470"/>
                  <a:gd name="T1" fmla="*/ 588 h 588"/>
                  <a:gd name="T2" fmla="*/ 0 w 1470"/>
                  <a:gd name="T3" fmla="*/ 588 h 588"/>
                  <a:gd name="T4" fmla="*/ 0 w 1470"/>
                  <a:gd name="T5" fmla="*/ 588 h 588"/>
                  <a:gd name="T6" fmla="*/ 192 w 1470"/>
                  <a:gd name="T7" fmla="*/ 484 h 588"/>
                  <a:gd name="T8" fmla="*/ 192 w 1470"/>
                  <a:gd name="T9" fmla="*/ 484 h 588"/>
                  <a:gd name="T10" fmla="*/ 448 w 1470"/>
                  <a:gd name="T11" fmla="*/ 432 h 588"/>
                  <a:gd name="T12" fmla="*/ 448 w 1470"/>
                  <a:gd name="T13" fmla="*/ 432 h 588"/>
                  <a:gd name="T14" fmla="*/ 703 w 1470"/>
                  <a:gd name="T15" fmla="*/ 328 h 588"/>
                  <a:gd name="T16" fmla="*/ 703 w 1470"/>
                  <a:gd name="T17" fmla="*/ 328 h 588"/>
                  <a:gd name="T18" fmla="*/ 959 w 1470"/>
                  <a:gd name="T19" fmla="*/ 242 h 588"/>
                  <a:gd name="T20" fmla="*/ 959 w 1470"/>
                  <a:gd name="T21" fmla="*/ 242 h 588"/>
                  <a:gd name="T22" fmla="*/ 1214 w 1470"/>
                  <a:gd name="T23" fmla="*/ 225 h 588"/>
                  <a:gd name="T24" fmla="*/ 1214 w 1470"/>
                  <a:gd name="T25" fmla="*/ 225 h 588"/>
                  <a:gd name="T26" fmla="*/ 1470 w 1470"/>
                  <a:gd name="T27"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0" h="588">
                    <a:moveTo>
                      <a:pt x="0" y="588"/>
                    </a:moveTo>
                    <a:lnTo>
                      <a:pt x="0" y="588"/>
                    </a:lnTo>
                    <a:lnTo>
                      <a:pt x="0" y="588"/>
                    </a:lnTo>
                    <a:lnTo>
                      <a:pt x="192" y="484"/>
                    </a:lnTo>
                    <a:lnTo>
                      <a:pt x="192" y="484"/>
                    </a:lnTo>
                    <a:lnTo>
                      <a:pt x="448" y="432"/>
                    </a:lnTo>
                    <a:lnTo>
                      <a:pt x="448" y="432"/>
                    </a:lnTo>
                    <a:lnTo>
                      <a:pt x="703" y="328"/>
                    </a:lnTo>
                    <a:lnTo>
                      <a:pt x="703" y="328"/>
                    </a:lnTo>
                    <a:lnTo>
                      <a:pt x="959" y="242"/>
                    </a:lnTo>
                    <a:lnTo>
                      <a:pt x="959" y="242"/>
                    </a:lnTo>
                    <a:lnTo>
                      <a:pt x="1214" y="225"/>
                    </a:lnTo>
                    <a:lnTo>
                      <a:pt x="1214" y="225"/>
                    </a:lnTo>
                    <a:lnTo>
                      <a:pt x="1470" y="0"/>
                    </a:lnTo>
                  </a:path>
                </a:pathLst>
              </a:custGeom>
              <a:noFill/>
              <a:ln w="12700"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Oval 43">
                <a:extLst>
                  <a:ext uri="{FF2B5EF4-FFF2-40B4-BE49-F238E27FC236}">
                    <a16:creationId xmlns:a16="http://schemas.microsoft.com/office/drawing/2014/main" id="{D90A3E53-C617-424C-8C52-0A3901051791}"/>
                  </a:ext>
                </a:extLst>
              </p:cNvPr>
              <p:cNvSpPr>
                <a:spLocks noChangeArrowheads="1"/>
              </p:cNvSpPr>
              <p:nvPr/>
            </p:nvSpPr>
            <p:spPr bwMode="auto">
              <a:xfrm>
                <a:off x="2041" y="2510"/>
                <a:ext cx="30" cy="30"/>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Oval 44">
                <a:extLst>
                  <a:ext uri="{FF2B5EF4-FFF2-40B4-BE49-F238E27FC236}">
                    <a16:creationId xmlns:a16="http://schemas.microsoft.com/office/drawing/2014/main" id="{1AA30F6B-3879-0D48-A2C0-EE4036211763}"/>
                  </a:ext>
                </a:extLst>
              </p:cNvPr>
              <p:cNvSpPr>
                <a:spLocks noChangeArrowheads="1"/>
              </p:cNvSpPr>
              <p:nvPr/>
            </p:nvSpPr>
            <p:spPr bwMode="auto">
              <a:xfrm>
                <a:off x="2041" y="2510"/>
                <a:ext cx="30" cy="30"/>
              </a:xfrm>
              <a:prstGeom prst="ellipse">
                <a:avLst/>
              </a:prstGeom>
              <a:noFill/>
              <a:ln w="0"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Oval 45">
                <a:extLst>
                  <a:ext uri="{FF2B5EF4-FFF2-40B4-BE49-F238E27FC236}">
                    <a16:creationId xmlns:a16="http://schemas.microsoft.com/office/drawing/2014/main" id="{C50EFC56-9FCC-F845-9CD7-341B4A9435C0}"/>
                  </a:ext>
                </a:extLst>
              </p:cNvPr>
              <p:cNvSpPr>
                <a:spLocks noChangeArrowheads="1"/>
              </p:cNvSpPr>
              <p:nvPr/>
            </p:nvSpPr>
            <p:spPr bwMode="auto">
              <a:xfrm>
                <a:off x="2233" y="2406"/>
                <a:ext cx="30" cy="3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Oval 46">
                <a:extLst>
                  <a:ext uri="{FF2B5EF4-FFF2-40B4-BE49-F238E27FC236}">
                    <a16:creationId xmlns:a16="http://schemas.microsoft.com/office/drawing/2014/main" id="{951BAD80-C464-5343-AC64-3483D7CF9F46}"/>
                  </a:ext>
                </a:extLst>
              </p:cNvPr>
              <p:cNvSpPr>
                <a:spLocks noChangeArrowheads="1"/>
              </p:cNvSpPr>
              <p:nvPr/>
            </p:nvSpPr>
            <p:spPr bwMode="auto">
              <a:xfrm>
                <a:off x="2233" y="2406"/>
                <a:ext cx="30" cy="30"/>
              </a:xfrm>
              <a:prstGeom prst="ellipse">
                <a:avLst/>
              </a:prstGeom>
              <a:noFill/>
              <a:ln w="0"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Oval 47">
                <a:extLst>
                  <a:ext uri="{FF2B5EF4-FFF2-40B4-BE49-F238E27FC236}">
                    <a16:creationId xmlns:a16="http://schemas.microsoft.com/office/drawing/2014/main" id="{A2C53B40-D826-3E48-9AEE-17DB01C20796}"/>
                  </a:ext>
                </a:extLst>
              </p:cNvPr>
              <p:cNvSpPr>
                <a:spLocks noChangeArrowheads="1"/>
              </p:cNvSpPr>
              <p:nvPr/>
            </p:nvSpPr>
            <p:spPr bwMode="auto">
              <a:xfrm>
                <a:off x="2489" y="2354"/>
                <a:ext cx="30" cy="30"/>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Oval 48">
                <a:extLst>
                  <a:ext uri="{FF2B5EF4-FFF2-40B4-BE49-F238E27FC236}">
                    <a16:creationId xmlns:a16="http://schemas.microsoft.com/office/drawing/2014/main" id="{8D4860DF-DC81-3040-80AE-46A1080EC53C}"/>
                  </a:ext>
                </a:extLst>
              </p:cNvPr>
              <p:cNvSpPr>
                <a:spLocks noChangeArrowheads="1"/>
              </p:cNvSpPr>
              <p:nvPr/>
            </p:nvSpPr>
            <p:spPr bwMode="auto">
              <a:xfrm>
                <a:off x="2489" y="2354"/>
                <a:ext cx="30" cy="3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Oval 49">
                <a:extLst>
                  <a:ext uri="{FF2B5EF4-FFF2-40B4-BE49-F238E27FC236}">
                    <a16:creationId xmlns:a16="http://schemas.microsoft.com/office/drawing/2014/main" id="{0BDFA4C7-38DD-0840-A4D3-428D37E29F83}"/>
                  </a:ext>
                </a:extLst>
              </p:cNvPr>
              <p:cNvSpPr>
                <a:spLocks noChangeArrowheads="1"/>
              </p:cNvSpPr>
              <p:nvPr/>
            </p:nvSpPr>
            <p:spPr bwMode="auto">
              <a:xfrm>
                <a:off x="2744" y="2242"/>
                <a:ext cx="30" cy="38"/>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Oval 51">
                <a:extLst>
                  <a:ext uri="{FF2B5EF4-FFF2-40B4-BE49-F238E27FC236}">
                    <a16:creationId xmlns:a16="http://schemas.microsoft.com/office/drawing/2014/main" id="{AEF53DDB-8F10-B540-AEF1-325C439804DC}"/>
                  </a:ext>
                </a:extLst>
              </p:cNvPr>
              <p:cNvSpPr>
                <a:spLocks noChangeArrowheads="1"/>
              </p:cNvSpPr>
              <p:nvPr/>
            </p:nvSpPr>
            <p:spPr bwMode="auto">
              <a:xfrm>
                <a:off x="3000" y="2164"/>
                <a:ext cx="30" cy="30"/>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Oval 52">
                <a:extLst>
                  <a:ext uri="{FF2B5EF4-FFF2-40B4-BE49-F238E27FC236}">
                    <a16:creationId xmlns:a16="http://schemas.microsoft.com/office/drawing/2014/main" id="{EE019A55-2351-D348-82CF-036648AD8F40}"/>
                  </a:ext>
                </a:extLst>
              </p:cNvPr>
              <p:cNvSpPr>
                <a:spLocks noChangeArrowheads="1"/>
              </p:cNvSpPr>
              <p:nvPr/>
            </p:nvSpPr>
            <p:spPr bwMode="auto">
              <a:xfrm>
                <a:off x="3000" y="2164"/>
                <a:ext cx="30" cy="3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2" name="Oval 53">
                <a:extLst>
                  <a:ext uri="{FF2B5EF4-FFF2-40B4-BE49-F238E27FC236}">
                    <a16:creationId xmlns:a16="http://schemas.microsoft.com/office/drawing/2014/main" id="{13832995-2004-FE4C-A593-9A7466639AE1}"/>
                  </a:ext>
                </a:extLst>
              </p:cNvPr>
              <p:cNvSpPr>
                <a:spLocks noChangeArrowheads="1"/>
              </p:cNvSpPr>
              <p:nvPr/>
            </p:nvSpPr>
            <p:spPr bwMode="auto">
              <a:xfrm>
                <a:off x="3256" y="2133"/>
                <a:ext cx="30" cy="3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Oval 54">
                <a:extLst>
                  <a:ext uri="{FF2B5EF4-FFF2-40B4-BE49-F238E27FC236}">
                    <a16:creationId xmlns:a16="http://schemas.microsoft.com/office/drawing/2014/main" id="{F3A0D646-D967-5948-B47E-83ED57FE1818}"/>
                  </a:ext>
                </a:extLst>
              </p:cNvPr>
              <p:cNvSpPr>
                <a:spLocks noChangeArrowheads="1"/>
              </p:cNvSpPr>
              <p:nvPr/>
            </p:nvSpPr>
            <p:spPr bwMode="auto">
              <a:xfrm>
                <a:off x="3256" y="2150"/>
                <a:ext cx="29" cy="36"/>
              </a:xfrm>
              <a:prstGeom prst="ellipse">
                <a:avLst/>
              </a:pr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Oval 55">
                <a:extLst>
                  <a:ext uri="{FF2B5EF4-FFF2-40B4-BE49-F238E27FC236}">
                    <a16:creationId xmlns:a16="http://schemas.microsoft.com/office/drawing/2014/main" id="{8DABBD8D-32B0-DD49-9A51-454280A36520}"/>
                  </a:ext>
                </a:extLst>
              </p:cNvPr>
              <p:cNvSpPr>
                <a:spLocks noChangeArrowheads="1"/>
              </p:cNvSpPr>
              <p:nvPr/>
            </p:nvSpPr>
            <p:spPr bwMode="auto">
              <a:xfrm>
                <a:off x="3511" y="1919"/>
                <a:ext cx="30" cy="3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57">
                <a:extLst>
                  <a:ext uri="{FF2B5EF4-FFF2-40B4-BE49-F238E27FC236}">
                    <a16:creationId xmlns:a16="http://schemas.microsoft.com/office/drawing/2014/main" id="{03659FA5-34B0-3C4A-8D60-E04F6D31821E}"/>
                  </a:ext>
                </a:extLst>
              </p:cNvPr>
              <p:cNvSpPr>
                <a:spLocks/>
              </p:cNvSpPr>
              <p:nvPr/>
            </p:nvSpPr>
            <p:spPr bwMode="auto">
              <a:xfrm>
                <a:off x="2056" y="1868"/>
                <a:ext cx="1470" cy="640"/>
              </a:xfrm>
              <a:custGeom>
                <a:avLst/>
                <a:gdLst>
                  <a:gd name="T0" fmla="*/ 0 w 1470"/>
                  <a:gd name="T1" fmla="*/ 640 h 640"/>
                  <a:gd name="T2" fmla="*/ 0 w 1470"/>
                  <a:gd name="T3" fmla="*/ 640 h 640"/>
                  <a:gd name="T4" fmla="*/ 0 w 1470"/>
                  <a:gd name="T5" fmla="*/ 640 h 640"/>
                  <a:gd name="T6" fmla="*/ 192 w 1470"/>
                  <a:gd name="T7" fmla="*/ 607 h 640"/>
                  <a:gd name="T8" fmla="*/ 192 w 1470"/>
                  <a:gd name="T9" fmla="*/ 607 h 640"/>
                  <a:gd name="T10" fmla="*/ 448 w 1470"/>
                  <a:gd name="T11" fmla="*/ 573 h 640"/>
                  <a:gd name="T12" fmla="*/ 448 w 1470"/>
                  <a:gd name="T13" fmla="*/ 573 h 640"/>
                  <a:gd name="T14" fmla="*/ 703 w 1470"/>
                  <a:gd name="T15" fmla="*/ 438 h 640"/>
                  <a:gd name="T16" fmla="*/ 703 w 1470"/>
                  <a:gd name="T17" fmla="*/ 438 h 640"/>
                  <a:gd name="T18" fmla="*/ 959 w 1470"/>
                  <a:gd name="T19" fmla="*/ 303 h 640"/>
                  <a:gd name="T20" fmla="*/ 959 w 1470"/>
                  <a:gd name="T21" fmla="*/ 303 h 640"/>
                  <a:gd name="T22" fmla="*/ 1214 w 1470"/>
                  <a:gd name="T23" fmla="*/ 118 h 640"/>
                  <a:gd name="T24" fmla="*/ 1214 w 1470"/>
                  <a:gd name="T25" fmla="*/ 118 h 640"/>
                  <a:gd name="T26" fmla="*/ 1470 w 1470"/>
                  <a:gd name="T27"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0" h="640">
                    <a:moveTo>
                      <a:pt x="0" y="640"/>
                    </a:moveTo>
                    <a:lnTo>
                      <a:pt x="0" y="640"/>
                    </a:lnTo>
                    <a:lnTo>
                      <a:pt x="0" y="640"/>
                    </a:lnTo>
                    <a:lnTo>
                      <a:pt x="192" y="607"/>
                    </a:lnTo>
                    <a:lnTo>
                      <a:pt x="192" y="607"/>
                    </a:lnTo>
                    <a:lnTo>
                      <a:pt x="448" y="573"/>
                    </a:lnTo>
                    <a:lnTo>
                      <a:pt x="448" y="573"/>
                    </a:lnTo>
                    <a:lnTo>
                      <a:pt x="703" y="438"/>
                    </a:lnTo>
                    <a:lnTo>
                      <a:pt x="703" y="438"/>
                    </a:lnTo>
                    <a:lnTo>
                      <a:pt x="959" y="303"/>
                    </a:lnTo>
                    <a:lnTo>
                      <a:pt x="959" y="303"/>
                    </a:lnTo>
                    <a:lnTo>
                      <a:pt x="1214" y="118"/>
                    </a:lnTo>
                    <a:lnTo>
                      <a:pt x="1214" y="118"/>
                    </a:lnTo>
                    <a:lnTo>
                      <a:pt x="1470" y="0"/>
                    </a:lnTo>
                  </a:path>
                </a:pathLst>
              </a:custGeom>
              <a:noFill/>
              <a:ln w="1270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7" name="Freeform 58">
                <a:extLst>
                  <a:ext uri="{FF2B5EF4-FFF2-40B4-BE49-F238E27FC236}">
                    <a16:creationId xmlns:a16="http://schemas.microsoft.com/office/drawing/2014/main" id="{2924AB8E-BAA3-224D-AB55-2F1C2ED9D74A}"/>
                  </a:ext>
                </a:extLst>
              </p:cNvPr>
              <p:cNvSpPr>
                <a:spLocks/>
              </p:cNvSpPr>
              <p:nvPr/>
            </p:nvSpPr>
            <p:spPr bwMode="auto">
              <a:xfrm>
                <a:off x="2041" y="2493"/>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8" name="Freeform 59">
                <a:extLst>
                  <a:ext uri="{FF2B5EF4-FFF2-40B4-BE49-F238E27FC236}">
                    <a16:creationId xmlns:a16="http://schemas.microsoft.com/office/drawing/2014/main" id="{3DC8DE0A-49E5-564C-88A1-26A4345BB069}"/>
                  </a:ext>
                </a:extLst>
              </p:cNvPr>
              <p:cNvSpPr>
                <a:spLocks/>
              </p:cNvSpPr>
              <p:nvPr/>
            </p:nvSpPr>
            <p:spPr bwMode="auto">
              <a:xfrm>
                <a:off x="2041" y="2493"/>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noFill/>
              <a:ln w="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9" name="Freeform 60">
                <a:extLst>
                  <a:ext uri="{FF2B5EF4-FFF2-40B4-BE49-F238E27FC236}">
                    <a16:creationId xmlns:a16="http://schemas.microsoft.com/office/drawing/2014/main" id="{8C4C1C62-F801-004F-AF66-D9BE5C1C91DB}"/>
                  </a:ext>
                </a:extLst>
              </p:cNvPr>
              <p:cNvSpPr>
                <a:spLocks/>
              </p:cNvSpPr>
              <p:nvPr/>
            </p:nvSpPr>
            <p:spPr bwMode="auto">
              <a:xfrm>
                <a:off x="2233" y="2460"/>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Freeform 61">
                <a:extLst>
                  <a:ext uri="{FF2B5EF4-FFF2-40B4-BE49-F238E27FC236}">
                    <a16:creationId xmlns:a16="http://schemas.microsoft.com/office/drawing/2014/main" id="{B85325AA-8F60-0349-8EB9-C2C7112CF66F}"/>
                  </a:ext>
                </a:extLst>
              </p:cNvPr>
              <p:cNvSpPr>
                <a:spLocks/>
              </p:cNvSpPr>
              <p:nvPr/>
            </p:nvSpPr>
            <p:spPr bwMode="auto">
              <a:xfrm>
                <a:off x="2233" y="2460"/>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noFill/>
              <a:ln w="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1" name="Freeform 62">
                <a:extLst>
                  <a:ext uri="{FF2B5EF4-FFF2-40B4-BE49-F238E27FC236}">
                    <a16:creationId xmlns:a16="http://schemas.microsoft.com/office/drawing/2014/main" id="{D23B528D-015F-744A-A706-6D6026C27B3F}"/>
                  </a:ext>
                </a:extLst>
              </p:cNvPr>
              <p:cNvSpPr>
                <a:spLocks/>
              </p:cNvSpPr>
              <p:nvPr/>
            </p:nvSpPr>
            <p:spPr bwMode="auto">
              <a:xfrm>
                <a:off x="2489" y="2426"/>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2" name="Freeform 63">
                <a:extLst>
                  <a:ext uri="{FF2B5EF4-FFF2-40B4-BE49-F238E27FC236}">
                    <a16:creationId xmlns:a16="http://schemas.microsoft.com/office/drawing/2014/main" id="{E400054E-B6F9-5D46-880C-FEAEA752F04F}"/>
                  </a:ext>
                </a:extLst>
              </p:cNvPr>
              <p:cNvSpPr>
                <a:spLocks/>
              </p:cNvSpPr>
              <p:nvPr/>
            </p:nvSpPr>
            <p:spPr bwMode="auto">
              <a:xfrm>
                <a:off x="2489" y="2426"/>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noFill/>
              <a:ln w="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 name="Freeform 64">
                <a:extLst>
                  <a:ext uri="{FF2B5EF4-FFF2-40B4-BE49-F238E27FC236}">
                    <a16:creationId xmlns:a16="http://schemas.microsoft.com/office/drawing/2014/main" id="{2C61C8EF-2201-E147-AC2A-DD5333BD4988}"/>
                  </a:ext>
                </a:extLst>
              </p:cNvPr>
              <p:cNvSpPr>
                <a:spLocks/>
              </p:cNvSpPr>
              <p:nvPr/>
            </p:nvSpPr>
            <p:spPr bwMode="auto">
              <a:xfrm>
                <a:off x="2744" y="2291"/>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 name="Freeform 65">
                <a:extLst>
                  <a:ext uri="{FF2B5EF4-FFF2-40B4-BE49-F238E27FC236}">
                    <a16:creationId xmlns:a16="http://schemas.microsoft.com/office/drawing/2014/main" id="{11D64C4E-F622-EF4D-AB9C-93DC5B028136}"/>
                  </a:ext>
                </a:extLst>
              </p:cNvPr>
              <p:cNvSpPr>
                <a:spLocks/>
              </p:cNvSpPr>
              <p:nvPr/>
            </p:nvSpPr>
            <p:spPr bwMode="auto">
              <a:xfrm>
                <a:off x="2744" y="2291"/>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noFill/>
              <a:ln w="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5" name="Freeform 66">
                <a:extLst>
                  <a:ext uri="{FF2B5EF4-FFF2-40B4-BE49-F238E27FC236}">
                    <a16:creationId xmlns:a16="http://schemas.microsoft.com/office/drawing/2014/main" id="{827A19EA-809A-3544-9362-65DFA19BFB7A}"/>
                  </a:ext>
                </a:extLst>
              </p:cNvPr>
              <p:cNvSpPr>
                <a:spLocks/>
              </p:cNvSpPr>
              <p:nvPr/>
            </p:nvSpPr>
            <p:spPr bwMode="auto">
              <a:xfrm>
                <a:off x="3000" y="2156"/>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Freeform 68">
                <a:extLst>
                  <a:ext uri="{FF2B5EF4-FFF2-40B4-BE49-F238E27FC236}">
                    <a16:creationId xmlns:a16="http://schemas.microsoft.com/office/drawing/2014/main" id="{E16FAAAD-F4F2-944C-A30A-4E9BBC067C62}"/>
                  </a:ext>
                </a:extLst>
              </p:cNvPr>
              <p:cNvSpPr>
                <a:spLocks/>
              </p:cNvSpPr>
              <p:nvPr/>
            </p:nvSpPr>
            <p:spPr bwMode="auto">
              <a:xfrm>
                <a:off x="3256" y="1971"/>
                <a:ext cx="29" cy="30"/>
              </a:xfrm>
              <a:custGeom>
                <a:avLst/>
                <a:gdLst>
                  <a:gd name="T0" fmla="*/ 0 w 29"/>
                  <a:gd name="T1" fmla="*/ 0 h 30"/>
                  <a:gd name="T2" fmla="*/ 29 w 29"/>
                  <a:gd name="T3" fmla="*/ 0 h 30"/>
                  <a:gd name="T4" fmla="*/ 14 w 29"/>
                  <a:gd name="T5" fmla="*/ 30 h 30"/>
                  <a:gd name="T6" fmla="*/ 0 w 29"/>
                  <a:gd name="T7" fmla="*/ 0 h 30"/>
                </a:gdLst>
                <a:ahLst/>
                <a:cxnLst>
                  <a:cxn ang="0">
                    <a:pos x="T0" y="T1"/>
                  </a:cxn>
                  <a:cxn ang="0">
                    <a:pos x="T2" y="T3"/>
                  </a:cxn>
                  <a:cxn ang="0">
                    <a:pos x="T4" y="T5"/>
                  </a:cxn>
                  <a:cxn ang="0">
                    <a:pos x="T6" y="T7"/>
                  </a:cxn>
                </a:cxnLst>
                <a:rect l="0" t="0" r="r" b="b"/>
                <a:pathLst>
                  <a:path w="29" h="30">
                    <a:moveTo>
                      <a:pt x="0" y="0"/>
                    </a:moveTo>
                    <a:lnTo>
                      <a:pt x="29" y="0"/>
                    </a:lnTo>
                    <a:lnTo>
                      <a:pt x="14"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Freeform 69">
                <a:extLst>
                  <a:ext uri="{FF2B5EF4-FFF2-40B4-BE49-F238E27FC236}">
                    <a16:creationId xmlns:a16="http://schemas.microsoft.com/office/drawing/2014/main" id="{8FA94031-BF0D-3C4B-B0FD-F6ADD11542E9}"/>
                  </a:ext>
                </a:extLst>
              </p:cNvPr>
              <p:cNvSpPr>
                <a:spLocks/>
              </p:cNvSpPr>
              <p:nvPr/>
            </p:nvSpPr>
            <p:spPr bwMode="auto">
              <a:xfrm>
                <a:off x="3256" y="1971"/>
                <a:ext cx="29" cy="30"/>
              </a:xfrm>
              <a:custGeom>
                <a:avLst/>
                <a:gdLst>
                  <a:gd name="T0" fmla="*/ 0 w 29"/>
                  <a:gd name="T1" fmla="*/ 0 h 30"/>
                  <a:gd name="T2" fmla="*/ 29 w 29"/>
                  <a:gd name="T3" fmla="*/ 0 h 30"/>
                  <a:gd name="T4" fmla="*/ 14 w 29"/>
                  <a:gd name="T5" fmla="*/ 30 h 30"/>
                  <a:gd name="T6" fmla="*/ 0 w 29"/>
                  <a:gd name="T7" fmla="*/ 0 h 30"/>
                </a:gdLst>
                <a:ahLst/>
                <a:cxnLst>
                  <a:cxn ang="0">
                    <a:pos x="T0" y="T1"/>
                  </a:cxn>
                  <a:cxn ang="0">
                    <a:pos x="T2" y="T3"/>
                  </a:cxn>
                  <a:cxn ang="0">
                    <a:pos x="T4" y="T5"/>
                  </a:cxn>
                  <a:cxn ang="0">
                    <a:pos x="T6" y="T7"/>
                  </a:cxn>
                </a:cxnLst>
                <a:rect l="0" t="0" r="r" b="b"/>
                <a:pathLst>
                  <a:path w="29" h="30">
                    <a:moveTo>
                      <a:pt x="0" y="0"/>
                    </a:moveTo>
                    <a:lnTo>
                      <a:pt x="29" y="0"/>
                    </a:lnTo>
                    <a:lnTo>
                      <a:pt x="14" y="30"/>
                    </a:lnTo>
                    <a:lnTo>
                      <a:pt x="0" y="0"/>
                    </a:lnTo>
                    <a:close/>
                  </a:path>
                </a:pathLst>
              </a:custGeom>
              <a:noFill/>
              <a:ln w="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 name="Freeform 70">
                <a:extLst>
                  <a:ext uri="{FF2B5EF4-FFF2-40B4-BE49-F238E27FC236}">
                    <a16:creationId xmlns:a16="http://schemas.microsoft.com/office/drawing/2014/main" id="{AF33F2CA-51B1-0142-B9DC-8CAF94F47979}"/>
                  </a:ext>
                </a:extLst>
              </p:cNvPr>
              <p:cNvSpPr>
                <a:spLocks/>
              </p:cNvSpPr>
              <p:nvPr/>
            </p:nvSpPr>
            <p:spPr bwMode="auto">
              <a:xfrm>
                <a:off x="3511" y="1854"/>
                <a:ext cx="30" cy="29"/>
              </a:xfrm>
              <a:custGeom>
                <a:avLst/>
                <a:gdLst>
                  <a:gd name="T0" fmla="*/ 0 w 30"/>
                  <a:gd name="T1" fmla="*/ 0 h 29"/>
                  <a:gd name="T2" fmla="*/ 30 w 30"/>
                  <a:gd name="T3" fmla="*/ 0 h 29"/>
                  <a:gd name="T4" fmla="*/ 15 w 30"/>
                  <a:gd name="T5" fmla="*/ 29 h 29"/>
                  <a:gd name="T6" fmla="*/ 0 w 30"/>
                  <a:gd name="T7" fmla="*/ 0 h 29"/>
                </a:gdLst>
                <a:ahLst/>
                <a:cxnLst>
                  <a:cxn ang="0">
                    <a:pos x="T0" y="T1"/>
                  </a:cxn>
                  <a:cxn ang="0">
                    <a:pos x="T2" y="T3"/>
                  </a:cxn>
                  <a:cxn ang="0">
                    <a:pos x="T4" y="T5"/>
                  </a:cxn>
                  <a:cxn ang="0">
                    <a:pos x="T6" y="T7"/>
                  </a:cxn>
                </a:cxnLst>
                <a:rect l="0" t="0" r="r" b="b"/>
                <a:pathLst>
                  <a:path w="30" h="29">
                    <a:moveTo>
                      <a:pt x="0" y="0"/>
                    </a:moveTo>
                    <a:lnTo>
                      <a:pt x="30" y="0"/>
                    </a:lnTo>
                    <a:lnTo>
                      <a:pt x="15" y="29"/>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Freeform 71">
                <a:extLst>
                  <a:ext uri="{FF2B5EF4-FFF2-40B4-BE49-F238E27FC236}">
                    <a16:creationId xmlns:a16="http://schemas.microsoft.com/office/drawing/2014/main" id="{E39BBBB9-9D10-7946-B9FA-32050F74C96F}"/>
                  </a:ext>
                </a:extLst>
              </p:cNvPr>
              <p:cNvSpPr>
                <a:spLocks/>
              </p:cNvSpPr>
              <p:nvPr/>
            </p:nvSpPr>
            <p:spPr bwMode="auto">
              <a:xfrm>
                <a:off x="3511" y="1854"/>
                <a:ext cx="30" cy="29"/>
              </a:xfrm>
              <a:custGeom>
                <a:avLst/>
                <a:gdLst>
                  <a:gd name="T0" fmla="*/ 0 w 30"/>
                  <a:gd name="T1" fmla="*/ 0 h 29"/>
                  <a:gd name="T2" fmla="*/ 30 w 30"/>
                  <a:gd name="T3" fmla="*/ 0 h 29"/>
                  <a:gd name="T4" fmla="*/ 15 w 30"/>
                  <a:gd name="T5" fmla="*/ 29 h 29"/>
                  <a:gd name="T6" fmla="*/ 0 w 30"/>
                  <a:gd name="T7" fmla="*/ 0 h 29"/>
                </a:gdLst>
                <a:ahLst/>
                <a:cxnLst>
                  <a:cxn ang="0">
                    <a:pos x="T0" y="T1"/>
                  </a:cxn>
                  <a:cxn ang="0">
                    <a:pos x="T2" y="T3"/>
                  </a:cxn>
                  <a:cxn ang="0">
                    <a:pos x="T4" y="T5"/>
                  </a:cxn>
                  <a:cxn ang="0">
                    <a:pos x="T6" y="T7"/>
                  </a:cxn>
                </a:cxnLst>
                <a:rect l="0" t="0" r="r" b="b"/>
                <a:pathLst>
                  <a:path w="30" h="29">
                    <a:moveTo>
                      <a:pt x="0" y="0"/>
                    </a:moveTo>
                    <a:lnTo>
                      <a:pt x="30" y="0"/>
                    </a:lnTo>
                    <a:lnTo>
                      <a:pt x="15" y="29"/>
                    </a:lnTo>
                    <a:lnTo>
                      <a:pt x="0" y="0"/>
                    </a:lnTo>
                    <a:close/>
                  </a:path>
                </a:pathLst>
              </a:custGeom>
              <a:noFill/>
              <a:ln w="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Freeform 72">
                <a:extLst>
                  <a:ext uri="{FF2B5EF4-FFF2-40B4-BE49-F238E27FC236}">
                    <a16:creationId xmlns:a16="http://schemas.microsoft.com/office/drawing/2014/main" id="{0B6DF1DE-4B03-094A-8436-C295B26273CE}"/>
                  </a:ext>
                </a:extLst>
              </p:cNvPr>
              <p:cNvSpPr>
                <a:spLocks/>
              </p:cNvSpPr>
              <p:nvPr/>
            </p:nvSpPr>
            <p:spPr bwMode="auto">
              <a:xfrm>
                <a:off x="2056" y="1843"/>
                <a:ext cx="1470" cy="699"/>
              </a:xfrm>
              <a:custGeom>
                <a:avLst/>
                <a:gdLst>
                  <a:gd name="T0" fmla="*/ 0 w 1470"/>
                  <a:gd name="T1" fmla="*/ 699 h 699"/>
                  <a:gd name="T2" fmla="*/ 0 w 1470"/>
                  <a:gd name="T3" fmla="*/ 699 h 699"/>
                  <a:gd name="T4" fmla="*/ 0 w 1470"/>
                  <a:gd name="T5" fmla="*/ 699 h 699"/>
                  <a:gd name="T6" fmla="*/ 192 w 1470"/>
                  <a:gd name="T7" fmla="*/ 665 h 699"/>
                  <a:gd name="T8" fmla="*/ 192 w 1470"/>
                  <a:gd name="T9" fmla="*/ 665 h 699"/>
                  <a:gd name="T10" fmla="*/ 448 w 1470"/>
                  <a:gd name="T11" fmla="*/ 477 h 699"/>
                  <a:gd name="T12" fmla="*/ 448 w 1470"/>
                  <a:gd name="T13" fmla="*/ 477 h 699"/>
                  <a:gd name="T14" fmla="*/ 703 w 1470"/>
                  <a:gd name="T15" fmla="*/ 460 h 699"/>
                  <a:gd name="T16" fmla="*/ 703 w 1470"/>
                  <a:gd name="T17" fmla="*/ 460 h 699"/>
                  <a:gd name="T18" fmla="*/ 959 w 1470"/>
                  <a:gd name="T19" fmla="*/ 290 h 699"/>
                  <a:gd name="T20" fmla="*/ 959 w 1470"/>
                  <a:gd name="T21" fmla="*/ 290 h 699"/>
                  <a:gd name="T22" fmla="*/ 1214 w 1470"/>
                  <a:gd name="T23" fmla="*/ 102 h 699"/>
                  <a:gd name="T24" fmla="*/ 1214 w 1470"/>
                  <a:gd name="T25" fmla="*/ 102 h 699"/>
                  <a:gd name="T26" fmla="*/ 1470 w 1470"/>
                  <a:gd name="T27"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0" h="699">
                    <a:moveTo>
                      <a:pt x="0" y="699"/>
                    </a:moveTo>
                    <a:lnTo>
                      <a:pt x="0" y="699"/>
                    </a:lnTo>
                    <a:lnTo>
                      <a:pt x="0" y="699"/>
                    </a:lnTo>
                    <a:lnTo>
                      <a:pt x="192" y="665"/>
                    </a:lnTo>
                    <a:lnTo>
                      <a:pt x="192" y="665"/>
                    </a:lnTo>
                    <a:lnTo>
                      <a:pt x="448" y="477"/>
                    </a:lnTo>
                    <a:lnTo>
                      <a:pt x="448" y="477"/>
                    </a:lnTo>
                    <a:lnTo>
                      <a:pt x="703" y="460"/>
                    </a:lnTo>
                    <a:lnTo>
                      <a:pt x="703" y="460"/>
                    </a:lnTo>
                    <a:lnTo>
                      <a:pt x="959" y="290"/>
                    </a:lnTo>
                    <a:lnTo>
                      <a:pt x="959" y="290"/>
                    </a:lnTo>
                    <a:lnTo>
                      <a:pt x="1214" y="102"/>
                    </a:lnTo>
                    <a:lnTo>
                      <a:pt x="1214" y="102"/>
                    </a:lnTo>
                    <a:lnTo>
                      <a:pt x="1470" y="0"/>
                    </a:lnTo>
                  </a:path>
                </a:pathLst>
              </a:custGeom>
              <a:noFill/>
              <a:ln w="1270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2" name="Freeform 73">
                <a:extLst>
                  <a:ext uri="{FF2B5EF4-FFF2-40B4-BE49-F238E27FC236}">
                    <a16:creationId xmlns:a16="http://schemas.microsoft.com/office/drawing/2014/main" id="{B4B13AE7-CD31-5E43-B975-3FF5D6A917B5}"/>
                  </a:ext>
                </a:extLst>
              </p:cNvPr>
              <p:cNvSpPr>
                <a:spLocks/>
              </p:cNvSpPr>
              <p:nvPr/>
            </p:nvSpPr>
            <p:spPr bwMode="auto">
              <a:xfrm>
                <a:off x="2041" y="2527"/>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3" name="Freeform 74">
                <a:extLst>
                  <a:ext uri="{FF2B5EF4-FFF2-40B4-BE49-F238E27FC236}">
                    <a16:creationId xmlns:a16="http://schemas.microsoft.com/office/drawing/2014/main" id="{BC195228-FF75-7A41-9062-D5963F4A6A59}"/>
                  </a:ext>
                </a:extLst>
              </p:cNvPr>
              <p:cNvSpPr>
                <a:spLocks/>
              </p:cNvSpPr>
              <p:nvPr/>
            </p:nvSpPr>
            <p:spPr bwMode="auto">
              <a:xfrm>
                <a:off x="2041" y="2527"/>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Freeform 75">
                <a:extLst>
                  <a:ext uri="{FF2B5EF4-FFF2-40B4-BE49-F238E27FC236}">
                    <a16:creationId xmlns:a16="http://schemas.microsoft.com/office/drawing/2014/main" id="{B731B069-074C-B041-9164-C9798360A1E7}"/>
                  </a:ext>
                </a:extLst>
              </p:cNvPr>
              <p:cNvSpPr>
                <a:spLocks/>
              </p:cNvSpPr>
              <p:nvPr/>
            </p:nvSpPr>
            <p:spPr bwMode="auto">
              <a:xfrm>
                <a:off x="2233" y="2493"/>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76">
                <a:extLst>
                  <a:ext uri="{FF2B5EF4-FFF2-40B4-BE49-F238E27FC236}">
                    <a16:creationId xmlns:a16="http://schemas.microsoft.com/office/drawing/2014/main" id="{B8300F82-5ADF-0841-B151-F4CB7494F39F}"/>
                  </a:ext>
                </a:extLst>
              </p:cNvPr>
              <p:cNvSpPr>
                <a:spLocks/>
              </p:cNvSpPr>
              <p:nvPr/>
            </p:nvSpPr>
            <p:spPr bwMode="auto">
              <a:xfrm>
                <a:off x="2233" y="2493"/>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 name="Freeform 77">
                <a:extLst>
                  <a:ext uri="{FF2B5EF4-FFF2-40B4-BE49-F238E27FC236}">
                    <a16:creationId xmlns:a16="http://schemas.microsoft.com/office/drawing/2014/main" id="{28D36CF6-42ED-6A47-90B9-99BDBFF400D0}"/>
                  </a:ext>
                </a:extLst>
              </p:cNvPr>
              <p:cNvSpPr>
                <a:spLocks/>
              </p:cNvSpPr>
              <p:nvPr/>
            </p:nvSpPr>
            <p:spPr bwMode="auto">
              <a:xfrm>
                <a:off x="2489" y="2305"/>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78">
                <a:extLst>
                  <a:ext uri="{FF2B5EF4-FFF2-40B4-BE49-F238E27FC236}">
                    <a16:creationId xmlns:a16="http://schemas.microsoft.com/office/drawing/2014/main" id="{566B97A4-10C6-5544-B6E6-D7D9AA9FE10D}"/>
                  </a:ext>
                </a:extLst>
              </p:cNvPr>
              <p:cNvSpPr>
                <a:spLocks/>
              </p:cNvSpPr>
              <p:nvPr/>
            </p:nvSpPr>
            <p:spPr bwMode="auto">
              <a:xfrm>
                <a:off x="2489" y="2305"/>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Freeform 79">
                <a:extLst>
                  <a:ext uri="{FF2B5EF4-FFF2-40B4-BE49-F238E27FC236}">
                    <a16:creationId xmlns:a16="http://schemas.microsoft.com/office/drawing/2014/main" id="{807319FA-AF51-C440-B28C-BBB224A9C829}"/>
                  </a:ext>
                </a:extLst>
              </p:cNvPr>
              <p:cNvSpPr>
                <a:spLocks/>
              </p:cNvSpPr>
              <p:nvPr/>
            </p:nvSpPr>
            <p:spPr bwMode="auto">
              <a:xfrm>
                <a:off x="2744" y="2288"/>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Freeform 80">
                <a:extLst>
                  <a:ext uri="{FF2B5EF4-FFF2-40B4-BE49-F238E27FC236}">
                    <a16:creationId xmlns:a16="http://schemas.microsoft.com/office/drawing/2014/main" id="{8718CD40-7B71-0640-8C63-246AB9BC6D28}"/>
                  </a:ext>
                </a:extLst>
              </p:cNvPr>
              <p:cNvSpPr>
                <a:spLocks/>
              </p:cNvSpPr>
              <p:nvPr/>
            </p:nvSpPr>
            <p:spPr bwMode="auto">
              <a:xfrm>
                <a:off x="2744" y="2288"/>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81">
                <a:extLst>
                  <a:ext uri="{FF2B5EF4-FFF2-40B4-BE49-F238E27FC236}">
                    <a16:creationId xmlns:a16="http://schemas.microsoft.com/office/drawing/2014/main" id="{5C40ABC1-4749-E94D-8240-3E7C4A4291D5}"/>
                  </a:ext>
                </a:extLst>
              </p:cNvPr>
              <p:cNvSpPr>
                <a:spLocks/>
              </p:cNvSpPr>
              <p:nvPr/>
            </p:nvSpPr>
            <p:spPr bwMode="auto">
              <a:xfrm>
                <a:off x="3000" y="2118"/>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Freeform 82">
                <a:extLst>
                  <a:ext uri="{FF2B5EF4-FFF2-40B4-BE49-F238E27FC236}">
                    <a16:creationId xmlns:a16="http://schemas.microsoft.com/office/drawing/2014/main" id="{306E13D4-03E3-9341-B2D7-AEED9C885485}"/>
                  </a:ext>
                </a:extLst>
              </p:cNvPr>
              <p:cNvSpPr>
                <a:spLocks/>
              </p:cNvSpPr>
              <p:nvPr/>
            </p:nvSpPr>
            <p:spPr bwMode="auto">
              <a:xfrm>
                <a:off x="3000" y="2118"/>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2" name="Freeform 83">
                <a:extLst>
                  <a:ext uri="{FF2B5EF4-FFF2-40B4-BE49-F238E27FC236}">
                    <a16:creationId xmlns:a16="http://schemas.microsoft.com/office/drawing/2014/main" id="{0A14453D-BAA6-B34F-A31F-DA1CE84DD2AD}"/>
                  </a:ext>
                </a:extLst>
              </p:cNvPr>
              <p:cNvSpPr>
                <a:spLocks/>
              </p:cNvSpPr>
              <p:nvPr/>
            </p:nvSpPr>
            <p:spPr bwMode="auto">
              <a:xfrm>
                <a:off x="3256" y="1930"/>
                <a:ext cx="29" cy="30"/>
              </a:xfrm>
              <a:custGeom>
                <a:avLst/>
                <a:gdLst>
                  <a:gd name="T0" fmla="*/ 14 w 29"/>
                  <a:gd name="T1" fmla="*/ 0 h 30"/>
                  <a:gd name="T2" fmla="*/ 29 w 29"/>
                  <a:gd name="T3" fmla="*/ 30 h 30"/>
                  <a:gd name="T4" fmla="*/ 0 w 29"/>
                  <a:gd name="T5" fmla="*/ 30 h 30"/>
                  <a:gd name="T6" fmla="*/ 14 w 29"/>
                  <a:gd name="T7" fmla="*/ 0 h 30"/>
                </a:gdLst>
                <a:ahLst/>
                <a:cxnLst>
                  <a:cxn ang="0">
                    <a:pos x="T0" y="T1"/>
                  </a:cxn>
                  <a:cxn ang="0">
                    <a:pos x="T2" y="T3"/>
                  </a:cxn>
                  <a:cxn ang="0">
                    <a:pos x="T4" y="T5"/>
                  </a:cxn>
                  <a:cxn ang="0">
                    <a:pos x="T6" y="T7"/>
                  </a:cxn>
                </a:cxnLst>
                <a:rect l="0" t="0" r="r" b="b"/>
                <a:pathLst>
                  <a:path w="29" h="30">
                    <a:moveTo>
                      <a:pt x="14" y="0"/>
                    </a:moveTo>
                    <a:lnTo>
                      <a:pt x="29" y="30"/>
                    </a:lnTo>
                    <a:lnTo>
                      <a:pt x="0" y="30"/>
                    </a:lnTo>
                    <a:lnTo>
                      <a:pt x="1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84">
                <a:extLst>
                  <a:ext uri="{FF2B5EF4-FFF2-40B4-BE49-F238E27FC236}">
                    <a16:creationId xmlns:a16="http://schemas.microsoft.com/office/drawing/2014/main" id="{0B679033-30E4-D94B-AAA9-BC012660617B}"/>
                  </a:ext>
                </a:extLst>
              </p:cNvPr>
              <p:cNvSpPr>
                <a:spLocks/>
              </p:cNvSpPr>
              <p:nvPr/>
            </p:nvSpPr>
            <p:spPr bwMode="auto">
              <a:xfrm>
                <a:off x="3256" y="1930"/>
                <a:ext cx="29" cy="30"/>
              </a:xfrm>
              <a:custGeom>
                <a:avLst/>
                <a:gdLst>
                  <a:gd name="T0" fmla="*/ 14 w 29"/>
                  <a:gd name="T1" fmla="*/ 0 h 30"/>
                  <a:gd name="T2" fmla="*/ 29 w 29"/>
                  <a:gd name="T3" fmla="*/ 30 h 30"/>
                  <a:gd name="T4" fmla="*/ 0 w 29"/>
                  <a:gd name="T5" fmla="*/ 30 h 30"/>
                  <a:gd name="T6" fmla="*/ 14 w 29"/>
                  <a:gd name="T7" fmla="*/ 0 h 30"/>
                </a:gdLst>
                <a:ahLst/>
                <a:cxnLst>
                  <a:cxn ang="0">
                    <a:pos x="T0" y="T1"/>
                  </a:cxn>
                  <a:cxn ang="0">
                    <a:pos x="T2" y="T3"/>
                  </a:cxn>
                  <a:cxn ang="0">
                    <a:pos x="T4" y="T5"/>
                  </a:cxn>
                  <a:cxn ang="0">
                    <a:pos x="T6" y="T7"/>
                  </a:cxn>
                </a:cxnLst>
                <a:rect l="0" t="0" r="r" b="b"/>
                <a:pathLst>
                  <a:path w="29" h="30">
                    <a:moveTo>
                      <a:pt x="14" y="0"/>
                    </a:moveTo>
                    <a:lnTo>
                      <a:pt x="29" y="30"/>
                    </a:lnTo>
                    <a:lnTo>
                      <a:pt x="0" y="30"/>
                    </a:lnTo>
                    <a:lnTo>
                      <a:pt x="14"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4" name="Freeform 85">
                <a:extLst>
                  <a:ext uri="{FF2B5EF4-FFF2-40B4-BE49-F238E27FC236}">
                    <a16:creationId xmlns:a16="http://schemas.microsoft.com/office/drawing/2014/main" id="{7F955991-DAA9-5648-BAAF-5311A823780A}"/>
                  </a:ext>
                </a:extLst>
              </p:cNvPr>
              <p:cNvSpPr>
                <a:spLocks/>
              </p:cNvSpPr>
              <p:nvPr/>
            </p:nvSpPr>
            <p:spPr bwMode="auto">
              <a:xfrm>
                <a:off x="3511" y="1828"/>
                <a:ext cx="30" cy="29"/>
              </a:xfrm>
              <a:custGeom>
                <a:avLst/>
                <a:gdLst>
                  <a:gd name="T0" fmla="*/ 15 w 30"/>
                  <a:gd name="T1" fmla="*/ 0 h 29"/>
                  <a:gd name="T2" fmla="*/ 30 w 30"/>
                  <a:gd name="T3" fmla="*/ 29 h 29"/>
                  <a:gd name="T4" fmla="*/ 0 w 30"/>
                  <a:gd name="T5" fmla="*/ 29 h 29"/>
                  <a:gd name="T6" fmla="*/ 15 w 30"/>
                  <a:gd name="T7" fmla="*/ 0 h 29"/>
                </a:gdLst>
                <a:ahLst/>
                <a:cxnLst>
                  <a:cxn ang="0">
                    <a:pos x="T0" y="T1"/>
                  </a:cxn>
                  <a:cxn ang="0">
                    <a:pos x="T2" y="T3"/>
                  </a:cxn>
                  <a:cxn ang="0">
                    <a:pos x="T4" y="T5"/>
                  </a:cxn>
                  <a:cxn ang="0">
                    <a:pos x="T6" y="T7"/>
                  </a:cxn>
                </a:cxnLst>
                <a:rect l="0" t="0" r="r" b="b"/>
                <a:pathLst>
                  <a:path w="30" h="29">
                    <a:moveTo>
                      <a:pt x="15" y="0"/>
                    </a:moveTo>
                    <a:lnTo>
                      <a:pt x="30" y="29"/>
                    </a:lnTo>
                    <a:lnTo>
                      <a:pt x="0" y="29"/>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 name="Freeform 86">
                <a:extLst>
                  <a:ext uri="{FF2B5EF4-FFF2-40B4-BE49-F238E27FC236}">
                    <a16:creationId xmlns:a16="http://schemas.microsoft.com/office/drawing/2014/main" id="{D68E749A-1917-8645-B7AC-7FB8EB4E7B1B}"/>
                  </a:ext>
                </a:extLst>
              </p:cNvPr>
              <p:cNvSpPr>
                <a:spLocks/>
              </p:cNvSpPr>
              <p:nvPr/>
            </p:nvSpPr>
            <p:spPr bwMode="auto">
              <a:xfrm>
                <a:off x="3511" y="1828"/>
                <a:ext cx="30" cy="29"/>
              </a:xfrm>
              <a:custGeom>
                <a:avLst/>
                <a:gdLst>
                  <a:gd name="T0" fmla="*/ 15 w 30"/>
                  <a:gd name="T1" fmla="*/ 0 h 29"/>
                  <a:gd name="T2" fmla="*/ 30 w 30"/>
                  <a:gd name="T3" fmla="*/ 29 h 29"/>
                  <a:gd name="T4" fmla="*/ 0 w 30"/>
                  <a:gd name="T5" fmla="*/ 29 h 29"/>
                  <a:gd name="T6" fmla="*/ 15 w 30"/>
                  <a:gd name="T7" fmla="*/ 0 h 29"/>
                </a:gdLst>
                <a:ahLst/>
                <a:cxnLst>
                  <a:cxn ang="0">
                    <a:pos x="T0" y="T1"/>
                  </a:cxn>
                  <a:cxn ang="0">
                    <a:pos x="T2" y="T3"/>
                  </a:cxn>
                  <a:cxn ang="0">
                    <a:pos x="T4" y="T5"/>
                  </a:cxn>
                  <a:cxn ang="0">
                    <a:pos x="T6" y="T7"/>
                  </a:cxn>
                </a:cxnLst>
                <a:rect l="0" t="0" r="r" b="b"/>
                <a:pathLst>
                  <a:path w="30" h="29">
                    <a:moveTo>
                      <a:pt x="15" y="0"/>
                    </a:moveTo>
                    <a:lnTo>
                      <a:pt x="30" y="29"/>
                    </a:lnTo>
                    <a:lnTo>
                      <a:pt x="0" y="29"/>
                    </a:lnTo>
                    <a:lnTo>
                      <a:pt x="15" y="0"/>
                    </a:lnTo>
                    <a:close/>
                  </a:path>
                </a:pathLst>
              </a:custGeom>
              <a:noFill/>
              <a:ln w="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Rectangle 87">
                <a:extLst>
                  <a:ext uri="{FF2B5EF4-FFF2-40B4-BE49-F238E27FC236}">
                    <a16:creationId xmlns:a16="http://schemas.microsoft.com/office/drawing/2014/main" id="{AE431B78-0831-1845-860A-8C685D42C33F}"/>
                  </a:ext>
                </a:extLst>
              </p:cNvPr>
              <p:cNvSpPr>
                <a:spLocks noChangeArrowheads="1"/>
              </p:cNvSpPr>
              <p:nvPr/>
            </p:nvSpPr>
            <p:spPr bwMode="auto">
              <a:xfrm>
                <a:off x="2630" y="1229"/>
                <a:ext cx="224" cy="1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ACR50</a:t>
                </a:r>
              </a:p>
            </p:txBody>
          </p:sp>
          <p:sp>
            <p:nvSpPr>
              <p:cNvPr id="227" name="Rectangle 89">
                <a:extLst>
                  <a:ext uri="{FF2B5EF4-FFF2-40B4-BE49-F238E27FC236}">
                    <a16:creationId xmlns:a16="http://schemas.microsoft.com/office/drawing/2014/main" id="{DB42DB90-F692-B547-BB10-E84BC12F2F95}"/>
                  </a:ext>
                </a:extLst>
              </p:cNvPr>
              <p:cNvSpPr>
                <a:spLocks noChangeArrowheads="1"/>
              </p:cNvSpPr>
              <p:nvPr/>
            </p:nvSpPr>
            <p:spPr bwMode="auto">
              <a:xfrm>
                <a:off x="2040" y="2562"/>
                <a:ext cx="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8" name="Rectangle 90">
                <a:extLst>
                  <a:ext uri="{FF2B5EF4-FFF2-40B4-BE49-F238E27FC236}">
                    <a16:creationId xmlns:a16="http://schemas.microsoft.com/office/drawing/2014/main" id="{374A9C4D-19C7-9B47-A4A6-D60E96A9ED0A}"/>
                  </a:ext>
                </a:extLst>
              </p:cNvPr>
              <p:cNvSpPr>
                <a:spLocks noChangeArrowheads="1"/>
              </p:cNvSpPr>
              <p:nvPr/>
            </p:nvSpPr>
            <p:spPr bwMode="auto">
              <a:xfrm>
                <a:off x="2234" y="2562"/>
                <a:ext cx="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4</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9" name="Rectangle 91">
                <a:extLst>
                  <a:ext uri="{FF2B5EF4-FFF2-40B4-BE49-F238E27FC236}">
                    <a16:creationId xmlns:a16="http://schemas.microsoft.com/office/drawing/2014/main" id="{C3161E37-9FCE-5542-B1B4-F85E1DD4DFC1}"/>
                  </a:ext>
                </a:extLst>
              </p:cNvPr>
              <p:cNvSpPr>
                <a:spLocks noChangeArrowheads="1"/>
              </p:cNvSpPr>
              <p:nvPr/>
            </p:nvSpPr>
            <p:spPr bwMode="auto">
              <a:xfrm>
                <a:off x="2489" y="2562"/>
                <a:ext cx="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8</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0" name="Rectangle 92">
                <a:extLst>
                  <a:ext uri="{FF2B5EF4-FFF2-40B4-BE49-F238E27FC236}">
                    <a16:creationId xmlns:a16="http://schemas.microsoft.com/office/drawing/2014/main" id="{10C5FBA5-F3C0-3549-B192-317A9EB31E98}"/>
                  </a:ext>
                </a:extLst>
              </p:cNvPr>
              <p:cNvSpPr>
                <a:spLocks noChangeArrowheads="1"/>
              </p:cNvSpPr>
              <p:nvPr/>
            </p:nvSpPr>
            <p:spPr bwMode="auto">
              <a:xfrm>
                <a:off x="2727" y="2562"/>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12</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1" name="Rectangle 93">
                <a:extLst>
                  <a:ext uri="{FF2B5EF4-FFF2-40B4-BE49-F238E27FC236}">
                    <a16:creationId xmlns:a16="http://schemas.microsoft.com/office/drawing/2014/main" id="{600B9502-B275-1A4A-8CB3-311210178A07}"/>
                  </a:ext>
                </a:extLst>
              </p:cNvPr>
              <p:cNvSpPr>
                <a:spLocks noChangeArrowheads="1"/>
              </p:cNvSpPr>
              <p:nvPr/>
            </p:nvSpPr>
            <p:spPr bwMode="auto">
              <a:xfrm>
                <a:off x="2986" y="2562"/>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16</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2" name="Rectangle 94">
                <a:extLst>
                  <a:ext uri="{FF2B5EF4-FFF2-40B4-BE49-F238E27FC236}">
                    <a16:creationId xmlns:a16="http://schemas.microsoft.com/office/drawing/2014/main" id="{E3E7F8F2-F62C-674F-AFF8-C849CD83C018}"/>
                  </a:ext>
                </a:extLst>
              </p:cNvPr>
              <p:cNvSpPr>
                <a:spLocks noChangeArrowheads="1"/>
              </p:cNvSpPr>
              <p:nvPr/>
            </p:nvSpPr>
            <p:spPr bwMode="auto">
              <a:xfrm>
                <a:off x="3238" y="2562"/>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3" name="Rectangle 95">
                <a:extLst>
                  <a:ext uri="{FF2B5EF4-FFF2-40B4-BE49-F238E27FC236}">
                    <a16:creationId xmlns:a16="http://schemas.microsoft.com/office/drawing/2014/main" id="{4AEA3508-C62A-5E45-B2BD-FB39CD0E34D9}"/>
                  </a:ext>
                </a:extLst>
              </p:cNvPr>
              <p:cNvSpPr>
                <a:spLocks noChangeArrowheads="1"/>
              </p:cNvSpPr>
              <p:nvPr/>
            </p:nvSpPr>
            <p:spPr bwMode="auto">
              <a:xfrm>
                <a:off x="3492" y="2562"/>
                <a:ext cx="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24</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34" name="Rectangle 96">
                <a:extLst>
                  <a:ext uri="{FF2B5EF4-FFF2-40B4-BE49-F238E27FC236}">
                    <a16:creationId xmlns:a16="http://schemas.microsoft.com/office/drawing/2014/main" id="{981F3D3B-21BF-2E47-B1EB-4A112E9E0213}"/>
                  </a:ext>
                </a:extLst>
              </p:cNvPr>
              <p:cNvSpPr>
                <a:spLocks noChangeArrowheads="1"/>
              </p:cNvSpPr>
              <p:nvPr/>
            </p:nvSpPr>
            <p:spPr bwMode="auto">
              <a:xfrm>
                <a:off x="3534" y="1879"/>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235" name="Rectangle 97">
                <a:extLst>
                  <a:ext uri="{FF2B5EF4-FFF2-40B4-BE49-F238E27FC236}">
                    <a16:creationId xmlns:a16="http://schemas.microsoft.com/office/drawing/2014/main" id="{5369B27F-1613-7D47-BB89-07009364E456}"/>
                  </a:ext>
                </a:extLst>
              </p:cNvPr>
              <p:cNvSpPr>
                <a:spLocks noChangeArrowheads="1"/>
              </p:cNvSpPr>
              <p:nvPr/>
            </p:nvSpPr>
            <p:spPr bwMode="auto">
              <a:xfrm>
                <a:off x="3534" y="1768"/>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236" name="Rectangle 98">
                <a:extLst>
                  <a:ext uri="{FF2B5EF4-FFF2-40B4-BE49-F238E27FC236}">
                    <a16:creationId xmlns:a16="http://schemas.microsoft.com/office/drawing/2014/main" id="{F61E4AC1-8726-734A-B84B-A91043A00440}"/>
                  </a:ext>
                </a:extLst>
              </p:cNvPr>
              <p:cNvSpPr>
                <a:spLocks noChangeArrowheads="1"/>
              </p:cNvSpPr>
              <p:nvPr/>
            </p:nvSpPr>
            <p:spPr bwMode="auto">
              <a:xfrm>
                <a:off x="3512" y="1730"/>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237" name="Rectangle 99">
                <a:extLst>
                  <a:ext uri="{FF2B5EF4-FFF2-40B4-BE49-F238E27FC236}">
                    <a16:creationId xmlns:a16="http://schemas.microsoft.com/office/drawing/2014/main" id="{49A69EB1-67BA-1649-BA81-1C6249D224DA}"/>
                  </a:ext>
                </a:extLst>
              </p:cNvPr>
              <p:cNvSpPr>
                <a:spLocks noChangeArrowheads="1"/>
              </p:cNvSpPr>
              <p:nvPr/>
            </p:nvSpPr>
            <p:spPr bwMode="auto">
              <a:xfrm>
                <a:off x="3534" y="1951"/>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p>
            </p:txBody>
          </p:sp>
          <p:sp>
            <p:nvSpPr>
              <p:cNvPr id="238" name="Rectangle 100">
                <a:extLst>
                  <a:ext uri="{FF2B5EF4-FFF2-40B4-BE49-F238E27FC236}">
                    <a16:creationId xmlns:a16="http://schemas.microsoft.com/office/drawing/2014/main" id="{048ED48C-9928-CC41-B56A-A4AB54F941CB}"/>
                  </a:ext>
                </a:extLst>
              </p:cNvPr>
              <p:cNvSpPr>
                <a:spLocks noChangeArrowheads="1"/>
              </p:cNvSpPr>
              <p:nvPr/>
            </p:nvSpPr>
            <p:spPr bwMode="auto">
              <a:xfrm>
                <a:off x="3254" y="1841"/>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239" name="Rectangle 101">
                <a:extLst>
                  <a:ext uri="{FF2B5EF4-FFF2-40B4-BE49-F238E27FC236}">
                    <a16:creationId xmlns:a16="http://schemas.microsoft.com/office/drawing/2014/main" id="{F8E5A9EA-43F8-F541-8369-666224DF67C6}"/>
                  </a:ext>
                </a:extLst>
              </p:cNvPr>
              <p:cNvSpPr>
                <a:spLocks noChangeArrowheads="1"/>
              </p:cNvSpPr>
              <p:nvPr/>
            </p:nvSpPr>
            <p:spPr bwMode="auto">
              <a:xfrm>
                <a:off x="3256" y="1990"/>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240" name="Rectangle 102">
                <a:extLst>
                  <a:ext uri="{FF2B5EF4-FFF2-40B4-BE49-F238E27FC236}">
                    <a16:creationId xmlns:a16="http://schemas.microsoft.com/office/drawing/2014/main" id="{B4B97267-FF20-5341-8950-D30205BD1A4C}"/>
                  </a:ext>
                </a:extLst>
              </p:cNvPr>
              <p:cNvSpPr>
                <a:spLocks noChangeArrowheads="1"/>
              </p:cNvSpPr>
              <p:nvPr/>
            </p:nvSpPr>
            <p:spPr bwMode="auto">
              <a:xfrm>
                <a:off x="3000" y="2033"/>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241" name="Rectangle 103">
                <a:extLst>
                  <a:ext uri="{FF2B5EF4-FFF2-40B4-BE49-F238E27FC236}">
                    <a16:creationId xmlns:a16="http://schemas.microsoft.com/office/drawing/2014/main" id="{BFED9AD8-FA81-8E42-A5D1-DAC337A03A87}"/>
                  </a:ext>
                </a:extLst>
              </p:cNvPr>
              <p:cNvSpPr>
                <a:spLocks noChangeArrowheads="1"/>
              </p:cNvSpPr>
              <p:nvPr/>
            </p:nvSpPr>
            <p:spPr bwMode="auto">
              <a:xfrm>
                <a:off x="3029" y="2085"/>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242" name="Rectangle 104">
                <a:extLst>
                  <a:ext uri="{FF2B5EF4-FFF2-40B4-BE49-F238E27FC236}">
                    <a16:creationId xmlns:a16="http://schemas.microsoft.com/office/drawing/2014/main" id="{EDAC6843-4452-BC4E-AEBA-1964CE603966}"/>
                  </a:ext>
                </a:extLst>
              </p:cNvPr>
              <p:cNvSpPr>
                <a:spLocks noChangeArrowheads="1"/>
              </p:cNvSpPr>
              <p:nvPr/>
            </p:nvSpPr>
            <p:spPr bwMode="auto">
              <a:xfrm>
                <a:off x="3040" y="2135"/>
                <a:ext cx="4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243" name="Rectangle 105">
                <a:extLst>
                  <a:ext uri="{FF2B5EF4-FFF2-40B4-BE49-F238E27FC236}">
                    <a16:creationId xmlns:a16="http://schemas.microsoft.com/office/drawing/2014/main" id="{174E3E43-109C-4F44-B2B7-CA15F4AFEA12}"/>
                  </a:ext>
                </a:extLst>
              </p:cNvPr>
              <p:cNvSpPr>
                <a:spLocks noChangeArrowheads="1"/>
              </p:cNvSpPr>
              <p:nvPr/>
            </p:nvSpPr>
            <p:spPr bwMode="auto">
              <a:xfrm flipH="1">
                <a:off x="3003" y="2289"/>
                <a:ext cx="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p>
            </p:txBody>
          </p:sp>
          <p:sp>
            <p:nvSpPr>
              <p:cNvPr id="244" name="Rectangle 106">
                <a:extLst>
                  <a:ext uri="{FF2B5EF4-FFF2-40B4-BE49-F238E27FC236}">
                    <a16:creationId xmlns:a16="http://schemas.microsoft.com/office/drawing/2014/main" id="{51CA9116-06C8-1845-B43D-54B3290EF063}"/>
                  </a:ext>
                </a:extLst>
              </p:cNvPr>
              <p:cNvSpPr>
                <a:spLocks noChangeArrowheads="1"/>
              </p:cNvSpPr>
              <p:nvPr/>
            </p:nvSpPr>
            <p:spPr bwMode="auto">
              <a:xfrm>
                <a:off x="2726" y="2174"/>
                <a:ext cx="6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245" name="Rectangle 107">
                <a:extLst>
                  <a:ext uri="{FF2B5EF4-FFF2-40B4-BE49-F238E27FC236}">
                    <a16:creationId xmlns:a16="http://schemas.microsoft.com/office/drawing/2014/main" id="{91B4BFE2-90AC-144B-9654-B7DE168BFED3}"/>
                  </a:ext>
                </a:extLst>
              </p:cNvPr>
              <p:cNvSpPr>
                <a:spLocks noChangeArrowheads="1"/>
              </p:cNvSpPr>
              <p:nvPr/>
            </p:nvSpPr>
            <p:spPr bwMode="auto">
              <a:xfrm>
                <a:off x="2777" y="2281"/>
                <a:ext cx="4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246" name="Rectangle 108">
                <a:extLst>
                  <a:ext uri="{FF2B5EF4-FFF2-40B4-BE49-F238E27FC236}">
                    <a16:creationId xmlns:a16="http://schemas.microsoft.com/office/drawing/2014/main" id="{E128C637-E614-7440-BD65-D1EA0B945140}"/>
                  </a:ext>
                </a:extLst>
              </p:cNvPr>
              <p:cNvSpPr>
                <a:spLocks noChangeArrowheads="1"/>
              </p:cNvSpPr>
              <p:nvPr/>
            </p:nvSpPr>
            <p:spPr bwMode="auto">
              <a:xfrm>
                <a:off x="2747" y="2312"/>
                <a:ext cx="3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247" name="Rectangle 17">
                <a:extLst>
                  <a:ext uri="{FF2B5EF4-FFF2-40B4-BE49-F238E27FC236}">
                    <a16:creationId xmlns:a16="http://schemas.microsoft.com/office/drawing/2014/main" id="{0F1A62B1-6B04-4F46-9292-3071867138C1}"/>
                  </a:ext>
                </a:extLst>
              </p:cNvPr>
              <p:cNvSpPr>
                <a:spLocks noChangeArrowheads="1"/>
              </p:cNvSpPr>
              <p:nvPr/>
            </p:nvSpPr>
            <p:spPr bwMode="auto">
              <a:xfrm>
                <a:off x="1833" y="1162"/>
                <a:ext cx="9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100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142" name="Rectangle 107">
              <a:extLst>
                <a:ext uri="{FF2B5EF4-FFF2-40B4-BE49-F238E27FC236}">
                  <a16:creationId xmlns:a16="http://schemas.microsoft.com/office/drawing/2014/main" id="{1870DF7F-3ED6-324D-BB5C-DB3D79576587}"/>
                </a:ext>
              </a:extLst>
            </p:cNvPr>
            <p:cNvSpPr>
              <a:spLocks noChangeArrowheads="1"/>
            </p:cNvSpPr>
            <p:nvPr/>
          </p:nvSpPr>
          <p:spPr bwMode="auto">
            <a:xfrm>
              <a:off x="5827843" y="5308000"/>
              <a:ext cx="56423" cy="12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p>
          </p:txBody>
        </p:sp>
        <p:sp>
          <p:nvSpPr>
            <p:cNvPr id="143" name="TextBox 142">
              <a:extLst>
                <a:ext uri="{FF2B5EF4-FFF2-40B4-BE49-F238E27FC236}">
                  <a16:creationId xmlns:a16="http://schemas.microsoft.com/office/drawing/2014/main" id="{AA991B2E-79F2-EF45-9B27-3A8D3B4928D2}"/>
                </a:ext>
              </a:extLst>
            </p:cNvPr>
            <p:cNvSpPr txBox="1"/>
            <p:nvPr/>
          </p:nvSpPr>
          <p:spPr>
            <a:xfrm rot="16200000">
              <a:off x="3481047" y="4779024"/>
              <a:ext cx="1058601" cy="2256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0F0F"/>
                  </a:solidFill>
                  <a:effectLst/>
                  <a:uLnTx/>
                  <a:uFillTx/>
                  <a:latin typeface="Calibri" panose="020F0502020204030204"/>
                  <a:ea typeface="+mn-ea"/>
                  <a:cs typeface="+mn-cs"/>
                </a:rPr>
                <a:t>Response rate (%)</a:t>
              </a:r>
            </a:p>
          </p:txBody>
        </p:sp>
        <p:cxnSp>
          <p:nvCxnSpPr>
            <p:cNvPr id="144" name="Straight Connector 143">
              <a:extLst>
                <a:ext uri="{FF2B5EF4-FFF2-40B4-BE49-F238E27FC236}">
                  <a16:creationId xmlns:a16="http://schemas.microsoft.com/office/drawing/2014/main" id="{8C7C1949-8634-C64F-9CEE-B2425B64ED1D}"/>
                </a:ext>
              </a:extLst>
            </p:cNvPr>
            <p:cNvCxnSpPr>
              <a:stCxn id="159" idx="1"/>
            </p:cNvCxnSpPr>
            <p:nvPr/>
          </p:nvCxnSpPr>
          <p:spPr>
            <a:xfrm flipV="1">
              <a:off x="4429571" y="3933056"/>
              <a:ext cx="0" cy="386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B2B3E20-7184-4244-A985-5B6244DF8ED2}"/>
                </a:ext>
              </a:extLst>
            </p:cNvPr>
            <p:cNvCxnSpPr/>
            <p:nvPr/>
          </p:nvCxnSpPr>
          <p:spPr>
            <a:xfrm flipH="1">
              <a:off x="4382386" y="3933056"/>
              <a:ext cx="471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Text Placeholder 5">
            <a:extLst>
              <a:ext uri="{FF2B5EF4-FFF2-40B4-BE49-F238E27FC236}">
                <a16:creationId xmlns:a16="http://schemas.microsoft.com/office/drawing/2014/main" id="{C76C6264-4A65-C343-BE9D-C98B8D6A66DF}"/>
              </a:ext>
            </a:extLst>
          </p:cNvPr>
          <p:cNvSpPr txBox="1">
            <a:spLocks/>
          </p:cNvSpPr>
          <p:nvPr/>
        </p:nvSpPr>
        <p:spPr>
          <a:xfrm>
            <a:off x="88834" y="6093900"/>
            <a:ext cx="6230180" cy="425651"/>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Shown for randomised patients who received ≥1 dose of study drug.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&lt;0.001;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&lt;0.0001 vs PBO</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8D2CB64A-7C25-3542-B092-56DBB41CE9DC}"/>
              </a:ext>
            </a:extLst>
          </p:cNvPr>
          <p:cNvGrpSpPr/>
          <p:nvPr/>
        </p:nvGrpSpPr>
        <p:grpSpPr>
          <a:xfrm>
            <a:off x="6320059" y="3441169"/>
            <a:ext cx="5125520" cy="2932807"/>
            <a:chOff x="6493706" y="3662175"/>
            <a:chExt cx="2878449" cy="1951420"/>
          </a:xfrm>
        </p:grpSpPr>
        <p:grpSp>
          <p:nvGrpSpPr>
            <p:cNvPr id="248" name="Group 247">
              <a:extLst>
                <a:ext uri="{FF2B5EF4-FFF2-40B4-BE49-F238E27FC236}">
                  <a16:creationId xmlns:a16="http://schemas.microsoft.com/office/drawing/2014/main" id="{DEB3742C-535F-F642-9388-CB90242B4B9E}"/>
                </a:ext>
              </a:extLst>
            </p:cNvPr>
            <p:cNvGrpSpPr/>
            <p:nvPr/>
          </p:nvGrpSpPr>
          <p:grpSpPr>
            <a:xfrm>
              <a:off x="6725836" y="3662175"/>
              <a:ext cx="2646319" cy="1951420"/>
              <a:chOff x="8031193" y="3843307"/>
              <a:chExt cx="3528436" cy="2139414"/>
            </a:xfrm>
          </p:grpSpPr>
          <p:grpSp>
            <p:nvGrpSpPr>
              <p:cNvPr id="249" name="Group 248">
                <a:extLst>
                  <a:ext uri="{FF2B5EF4-FFF2-40B4-BE49-F238E27FC236}">
                    <a16:creationId xmlns:a16="http://schemas.microsoft.com/office/drawing/2014/main" id="{545B4115-2DAA-1B4E-A62C-C9252A3620EE}"/>
                  </a:ext>
                </a:extLst>
              </p:cNvPr>
              <p:cNvGrpSpPr/>
              <p:nvPr/>
            </p:nvGrpSpPr>
            <p:grpSpPr>
              <a:xfrm>
                <a:off x="8031193" y="3843307"/>
                <a:ext cx="3528436" cy="2139414"/>
                <a:chOff x="6317318" y="1721939"/>
                <a:chExt cx="4522026" cy="3521325"/>
              </a:xfrm>
            </p:grpSpPr>
            <p:grpSp>
              <p:nvGrpSpPr>
                <p:cNvPr id="254" name="Group 253">
                  <a:extLst>
                    <a:ext uri="{FF2B5EF4-FFF2-40B4-BE49-F238E27FC236}">
                      <a16:creationId xmlns:a16="http://schemas.microsoft.com/office/drawing/2014/main" id="{EC09ABE2-3EAC-1D4C-B6D7-7FE19AE4676B}"/>
                    </a:ext>
                  </a:extLst>
                </p:cNvPr>
                <p:cNvGrpSpPr/>
                <p:nvPr/>
              </p:nvGrpSpPr>
              <p:grpSpPr>
                <a:xfrm>
                  <a:off x="10444468" y="3587329"/>
                  <a:ext cx="394876" cy="1285221"/>
                  <a:chOff x="11026522" y="3587329"/>
                  <a:chExt cx="394876" cy="1285221"/>
                </a:xfrm>
              </p:grpSpPr>
              <p:sp>
                <p:nvSpPr>
                  <p:cNvPr id="356" name="TextBox 355">
                    <a:extLst>
                      <a:ext uri="{FF2B5EF4-FFF2-40B4-BE49-F238E27FC236}">
                        <a16:creationId xmlns:a16="http://schemas.microsoft.com/office/drawing/2014/main" id="{36446118-AFA3-C649-AEAB-6F9D96B2011A}"/>
                      </a:ext>
                    </a:extLst>
                  </p:cNvPr>
                  <p:cNvSpPr txBox="1"/>
                  <p:nvPr/>
                </p:nvSpPr>
                <p:spPr>
                  <a:xfrm>
                    <a:off x="11026522" y="3848928"/>
                    <a:ext cx="394876" cy="219578"/>
                  </a:xfrm>
                  <a:prstGeom prst="rect">
                    <a:avLst/>
                  </a:prstGeom>
                  <a:solidFill>
                    <a:srgbClr val="000080"/>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28.2</a:t>
                    </a:r>
                  </a:p>
                </p:txBody>
              </p:sp>
              <p:sp>
                <p:nvSpPr>
                  <p:cNvPr id="357" name="TextBox 356">
                    <a:extLst>
                      <a:ext uri="{FF2B5EF4-FFF2-40B4-BE49-F238E27FC236}">
                        <a16:creationId xmlns:a16="http://schemas.microsoft.com/office/drawing/2014/main" id="{68EB6972-B373-0040-838E-14A451F9FE61}"/>
                      </a:ext>
                    </a:extLst>
                  </p:cNvPr>
                  <p:cNvSpPr txBox="1"/>
                  <p:nvPr/>
                </p:nvSpPr>
                <p:spPr>
                  <a:xfrm>
                    <a:off x="11026522" y="3587329"/>
                    <a:ext cx="394876" cy="219578"/>
                  </a:xfrm>
                  <a:prstGeom prst="rect">
                    <a:avLst/>
                  </a:prstGeom>
                  <a:solidFill>
                    <a:srgbClr val="0074BC"/>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29.1</a:t>
                    </a:r>
                  </a:p>
                </p:txBody>
              </p:sp>
              <p:sp>
                <p:nvSpPr>
                  <p:cNvPr id="358" name="TextBox 357">
                    <a:extLst>
                      <a:ext uri="{FF2B5EF4-FFF2-40B4-BE49-F238E27FC236}">
                        <a16:creationId xmlns:a16="http://schemas.microsoft.com/office/drawing/2014/main" id="{149A2ECF-F2BF-7E40-BE1B-82E18684B238}"/>
                      </a:ext>
                    </a:extLst>
                  </p:cNvPr>
                  <p:cNvSpPr txBox="1"/>
                  <p:nvPr/>
                </p:nvSpPr>
                <p:spPr>
                  <a:xfrm>
                    <a:off x="11026522" y="4110527"/>
                    <a:ext cx="394876" cy="219578"/>
                  </a:xfrm>
                  <a:prstGeom prst="rect">
                    <a:avLst/>
                  </a:prstGeom>
                  <a:solidFill>
                    <a:srgbClr val="62993E"/>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22.1</a:t>
                    </a:r>
                  </a:p>
                </p:txBody>
              </p:sp>
              <p:sp>
                <p:nvSpPr>
                  <p:cNvPr id="359" name="TextBox 358">
                    <a:extLst>
                      <a:ext uri="{FF2B5EF4-FFF2-40B4-BE49-F238E27FC236}">
                        <a16:creationId xmlns:a16="http://schemas.microsoft.com/office/drawing/2014/main" id="{DAD810B9-F050-5A43-86E3-9D06414F4511}"/>
                      </a:ext>
                    </a:extLst>
                  </p:cNvPr>
                  <p:cNvSpPr txBox="1"/>
                  <p:nvPr/>
                </p:nvSpPr>
                <p:spPr>
                  <a:xfrm>
                    <a:off x="11026522" y="4372125"/>
                    <a:ext cx="394876" cy="219578"/>
                  </a:xfrm>
                  <a:prstGeom prst="rect">
                    <a:avLst/>
                  </a:prstGeom>
                  <a:solidFill>
                    <a:srgbClr val="EC5E24"/>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16.7</a:t>
                    </a:r>
                  </a:p>
                </p:txBody>
              </p:sp>
              <p:sp>
                <p:nvSpPr>
                  <p:cNvPr id="360" name="TextBox 359">
                    <a:extLst>
                      <a:ext uri="{FF2B5EF4-FFF2-40B4-BE49-F238E27FC236}">
                        <a16:creationId xmlns:a16="http://schemas.microsoft.com/office/drawing/2014/main" id="{2B491100-B902-8044-88AA-64840CEF9C87}"/>
                      </a:ext>
                    </a:extLst>
                  </p:cNvPr>
                  <p:cNvSpPr txBox="1"/>
                  <p:nvPr/>
                </p:nvSpPr>
                <p:spPr>
                  <a:xfrm>
                    <a:off x="11026522" y="4652972"/>
                    <a:ext cx="394876" cy="219578"/>
                  </a:xfrm>
                  <a:prstGeom prst="rect">
                    <a:avLst/>
                  </a:prstGeom>
                  <a:solidFill>
                    <a:schemeClr val="bg1">
                      <a:lumMod val="50000"/>
                    </a:schemeClr>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10.1</a:t>
                    </a:r>
                  </a:p>
                </p:txBody>
              </p:sp>
            </p:grpSp>
            <p:grpSp>
              <p:nvGrpSpPr>
                <p:cNvPr id="255" name="Group 209">
                  <a:extLst>
                    <a:ext uri="{FF2B5EF4-FFF2-40B4-BE49-F238E27FC236}">
                      <a16:creationId xmlns:a16="http://schemas.microsoft.com/office/drawing/2014/main" id="{D1B6AE54-4D14-5649-BDC3-D323DC8B9AA0}"/>
                    </a:ext>
                  </a:extLst>
                </p:cNvPr>
                <p:cNvGrpSpPr>
                  <a:grpSpLocks/>
                </p:cNvGrpSpPr>
                <p:nvPr/>
              </p:nvGrpSpPr>
              <p:grpSpPr bwMode="auto">
                <a:xfrm>
                  <a:off x="6317318" y="1721939"/>
                  <a:ext cx="4063243" cy="3521325"/>
                  <a:chOff x="4063" y="1158"/>
                  <a:chExt cx="1747" cy="1514"/>
                </a:xfrm>
              </p:grpSpPr>
              <p:sp>
                <p:nvSpPr>
                  <p:cNvPr id="257" name="Line 110">
                    <a:extLst>
                      <a:ext uri="{FF2B5EF4-FFF2-40B4-BE49-F238E27FC236}">
                        <a16:creationId xmlns:a16="http://schemas.microsoft.com/office/drawing/2014/main" id="{BAEFC6F2-5C82-544B-A9AE-8B1B834CAA34}"/>
                      </a:ext>
                    </a:extLst>
                  </p:cNvPr>
                  <p:cNvSpPr>
                    <a:spLocks noChangeShapeType="1"/>
                  </p:cNvSpPr>
                  <p:nvPr/>
                </p:nvSpPr>
                <p:spPr bwMode="auto">
                  <a:xfrm>
                    <a:off x="4204" y="2557"/>
                    <a:ext cx="155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Line 111">
                    <a:extLst>
                      <a:ext uri="{FF2B5EF4-FFF2-40B4-BE49-F238E27FC236}">
                        <a16:creationId xmlns:a16="http://schemas.microsoft.com/office/drawing/2014/main" id="{745EF260-A813-C94E-AA0A-3D192F4174FC}"/>
                      </a:ext>
                    </a:extLst>
                  </p:cNvPr>
                  <p:cNvSpPr>
                    <a:spLocks noChangeShapeType="1"/>
                  </p:cNvSpPr>
                  <p:nvPr/>
                </p:nvSpPr>
                <p:spPr bwMode="auto">
                  <a:xfrm>
                    <a:off x="4271" y="2557"/>
                    <a:ext cx="0" cy="1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Line 112">
                    <a:extLst>
                      <a:ext uri="{FF2B5EF4-FFF2-40B4-BE49-F238E27FC236}">
                        <a16:creationId xmlns:a16="http://schemas.microsoft.com/office/drawing/2014/main" id="{3DD91127-4BF8-064F-8906-602EA63EAF27}"/>
                      </a:ext>
                    </a:extLst>
                  </p:cNvPr>
                  <p:cNvSpPr>
                    <a:spLocks noChangeShapeType="1"/>
                  </p:cNvSpPr>
                  <p:nvPr/>
                </p:nvSpPr>
                <p:spPr bwMode="auto">
                  <a:xfrm>
                    <a:off x="4465" y="2557"/>
                    <a:ext cx="0" cy="1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Line 113">
                    <a:extLst>
                      <a:ext uri="{FF2B5EF4-FFF2-40B4-BE49-F238E27FC236}">
                        <a16:creationId xmlns:a16="http://schemas.microsoft.com/office/drawing/2014/main" id="{76D38065-8C86-F946-B2F8-A9D46C66A69B}"/>
                      </a:ext>
                    </a:extLst>
                  </p:cNvPr>
                  <p:cNvSpPr>
                    <a:spLocks noChangeShapeType="1"/>
                  </p:cNvSpPr>
                  <p:nvPr/>
                </p:nvSpPr>
                <p:spPr bwMode="auto">
                  <a:xfrm>
                    <a:off x="4723" y="2557"/>
                    <a:ext cx="0" cy="1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Line 114">
                    <a:extLst>
                      <a:ext uri="{FF2B5EF4-FFF2-40B4-BE49-F238E27FC236}">
                        <a16:creationId xmlns:a16="http://schemas.microsoft.com/office/drawing/2014/main" id="{E92CDC1F-9F3F-4B48-8A3E-1CBB6F52DEEA}"/>
                      </a:ext>
                    </a:extLst>
                  </p:cNvPr>
                  <p:cNvSpPr>
                    <a:spLocks noChangeShapeType="1"/>
                  </p:cNvSpPr>
                  <p:nvPr/>
                </p:nvSpPr>
                <p:spPr bwMode="auto">
                  <a:xfrm>
                    <a:off x="4982" y="2557"/>
                    <a:ext cx="0" cy="1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Line 115">
                    <a:extLst>
                      <a:ext uri="{FF2B5EF4-FFF2-40B4-BE49-F238E27FC236}">
                        <a16:creationId xmlns:a16="http://schemas.microsoft.com/office/drawing/2014/main" id="{8994C231-0917-9847-99E6-970EF0412F66}"/>
                      </a:ext>
                    </a:extLst>
                  </p:cNvPr>
                  <p:cNvSpPr>
                    <a:spLocks noChangeShapeType="1"/>
                  </p:cNvSpPr>
                  <p:nvPr/>
                </p:nvSpPr>
                <p:spPr bwMode="auto">
                  <a:xfrm>
                    <a:off x="5240" y="2557"/>
                    <a:ext cx="0" cy="1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Line 116">
                    <a:extLst>
                      <a:ext uri="{FF2B5EF4-FFF2-40B4-BE49-F238E27FC236}">
                        <a16:creationId xmlns:a16="http://schemas.microsoft.com/office/drawing/2014/main" id="{4686BFB8-DE9E-1E49-A7B5-88FCDCAB72A6}"/>
                      </a:ext>
                    </a:extLst>
                  </p:cNvPr>
                  <p:cNvSpPr>
                    <a:spLocks noChangeShapeType="1"/>
                  </p:cNvSpPr>
                  <p:nvPr/>
                </p:nvSpPr>
                <p:spPr bwMode="auto">
                  <a:xfrm>
                    <a:off x="5499" y="2557"/>
                    <a:ext cx="0" cy="19"/>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Line 117">
                    <a:extLst>
                      <a:ext uri="{FF2B5EF4-FFF2-40B4-BE49-F238E27FC236}">
                        <a16:creationId xmlns:a16="http://schemas.microsoft.com/office/drawing/2014/main" id="{92D668E5-17ED-FD43-A7DA-3E83EACD221C}"/>
                      </a:ext>
                    </a:extLst>
                  </p:cNvPr>
                  <p:cNvSpPr>
                    <a:spLocks noChangeShapeType="1"/>
                  </p:cNvSpPr>
                  <p:nvPr/>
                </p:nvSpPr>
                <p:spPr bwMode="auto">
                  <a:xfrm>
                    <a:off x="5757" y="2557"/>
                    <a:ext cx="0" cy="1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Rectangle 118">
                    <a:extLst>
                      <a:ext uri="{FF2B5EF4-FFF2-40B4-BE49-F238E27FC236}">
                        <a16:creationId xmlns:a16="http://schemas.microsoft.com/office/drawing/2014/main" id="{87E26BD9-B0A1-DD4C-8615-FEF037B23340}"/>
                      </a:ext>
                    </a:extLst>
                  </p:cNvPr>
                  <p:cNvSpPr>
                    <a:spLocks noChangeArrowheads="1"/>
                  </p:cNvSpPr>
                  <p:nvPr/>
                </p:nvSpPr>
                <p:spPr bwMode="auto">
                  <a:xfrm>
                    <a:off x="4139" y="2505"/>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6" name="Rectangle 119">
                    <a:extLst>
                      <a:ext uri="{FF2B5EF4-FFF2-40B4-BE49-F238E27FC236}">
                        <a16:creationId xmlns:a16="http://schemas.microsoft.com/office/drawing/2014/main" id="{38DF2E23-0CDC-B643-95DF-8B65B5448A95}"/>
                      </a:ext>
                    </a:extLst>
                  </p:cNvPr>
                  <p:cNvSpPr>
                    <a:spLocks noChangeArrowheads="1"/>
                  </p:cNvSpPr>
                  <p:nvPr/>
                </p:nvSpPr>
                <p:spPr bwMode="auto">
                  <a:xfrm>
                    <a:off x="4095" y="2236"/>
                    <a:ext cx="7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20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7" name="Rectangle 120">
                    <a:extLst>
                      <a:ext uri="{FF2B5EF4-FFF2-40B4-BE49-F238E27FC236}">
                        <a16:creationId xmlns:a16="http://schemas.microsoft.com/office/drawing/2014/main" id="{3CF61AB0-F40B-E14D-B7E9-5477A2C3C7FA}"/>
                      </a:ext>
                    </a:extLst>
                  </p:cNvPr>
                  <p:cNvSpPr>
                    <a:spLocks noChangeArrowheads="1"/>
                  </p:cNvSpPr>
                  <p:nvPr/>
                </p:nvSpPr>
                <p:spPr bwMode="auto">
                  <a:xfrm>
                    <a:off x="4095" y="1966"/>
                    <a:ext cx="7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40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8" name="Rectangle 121">
                    <a:extLst>
                      <a:ext uri="{FF2B5EF4-FFF2-40B4-BE49-F238E27FC236}">
                        <a16:creationId xmlns:a16="http://schemas.microsoft.com/office/drawing/2014/main" id="{8DA1AE4A-585C-9B43-80C1-B8D7DE40C4FB}"/>
                      </a:ext>
                    </a:extLst>
                  </p:cNvPr>
                  <p:cNvSpPr>
                    <a:spLocks noChangeArrowheads="1"/>
                  </p:cNvSpPr>
                  <p:nvPr/>
                </p:nvSpPr>
                <p:spPr bwMode="auto">
                  <a:xfrm>
                    <a:off x="4095" y="1697"/>
                    <a:ext cx="7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60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9" name="Rectangle 122">
                    <a:extLst>
                      <a:ext uri="{FF2B5EF4-FFF2-40B4-BE49-F238E27FC236}">
                        <a16:creationId xmlns:a16="http://schemas.microsoft.com/office/drawing/2014/main" id="{A9C3336C-F28C-5C49-98B6-35E4DE72773C}"/>
                      </a:ext>
                    </a:extLst>
                  </p:cNvPr>
                  <p:cNvSpPr>
                    <a:spLocks noChangeArrowheads="1"/>
                  </p:cNvSpPr>
                  <p:nvPr/>
                </p:nvSpPr>
                <p:spPr bwMode="auto">
                  <a:xfrm>
                    <a:off x="4095" y="1423"/>
                    <a:ext cx="7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80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70" name="Freeform 123">
                    <a:extLst>
                      <a:ext uri="{FF2B5EF4-FFF2-40B4-BE49-F238E27FC236}">
                        <a16:creationId xmlns:a16="http://schemas.microsoft.com/office/drawing/2014/main" id="{601E9750-3838-CE4F-A96F-A8BB90BD242F}"/>
                      </a:ext>
                    </a:extLst>
                  </p:cNvPr>
                  <p:cNvSpPr>
                    <a:spLocks noEditPoints="1"/>
                  </p:cNvSpPr>
                  <p:nvPr/>
                </p:nvSpPr>
                <p:spPr bwMode="auto">
                  <a:xfrm>
                    <a:off x="4188" y="1479"/>
                    <a:ext cx="19" cy="1081"/>
                  </a:xfrm>
                  <a:custGeom>
                    <a:avLst/>
                    <a:gdLst>
                      <a:gd name="T0" fmla="*/ 19 w 19"/>
                      <a:gd name="T1" fmla="*/ 1081 h 1081"/>
                      <a:gd name="T2" fmla="*/ 19 w 19"/>
                      <a:gd name="T3" fmla="*/ 0 h 1081"/>
                      <a:gd name="T4" fmla="*/ 19 w 19"/>
                      <a:gd name="T5" fmla="*/ 1078 h 1081"/>
                      <a:gd name="T6" fmla="*/ 0 w 19"/>
                      <a:gd name="T7" fmla="*/ 1078 h 1081"/>
                      <a:gd name="T8" fmla="*/ 19 w 19"/>
                      <a:gd name="T9" fmla="*/ 809 h 1081"/>
                      <a:gd name="T10" fmla="*/ 0 w 19"/>
                      <a:gd name="T11" fmla="*/ 809 h 1081"/>
                      <a:gd name="T12" fmla="*/ 19 w 19"/>
                      <a:gd name="T13" fmla="*/ 540 h 1081"/>
                      <a:gd name="T14" fmla="*/ 0 w 19"/>
                      <a:gd name="T15" fmla="*/ 540 h 1081"/>
                      <a:gd name="T16" fmla="*/ 19 w 19"/>
                      <a:gd name="T17" fmla="*/ 271 h 1081"/>
                      <a:gd name="T18" fmla="*/ 0 w 19"/>
                      <a:gd name="T19" fmla="*/ 271 h 1081"/>
                      <a:gd name="T20" fmla="*/ 19 w 19"/>
                      <a:gd name="T21" fmla="*/ 2 h 1081"/>
                      <a:gd name="T22" fmla="*/ 0 w 19"/>
                      <a:gd name="T23" fmla="*/ 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081">
                        <a:moveTo>
                          <a:pt x="19" y="1081"/>
                        </a:moveTo>
                        <a:lnTo>
                          <a:pt x="19" y="0"/>
                        </a:lnTo>
                        <a:moveTo>
                          <a:pt x="19" y="1078"/>
                        </a:moveTo>
                        <a:lnTo>
                          <a:pt x="0" y="1078"/>
                        </a:lnTo>
                        <a:moveTo>
                          <a:pt x="19" y="809"/>
                        </a:moveTo>
                        <a:lnTo>
                          <a:pt x="0" y="809"/>
                        </a:lnTo>
                        <a:moveTo>
                          <a:pt x="19" y="540"/>
                        </a:moveTo>
                        <a:lnTo>
                          <a:pt x="0" y="540"/>
                        </a:lnTo>
                        <a:moveTo>
                          <a:pt x="19" y="271"/>
                        </a:moveTo>
                        <a:lnTo>
                          <a:pt x="0" y="271"/>
                        </a:lnTo>
                        <a:moveTo>
                          <a:pt x="19" y="2"/>
                        </a:moveTo>
                        <a:lnTo>
                          <a:pt x="0" y="2"/>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124">
                    <a:extLst>
                      <a:ext uri="{FF2B5EF4-FFF2-40B4-BE49-F238E27FC236}">
                        <a16:creationId xmlns:a16="http://schemas.microsoft.com/office/drawing/2014/main" id="{3D899BB7-3CB6-1B4D-B9F7-7D08F09B1985}"/>
                      </a:ext>
                    </a:extLst>
                  </p:cNvPr>
                  <p:cNvSpPr>
                    <a:spLocks/>
                  </p:cNvSpPr>
                  <p:nvPr/>
                </p:nvSpPr>
                <p:spPr bwMode="auto">
                  <a:xfrm>
                    <a:off x="4271" y="2421"/>
                    <a:ext cx="1486" cy="136"/>
                  </a:xfrm>
                  <a:custGeom>
                    <a:avLst/>
                    <a:gdLst>
                      <a:gd name="T0" fmla="*/ 0 w 1486"/>
                      <a:gd name="T1" fmla="*/ 136 h 136"/>
                      <a:gd name="T2" fmla="*/ 0 w 1486"/>
                      <a:gd name="T3" fmla="*/ 136 h 136"/>
                      <a:gd name="T4" fmla="*/ 0 w 1486"/>
                      <a:gd name="T5" fmla="*/ 136 h 136"/>
                      <a:gd name="T6" fmla="*/ 194 w 1486"/>
                      <a:gd name="T7" fmla="*/ 120 h 136"/>
                      <a:gd name="T8" fmla="*/ 194 w 1486"/>
                      <a:gd name="T9" fmla="*/ 120 h 136"/>
                      <a:gd name="T10" fmla="*/ 452 w 1486"/>
                      <a:gd name="T11" fmla="*/ 85 h 136"/>
                      <a:gd name="T12" fmla="*/ 452 w 1486"/>
                      <a:gd name="T13" fmla="*/ 85 h 136"/>
                      <a:gd name="T14" fmla="*/ 711 w 1486"/>
                      <a:gd name="T15" fmla="*/ 120 h 136"/>
                      <a:gd name="T16" fmla="*/ 711 w 1486"/>
                      <a:gd name="T17" fmla="*/ 120 h 136"/>
                      <a:gd name="T18" fmla="*/ 969 w 1486"/>
                      <a:gd name="T19" fmla="*/ 103 h 136"/>
                      <a:gd name="T20" fmla="*/ 969 w 1486"/>
                      <a:gd name="T21" fmla="*/ 103 h 136"/>
                      <a:gd name="T22" fmla="*/ 1228 w 1486"/>
                      <a:gd name="T23" fmla="*/ 85 h 136"/>
                      <a:gd name="T24" fmla="*/ 1228 w 1486"/>
                      <a:gd name="T25" fmla="*/ 85 h 136"/>
                      <a:gd name="T26" fmla="*/ 1486 w 1486"/>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136">
                        <a:moveTo>
                          <a:pt x="0" y="136"/>
                        </a:moveTo>
                        <a:lnTo>
                          <a:pt x="0" y="136"/>
                        </a:lnTo>
                        <a:lnTo>
                          <a:pt x="0" y="136"/>
                        </a:lnTo>
                        <a:lnTo>
                          <a:pt x="194" y="120"/>
                        </a:lnTo>
                        <a:lnTo>
                          <a:pt x="194" y="120"/>
                        </a:lnTo>
                        <a:lnTo>
                          <a:pt x="452" y="85"/>
                        </a:lnTo>
                        <a:lnTo>
                          <a:pt x="452" y="85"/>
                        </a:lnTo>
                        <a:lnTo>
                          <a:pt x="711" y="120"/>
                        </a:lnTo>
                        <a:lnTo>
                          <a:pt x="711" y="120"/>
                        </a:lnTo>
                        <a:lnTo>
                          <a:pt x="969" y="103"/>
                        </a:lnTo>
                        <a:lnTo>
                          <a:pt x="969" y="103"/>
                        </a:lnTo>
                        <a:lnTo>
                          <a:pt x="1228" y="85"/>
                        </a:lnTo>
                        <a:lnTo>
                          <a:pt x="1228" y="85"/>
                        </a:lnTo>
                        <a:lnTo>
                          <a:pt x="1486" y="0"/>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Oval 125">
                    <a:extLst>
                      <a:ext uri="{FF2B5EF4-FFF2-40B4-BE49-F238E27FC236}">
                        <a16:creationId xmlns:a16="http://schemas.microsoft.com/office/drawing/2014/main" id="{274833F1-B9F6-824C-9D19-3AD29EFA09C7}"/>
                      </a:ext>
                    </a:extLst>
                  </p:cNvPr>
                  <p:cNvSpPr>
                    <a:spLocks noChangeArrowheads="1"/>
                  </p:cNvSpPr>
                  <p:nvPr/>
                </p:nvSpPr>
                <p:spPr bwMode="auto">
                  <a:xfrm>
                    <a:off x="4256" y="2542"/>
                    <a:ext cx="30" cy="30"/>
                  </a:xfrm>
                  <a:prstGeom prst="ellipse">
                    <a:avLst/>
                  </a:prstGeom>
                  <a:noFill/>
                  <a:ln w="7938"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Oval 126">
                    <a:extLst>
                      <a:ext uri="{FF2B5EF4-FFF2-40B4-BE49-F238E27FC236}">
                        <a16:creationId xmlns:a16="http://schemas.microsoft.com/office/drawing/2014/main" id="{3714B844-831F-3243-9AF3-A41E77B35D3D}"/>
                      </a:ext>
                    </a:extLst>
                  </p:cNvPr>
                  <p:cNvSpPr>
                    <a:spLocks noChangeArrowheads="1"/>
                  </p:cNvSpPr>
                  <p:nvPr/>
                </p:nvSpPr>
                <p:spPr bwMode="auto">
                  <a:xfrm>
                    <a:off x="4450" y="2525"/>
                    <a:ext cx="30" cy="31"/>
                  </a:xfrm>
                  <a:prstGeom prst="ellipse">
                    <a:avLst/>
                  </a:prstGeom>
                  <a:noFill/>
                  <a:ln w="7938"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4" name="Oval 127">
                    <a:extLst>
                      <a:ext uri="{FF2B5EF4-FFF2-40B4-BE49-F238E27FC236}">
                        <a16:creationId xmlns:a16="http://schemas.microsoft.com/office/drawing/2014/main" id="{4924903A-C41B-7A49-9CBB-1EB44106665D}"/>
                      </a:ext>
                    </a:extLst>
                  </p:cNvPr>
                  <p:cNvSpPr>
                    <a:spLocks noChangeArrowheads="1"/>
                  </p:cNvSpPr>
                  <p:nvPr/>
                </p:nvSpPr>
                <p:spPr bwMode="auto">
                  <a:xfrm>
                    <a:off x="4708" y="2491"/>
                    <a:ext cx="30" cy="31"/>
                  </a:xfrm>
                  <a:prstGeom prst="ellipse">
                    <a:avLst/>
                  </a:prstGeom>
                  <a:noFill/>
                  <a:ln w="7938" cap="flat">
                    <a:solidFill>
                      <a:srgbClr val="606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5" name="Oval 128">
                    <a:extLst>
                      <a:ext uri="{FF2B5EF4-FFF2-40B4-BE49-F238E27FC236}">
                        <a16:creationId xmlns:a16="http://schemas.microsoft.com/office/drawing/2014/main" id="{2F94DA5D-6DBA-1546-806C-F59B3E495DDF}"/>
                      </a:ext>
                    </a:extLst>
                  </p:cNvPr>
                  <p:cNvSpPr>
                    <a:spLocks noChangeArrowheads="1"/>
                  </p:cNvSpPr>
                  <p:nvPr/>
                </p:nvSpPr>
                <p:spPr bwMode="auto">
                  <a:xfrm>
                    <a:off x="4967" y="2519"/>
                    <a:ext cx="38" cy="47"/>
                  </a:xfrm>
                  <a:prstGeom prst="mathMultiply">
                    <a:avLst/>
                  </a:prstGeom>
                  <a:solidFill>
                    <a:schemeClr val="bg1">
                      <a:lumMod val="50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Oval 129">
                    <a:extLst>
                      <a:ext uri="{FF2B5EF4-FFF2-40B4-BE49-F238E27FC236}">
                        <a16:creationId xmlns:a16="http://schemas.microsoft.com/office/drawing/2014/main" id="{57ABEA36-6F08-104D-8A1C-96569B3A30C8}"/>
                      </a:ext>
                    </a:extLst>
                  </p:cNvPr>
                  <p:cNvSpPr>
                    <a:spLocks noChangeArrowheads="1"/>
                  </p:cNvSpPr>
                  <p:nvPr/>
                </p:nvSpPr>
                <p:spPr bwMode="auto">
                  <a:xfrm>
                    <a:off x="5225" y="2503"/>
                    <a:ext cx="38" cy="47"/>
                  </a:xfrm>
                  <a:prstGeom prst="mathMultiply">
                    <a:avLst/>
                  </a:prstGeom>
                  <a:solidFill>
                    <a:schemeClr val="bg1">
                      <a:lumMod val="50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Oval 130">
                    <a:extLst>
                      <a:ext uri="{FF2B5EF4-FFF2-40B4-BE49-F238E27FC236}">
                        <a16:creationId xmlns:a16="http://schemas.microsoft.com/office/drawing/2014/main" id="{EAC6531D-5B77-9E49-A143-953DC4C5F97C}"/>
                      </a:ext>
                    </a:extLst>
                  </p:cNvPr>
                  <p:cNvSpPr>
                    <a:spLocks noChangeArrowheads="1"/>
                  </p:cNvSpPr>
                  <p:nvPr/>
                </p:nvSpPr>
                <p:spPr bwMode="auto">
                  <a:xfrm>
                    <a:off x="5483" y="2485"/>
                    <a:ext cx="38" cy="47"/>
                  </a:xfrm>
                  <a:prstGeom prst="mathMultiply">
                    <a:avLst/>
                  </a:prstGeom>
                  <a:solidFill>
                    <a:schemeClr val="bg1">
                      <a:lumMod val="50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8" name="Oval 131">
                    <a:extLst>
                      <a:ext uri="{FF2B5EF4-FFF2-40B4-BE49-F238E27FC236}">
                        <a16:creationId xmlns:a16="http://schemas.microsoft.com/office/drawing/2014/main" id="{51611F6E-923F-C84B-BD61-46483E0880E0}"/>
                      </a:ext>
                    </a:extLst>
                  </p:cNvPr>
                  <p:cNvSpPr>
                    <a:spLocks noChangeArrowheads="1"/>
                  </p:cNvSpPr>
                  <p:nvPr/>
                </p:nvSpPr>
                <p:spPr bwMode="auto">
                  <a:xfrm>
                    <a:off x="5742" y="2400"/>
                    <a:ext cx="38" cy="47"/>
                  </a:xfrm>
                  <a:prstGeom prst="mathMultiply">
                    <a:avLst/>
                  </a:prstGeom>
                  <a:solidFill>
                    <a:schemeClr val="bg1">
                      <a:lumMod val="50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9" name="Freeform 132">
                    <a:extLst>
                      <a:ext uri="{FF2B5EF4-FFF2-40B4-BE49-F238E27FC236}">
                        <a16:creationId xmlns:a16="http://schemas.microsoft.com/office/drawing/2014/main" id="{CCD4765E-E462-D34E-8D7A-6A3AE4E7952C}"/>
                      </a:ext>
                    </a:extLst>
                  </p:cNvPr>
                  <p:cNvSpPr>
                    <a:spLocks/>
                  </p:cNvSpPr>
                  <p:nvPr/>
                </p:nvSpPr>
                <p:spPr bwMode="auto">
                  <a:xfrm>
                    <a:off x="4271" y="2333"/>
                    <a:ext cx="1486" cy="224"/>
                  </a:xfrm>
                  <a:custGeom>
                    <a:avLst/>
                    <a:gdLst>
                      <a:gd name="T0" fmla="*/ 0 w 1486"/>
                      <a:gd name="T1" fmla="*/ 224 h 224"/>
                      <a:gd name="T2" fmla="*/ 0 w 1486"/>
                      <a:gd name="T3" fmla="*/ 224 h 224"/>
                      <a:gd name="T4" fmla="*/ 0 w 1486"/>
                      <a:gd name="T5" fmla="*/ 224 h 224"/>
                      <a:gd name="T6" fmla="*/ 194 w 1486"/>
                      <a:gd name="T7" fmla="*/ 207 h 224"/>
                      <a:gd name="T8" fmla="*/ 194 w 1486"/>
                      <a:gd name="T9" fmla="*/ 207 h 224"/>
                      <a:gd name="T10" fmla="*/ 452 w 1486"/>
                      <a:gd name="T11" fmla="*/ 190 h 224"/>
                      <a:gd name="T12" fmla="*/ 452 w 1486"/>
                      <a:gd name="T13" fmla="*/ 190 h 224"/>
                      <a:gd name="T14" fmla="*/ 711 w 1486"/>
                      <a:gd name="T15" fmla="*/ 87 h 224"/>
                      <a:gd name="T16" fmla="*/ 711 w 1486"/>
                      <a:gd name="T17" fmla="*/ 87 h 224"/>
                      <a:gd name="T18" fmla="*/ 969 w 1486"/>
                      <a:gd name="T19" fmla="*/ 104 h 224"/>
                      <a:gd name="T20" fmla="*/ 969 w 1486"/>
                      <a:gd name="T21" fmla="*/ 104 h 224"/>
                      <a:gd name="T22" fmla="*/ 1228 w 1486"/>
                      <a:gd name="T23" fmla="*/ 52 h 224"/>
                      <a:gd name="T24" fmla="*/ 1228 w 1486"/>
                      <a:gd name="T25" fmla="*/ 52 h 224"/>
                      <a:gd name="T26" fmla="*/ 1486 w 1486"/>
                      <a:gd name="T2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224">
                        <a:moveTo>
                          <a:pt x="0" y="224"/>
                        </a:moveTo>
                        <a:lnTo>
                          <a:pt x="0" y="224"/>
                        </a:lnTo>
                        <a:lnTo>
                          <a:pt x="0" y="224"/>
                        </a:lnTo>
                        <a:lnTo>
                          <a:pt x="194" y="207"/>
                        </a:lnTo>
                        <a:lnTo>
                          <a:pt x="194" y="207"/>
                        </a:lnTo>
                        <a:lnTo>
                          <a:pt x="452" y="190"/>
                        </a:lnTo>
                        <a:lnTo>
                          <a:pt x="452" y="190"/>
                        </a:lnTo>
                        <a:lnTo>
                          <a:pt x="711" y="87"/>
                        </a:lnTo>
                        <a:lnTo>
                          <a:pt x="711" y="87"/>
                        </a:lnTo>
                        <a:lnTo>
                          <a:pt x="969" y="104"/>
                        </a:lnTo>
                        <a:lnTo>
                          <a:pt x="969" y="104"/>
                        </a:lnTo>
                        <a:lnTo>
                          <a:pt x="1228" y="52"/>
                        </a:lnTo>
                        <a:lnTo>
                          <a:pt x="1228" y="52"/>
                        </a:lnTo>
                        <a:lnTo>
                          <a:pt x="1486" y="0"/>
                        </a:lnTo>
                      </a:path>
                    </a:pathLst>
                  </a:custGeom>
                  <a:noFill/>
                  <a:ln w="12700"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Rectangle 133">
                    <a:extLst>
                      <a:ext uri="{FF2B5EF4-FFF2-40B4-BE49-F238E27FC236}">
                        <a16:creationId xmlns:a16="http://schemas.microsoft.com/office/drawing/2014/main" id="{E06869FC-D528-2E46-AF78-3A5F47EEB36F}"/>
                      </a:ext>
                    </a:extLst>
                  </p:cNvPr>
                  <p:cNvSpPr>
                    <a:spLocks noChangeArrowheads="1"/>
                  </p:cNvSpPr>
                  <p:nvPr/>
                </p:nvSpPr>
                <p:spPr bwMode="auto">
                  <a:xfrm>
                    <a:off x="4256" y="2542"/>
                    <a:ext cx="30"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1" name="Rectangle 134">
                    <a:extLst>
                      <a:ext uri="{FF2B5EF4-FFF2-40B4-BE49-F238E27FC236}">
                        <a16:creationId xmlns:a16="http://schemas.microsoft.com/office/drawing/2014/main" id="{1D32FD0B-0F76-AC4F-83A4-1B8E0F10A80A}"/>
                      </a:ext>
                    </a:extLst>
                  </p:cNvPr>
                  <p:cNvSpPr>
                    <a:spLocks noChangeArrowheads="1"/>
                  </p:cNvSpPr>
                  <p:nvPr/>
                </p:nvSpPr>
                <p:spPr bwMode="auto">
                  <a:xfrm>
                    <a:off x="4256" y="2542"/>
                    <a:ext cx="30" cy="38"/>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2" name="Rectangle 135">
                    <a:extLst>
                      <a:ext uri="{FF2B5EF4-FFF2-40B4-BE49-F238E27FC236}">
                        <a16:creationId xmlns:a16="http://schemas.microsoft.com/office/drawing/2014/main" id="{7353D8AB-36E4-A948-9517-22DD944D8B83}"/>
                      </a:ext>
                    </a:extLst>
                  </p:cNvPr>
                  <p:cNvSpPr>
                    <a:spLocks noChangeArrowheads="1"/>
                  </p:cNvSpPr>
                  <p:nvPr/>
                </p:nvSpPr>
                <p:spPr bwMode="auto">
                  <a:xfrm>
                    <a:off x="4450" y="2525"/>
                    <a:ext cx="30"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Rectangle 136">
                    <a:extLst>
                      <a:ext uri="{FF2B5EF4-FFF2-40B4-BE49-F238E27FC236}">
                        <a16:creationId xmlns:a16="http://schemas.microsoft.com/office/drawing/2014/main" id="{514378F6-2412-E341-88BB-228E789DF4FD}"/>
                      </a:ext>
                    </a:extLst>
                  </p:cNvPr>
                  <p:cNvSpPr>
                    <a:spLocks noChangeArrowheads="1"/>
                  </p:cNvSpPr>
                  <p:nvPr/>
                </p:nvSpPr>
                <p:spPr bwMode="auto">
                  <a:xfrm>
                    <a:off x="4450" y="2525"/>
                    <a:ext cx="30" cy="38"/>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4" name="Rectangle 137">
                    <a:extLst>
                      <a:ext uri="{FF2B5EF4-FFF2-40B4-BE49-F238E27FC236}">
                        <a16:creationId xmlns:a16="http://schemas.microsoft.com/office/drawing/2014/main" id="{F87DE3E2-1E53-3446-BFF5-4B13A2056CE2}"/>
                      </a:ext>
                    </a:extLst>
                  </p:cNvPr>
                  <p:cNvSpPr>
                    <a:spLocks noChangeArrowheads="1"/>
                  </p:cNvSpPr>
                  <p:nvPr/>
                </p:nvSpPr>
                <p:spPr bwMode="auto">
                  <a:xfrm>
                    <a:off x="4708" y="2508"/>
                    <a:ext cx="30"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Rectangle 138">
                    <a:extLst>
                      <a:ext uri="{FF2B5EF4-FFF2-40B4-BE49-F238E27FC236}">
                        <a16:creationId xmlns:a16="http://schemas.microsoft.com/office/drawing/2014/main" id="{BF5E02BB-93F8-F349-9EAA-7DC17E3A2E1B}"/>
                      </a:ext>
                    </a:extLst>
                  </p:cNvPr>
                  <p:cNvSpPr>
                    <a:spLocks noChangeArrowheads="1"/>
                  </p:cNvSpPr>
                  <p:nvPr/>
                </p:nvSpPr>
                <p:spPr bwMode="auto">
                  <a:xfrm>
                    <a:off x="4708" y="2508"/>
                    <a:ext cx="30" cy="38"/>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Rectangle 139">
                    <a:extLst>
                      <a:ext uri="{FF2B5EF4-FFF2-40B4-BE49-F238E27FC236}">
                        <a16:creationId xmlns:a16="http://schemas.microsoft.com/office/drawing/2014/main" id="{D5226649-543D-5443-AC5B-9BC36FA78329}"/>
                      </a:ext>
                    </a:extLst>
                  </p:cNvPr>
                  <p:cNvSpPr>
                    <a:spLocks noChangeArrowheads="1"/>
                  </p:cNvSpPr>
                  <p:nvPr/>
                </p:nvSpPr>
                <p:spPr bwMode="auto">
                  <a:xfrm>
                    <a:off x="4967" y="2405"/>
                    <a:ext cx="30"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Rectangle 141">
                    <a:extLst>
                      <a:ext uri="{FF2B5EF4-FFF2-40B4-BE49-F238E27FC236}">
                        <a16:creationId xmlns:a16="http://schemas.microsoft.com/office/drawing/2014/main" id="{168E6AFB-ACED-C84A-A7D0-AF74E7DC2076}"/>
                      </a:ext>
                    </a:extLst>
                  </p:cNvPr>
                  <p:cNvSpPr>
                    <a:spLocks noChangeArrowheads="1"/>
                  </p:cNvSpPr>
                  <p:nvPr/>
                </p:nvSpPr>
                <p:spPr bwMode="auto">
                  <a:xfrm>
                    <a:off x="5225" y="2422"/>
                    <a:ext cx="30"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Rectangle 143">
                    <a:extLst>
                      <a:ext uri="{FF2B5EF4-FFF2-40B4-BE49-F238E27FC236}">
                        <a16:creationId xmlns:a16="http://schemas.microsoft.com/office/drawing/2014/main" id="{FD219733-4C70-744B-93AF-81B0F6BE21CD}"/>
                      </a:ext>
                    </a:extLst>
                  </p:cNvPr>
                  <p:cNvSpPr>
                    <a:spLocks noChangeArrowheads="1"/>
                  </p:cNvSpPr>
                  <p:nvPr/>
                </p:nvSpPr>
                <p:spPr bwMode="auto">
                  <a:xfrm>
                    <a:off x="5483" y="2370"/>
                    <a:ext cx="31"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Rectangle 144">
                    <a:extLst>
                      <a:ext uri="{FF2B5EF4-FFF2-40B4-BE49-F238E27FC236}">
                        <a16:creationId xmlns:a16="http://schemas.microsoft.com/office/drawing/2014/main" id="{A2303753-DF2B-4B4C-B097-DFD86D5E7E4F}"/>
                      </a:ext>
                    </a:extLst>
                  </p:cNvPr>
                  <p:cNvSpPr>
                    <a:spLocks noChangeArrowheads="1"/>
                  </p:cNvSpPr>
                  <p:nvPr/>
                </p:nvSpPr>
                <p:spPr bwMode="auto">
                  <a:xfrm>
                    <a:off x="5483" y="2370"/>
                    <a:ext cx="31" cy="30"/>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Rectangle 145">
                    <a:extLst>
                      <a:ext uri="{FF2B5EF4-FFF2-40B4-BE49-F238E27FC236}">
                        <a16:creationId xmlns:a16="http://schemas.microsoft.com/office/drawing/2014/main" id="{55CCE59A-BF0C-CD46-8D1E-A2B109A457FD}"/>
                      </a:ext>
                    </a:extLst>
                  </p:cNvPr>
                  <p:cNvSpPr>
                    <a:spLocks noChangeArrowheads="1"/>
                  </p:cNvSpPr>
                  <p:nvPr/>
                </p:nvSpPr>
                <p:spPr bwMode="auto">
                  <a:xfrm>
                    <a:off x="5742" y="2318"/>
                    <a:ext cx="30" cy="38"/>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Rectangle 146">
                    <a:extLst>
                      <a:ext uri="{FF2B5EF4-FFF2-40B4-BE49-F238E27FC236}">
                        <a16:creationId xmlns:a16="http://schemas.microsoft.com/office/drawing/2014/main" id="{FEF0D205-D9BE-8A43-87C0-37DD9B32E50D}"/>
                      </a:ext>
                    </a:extLst>
                  </p:cNvPr>
                  <p:cNvSpPr>
                    <a:spLocks noChangeArrowheads="1"/>
                  </p:cNvSpPr>
                  <p:nvPr/>
                </p:nvSpPr>
                <p:spPr bwMode="auto">
                  <a:xfrm>
                    <a:off x="5742" y="2318"/>
                    <a:ext cx="30" cy="38"/>
                  </a:xfrm>
                  <a:prstGeom prst="rect">
                    <a:avLst/>
                  </a:prstGeom>
                  <a:noFill/>
                  <a:ln w="1588"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147">
                    <a:extLst>
                      <a:ext uri="{FF2B5EF4-FFF2-40B4-BE49-F238E27FC236}">
                        <a16:creationId xmlns:a16="http://schemas.microsoft.com/office/drawing/2014/main" id="{F047FF93-4121-5645-8C4D-53754DDBABEF}"/>
                      </a:ext>
                    </a:extLst>
                  </p:cNvPr>
                  <p:cNvSpPr>
                    <a:spLocks/>
                  </p:cNvSpPr>
                  <p:nvPr/>
                </p:nvSpPr>
                <p:spPr bwMode="auto">
                  <a:xfrm>
                    <a:off x="4271" y="2261"/>
                    <a:ext cx="1486" cy="296"/>
                  </a:xfrm>
                  <a:custGeom>
                    <a:avLst/>
                    <a:gdLst>
                      <a:gd name="T0" fmla="*/ 0 w 1486"/>
                      <a:gd name="T1" fmla="*/ 296 h 296"/>
                      <a:gd name="T2" fmla="*/ 0 w 1486"/>
                      <a:gd name="T3" fmla="*/ 296 h 296"/>
                      <a:gd name="T4" fmla="*/ 0 w 1486"/>
                      <a:gd name="T5" fmla="*/ 296 h 296"/>
                      <a:gd name="T6" fmla="*/ 194 w 1486"/>
                      <a:gd name="T7" fmla="*/ 296 h 296"/>
                      <a:gd name="T8" fmla="*/ 194 w 1486"/>
                      <a:gd name="T9" fmla="*/ 296 h 296"/>
                      <a:gd name="T10" fmla="*/ 452 w 1486"/>
                      <a:gd name="T11" fmla="*/ 262 h 296"/>
                      <a:gd name="T12" fmla="*/ 452 w 1486"/>
                      <a:gd name="T13" fmla="*/ 262 h 296"/>
                      <a:gd name="T14" fmla="*/ 711 w 1486"/>
                      <a:gd name="T15" fmla="*/ 209 h 296"/>
                      <a:gd name="T16" fmla="*/ 711 w 1486"/>
                      <a:gd name="T17" fmla="*/ 209 h 296"/>
                      <a:gd name="T18" fmla="*/ 969 w 1486"/>
                      <a:gd name="T19" fmla="*/ 139 h 296"/>
                      <a:gd name="T20" fmla="*/ 969 w 1486"/>
                      <a:gd name="T21" fmla="*/ 139 h 296"/>
                      <a:gd name="T22" fmla="*/ 1228 w 1486"/>
                      <a:gd name="T23" fmla="*/ 104 h 296"/>
                      <a:gd name="T24" fmla="*/ 1228 w 1486"/>
                      <a:gd name="T25" fmla="*/ 104 h 296"/>
                      <a:gd name="T26" fmla="*/ 1486 w 1486"/>
                      <a:gd name="T2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296">
                        <a:moveTo>
                          <a:pt x="0" y="296"/>
                        </a:moveTo>
                        <a:lnTo>
                          <a:pt x="0" y="296"/>
                        </a:lnTo>
                        <a:lnTo>
                          <a:pt x="0" y="296"/>
                        </a:lnTo>
                        <a:lnTo>
                          <a:pt x="194" y="296"/>
                        </a:lnTo>
                        <a:lnTo>
                          <a:pt x="194" y="296"/>
                        </a:lnTo>
                        <a:lnTo>
                          <a:pt x="452" y="262"/>
                        </a:lnTo>
                        <a:lnTo>
                          <a:pt x="452" y="262"/>
                        </a:lnTo>
                        <a:lnTo>
                          <a:pt x="711" y="209"/>
                        </a:lnTo>
                        <a:lnTo>
                          <a:pt x="711" y="209"/>
                        </a:lnTo>
                        <a:lnTo>
                          <a:pt x="969" y="139"/>
                        </a:lnTo>
                        <a:lnTo>
                          <a:pt x="969" y="139"/>
                        </a:lnTo>
                        <a:lnTo>
                          <a:pt x="1228" y="104"/>
                        </a:lnTo>
                        <a:lnTo>
                          <a:pt x="1228" y="104"/>
                        </a:lnTo>
                        <a:lnTo>
                          <a:pt x="1486" y="0"/>
                        </a:lnTo>
                      </a:path>
                    </a:pathLst>
                  </a:custGeom>
                  <a:noFill/>
                  <a:ln w="12700"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Oval 148">
                    <a:extLst>
                      <a:ext uri="{FF2B5EF4-FFF2-40B4-BE49-F238E27FC236}">
                        <a16:creationId xmlns:a16="http://schemas.microsoft.com/office/drawing/2014/main" id="{FA72E623-4F94-F24F-9C74-4539D0F8C161}"/>
                      </a:ext>
                    </a:extLst>
                  </p:cNvPr>
                  <p:cNvSpPr>
                    <a:spLocks noChangeArrowheads="1"/>
                  </p:cNvSpPr>
                  <p:nvPr/>
                </p:nvSpPr>
                <p:spPr bwMode="auto">
                  <a:xfrm>
                    <a:off x="4256" y="2542"/>
                    <a:ext cx="30" cy="30"/>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Oval 149">
                    <a:extLst>
                      <a:ext uri="{FF2B5EF4-FFF2-40B4-BE49-F238E27FC236}">
                        <a16:creationId xmlns:a16="http://schemas.microsoft.com/office/drawing/2014/main" id="{AC65011E-7B30-7C43-9F40-06E37B2EAAE1}"/>
                      </a:ext>
                    </a:extLst>
                  </p:cNvPr>
                  <p:cNvSpPr>
                    <a:spLocks noChangeArrowheads="1"/>
                  </p:cNvSpPr>
                  <p:nvPr/>
                </p:nvSpPr>
                <p:spPr bwMode="auto">
                  <a:xfrm>
                    <a:off x="4256" y="2542"/>
                    <a:ext cx="30" cy="30"/>
                  </a:xfrm>
                  <a:prstGeom prst="ellipse">
                    <a:avLst/>
                  </a:prstGeom>
                  <a:noFill/>
                  <a:ln w="1588"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Oval 150">
                    <a:extLst>
                      <a:ext uri="{FF2B5EF4-FFF2-40B4-BE49-F238E27FC236}">
                        <a16:creationId xmlns:a16="http://schemas.microsoft.com/office/drawing/2014/main" id="{E8D03ACD-609D-1849-AD99-A9B627271A96}"/>
                      </a:ext>
                    </a:extLst>
                  </p:cNvPr>
                  <p:cNvSpPr>
                    <a:spLocks noChangeArrowheads="1"/>
                  </p:cNvSpPr>
                  <p:nvPr/>
                </p:nvSpPr>
                <p:spPr bwMode="auto">
                  <a:xfrm>
                    <a:off x="4450" y="2542"/>
                    <a:ext cx="30" cy="30"/>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Oval 151">
                    <a:extLst>
                      <a:ext uri="{FF2B5EF4-FFF2-40B4-BE49-F238E27FC236}">
                        <a16:creationId xmlns:a16="http://schemas.microsoft.com/office/drawing/2014/main" id="{C235A24B-050F-4C4F-AF7D-7D972824EE9B}"/>
                      </a:ext>
                    </a:extLst>
                  </p:cNvPr>
                  <p:cNvSpPr>
                    <a:spLocks noChangeArrowheads="1"/>
                  </p:cNvSpPr>
                  <p:nvPr/>
                </p:nvSpPr>
                <p:spPr bwMode="auto">
                  <a:xfrm>
                    <a:off x="4450" y="2542"/>
                    <a:ext cx="30" cy="30"/>
                  </a:xfrm>
                  <a:prstGeom prst="ellipse">
                    <a:avLst/>
                  </a:prstGeom>
                  <a:noFill/>
                  <a:ln w="1588"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Oval 152">
                    <a:extLst>
                      <a:ext uri="{FF2B5EF4-FFF2-40B4-BE49-F238E27FC236}">
                        <a16:creationId xmlns:a16="http://schemas.microsoft.com/office/drawing/2014/main" id="{3B8FF95E-D4B4-F945-AE80-04C0ACC375A3}"/>
                      </a:ext>
                    </a:extLst>
                  </p:cNvPr>
                  <p:cNvSpPr>
                    <a:spLocks noChangeArrowheads="1"/>
                  </p:cNvSpPr>
                  <p:nvPr/>
                </p:nvSpPr>
                <p:spPr bwMode="auto">
                  <a:xfrm>
                    <a:off x="4708" y="2508"/>
                    <a:ext cx="30" cy="30"/>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Oval 153">
                    <a:extLst>
                      <a:ext uri="{FF2B5EF4-FFF2-40B4-BE49-F238E27FC236}">
                        <a16:creationId xmlns:a16="http://schemas.microsoft.com/office/drawing/2014/main" id="{0CE1D1EA-DC2C-104F-8765-EB4BC9670043}"/>
                      </a:ext>
                    </a:extLst>
                  </p:cNvPr>
                  <p:cNvSpPr>
                    <a:spLocks noChangeArrowheads="1"/>
                  </p:cNvSpPr>
                  <p:nvPr/>
                </p:nvSpPr>
                <p:spPr bwMode="auto">
                  <a:xfrm>
                    <a:off x="4708" y="2508"/>
                    <a:ext cx="30" cy="30"/>
                  </a:xfrm>
                  <a:prstGeom prst="ellipse">
                    <a:avLst/>
                  </a:prstGeom>
                  <a:noFill/>
                  <a:ln w="1588"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Oval 154">
                    <a:extLst>
                      <a:ext uri="{FF2B5EF4-FFF2-40B4-BE49-F238E27FC236}">
                        <a16:creationId xmlns:a16="http://schemas.microsoft.com/office/drawing/2014/main" id="{AA2EC430-EEBC-8845-826A-6380FB0A8898}"/>
                      </a:ext>
                    </a:extLst>
                  </p:cNvPr>
                  <p:cNvSpPr>
                    <a:spLocks noChangeArrowheads="1"/>
                  </p:cNvSpPr>
                  <p:nvPr/>
                </p:nvSpPr>
                <p:spPr bwMode="auto">
                  <a:xfrm>
                    <a:off x="4967" y="2445"/>
                    <a:ext cx="30" cy="38"/>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Oval 156">
                    <a:extLst>
                      <a:ext uri="{FF2B5EF4-FFF2-40B4-BE49-F238E27FC236}">
                        <a16:creationId xmlns:a16="http://schemas.microsoft.com/office/drawing/2014/main" id="{96640F26-EF97-D64D-951E-9BFB7881554C}"/>
                      </a:ext>
                    </a:extLst>
                  </p:cNvPr>
                  <p:cNvSpPr>
                    <a:spLocks noChangeArrowheads="1"/>
                  </p:cNvSpPr>
                  <p:nvPr/>
                </p:nvSpPr>
                <p:spPr bwMode="auto">
                  <a:xfrm>
                    <a:off x="5225" y="2385"/>
                    <a:ext cx="30" cy="38"/>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Oval 158">
                    <a:extLst>
                      <a:ext uri="{FF2B5EF4-FFF2-40B4-BE49-F238E27FC236}">
                        <a16:creationId xmlns:a16="http://schemas.microsoft.com/office/drawing/2014/main" id="{37CD8D5F-0A35-904A-AC73-89586EBC5FB8}"/>
                      </a:ext>
                    </a:extLst>
                  </p:cNvPr>
                  <p:cNvSpPr>
                    <a:spLocks noChangeArrowheads="1"/>
                  </p:cNvSpPr>
                  <p:nvPr/>
                </p:nvSpPr>
                <p:spPr bwMode="auto">
                  <a:xfrm>
                    <a:off x="5484" y="2340"/>
                    <a:ext cx="30" cy="38"/>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Oval 160">
                    <a:extLst>
                      <a:ext uri="{FF2B5EF4-FFF2-40B4-BE49-F238E27FC236}">
                        <a16:creationId xmlns:a16="http://schemas.microsoft.com/office/drawing/2014/main" id="{9B501FF4-AB00-6648-94B7-516025DBA11A}"/>
                      </a:ext>
                    </a:extLst>
                  </p:cNvPr>
                  <p:cNvSpPr>
                    <a:spLocks noChangeArrowheads="1"/>
                  </p:cNvSpPr>
                  <p:nvPr/>
                </p:nvSpPr>
                <p:spPr bwMode="auto">
                  <a:xfrm>
                    <a:off x="5742" y="2236"/>
                    <a:ext cx="30" cy="38"/>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Oval 161">
                    <a:extLst>
                      <a:ext uri="{FF2B5EF4-FFF2-40B4-BE49-F238E27FC236}">
                        <a16:creationId xmlns:a16="http://schemas.microsoft.com/office/drawing/2014/main" id="{B273413A-6A64-AC4F-867D-39A4D3125F94}"/>
                      </a:ext>
                    </a:extLst>
                  </p:cNvPr>
                  <p:cNvSpPr>
                    <a:spLocks noChangeArrowheads="1"/>
                  </p:cNvSpPr>
                  <p:nvPr/>
                </p:nvSpPr>
                <p:spPr bwMode="auto">
                  <a:xfrm>
                    <a:off x="5742" y="2246"/>
                    <a:ext cx="30" cy="38"/>
                  </a:xfrm>
                  <a:prstGeom prst="ellipse">
                    <a:avLst/>
                  </a:pr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162">
                    <a:extLst>
                      <a:ext uri="{FF2B5EF4-FFF2-40B4-BE49-F238E27FC236}">
                        <a16:creationId xmlns:a16="http://schemas.microsoft.com/office/drawing/2014/main" id="{AF574406-961C-7E42-9BCC-B7307154FFAB}"/>
                      </a:ext>
                    </a:extLst>
                  </p:cNvPr>
                  <p:cNvSpPr>
                    <a:spLocks/>
                  </p:cNvSpPr>
                  <p:nvPr/>
                </p:nvSpPr>
                <p:spPr bwMode="auto">
                  <a:xfrm>
                    <a:off x="4271" y="2166"/>
                    <a:ext cx="1486" cy="375"/>
                  </a:xfrm>
                  <a:custGeom>
                    <a:avLst/>
                    <a:gdLst>
                      <a:gd name="T0" fmla="*/ 0 w 1486"/>
                      <a:gd name="T1" fmla="*/ 375 h 375"/>
                      <a:gd name="T2" fmla="*/ 0 w 1486"/>
                      <a:gd name="T3" fmla="*/ 375 h 375"/>
                      <a:gd name="T4" fmla="*/ 0 w 1486"/>
                      <a:gd name="T5" fmla="*/ 375 h 375"/>
                      <a:gd name="T6" fmla="*/ 194 w 1486"/>
                      <a:gd name="T7" fmla="*/ 375 h 375"/>
                      <a:gd name="T8" fmla="*/ 194 w 1486"/>
                      <a:gd name="T9" fmla="*/ 375 h 375"/>
                      <a:gd name="T10" fmla="*/ 452 w 1486"/>
                      <a:gd name="T11" fmla="*/ 340 h 375"/>
                      <a:gd name="T12" fmla="*/ 452 w 1486"/>
                      <a:gd name="T13" fmla="*/ 340 h 375"/>
                      <a:gd name="T14" fmla="*/ 711 w 1486"/>
                      <a:gd name="T15" fmla="*/ 340 h 375"/>
                      <a:gd name="T16" fmla="*/ 711 w 1486"/>
                      <a:gd name="T17" fmla="*/ 340 h 375"/>
                      <a:gd name="T18" fmla="*/ 969 w 1486"/>
                      <a:gd name="T19" fmla="*/ 221 h 375"/>
                      <a:gd name="T20" fmla="*/ 969 w 1486"/>
                      <a:gd name="T21" fmla="*/ 221 h 375"/>
                      <a:gd name="T22" fmla="*/ 1228 w 1486"/>
                      <a:gd name="T23" fmla="*/ 34 h 375"/>
                      <a:gd name="T24" fmla="*/ 1228 w 1486"/>
                      <a:gd name="T25" fmla="*/ 34 h 375"/>
                      <a:gd name="T26" fmla="*/ 1486 w 1486"/>
                      <a:gd name="T2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375">
                        <a:moveTo>
                          <a:pt x="0" y="375"/>
                        </a:moveTo>
                        <a:lnTo>
                          <a:pt x="0" y="375"/>
                        </a:lnTo>
                        <a:lnTo>
                          <a:pt x="0" y="375"/>
                        </a:lnTo>
                        <a:lnTo>
                          <a:pt x="194" y="375"/>
                        </a:lnTo>
                        <a:lnTo>
                          <a:pt x="194" y="375"/>
                        </a:lnTo>
                        <a:lnTo>
                          <a:pt x="452" y="340"/>
                        </a:lnTo>
                        <a:lnTo>
                          <a:pt x="452" y="340"/>
                        </a:lnTo>
                        <a:lnTo>
                          <a:pt x="711" y="340"/>
                        </a:lnTo>
                        <a:lnTo>
                          <a:pt x="711" y="340"/>
                        </a:lnTo>
                        <a:lnTo>
                          <a:pt x="969" y="221"/>
                        </a:lnTo>
                        <a:lnTo>
                          <a:pt x="969" y="221"/>
                        </a:lnTo>
                        <a:lnTo>
                          <a:pt x="1228" y="34"/>
                        </a:lnTo>
                        <a:lnTo>
                          <a:pt x="1228" y="34"/>
                        </a:lnTo>
                        <a:lnTo>
                          <a:pt x="1486" y="0"/>
                        </a:lnTo>
                      </a:path>
                    </a:pathLst>
                  </a:custGeom>
                  <a:noFill/>
                  <a:ln w="12700"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0" name="Freeform 163">
                    <a:extLst>
                      <a:ext uri="{FF2B5EF4-FFF2-40B4-BE49-F238E27FC236}">
                        <a16:creationId xmlns:a16="http://schemas.microsoft.com/office/drawing/2014/main" id="{469C2816-F6E0-DC45-B170-C1457B8607A4}"/>
                      </a:ext>
                    </a:extLst>
                  </p:cNvPr>
                  <p:cNvSpPr>
                    <a:spLocks/>
                  </p:cNvSpPr>
                  <p:nvPr/>
                </p:nvSpPr>
                <p:spPr bwMode="auto">
                  <a:xfrm>
                    <a:off x="4256" y="2525"/>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1" name="Freeform 164">
                    <a:extLst>
                      <a:ext uri="{FF2B5EF4-FFF2-40B4-BE49-F238E27FC236}">
                        <a16:creationId xmlns:a16="http://schemas.microsoft.com/office/drawing/2014/main" id="{B8CECA03-8E94-0448-9F45-E5CCF34E2CCD}"/>
                      </a:ext>
                    </a:extLst>
                  </p:cNvPr>
                  <p:cNvSpPr>
                    <a:spLocks/>
                  </p:cNvSpPr>
                  <p:nvPr/>
                </p:nvSpPr>
                <p:spPr bwMode="auto">
                  <a:xfrm>
                    <a:off x="4256" y="2525"/>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2" name="Freeform 165">
                    <a:extLst>
                      <a:ext uri="{FF2B5EF4-FFF2-40B4-BE49-F238E27FC236}">
                        <a16:creationId xmlns:a16="http://schemas.microsoft.com/office/drawing/2014/main" id="{AAC8FDA0-3839-2345-A8E1-EBECD5D7BCB4}"/>
                      </a:ext>
                    </a:extLst>
                  </p:cNvPr>
                  <p:cNvSpPr>
                    <a:spLocks/>
                  </p:cNvSpPr>
                  <p:nvPr/>
                </p:nvSpPr>
                <p:spPr bwMode="auto">
                  <a:xfrm>
                    <a:off x="4450" y="2525"/>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3" name="Freeform 166">
                    <a:extLst>
                      <a:ext uri="{FF2B5EF4-FFF2-40B4-BE49-F238E27FC236}">
                        <a16:creationId xmlns:a16="http://schemas.microsoft.com/office/drawing/2014/main" id="{CBD6E6D8-1A67-374B-A966-16EC002FDA84}"/>
                      </a:ext>
                    </a:extLst>
                  </p:cNvPr>
                  <p:cNvSpPr>
                    <a:spLocks/>
                  </p:cNvSpPr>
                  <p:nvPr/>
                </p:nvSpPr>
                <p:spPr bwMode="auto">
                  <a:xfrm>
                    <a:off x="4450" y="2525"/>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4" name="Freeform 167">
                    <a:extLst>
                      <a:ext uri="{FF2B5EF4-FFF2-40B4-BE49-F238E27FC236}">
                        <a16:creationId xmlns:a16="http://schemas.microsoft.com/office/drawing/2014/main" id="{35D42F92-F9BC-1647-A458-24E07947EB53}"/>
                      </a:ext>
                    </a:extLst>
                  </p:cNvPr>
                  <p:cNvSpPr>
                    <a:spLocks/>
                  </p:cNvSpPr>
                  <p:nvPr/>
                </p:nvSpPr>
                <p:spPr bwMode="auto">
                  <a:xfrm>
                    <a:off x="4708" y="2491"/>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5" name="Freeform 168">
                    <a:extLst>
                      <a:ext uri="{FF2B5EF4-FFF2-40B4-BE49-F238E27FC236}">
                        <a16:creationId xmlns:a16="http://schemas.microsoft.com/office/drawing/2014/main" id="{9E81694C-3C34-424A-A91F-D612FBF1A527}"/>
                      </a:ext>
                    </a:extLst>
                  </p:cNvPr>
                  <p:cNvSpPr>
                    <a:spLocks/>
                  </p:cNvSpPr>
                  <p:nvPr/>
                </p:nvSpPr>
                <p:spPr bwMode="auto">
                  <a:xfrm>
                    <a:off x="4708" y="2491"/>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6" name="Freeform 169">
                    <a:extLst>
                      <a:ext uri="{FF2B5EF4-FFF2-40B4-BE49-F238E27FC236}">
                        <a16:creationId xmlns:a16="http://schemas.microsoft.com/office/drawing/2014/main" id="{3B7D6838-BA20-C94F-A613-85F740D8F519}"/>
                      </a:ext>
                    </a:extLst>
                  </p:cNvPr>
                  <p:cNvSpPr>
                    <a:spLocks/>
                  </p:cNvSpPr>
                  <p:nvPr/>
                </p:nvSpPr>
                <p:spPr bwMode="auto">
                  <a:xfrm>
                    <a:off x="4967" y="2491"/>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7" name="Freeform 170">
                    <a:extLst>
                      <a:ext uri="{FF2B5EF4-FFF2-40B4-BE49-F238E27FC236}">
                        <a16:creationId xmlns:a16="http://schemas.microsoft.com/office/drawing/2014/main" id="{370C4CA2-18DA-424F-ACFB-095FC255535F}"/>
                      </a:ext>
                    </a:extLst>
                  </p:cNvPr>
                  <p:cNvSpPr>
                    <a:spLocks/>
                  </p:cNvSpPr>
                  <p:nvPr/>
                </p:nvSpPr>
                <p:spPr bwMode="auto">
                  <a:xfrm>
                    <a:off x="4967" y="2491"/>
                    <a:ext cx="30" cy="31"/>
                  </a:xfrm>
                  <a:custGeom>
                    <a:avLst/>
                    <a:gdLst>
                      <a:gd name="T0" fmla="*/ 0 w 30"/>
                      <a:gd name="T1" fmla="*/ 0 h 31"/>
                      <a:gd name="T2" fmla="*/ 30 w 30"/>
                      <a:gd name="T3" fmla="*/ 0 h 31"/>
                      <a:gd name="T4" fmla="*/ 15 w 30"/>
                      <a:gd name="T5" fmla="*/ 31 h 31"/>
                      <a:gd name="T6" fmla="*/ 0 w 30"/>
                      <a:gd name="T7" fmla="*/ 0 h 31"/>
                    </a:gdLst>
                    <a:ahLst/>
                    <a:cxnLst>
                      <a:cxn ang="0">
                        <a:pos x="T0" y="T1"/>
                      </a:cxn>
                      <a:cxn ang="0">
                        <a:pos x="T2" y="T3"/>
                      </a:cxn>
                      <a:cxn ang="0">
                        <a:pos x="T4" y="T5"/>
                      </a:cxn>
                      <a:cxn ang="0">
                        <a:pos x="T6" y="T7"/>
                      </a:cxn>
                    </a:cxnLst>
                    <a:rect l="0" t="0" r="r" b="b"/>
                    <a:pathLst>
                      <a:path w="30" h="31">
                        <a:moveTo>
                          <a:pt x="0" y="0"/>
                        </a:moveTo>
                        <a:lnTo>
                          <a:pt x="30" y="0"/>
                        </a:lnTo>
                        <a:lnTo>
                          <a:pt x="15" y="31"/>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8" name="Freeform 171">
                    <a:extLst>
                      <a:ext uri="{FF2B5EF4-FFF2-40B4-BE49-F238E27FC236}">
                        <a16:creationId xmlns:a16="http://schemas.microsoft.com/office/drawing/2014/main" id="{E8CF6BFF-EB87-2846-BED9-A63AAEE76E11}"/>
                      </a:ext>
                    </a:extLst>
                  </p:cNvPr>
                  <p:cNvSpPr>
                    <a:spLocks/>
                  </p:cNvSpPr>
                  <p:nvPr/>
                </p:nvSpPr>
                <p:spPr bwMode="auto">
                  <a:xfrm>
                    <a:off x="5225" y="2372"/>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9" name="Freeform 172">
                    <a:extLst>
                      <a:ext uri="{FF2B5EF4-FFF2-40B4-BE49-F238E27FC236}">
                        <a16:creationId xmlns:a16="http://schemas.microsoft.com/office/drawing/2014/main" id="{6955BEBE-ACFE-284E-A0C3-35C96FB9A78A}"/>
                      </a:ext>
                    </a:extLst>
                  </p:cNvPr>
                  <p:cNvSpPr>
                    <a:spLocks/>
                  </p:cNvSpPr>
                  <p:nvPr/>
                </p:nvSpPr>
                <p:spPr bwMode="auto">
                  <a:xfrm>
                    <a:off x="5225" y="2372"/>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0" name="Freeform 173">
                    <a:extLst>
                      <a:ext uri="{FF2B5EF4-FFF2-40B4-BE49-F238E27FC236}">
                        <a16:creationId xmlns:a16="http://schemas.microsoft.com/office/drawing/2014/main" id="{C3856290-51D2-2340-B1C4-DA5ABFA53A72}"/>
                      </a:ext>
                    </a:extLst>
                  </p:cNvPr>
                  <p:cNvSpPr>
                    <a:spLocks/>
                  </p:cNvSpPr>
                  <p:nvPr/>
                </p:nvSpPr>
                <p:spPr bwMode="auto">
                  <a:xfrm>
                    <a:off x="5483" y="2185"/>
                    <a:ext cx="31" cy="30"/>
                  </a:xfrm>
                  <a:custGeom>
                    <a:avLst/>
                    <a:gdLst>
                      <a:gd name="T0" fmla="*/ 0 w 31"/>
                      <a:gd name="T1" fmla="*/ 0 h 30"/>
                      <a:gd name="T2" fmla="*/ 31 w 31"/>
                      <a:gd name="T3" fmla="*/ 0 h 30"/>
                      <a:gd name="T4" fmla="*/ 16 w 31"/>
                      <a:gd name="T5" fmla="*/ 30 h 30"/>
                      <a:gd name="T6" fmla="*/ 0 w 31"/>
                      <a:gd name="T7" fmla="*/ 0 h 30"/>
                    </a:gdLst>
                    <a:ahLst/>
                    <a:cxnLst>
                      <a:cxn ang="0">
                        <a:pos x="T0" y="T1"/>
                      </a:cxn>
                      <a:cxn ang="0">
                        <a:pos x="T2" y="T3"/>
                      </a:cxn>
                      <a:cxn ang="0">
                        <a:pos x="T4" y="T5"/>
                      </a:cxn>
                      <a:cxn ang="0">
                        <a:pos x="T6" y="T7"/>
                      </a:cxn>
                    </a:cxnLst>
                    <a:rect l="0" t="0" r="r" b="b"/>
                    <a:pathLst>
                      <a:path w="31" h="30">
                        <a:moveTo>
                          <a:pt x="0" y="0"/>
                        </a:moveTo>
                        <a:lnTo>
                          <a:pt x="31" y="0"/>
                        </a:lnTo>
                        <a:lnTo>
                          <a:pt x="16"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1" name="Freeform 174">
                    <a:extLst>
                      <a:ext uri="{FF2B5EF4-FFF2-40B4-BE49-F238E27FC236}">
                        <a16:creationId xmlns:a16="http://schemas.microsoft.com/office/drawing/2014/main" id="{34FA6E8B-45AE-A348-9C9D-592EDFC66AD3}"/>
                      </a:ext>
                    </a:extLst>
                  </p:cNvPr>
                  <p:cNvSpPr>
                    <a:spLocks/>
                  </p:cNvSpPr>
                  <p:nvPr/>
                </p:nvSpPr>
                <p:spPr bwMode="auto">
                  <a:xfrm>
                    <a:off x="5483" y="2185"/>
                    <a:ext cx="31" cy="30"/>
                  </a:xfrm>
                  <a:custGeom>
                    <a:avLst/>
                    <a:gdLst>
                      <a:gd name="T0" fmla="*/ 0 w 31"/>
                      <a:gd name="T1" fmla="*/ 0 h 30"/>
                      <a:gd name="T2" fmla="*/ 31 w 31"/>
                      <a:gd name="T3" fmla="*/ 0 h 30"/>
                      <a:gd name="T4" fmla="*/ 16 w 31"/>
                      <a:gd name="T5" fmla="*/ 30 h 30"/>
                      <a:gd name="T6" fmla="*/ 0 w 31"/>
                      <a:gd name="T7" fmla="*/ 0 h 30"/>
                    </a:gdLst>
                    <a:ahLst/>
                    <a:cxnLst>
                      <a:cxn ang="0">
                        <a:pos x="T0" y="T1"/>
                      </a:cxn>
                      <a:cxn ang="0">
                        <a:pos x="T2" y="T3"/>
                      </a:cxn>
                      <a:cxn ang="0">
                        <a:pos x="T4" y="T5"/>
                      </a:cxn>
                      <a:cxn ang="0">
                        <a:pos x="T6" y="T7"/>
                      </a:cxn>
                    </a:cxnLst>
                    <a:rect l="0" t="0" r="r" b="b"/>
                    <a:pathLst>
                      <a:path w="31" h="30">
                        <a:moveTo>
                          <a:pt x="0" y="0"/>
                        </a:moveTo>
                        <a:lnTo>
                          <a:pt x="31" y="0"/>
                        </a:lnTo>
                        <a:lnTo>
                          <a:pt x="16" y="30"/>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2" name="Freeform 175">
                    <a:extLst>
                      <a:ext uri="{FF2B5EF4-FFF2-40B4-BE49-F238E27FC236}">
                        <a16:creationId xmlns:a16="http://schemas.microsoft.com/office/drawing/2014/main" id="{EFE223A0-C060-C348-8A4A-B609CEFDF93D}"/>
                      </a:ext>
                    </a:extLst>
                  </p:cNvPr>
                  <p:cNvSpPr>
                    <a:spLocks/>
                  </p:cNvSpPr>
                  <p:nvPr/>
                </p:nvSpPr>
                <p:spPr bwMode="auto">
                  <a:xfrm>
                    <a:off x="5742" y="2151"/>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3" name="Freeform 176">
                    <a:extLst>
                      <a:ext uri="{FF2B5EF4-FFF2-40B4-BE49-F238E27FC236}">
                        <a16:creationId xmlns:a16="http://schemas.microsoft.com/office/drawing/2014/main" id="{5BC1CBCC-5089-3842-B02B-46E5C987C126}"/>
                      </a:ext>
                    </a:extLst>
                  </p:cNvPr>
                  <p:cNvSpPr>
                    <a:spLocks/>
                  </p:cNvSpPr>
                  <p:nvPr/>
                </p:nvSpPr>
                <p:spPr bwMode="auto">
                  <a:xfrm>
                    <a:off x="5742" y="2151"/>
                    <a:ext cx="30" cy="30"/>
                  </a:xfrm>
                  <a:custGeom>
                    <a:avLst/>
                    <a:gdLst>
                      <a:gd name="T0" fmla="*/ 0 w 30"/>
                      <a:gd name="T1" fmla="*/ 0 h 30"/>
                      <a:gd name="T2" fmla="*/ 30 w 30"/>
                      <a:gd name="T3" fmla="*/ 0 h 30"/>
                      <a:gd name="T4" fmla="*/ 15 w 30"/>
                      <a:gd name="T5" fmla="*/ 30 h 30"/>
                      <a:gd name="T6" fmla="*/ 0 w 30"/>
                      <a:gd name="T7" fmla="*/ 0 h 30"/>
                    </a:gdLst>
                    <a:ahLst/>
                    <a:cxnLst>
                      <a:cxn ang="0">
                        <a:pos x="T0" y="T1"/>
                      </a:cxn>
                      <a:cxn ang="0">
                        <a:pos x="T2" y="T3"/>
                      </a:cxn>
                      <a:cxn ang="0">
                        <a:pos x="T4" y="T5"/>
                      </a:cxn>
                      <a:cxn ang="0">
                        <a:pos x="T6" y="T7"/>
                      </a:cxn>
                    </a:cxnLst>
                    <a:rect l="0" t="0" r="r" b="b"/>
                    <a:pathLst>
                      <a:path w="30" h="30">
                        <a:moveTo>
                          <a:pt x="0" y="0"/>
                        </a:moveTo>
                        <a:lnTo>
                          <a:pt x="30" y="0"/>
                        </a:lnTo>
                        <a:lnTo>
                          <a:pt x="15" y="30"/>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4" name="Freeform 177">
                    <a:extLst>
                      <a:ext uri="{FF2B5EF4-FFF2-40B4-BE49-F238E27FC236}">
                        <a16:creationId xmlns:a16="http://schemas.microsoft.com/office/drawing/2014/main" id="{C668B907-3B3F-C341-92F5-2B58780703AC}"/>
                      </a:ext>
                    </a:extLst>
                  </p:cNvPr>
                  <p:cNvSpPr>
                    <a:spLocks/>
                  </p:cNvSpPr>
                  <p:nvPr/>
                </p:nvSpPr>
                <p:spPr bwMode="auto">
                  <a:xfrm>
                    <a:off x="4271" y="2178"/>
                    <a:ext cx="1486" cy="379"/>
                  </a:xfrm>
                  <a:custGeom>
                    <a:avLst/>
                    <a:gdLst>
                      <a:gd name="T0" fmla="*/ 0 w 1486"/>
                      <a:gd name="T1" fmla="*/ 379 h 379"/>
                      <a:gd name="T2" fmla="*/ 0 w 1486"/>
                      <a:gd name="T3" fmla="*/ 379 h 379"/>
                      <a:gd name="T4" fmla="*/ 0 w 1486"/>
                      <a:gd name="T5" fmla="*/ 379 h 379"/>
                      <a:gd name="T6" fmla="*/ 194 w 1486"/>
                      <a:gd name="T7" fmla="*/ 362 h 379"/>
                      <a:gd name="T8" fmla="*/ 194 w 1486"/>
                      <a:gd name="T9" fmla="*/ 362 h 379"/>
                      <a:gd name="T10" fmla="*/ 452 w 1486"/>
                      <a:gd name="T11" fmla="*/ 345 h 379"/>
                      <a:gd name="T12" fmla="*/ 452 w 1486"/>
                      <a:gd name="T13" fmla="*/ 345 h 379"/>
                      <a:gd name="T14" fmla="*/ 711 w 1486"/>
                      <a:gd name="T15" fmla="*/ 242 h 379"/>
                      <a:gd name="T16" fmla="*/ 711 w 1486"/>
                      <a:gd name="T17" fmla="*/ 242 h 379"/>
                      <a:gd name="T18" fmla="*/ 969 w 1486"/>
                      <a:gd name="T19" fmla="*/ 190 h 379"/>
                      <a:gd name="T20" fmla="*/ 969 w 1486"/>
                      <a:gd name="T21" fmla="*/ 190 h 379"/>
                      <a:gd name="T22" fmla="*/ 1228 w 1486"/>
                      <a:gd name="T23" fmla="*/ 103 h 379"/>
                      <a:gd name="T24" fmla="*/ 1228 w 1486"/>
                      <a:gd name="T25" fmla="*/ 103 h 379"/>
                      <a:gd name="T26" fmla="*/ 1486 w 1486"/>
                      <a:gd name="T27"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379">
                        <a:moveTo>
                          <a:pt x="0" y="379"/>
                        </a:moveTo>
                        <a:lnTo>
                          <a:pt x="0" y="379"/>
                        </a:lnTo>
                        <a:lnTo>
                          <a:pt x="0" y="379"/>
                        </a:lnTo>
                        <a:lnTo>
                          <a:pt x="194" y="362"/>
                        </a:lnTo>
                        <a:lnTo>
                          <a:pt x="194" y="362"/>
                        </a:lnTo>
                        <a:lnTo>
                          <a:pt x="452" y="345"/>
                        </a:lnTo>
                        <a:lnTo>
                          <a:pt x="452" y="345"/>
                        </a:lnTo>
                        <a:lnTo>
                          <a:pt x="711" y="242"/>
                        </a:lnTo>
                        <a:lnTo>
                          <a:pt x="711" y="242"/>
                        </a:lnTo>
                        <a:lnTo>
                          <a:pt x="969" y="190"/>
                        </a:lnTo>
                        <a:lnTo>
                          <a:pt x="969" y="190"/>
                        </a:lnTo>
                        <a:lnTo>
                          <a:pt x="1228" y="103"/>
                        </a:lnTo>
                        <a:lnTo>
                          <a:pt x="1228" y="103"/>
                        </a:lnTo>
                        <a:lnTo>
                          <a:pt x="1486" y="0"/>
                        </a:lnTo>
                      </a:path>
                    </a:pathLst>
                  </a:custGeom>
                  <a:noFill/>
                  <a:ln w="12700"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5" name="Freeform 178">
                    <a:extLst>
                      <a:ext uri="{FF2B5EF4-FFF2-40B4-BE49-F238E27FC236}">
                        <a16:creationId xmlns:a16="http://schemas.microsoft.com/office/drawing/2014/main" id="{314F62A8-BF9F-DD40-8442-4203F399009F}"/>
                      </a:ext>
                    </a:extLst>
                  </p:cNvPr>
                  <p:cNvSpPr>
                    <a:spLocks/>
                  </p:cNvSpPr>
                  <p:nvPr/>
                </p:nvSpPr>
                <p:spPr bwMode="auto">
                  <a:xfrm>
                    <a:off x="4256" y="2542"/>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6" name="Freeform 179">
                    <a:extLst>
                      <a:ext uri="{FF2B5EF4-FFF2-40B4-BE49-F238E27FC236}">
                        <a16:creationId xmlns:a16="http://schemas.microsoft.com/office/drawing/2014/main" id="{966DE119-866A-604B-B31E-8325C06028E3}"/>
                      </a:ext>
                    </a:extLst>
                  </p:cNvPr>
                  <p:cNvSpPr>
                    <a:spLocks/>
                  </p:cNvSpPr>
                  <p:nvPr/>
                </p:nvSpPr>
                <p:spPr bwMode="auto">
                  <a:xfrm>
                    <a:off x="4256" y="2542"/>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Freeform 180">
                    <a:extLst>
                      <a:ext uri="{FF2B5EF4-FFF2-40B4-BE49-F238E27FC236}">
                        <a16:creationId xmlns:a16="http://schemas.microsoft.com/office/drawing/2014/main" id="{F4FE1F9C-1531-4A4A-BA33-A5E85975138A}"/>
                      </a:ext>
                    </a:extLst>
                  </p:cNvPr>
                  <p:cNvSpPr>
                    <a:spLocks/>
                  </p:cNvSpPr>
                  <p:nvPr/>
                </p:nvSpPr>
                <p:spPr bwMode="auto">
                  <a:xfrm>
                    <a:off x="4450" y="2525"/>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8" name="Freeform 181">
                    <a:extLst>
                      <a:ext uri="{FF2B5EF4-FFF2-40B4-BE49-F238E27FC236}">
                        <a16:creationId xmlns:a16="http://schemas.microsoft.com/office/drawing/2014/main" id="{C9F2C6E6-4D10-254B-857E-EB8E7C5789FC}"/>
                      </a:ext>
                    </a:extLst>
                  </p:cNvPr>
                  <p:cNvSpPr>
                    <a:spLocks/>
                  </p:cNvSpPr>
                  <p:nvPr/>
                </p:nvSpPr>
                <p:spPr bwMode="auto">
                  <a:xfrm>
                    <a:off x="4450" y="2525"/>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9" name="Freeform 182">
                    <a:extLst>
                      <a:ext uri="{FF2B5EF4-FFF2-40B4-BE49-F238E27FC236}">
                        <a16:creationId xmlns:a16="http://schemas.microsoft.com/office/drawing/2014/main" id="{9F28C4A9-D823-9C4F-AB87-6ABD314AFDE0}"/>
                      </a:ext>
                    </a:extLst>
                  </p:cNvPr>
                  <p:cNvSpPr>
                    <a:spLocks/>
                  </p:cNvSpPr>
                  <p:nvPr/>
                </p:nvSpPr>
                <p:spPr bwMode="auto">
                  <a:xfrm>
                    <a:off x="4708" y="2508"/>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0" name="Freeform 183">
                    <a:extLst>
                      <a:ext uri="{FF2B5EF4-FFF2-40B4-BE49-F238E27FC236}">
                        <a16:creationId xmlns:a16="http://schemas.microsoft.com/office/drawing/2014/main" id="{6FC00180-7732-5D4B-8F61-CEE5F0FAF962}"/>
                      </a:ext>
                    </a:extLst>
                  </p:cNvPr>
                  <p:cNvSpPr>
                    <a:spLocks/>
                  </p:cNvSpPr>
                  <p:nvPr/>
                </p:nvSpPr>
                <p:spPr bwMode="auto">
                  <a:xfrm>
                    <a:off x="4708" y="2508"/>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1" name="Freeform 184">
                    <a:extLst>
                      <a:ext uri="{FF2B5EF4-FFF2-40B4-BE49-F238E27FC236}">
                        <a16:creationId xmlns:a16="http://schemas.microsoft.com/office/drawing/2014/main" id="{D4B89EEE-91AE-6145-9684-CDAC0D801DF8}"/>
                      </a:ext>
                    </a:extLst>
                  </p:cNvPr>
                  <p:cNvSpPr>
                    <a:spLocks/>
                  </p:cNvSpPr>
                  <p:nvPr/>
                </p:nvSpPr>
                <p:spPr bwMode="auto">
                  <a:xfrm>
                    <a:off x="4967" y="2405"/>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2" name="Freeform 185">
                    <a:extLst>
                      <a:ext uri="{FF2B5EF4-FFF2-40B4-BE49-F238E27FC236}">
                        <a16:creationId xmlns:a16="http://schemas.microsoft.com/office/drawing/2014/main" id="{1916DB3E-0384-D743-AFAA-D93FE4E5E46B}"/>
                      </a:ext>
                    </a:extLst>
                  </p:cNvPr>
                  <p:cNvSpPr>
                    <a:spLocks/>
                  </p:cNvSpPr>
                  <p:nvPr/>
                </p:nvSpPr>
                <p:spPr bwMode="auto">
                  <a:xfrm>
                    <a:off x="4967" y="2405"/>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3" name="Freeform 186">
                    <a:extLst>
                      <a:ext uri="{FF2B5EF4-FFF2-40B4-BE49-F238E27FC236}">
                        <a16:creationId xmlns:a16="http://schemas.microsoft.com/office/drawing/2014/main" id="{290D16D7-A931-134C-8ABA-1D9AC7AA77F6}"/>
                      </a:ext>
                    </a:extLst>
                  </p:cNvPr>
                  <p:cNvSpPr>
                    <a:spLocks/>
                  </p:cNvSpPr>
                  <p:nvPr/>
                </p:nvSpPr>
                <p:spPr bwMode="auto">
                  <a:xfrm>
                    <a:off x="5225" y="2353"/>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4" name="Freeform 187">
                    <a:extLst>
                      <a:ext uri="{FF2B5EF4-FFF2-40B4-BE49-F238E27FC236}">
                        <a16:creationId xmlns:a16="http://schemas.microsoft.com/office/drawing/2014/main" id="{E41E8F8E-CF8D-6948-9677-9248DD952E0F}"/>
                      </a:ext>
                    </a:extLst>
                  </p:cNvPr>
                  <p:cNvSpPr>
                    <a:spLocks/>
                  </p:cNvSpPr>
                  <p:nvPr/>
                </p:nvSpPr>
                <p:spPr bwMode="auto">
                  <a:xfrm>
                    <a:off x="5225" y="2353"/>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5" name="Freeform 188">
                    <a:extLst>
                      <a:ext uri="{FF2B5EF4-FFF2-40B4-BE49-F238E27FC236}">
                        <a16:creationId xmlns:a16="http://schemas.microsoft.com/office/drawing/2014/main" id="{5982A05B-2C86-A24F-A0C2-D02DE55DAD89}"/>
                      </a:ext>
                    </a:extLst>
                  </p:cNvPr>
                  <p:cNvSpPr>
                    <a:spLocks/>
                  </p:cNvSpPr>
                  <p:nvPr/>
                </p:nvSpPr>
                <p:spPr bwMode="auto">
                  <a:xfrm>
                    <a:off x="5483" y="2266"/>
                    <a:ext cx="31" cy="31"/>
                  </a:xfrm>
                  <a:custGeom>
                    <a:avLst/>
                    <a:gdLst>
                      <a:gd name="T0" fmla="*/ 16 w 31"/>
                      <a:gd name="T1" fmla="*/ 0 h 31"/>
                      <a:gd name="T2" fmla="*/ 31 w 31"/>
                      <a:gd name="T3" fmla="*/ 31 h 31"/>
                      <a:gd name="T4" fmla="*/ 0 w 31"/>
                      <a:gd name="T5" fmla="*/ 31 h 31"/>
                      <a:gd name="T6" fmla="*/ 16 w 31"/>
                      <a:gd name="T7" fmla="*/ 0 h 31"/>
                    </a:gdLst>
                    <a:ahLst/>
                    <a:cxnLst>
                      <a:cxn ang="0">
                        <a:pos x="T0" y="T1"/>
                      </a:cxn>
                      <a:cxn ang="0">
                        <a:pos x="T2" y="T3"/>
                      </a:cxn>
                      <a:cxn ang="0">
                        <a:pos x="T4" y="T5"/>
                      </a:cxn>
                      <a:cxn ang="0">
                        <a:pos x="T6" y="T7"/>
                      </a:cxn>
                    </a:cxnLst>
                    <a:rect l="0" t="0" r="r" b="b"/>
                    <a:pathLst>
                      <a:path w="31" h="31">
                        <a:moveTo>
                          <a:pt x="16" y="0"/>
                        </a:moveTo>
                        <a:lnTo>
                          <a:pt x="31" y="31"/>
                        </a:lnTo>
                        <a:lnTo>
                          <a:pt x="0" y="31"/>
                        </a:lnTo>
                        <a:lnTo>
                          <a:pt x="16"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6" name="Freeform 189">
                    <a:extLst>
                      <a:ext uri="{FF2B5EF4-FFF2-40B4-BE49-F238E27FC236}">
                        <a16:creationId xmlns:a16="http://schemas.microsoft.com/office/drawing/2014/main" id="{BF4A2C03-3C13-F547-96BB-B8093A5518F4}"/>
                      </a:ext>
                    </a:extLst>
                  </p:cNvPr>
                  <p:cNvSpPr>
                    <a:spLocks/>
                  </p:cNvSpPr>
                  <p:nvPr/>
                </p:nvSpPr>
                <p:spPr bwMode="auto">
                  <a:xfrm>
                    <a:off x="5483" y="2266"/>
                    <a:ext cx="31" cy="31"/>
                  </a:xfrm>
                  <a:custGeom>
                    <a:avLst/>
                    <a:gdLst>
                      <a:gd name="T0" fmla="*/ 16 w 31"/>
                      <a:gd name="T1" fmla="*/ 0 h 31"/>
                      <a:gd name="T2" fmla="*/ 31 w 31"/>
                      <a:gd name="T3" fmla="*/ 31 h 31"/>
                      <a:gd name="T4" fmla="*/ 0 w 31"/>
                      <a:gd name="T5" fmla="*/ 31 h 31"/>
                      <a:gd name="T6" fmla="*/ 16 w 31"/>
                      <a:gd name="T7" fmla="*/ 0 h 31"/>
                    </a:gdLst>
                    <a:ahLst/>
                    <a:cxnLst>
                      <a:cxn ang="0">
                        <a:pos x="T0" y="T1"/>
                      </a:cxn>
                      <a:cxn ang="0">
                        <a:pos x="T2" y="T3"/>
                      </a:cxn>
                      <a:cxn ang="0">
                        <a:pos x="T4" y="T5"/>
                      </a:cxn>
                      <a:cxn ang="0">
                        <a:pos x="T6" y="T7"/>
                      </a:cxn>
                    </a:cxnLst>
                    <a:rect l="0" t="0" r="r" b="b"/>
                    <a:pathLst>
                      <a:path w="31" h="31">
                        <a:moveTo>
                          <a:pt x="16" y="0"/>
                        </a:moveTo>
                        <a:lnTo>
                          <a:pt x="31" y="31"/>
                        </a:lnTo>
                        <a:lnTo>
                          <a:pt x="0" y="31"/>
                        </a:lnTo>
                        <a:lnTo>
                          <a:pt x="16"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 name="Freeform 190">
                    <a:extLst>
                      <a:ext uri="{FF2B5EF4-FFF2-40B4-BE49-F238E27FC236}">
                        <a16:creationId xmlns:a16="http://schemas.microsoft.com/office/drawing/2014/main" id="{8AAC08BA-8B89-7645-9552-3EC295B89A85}"/>
                      </a:ext>
                    </a:extLst>
                  </p:cNvPr>
                  <p:cNvSpPr>
                    <a:spLocks/>
                  </p:cNvSpPr>
                  <p:nvPr/>
                </p:nvSpPr>
                <p:spPr bwMode="auto">
                  <a:xfrm>
                    <a:off x="5742" y="2163"/>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8" name="Freeform 191">
                    <a:extLst>
                      <a:ext uri="{FF2B5EF4-FFF2-40B4-BE49-F238E27FC236}">
                        <a16:creationId xmlns:a16="http://schemas.microsoft.com/office/drawing/2014/main" id="{9485023A-F24F-AC41-8984-0C8A2154F936}"/>
                      </a:ext>
                    </a:extLst>
                  </p:cNvPr>
                  <p:cNvSpPr>
                    <a:spLocks/>
                  </p:cNvSpPr>
                  <p:nvPr/>
                </p:nvSpPr>
                <p:spPr bwMode="auto">
                  <a:xfrm>
                    <a:off x="5742" y="2163"/>
                    <a:ext cx="30" cy="30"/>
                  </a:xfrm>
                  <a:custGeom>
                    <a:avLst/>
                    <a:gdLst>
                      <a:gd name="T0" fmla="*/ 15 w 30"/>
                      <a:gd name="T1" fmla="*/ 0 h 30"/>
                      <a:gd name="T2" fmla="*/ 30 w 30"/>
                      <a:gd name="T3" fmla="*/ 30 h 30"/>
                      <a:gd name="T4" fmla="*/ 0 w 30"/>
                      <a:gd name="T5" fmla="*/ 30 h 30"/>
                      <a:gd name="T6" fmla="*/ 15 w 30"/>
                      <a:gd name="T7" fmla="*/ 0 h 30"/>
                    </a:gdLst>
                    <a:ahLst/>
                    <a:cxnLst>
                      <a:cxn ang="0">
                        <a:pos x="T0" y="T1"/>
                      </a:cxn>
                      <a:cxn ang="0">
                        <a:pos x="T2" y="T3"/>
                      </a:cxn>
                      <a:cxn ang="0">
                        <a:pos x="T4" y="T5"/>
                      </a:cxn>
                      <a:cxn ang="0">
                        <a:pos x="T6" y="T7"/>
                      </a:cxn>
                    </a:cxnLst>
                    <a:rect l="0" t="0" r="r" b="b"/>
                    <a:pathLst>
                      <a:path w="30" h="30">
                        <a:moveTo>
                          <a:pt x="15" y="0"/>
                        </a:moveTo>
                        <a:lnTo>
                          <a:pt x="30" y="30"/>
                        </a:lnTo>
                        <a:lnTo>
                          <a:pt x="0" y="30"/>
                        </a:lnTo>
                        <a:lnTo>
                          <a:pt x="15" y="0"/>
                        </a:lnTo>
                        <a:close/>
                      </a:path>
                    </a:pathLst>
                  </a:custGeom>
                  <a:noFill/>
                  <a:ln w="1588"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9" name="Rectangle 192">
                    <a:extLst>
                      <a:ext uri="{FF2B5EF4-FFF2-40B4-BE49-F238E27FC236}">
                        <a16:creationId xmlns:a16="http://schemas.microsoft.com/office/drawing/2014/main" id="{321F2BDB-40D7-CA4A-91E9-7C2981298EF8}"/>
                      </a:ext>
                    </a:extLst>
                  </p:cNvPr>
                  <p:cNvSpPr>
                    <a:spLocks noChangeArrowheads="1"/>
                  </p:cNvSpPr>
                  <p:nvPr/>
                </p:nvSpPr>
                <p:spPr bwMode="auto">
                  <a:xfrm>
                    <a:off x="4866" y="1292"/>
                    <a:ext cx="229" cy="1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ACR70</a:t>
                    </a:r>
                  </a:p>
                </p:txBody>
              </p:sp>
              <p:sp>
                <p:nvSpPr>
                  <p:cNvPr id="340" name="Rectangle 194">
                    <a:extLst>
                      <a:ext uri="{FF2B5EF4-FFF2-40B4-BE49-F238E27FC236}">
                        <a16:creationId xmlns:a16="http://schemas.microsoft.com/office/drawing/2014/main" id="{3408E066-EB17-AC44-8A91-56A7CA3C0BE2}"/>
                      </a:ext>
                    </a:extLst>
                  </p:cNvPr>
                  <p:cNvSpPr>
                    <a:spLocks noChangeArrowheads="1"/>
                  </p:cNvSpPr>
                  <p:nvPr/>
                </p:nvSpPr>
                <p:spPr bwMode="auto">
                  <a:xfrm>
                    <a:off x="4259" y="2577"/>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1" name="Rectangle 195">
                    <a:extLst>
                      <a:ext uri="{FF2B5EF4-FFF2-40B4-BE49-F238E27FC236}">
                        <a16:creationId xmlns:a16="http://schemas.microsoft.com/office/drawing/2014/main" id="{4096779F-2BAD-DA4A-A5A4-DEEFCF72634A}"/>
                      </a:ext>
                    </a:extLst>
                  </p:cNvPr>
                  <p:cNvSpPr>
                    <a:spLocks noChangeArrowheads="1"/>
                  </p:cNvSpPr>
                  <p:nvPr/>
                </p:nvSpPr>
                <p:spPr bwMode="auto">
                  <a:xfrm>
                    <a:off x="4450" y="2577"/>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4</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2" name="Rectangle 196">
                    <a:extLst>
                      <a:ext uri="{FF2B5EF4-FFF2-40B4-BE49-F238E27FC236}">
                        <a16:creationId xmlns:a16="http://schemas.microsoft.com/office/drawing/2014/main" id="{6FDD9DEB-7150-2C4E-A5CC-8B7966809480}"/>
                      </a:ext>
                    </a:extLst>
                  </p:cNvPr>
                  <p:cNvSpPr>
                    <a:spLocks noChangeArrowheads="1"/>
                  </p:cNvSpPr>
                  <p:nvPr/>
                </p:nvSpPr>
                <p:spPr bwMode="auto">
                  <a:xfrm>
                    <a:off x="4707" y="2577"/>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8</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3" name="Rectangle 197">
                    <a:extLst>
                      <a:ext uri="{FF2B5EF4-FFF2-40B4-BE49-F238E27FC236}">
                        <a16:creationId xmlns:a16="http://schemas.microsoft.com/office/drawing/2014/main" id="{908409F8-419A-E548-BF5E-225FF99D0FCA}"/>
                      </a:ext>
                    </a:extLst>
                  </p:cNvPr>
                  <p:cNvSpPr>
                    <a:spLocks noChangeArrowheads="1"/>
                  </p:cNvSpPr>
                  <p:nvPr/>
                </p:nvSpPr>
                <p:spPr bwMode="auto">
                  <a:xfrm>
                    <a:off x="4951" y="2577"/>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12</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4" name="Rectangle 198">
                    <a:extLst>
                      <a:ext uri="{FF2B5EF4-FFF2-40B4-BE49-F238E27FC236}">
                        <a16:creationId xmlns:a16="http://schemas.microsoft.com/office/drawing/2014/main" id="{BFFC3880-63D4-1A44-9DAB-681C1EC77503}"/>
                      </a:ext>
                    </a:extLst>
                  </p:cNvPr>
                  <p:cNvSpPr>
                    <a:spLocks noChangeArrowheads="1"/>
                  </p:cNvSpPr>
                  <p:nvPr/>
                </p:nvSpPr>
                <p:spPr bwMode="auto">
                  <a:xfrm>
                    <a:off x="5207" y="2577"/>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16</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5" name="Rectangle 199">
                    <a:extLst>
                      <a:ext uri="{FF2B5EF4-FFF2-40B4-BE49-F238E27FC236}">
                        <a16:creationId xmlns:a16="http://schemas.microsoft.com/office/drawing/2014/main" id="{AED786FE-A4EB-1747-BF85-ADEF98D3EDED}"/>
                      </a:ext>
                    </a:extLst>
                  </p:cNvPr>
                  <p:cNvSpPr>
                    <a:spLocks noChangeArrowheads="1"/>
                  </p:cNvSpPr>
                  <p:nvPr/>
                </p:nvSpPr>
                <p:spPr bwMode="auto">
                  <a:xfrm>
                    <a:off x="5468" y="2577"/>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20</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6" name="Rectangle 200">
                    <a:extLst>
                      <a:ext uri="{FF2B5EF4-FFF2-40B4-BE49-F238E27FC236}">
                        <a16:creationId xmlns:a16="http://schemas.microsoft.com/office/drawing/2014/main" id="{E1C7E5EF-E8CC-D745-BC38-4A429488A493}"/>
                      </a:ext>
                    </a:extLst>
                  </p:cNvPr>
                  <p:cNvSpPr>
                    <a:spLocks noChangeArrowheads="1"/>
                  </p:cNvSpPr>
                  <p:nvPr/>
                </p:nvSpPr>
                <p:spPr bwMode="auto">
                  <a:xfrm>
                    <a:off x="5722" y="2577"/>
                    <a:ext cx="6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24</a:t>
                    </a:r>
                    <a:endPar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47" name="Rectangle 201">
                    <a:extLst>
                      <a:ext uri="{FF2B5EF4-FFF2-40B4-BE49-F238E27FC236}">
                        <a16:creationId xmlns:a16="http://schemas.microsoft.com/office/drawing/2014/main" id="{C763F6A5-14B9-4142-8FBF-53CB5AB8C1E4}"/>
                      </a:ext>
                    </a:extLst>
                  </p:cNvPr>
                  <p:cNvSpPr>
                    <a:spLocks noChangeArrowheads="1"/>
                  </p:cNvSpPr>
                  <p:nvPr/>
                </p:nvSpPr>
                <p:spPr bwMode="auto">
                  <a:xfrm>
                    <a:off x="5513" y="2206"/>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348" name="Rectangle 202">
                    <a:extLst>
                      <a:ext uri="{FF2B5EF4-FFF2-40B4-BE49-F238E27FC236}">
                        <a16:creationId xmlns:a16="http://schemas.microsoft.com/office/drawing/2014/main" id="{3DAAF554-9A62-FB4D-8D0C-E7592A4269BF}"/>
                      </a:ext>
                    </a:extLst>
                  </p:cNvPr>
                  <p:cNvSpPr>
                    <a:spLocks noChangeArrowheads="1"/>
                  </p:cNvSpPr>
                  <p:nvPr/>
                </p:nvSpPr>
                <p:spPr bwMode="auto">
                  <a:xfrm>
                    <a:off x="5513" y="2292"/>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349" name="Rectangle 203">
                    <a:extLst>
                      <a:ext uri="{FF2B5EF4-FFF2-40B4-BE49-F238E27FC236}">
                        <a16:creationId xmlns:a16="http://schemas.microsoft.com/office/drawing/2014/main" id="{1E9E840F-7D69-734B-8279-37585CDCB95C}"/>
                      </a:ext>
                    </a:extLst>
                  </p:cNvPr>
                  <p:cNvSpPr>
                    <a:spLocks noChangeArrowheads="1"/>
                  </p:cNvSpPr>
                  <p:nvPr/>
                </p:nvSpPr>
                <p:spPr bwMode="auto">
                  <a:xfrm>
                    <a:off x="5745" y="2081"/>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350" name="Rectangle 204">
                    <a:extLst>
                      <a:ext uri="{FF2B5EF4-FFF2-40B4-BE49-F238E27FC236}">
                        <a16:creationId xmlns:a16="http://schemas.microsoft.com/office/drawing/2014/main" id="{DF9C40C0-8DE6-7846-9366-0833CB7F619C}"/>
                      </a:ext>
                    </a:extLst>
                  </p:cNvPr>
                  <p:cNvSpPr>
                    <a:spLocks noChangeArrowheads="1"/>
                  </p:cNvSpPr>
                  <p:nvPr/>
                </p:nvSpPr>
                <p:spPr bwMode="auto">
                  <a:xfrm>
                    <a:off x="5778" y="2139"/>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351" name="Rectangle 205">
                    <a:extLst>
                      <a:ext uri="{FF2B5EF4-FFF2-40B4-BE49-F238E27FC236}">
                        <a16:creationId xmlns:a16="http://schemas.microsoft.com/office/drawing/2014/main" id="{3E088B36-D609-4C4C-AF83-3E8BB71ECA93}"/>
                      </a:ext>
                    </a:extLst>
                  </p:cNvPr>
                  <p:cNvSpPr>
                    <a:spLocks noChangeArrowheads="1"/>
                  </p:cNvSpPr>
                  <p:nvPr/>
                </p:nvSpPr>
                <p:spPr bwMode="auto">
                  <a:xfrm>
                    <a:off x="5778" y="2207"/>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p>
                </p:txBody>
              </p:sp>
              <p:sp>
                <p:nvSpPr>
                  <p:cNvPr id="352" name="Rectangle 206">
                    <a:extLst>
                      <a:ext uri="{FF2B5EF4-FFF2-40B4-BE49-F238E27FC236}">
                        <a16:creationId xmlns:a16="http://schemas.microsoft.com/office/drawing/2014/main" id="{9468FE18-4E6F-B94F-85B1-DC756BBCA6A6}"/>
                      </a:ext>
                    </a:extLst>
                  </p:cNvPr>
                  <p:cNvSpPr>
                    <a:spLocks noChangeArrowheads="1"/>
                  </p:cNvSpPr>
                  <p:nvPr/>
                </p:nvSpPr>
                <p:spPr bwMode="auto">
                  <a:xfrm>
                    <a:off x="5513" y="2381"/>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p>
                </p:txBody>
              </p:sp>
              <p:sp>
                <p:nvSpPr>
                  <p:cNvPr id="353" name="Rectangle 207">
                    <a:extLst>
                      <a:ext uri="{FF2B5EF4-FFF2-40B4-BE49-F238E27FC236}">
                        <a16:creationId xmlns:a16="http://schemas.microsoft.com/office/drawing/2014/main" id="{91DDE675-46EB-154E-88E5-A8D5C705695B}"/>
                      </a:ext>
                    </a:extLst>
                  </p:cNvPr>
                  <p:cNvSpPr>
                    <a:spLocks noChangeArrowheads="1"/>
                  </p:cNvSpPr>
                  <p:nvPr/>
                </p:nvSpPr>
                <p:spPr bwMode="auto">
                  <a:xfrm>
                    <a:off x="5485" y="2085"/>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p>
                </p:txBody>
              </p:sp>
              <p:sp>
                <p:nvSpPr>
                  <p:cNvPr id="354" name="Rectangle 208">
                    <a:extLst>
                      <a:ext uri="{FF2B5EF4-FFF2-40B4-BE49-F238E27FC236}">
                        <a16:creationId xmlns:a16="http://schemas.microsoft.com/office/drawing/2014/main" id="{71A29080-DED2-0D43-B79F-CA47C37FBA5D}"/>
                      </a:ext>
                    </a:extLst>
                  </p:cNvPr>
                  <p:cNvSpPr>
                    <a:spLocks noChangeArrowheads="1"/>
                  </p:cNvSpPr>
                  <p:nvPr/>
                </p:nvSpPr>
                <p:spPr bwMode="auto">
                  <a:xfrm>
                    <a:off x="5224" y="2287"/>
                    <a:ext cx="3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sp>
                <p:nvSpPr>
                  <p:cNvPr id="355" name="Rectangle 122">
                    <a:extLst>
                      <a:ext uri="{FF2B5EF4-FFF2-40B4-BE49-F238E27FC236}">
                        <a16:creationId xmlns:a16="http://schemas.microsoft.com/office/drawing/2014/main" id="{BFBB59B4-7429-DF4F-AE2C-87A9904FC4F6}"/>
                      </a:ext>
                    </a:extLst>
                  </p:cNvPr>
                  <p:cNvSpPr>
                    <a:spLocks noChangeArrowheads="1"/>
                  </p:cNvSpPr>
                  <p:nvPr/>
                </p:nvSpPr>
                <p:spPr bwMode="auto">
                  <a:xfrm>
                    <a:off x="4063" y="1158"/>
                    <a:ext cx="11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Light" panose="020F0302020204030204"/>
                        <a:ea typeface="+mn-ea"/>
                        <a:cs typeface="+mn-cs"/>
                      </a:rPr>
                      <a:t>100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56" name="Rectangle 208">
                  <a:extLst>
                    <a:ext uri="{FF2B5EF4-FFF2-40B4-BE49-F238E27FC236}">
                      <a16:creationId xmlns:a16="http://schemas.microsoft.com/office/drawing/2014/main" id="{5D354C7D-C261-184C-BE7F-FC0DE8279AA5}"/>
                    </a:ext>
                  </a:extLst>
                </p:cNvPr>
                <p:cNvSpPr>
                  <a:spLocks noChangeArrowheads="1"/>
                </p:cNvSpPr>
                <p:nvPr/>
              </p:nvSpPr>
              <p:spPr bwMode="auto">
                <a:xfrm>
                  <a:off x="8424765" y="4447176"/>
                  <a:ext cx="73839" cy="22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p>
              </p:txBody>
            </p:sp>
          </p:grpSp>
          <p:sp>
            <p:nvSpPr>
              <p:cNvPr id="250" name="Rectangle 208">
                <a:extLst>
                  <a:ext uri="{FF2B5EF4-FFF2-40B4-BE49-F238E27FC236}">
                    <a16:creationId xmlns:a16="http://schemas.microsoft.com/office/drawing/2014/main" id="{A089D1E0-38DB-914D-AC7D-55AE14DC979F}"/>
                  </a:ext>
                </a:extLst>
              </p:cNvPr>
              <p:cNvSpPr>
                <a:spLocks noChangeArrowheads="1"/>
              </p:cNvSpPr>
              <p:nvPr/>
            </p:nvSpPr>
            <p:spPr bwMode="auto">
              <a:xfrm>
                <a:off x="10208203" y="5519226"/>
                <a:ext cx="57615" cy="1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4BC"/>
                    </a:solidFill>
                    <a:effectLst/>
                    <a:uLnTx/>
                    <a:uFillTx/>
                    <a:latin typeface="Calibri" panose="020F0502020204030204" pitchFamily="34" charset="0"/>
                    <a:ea typeface="+mn-ea"/>
                    <a:cs typeface="+mn-cs"/>
                  </a:rPr>
                  <a:t>*</a:t>
                </a:r>
              </a:p>
            </p:txBody>
          </p:sp>
          <p:sp>
            <p:nvSpPr>
              <p:cNvPr id="251" name="Rectangle 208">
                <a:extLst>
                  <a:ext uri="{FF2B5EF4-FFF2-40B4-BE49-F238E27FC236}">
                    <a16:creationId xmlns:a16="http://schemas.microsoft.com/office/drawing/2014/main" id="{9D3A585D-C00D-994E-9BF1-9D12DA448F68}"/>
                  </a:ext>
                </a:extLst>
              </p:cNvPr>
              <p:cNvSpPr>
                <a:spLocks noChangeArrowheads="1"/>
              </p:cNvSpPr>
              <p:nvPr/>
            </p:nvSpPr>
            <p:spPr bwMode="auto">
              <a:xfrm>
                <a:off x="10266069" y="5510728"/>
                <a:ext cx="57615" cy="1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62993E"/>
                    </a:solidFill>
                    <a:effectLst/>
                    <a:uLnTx/>
                    <a:uFillTx/>
                    <a:latin typeface="Calibri" panose="020F0502020204030204" pitchFamily="34" charset="0"/>
                    <a:ea typeface="+mn-ea"/>
                    <a:cs typeface="+mn-cs"/>
                  </a:rPr>
                  <a:t>*</a:t>
                </a:r>
              </a:p>
            </p:txBody>
          </p:sp>
          <p:cxnSp>
            <p:nvCxnSpPr>
              <p:cNvPr id="252" name="Straight Connector 251">
                <a:extLst>
                  <a:ext uri="{FF2B5EF4-FFF2-40B4-BE49-F238E27FC236}">
                    <a16:creationId xmlns:a16="http://schemas.microsoft.com/office/drawing/2014/main" id="{F36D12F1-C4D9-8441-9E07-8AE8A50E9A03}"/>
                  </a:ext>
                </a:extLst>
              </p:cNvPr>
              <p:cNvCxnSpPr/>
              <p:nvPr/>
            </p:nvCxnSpPr>
            <p:spPr>
              <a:xfrm flipV="1">
                <a:off x="8294815" y="3912431"/>
                <a:ext cx="0" cy="386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E1BA867-D3B9-E446-B9E0-E88C95ABFD8A}"/>
                  </a:ext>
                </a:extLst>
              </p:cNvPr>
              <p:cNvCxnSpPr/>
              <p:nvPr/>
            </p:nvCxnSpPr>
            <p:spPr>
              <a:xfrm flipH="1">
                <a:off x="8246770" y="3914460"/>
                <a:ext cx="471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F6E35CE4-EBBD-CE4C-9B5D-334CEEB69982}"/>
                </a:ext>
              </a:extLst>
            </p:cNvPr>
            <p:cNvSpPr txBox="1"/>
            <p:nvPr/>
          </p:nvSpPr>
          <p:spPr>
            <a:xfrm rot="16200000">
              <a:off x="6075797" y="4533387"/>
              <a:ext cx="1008663" cy="1728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F0F0F"/>
                  </a:solidFill>
                  <a:effectLst/>
                  <a:uLnTx/>
                  <a:uFillTx/>
                  <a:latin typeface="Calibri" panose="020F0502020204030204"/>
                  <a:ea typeface="+mn-ea"/>
                  <a:cs typeface="+mn-cs"/>
                </a:rPr>
                <a:t>Response rate (%)</a:t>
              </a:r>
            </a:p>
          </p:txBody>
        </p:sp>
      </p:grpSp>
      <p:sp>
        <p:nvSpPr>
          <p:cNvPr id="367" name="TextBox 366">
            <a:extLst>
              <a:ext uri="{FF2B5EF4-FFF2-40B4-BE49-F238E27FC236}">
                <a16:creationId xmlns:a16="http://schemas.microsoft.com/office/drawing/2014/main" id="{59713122-31F3-484F-B392-19D5A2195D57}"/>
              </a:ext>
            </a:extLst>
          </p:cNvPr>
          <p:cNvSpPr txBox="1"/>
          <p:nvPr/>
        </p:nvSpPr>
        <p:spPr>
          <a:xfrm>
            <a:off x="1218935" y="4689350"/>
            <a:ext cx="37970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Week</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234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9" name="Chart 458">
            <a:extLst>
              <a:ext uri="{FF2B5EF4-FFF2-40B4-BE49-F238E27FC236}">
                <a16:creationId xmlns:a16="http://schemas.microsoft.com/office/drawing/2014/main" id="{981278A2-7EB3-1540-880C-5C6C480A6FD0}"/>
              </a:ext>
            </a:extLst>
          </p:cNvPr>
          <p:cNvGraphicFramePr>
            <a:graphicFrameLocks noGrp="1"/>
          </p:cNvGraphicFramePr>
          <p:nvPr/>
        </p:nvGraphicFramePr>
        <p:xfrm>
          <a:off x="6835924" y="1619792"/>
          <a:ext cx="4502904" cy="3018252"/>
        </p:xfrm>
        <a:graphic>
          <a:graphicData uri="http://schemas.openxmlformats.org/drawingml/2006/chart">
            <c:chart xmlns:c="http://schemas.openxmlformats.org/drawingml/2006/chart" xmlns:r="http://schemas.openxmlformats.org/officeDocument/2006/relationships" r:id="rId2"/>
          </a:graphicData>
        </a:graphic>
      </p:graphicFrame>
      <p:sp>
        <p:nvSpPr>
          <p:cNvPr id="124" name="Rectangle: Single Corner Snipped 123">
            <a:extLst>
              <a:ext uri="{FF2B5EF4-FFF2-40B4-BE49-F238E27FC236}">
                <a16:creationId xmlns:a16="http://schemas.microsoft.com/office/drawing/2014/main" id="{65F1761B-DC06-409D-BD2A-A29DA990309F}"/>
              </a:ext>
            </a:extLst>
          </p:cNvPr>
          <p:cNvSpPr/>
          <p:nvPr/>
        </p:nvSpPr>
        <p:spPr bwMode="auto">
          <a:xfrm>
            <a:off x="4794197" y="1716139"/>
            <a:ext cx="407804" cy="3091026"/>
          </a:xfrm>
          <a:prstGeom prst="snip1Rect">
            <a:avLst/>
          </a:prstGeom>
          <a:solidFill>
            <a:srgbClr val="E9EBF5"/>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Narrow" pitchFamily="1" charset="0"/>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Tildrakizumab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PASI and LEI Score</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EULAR 2019, Madrid, LB0002. </a:t>
            </a:r>
          </a:p>
        </p:txBody>
      </p:sp>
      <p:sp>
        <p:nvSpPr>
          <p:cNvPr id="363" name="Text Placeholder 5">
            <a:extLst>
              <a:ext uri="{FF2B5EF4-FFF2-40B4-BE49-F238E27FC236}">
                <a16:creationId xmlns:a16="http://schemas.microsoft.com/office/drawing/2014/main" id="{829E5A0E-F757-0F43-A6CB-75C8BE890C50}"/>
              </a:ext>
            </a:extLst>
          </p:cNvPr>
          <p:cNvSpPr txBox="1">
            <a:spLocks/>
          </p:cNvSpPr>
          <p:nvPr/>
        </p:nvSpPr>
        <p:spPr>
          <a:xfrm>
            <a:off x="1046732" y="5842405"/>
            <a:ext cx="4607507" cy="425651"/>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Shown for randomised patients who received ≥1 dose of study drug.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t>
            </a:r>
            <a:r>
              <a:rPr kumimoji="0" lang="en-GB" sz="1200" b="0" i="1" u="none" strike="noStrike" kern="1200" cap="none" spc="0" normalizeH="0" baseline="0" noProof="0" dirty="0">
                <a:ln>
                  <a:noFill/>
                </a:ln>
                <a:solidFill>
                  <a:prstClr val="black"/>
                </a:solidFill>
                <a:effectLst/>
                <a:uLnTx/>
                <a:uFillTx/>
                <a:latin typeface="Calibri"/>
                <a:ea typeface="+mn-ea"/>
                <a:cs typeface="+mn-cs"/>
              </a:rPr>
              <a:t>P</a:t>
            </a:r>
            <a:r>
              <a:rPr kumimoji="0" lang="en-GB" sz="1200" b="0" i="0" u="none" strike="noStrike" kern="1200" cap="none" spc="0" normalizeH="0" baseline="0" noProof="0" dirty="0">
                <a:ln>
                  <a:noFill/>
                </a:ln>
                <a:solidFill>
                  <a:prstClr val="black"/>
                </a:solidFill>
                <a:effectLst/>
                <a:uLnTx/>
                <a:uFillTx/>
                <a:latin typeface="Calibri"/>
                <a:ea typeface="+mn-ea"/>
                <a:cs typeface="+mn-cs"/>
              </a:rPr>
              <a:t> &lt;0.05; †</a:t>
            </a:r>
            <a:r>
              <a:rPr kumimoji="0" lang="en-GB" sz="1200" b="0" i="1" u="none" strike="noStrike" kern="1200" cap="none" spc="0" normalizeH="0" baseline="0" noProof="0" dirty="0">
                <a:ln>
                  <a:noFill/>
                </a:ln>
                <a:solidFill>
                  <a:prstClr val="black"/>
                </a:solidFill>
                <a:effectLst/>
                <a:uLnTx/>
                <a:uFillTx/>
                <a:latin typeface="Calibri"/>
                <a:ea typeface="+mn-ea"/>
                <a:cs typeface="+mn-cs"/>
              </a:rPr>
              <a:t>P</a:t>
            </a:r>
            <a:r>
              <a:rPr kumimoji="0" lang="en-GB" sz="1200" b="0" i="0" u="none" strike="noStrike" kern="1200" cap="none" spc="0" normalizeH="0" baseline="0" noProof="0" dirty="0">
                <a:ln>
                  <a:noFill/>
                </a:ln>
                <a:solidFill>
                  <a:prstClr val="black"/>
                </a:solidFill>
                <a:effectLst/>
                <a:uLnTx/>
                <a:uFillTx/>
                <a:latin typeface="Calibri"/>
                <a:ea typeface="+mn-ea"/>
                <a:cs typeface="+mn-cs"/>
              </a:rPr>
              <a:t> &lt;0.001; ‡</a:t>
            </a:r>
            <a:r>
              <a:rPr kumimoji="0" lang="en-GB" sz="1200" b="0" i="1" u="none" strike="noStrike" kern="1200" cap="none" spc="0" normalizeH="0" baseline="0" noProof="0" dirty="0">
                <a:ln>
                  <a:noFill/>
                </a:ln>
                <a:solidFill>
                  <a:prstClr val="black"/>
                </a:solidFill>
                <a:effectLst/>
                <a:uLnTx/>
                <a:uFillTx/>
                <a:latin typeface="Calibri"/>
                <a:ea typeface="+mn-ea"/>
                <a:cs typeface="+mn-cs"/>
              </a:rPr>
              <a:t>P</a:t>
            </a:r>
            <a:r>
              <a:rPr kumimoji="0" lang="en-GB" sz="1200" b="0" i="0" u="none" strike="noStrike" kern="1200" cap="none" spc="0" normalizeH="0" baseline="0" noProof="0" dirty="0">
                <a:ln>
                  <a:noFill/>
                </a:ln>
                <a:solidFill>
                  <a:prstClr val="black"/>
                </a:solidFill>
                <a:effectLst/>
                <a:uLnTx/>
                <a:uFillTx/>
                <a:latin typeface="Calibri"/>
                <a:ea typeface="+mn-ea"/>
                <a:cs typeface="+mn-cs"/>
              </a:rPr>
              <a:t> &lt;0.0001 vs PBO</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94720356-1E4C-4D30-A0B5-ADD807BF1825}"/>
              </a:ext>
            </a:extLst>
          </p:cNvPr>
          <p:cNvGrpSpPr/>
          <p:nvPr/>
        </p:nvGrpSpPr>
        <p:grpSpPr>
          <a:xfrm>
            <a:off x="452942" y="1718994"/>
            <a:ext cx="5052996" cy="3204309"/>
            <a:chOff x="952510" y="1774476"/>
            <a:chExt cx="3476864" cy="3077961"/>
          </a:xfrm>
        </p:grpSpPr>
        <p:sp>
          <p:nvSpPr>
            <p:cNvPr id="364" name="Rectangle 70">
              <a:extLst>
                <a:ext uri="{FF2B5EF4-FFF2-40B4-BE49-F238E27FC236}">
                  <a16:creationId xmlns:a16="http://schemas.microsoft.com/office/drawing/2014/main" id="{077FE61C-3AED-A546-AA1E-B56EBBB2A3A2}"/>
                </a:ext>
              </a:extLst>
            </p:cNvPr>
            <p:cNvSpPr>
              <a:spLocks noChangeArrowheads="1"/>
            </p:cNvSpPr>
            <p:nvPr/>
          </p:nvSpPr>
          <p:spPr bwMode="auto">
            <a:xfrm>
              <a:off x="1479574" y="4645488"/>
              <a:ext cx="2591013" cy="20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Week</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5" name="Line 5">
              <a:extLst>
                <a:ext uri="{FF2B5EF4-FFF2-40B4-BE49-F238E27FC236}">
                  <a16:creationId xmlns:a16="http://schemas.microsoft.com/office/drawing/2014/main" id="{528DFCCE-C1A1-084D-922F-57B01CBC19A4}"/>
                </a:ext>
              </a:extLst>
            </p:cNvPr>
            <p:cNvSpPr>
              <a:spLocks noChangeShapeType="1"/>
            </p:cNvSpPr>
            <p:nvPr/>
          </p:nvSpPr>
          <p:spPr bwMode="auto">
            <a:xfrm>
              <a:off x="1452093" y="4413561"/>
              <a:ext cx="262487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6" name="Line 9">
              <a:extLst>
                <a:ext uri="{FF2B5EF4-FFF2-40B4-BE49-F238E27FC236}">
                  <a16:creationId xmlns:a16="http://schemas.microsoft.com/office/drawing/2014/main" id="{02554456-6BE5-0349-9400-0D7EF1E9CA0F}"/>
                </a:ext>
              </a:extLst>
            </p:cNvPr>
            <p:cNvSpPr>
              <a:spLocks noChangeShapeType="1"/>
            </p:cNvSpPr>
            <p:nvPr/>
          </p:nvSpPr>
          <p:spPr bwMode="auto">
            <a:xfrm>
              <a:off x="3200496" y="4413561"/>
              <a:ext cx="0" cy="33222"/>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7" name="Line 10">
              <a:extLst>
                <a:ext uri="{FF2B5EF4-FFF2-40B4-BE49-F238E27FC236}">
                  <a16:creationId xmlns:a16="http://schemas.microsoft.com/office/drawing/2014/main" id="{25CAEE15-9932-4B4A-BF48-E513205E8056}"/>
                </a:ext>
              </a:extLst>
            </p:cNvPr>
            <p:cNvSpPr>
              <a:spLocks noChangeShapeType="1"/>
            </p:cNvSpPr>
            <p:nvPr/>
          </p:nvSpPr>
          <p:spPr bwMode="auto">
            <a:xfrm>
              <a:off x="4073079" y="4413561"/>
              <a:ext cx="0" cy="33222"/>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Rectangle 11">
              <a:extLst>
                <a:ext uri="{FF2B5EF4-FFF2-40B4-BE49-F238E27FC236}">
                  <a16:creationId xmlns:a16="http://schemas.microsoft.com/office/drawing/2014/main" id="{18AE323E-1754-B14F-A0EB-934D7F5FCDB3}"/>
                </a:ext>
              </a:extLst>
            </p:cNvPr>
            <p:cNvSpPr>
              <a:spLocks noChangeArrowheads="1"/>
            </p:cNvSpPr>
            <p:nvPr/>
          </p:nvSpPr>
          <p:spPr bwMode="auto">
            <a:xfrm>
              <a:off x="1363944" y="4320519"/>
              <a:ext cx="54047"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69" name="Rectangle 12">
              <a:extLst>
                <a:ext uri="{FF2B5EF4-FFF2-40B4-BE49-F238E27FC236}">
                  <a16:creationId xmlns:a16="http://schemas.microsoft.com/office/drawing/2014/main" id="{41B4831A-894B-5545-84A1-544DEB7ABD20}"/>
                </a:ext>
              </a:extLst>
            </p:cNvPr>
            <p:cNvSpPr>
              <a:spLocks noChangeArrowheads="1"/>
            </p:cNvSpPr>
            <p:nvPr/>
          </p:nvSpPr>
          <p:spPr bwMode="auto">
            <a:xfrm>
              <a:off x="1309898" y="4065918"/>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0" name="Rectangle 13">
              <a:extLst>
                <a:ext uri="{FF2B5EF4-FFF2-40B4-BE49-F238E27FC236}">
                  <a16:creationId xmlns:a16="http://schemas.microsoft.com/office/drawing/2014/main" id="{A3F7883E-A752-7049-8293-7B2E32336F83}"/>
                </a:ext>
              </a:extLst>
            </p:cNvPr>
            <p:cNvSpPr>
              <a:spLocks noChangeArrowheads="1"/>
            </p:cNvSpPr>
            <p:nvPr/>
          </p:nvSpPr>
          <p:spPr bwMode="auto">
            <a:xfrm>
              <a:off x="1309898" y="3811313"/>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1" name="Rectangle 14">
              <a:extLst>
                <a:ext uri="{FF2B5EF4-FFF2-40B4-BE49-F238E27FC236}">
                  <a16:creationId xmlns:a16="http://schemas.microsoft.com/office/drawing/2014/main" id="{97B86992-37B7-9C4A-BC0A-768E10A930EE}"/>
                </a:ext>
              </a:extLst>
            </p:cNvPr>
            <p:cNvSpPr>
              <a:spLocks noChangeArrowheads="1"/>
            </p:cNvSpPr>
            <p:nvPr/>
          </p:nvSpPr>
          <p:spPr bwMode="auto">
            <a:xfrm>
              <a:off x="1309898" y="3556708"/>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30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2" name="Rectangle 15">
              <a:extLst>
                <a:ext uri="{FF2B5EF4-FFF2-40B4-BE49-F238E27FC236}">
                  <a16:creationId xmlns:a16="http://schemas.microsoft.com/office/drawing/2014/main" id="{51C430AC-F1D9-3E4C-96F1-6B95F43D63DD}"/>
                </a:ext>
              </a:extLst>
            </p:cNvPr>
            <p:cNvSpPr>
              <a:spLocks noChangeArrowheads="1"/>
            </p:cNvSpPr>
            <p:nvPr/>
          </p:nvSpPr>
          <p:spPr bwMode="auto">
            <a:xfrm>
              <a:off x="1309898" y="3302104"/>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40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3" name="Rectangle 16">
              <a:extLst>
                <a:ext uri="{FF2B5EF4-FFF2-40B4-BE49-F238E27FC236}">
                  <a16:creationId xmlns:a16="http://schemas.microsoft.com/office/drawing/2014/main" id="{6C8CF44A-9088-3140-9EEA-F3E6D7F58643}"/>
                </a:ext>
              </a:extLst>
            </p:cNvPr>
            <p:cNvSpPr>
              <a:spLocks noChangeArrowheads="1"/>
            </p:cNvSpPr>
            <p:nvPr/>
          </p:nvSpPr>
          <p:spPr bwMode="auto">
            <a:xfrm>
              <a:off x="1309898" y="3047499"/>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50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4" name="Rectangle 17">
              <a:extLst>
                <a:ext uri="{FF2B5EF4-FFF2-40B4-BE49-F238E27FC236}">
                  <a16:creationId xmlns:a16="http://schemas.microsoft.com/office/drawing/2014/main" id="{002EECAE-F02A-1749-97D3-8D6F4E9D5683}"/>
                </a:ext>
              </a:extLst>
            </p:cNvPr>
            <p:cNvSpPr>
              <a:spLocks noChangeArrowheads="1"/>
            </p:cNvSpPr>
            <p:nvPr/>
          </p:nvSpPr>
          <p:spPr bwMode="auto">
            <a:xfrm>
              <a:off x="1309898" y="2792894"/>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60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5" name="Freeform 18">
              <a:extLst>
                <a:ext uri="{FF2B5EF4-FFF2-40B4-BE49-F238E27FC236}">
                  <a16:creationId xmlns:a16="http://schemas.microsoft.com/office/drawing/2014/main" id="{3784918A-A1D4-3941-8F7E-04F76A0EC975}"/>
                </a:ext>
              </a:extLst>
            </p:cNvPr>
            <p:cNvSpPr>
              <a:spLocks noEditPoints="1"/>
            </p:cNvSpPr>
            <p:nvPr/>
          </p:nvSpPr>
          <p:spPr bwMode="auto">
            <a:xfrm>
              <a:off x="1443006" y="2880696"/>
              <a:ext cx="31766" cy="1536852"/>
            </a:xfrm>
            <a:custGeom>
              <a:avLst/>
              <a:gdLst>
                <a:gd name="T0" fmla="*/ 49 w 49"/>
                <a:gd name="T1" fmla="*/ 2313 h 2313"/>
                <a:gd name="T2" fmla="*/ 49 w 49"/>
                <a:gd name="T3" fmla="*/ 0 h 2313"/>
                <a:gd name="T4" fmla="*/ 49 w 49"/>
                <a:gd name="T5" fmla="*/ 2307 h 2313"/>
                <a:gd name="T6" fmla="*/ 0 w 49"/>
                <a:gd name="T7" fmla="*/ 2307 h 2313"/>
                <a:gd name="T8" fmla="*/ 49 w 49"/>
                <a:gd name="T9" fmla="*/ 1924 h 2313"/>
                <a:gd name="T10" fmla="*/ 0 w 49"/>
                <a:gd name="T11" fmla="*/ 1924 h 2313"/>
                <a:gd name="T12" fmla="*/ 49 w 49"/>
                <a:gd name="T13" fmla="*/ 1540 h 2313"/>
                <a:gd name="T14" fmla="*/ 0 w 49"/>
                <a:gd name="T15" fmla="*/ 1540 h 2313"/>
                <a:gd name="T16" fmla="*/ 49 w 49"/>
                <a:gd name="T17" fmla="*/ 1157 h 2313"/>
                <a:gd name="T18" fmla="*/ 0 w 49"/>
                <a:gd name="T19" fmla="*/ 1157 h 2313"/>
                <a:gd name="T20" fmla="*/ 49 w 49"/>
                <a:gd name="T21" fmla="*/ 773 h 2313"/>
                <a:gd name="T22" fmla="*/ 0 w 49"/>
                <a:gd name="T23" fmla="*/ 773 h 2313"/>
                <a:gd name="T24" fmla="*/ 49 w 49"/>
                <a:gd name="T25" fmla="*/ 390 h 2313"/>
                <a:gd name="T26" fmla="*/ 0 w 49"/>
                <a:gd name="T27" fmla="*/ 390 h 2313"/>
                <a:gd name="T28" fmla="*/ 49 w 49"/>
                <a:gd name="T29" fmla="*/ 6 h 2313"/>
                <a:gd name="T30" fmla="*/ 0 w 49"/>
                <a:gd name="T31" fmla="*/ 6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2313">
                  <a:moveTo>
                    <a:pt x="49" y="2313"/>
                  </a:moveTo>
                  <a:lnTo>
                    <a:pt x="49" y="0"/>
                  </a:lnTo>
                  <a:moveTo>
                    <a:pt x="49" y="2307"/>
                  </a:moveTo>
                  <a:lnTo>
                    <a:pt x="0" y="2307"/>
                  </a:lnTo>
                  <a:moveTo>
                    <a:pt x="49" y="1924"/>
                  </a:moveTo>
                  <a:lnTo>
                    <a:pt x="0" y="1924"/>
                  </a:lnTo>
                  <a:moveTo>
                    <a:pt x="49" y="1540"/>
                  </a:moveTo>
                  <a:lnTo>
                    <a:pt x="0" y="1540"/>
                  </a:lnTo>
                  <a:moveTo>
                    <a:pt x="49" y="1157"/>
                  </a:moveTo>
                  <a:lnTo>
                    <a:pt x="0" y="1157"/>
                  </a:lnTo>
                  <a:moveTo>
                    <a:pt x="49" y="773"/>
                  </a:moveTo>
                  <a:lnTo>
                    <a:pt x="0" y="773"/>
                  </a:lnTo>
                  <a:moveTo>
                    <a:pt x="49" y="390"/>
                  </a:moveTo>
                  <a:lnTo>
                    <a:pt x="0" y="390"/>
                  </a:lnTo>
                  <a:moveTo>
                    <a:pt x="49" y="6"/>
                  </a:moveTo>
                  <a:lnTo>
                    <a:pt x="0" y="6"/>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Rectangle 71">
              <a:extLst>
                <a:ext uri="{FF2B5EF4-FFF2-40B4-BE49-F238E27FC236}">
                  <a16:creationId xmlns:a16="http://schemas.microsoft.com/office/drawing/2014/main" id="{569FE305-ACF3-7B4A-860D-3A2EB70777C1}"/>
                </a:ext>
              </a:extLst>
            </p:cNvPr>
            <p:cNvSpPr>
              <a:spLocks noChangeArrowheads="1"/>
            </p:cNvSpPr>
            <p:nvPr/>
          </p:nvSpPr>
          <p:spPr bwMode="auto">
            <a:xfrm rot="16200000">
              <a:off x="1128216" y="3800848"/>
              <a:ext cx="62" cy="1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7" name="Rectangle 79">
              <a:extLst>
                <a:ext uri="{FF2B5EF4-FFF2-40B4-BE49-F238E27FC236}">
                  <a16:creationId xmlns:a16="http://schemas.microsoft.com/office/drawing/2014/main" id="{C4DBA640-CD58-BD45-9A54-3D68619D1A51}"/>
                </a:ext>
              </a:extLst>
            </p:cNvPr>
            <p:cNvSpPr>
              <a:spLocks noChangeArrowheads="1"/>
            </p:cNvSpPr>
            <p:nvPr/>
          </p:nvSpPr>
          <p:spPr bwMode="auto">
            <a:xfrm rot="16200000">
              <a:off x="1105908" y="3460751"/>
              <a:ext cx="44655" cy="16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8" name="Rectangle 88">
              <a:extLst>
                <a:ext uri="{FF2B5EF4-FFF2-40B4-BE49-F238E27FC236}">
                  <a16:creationId xmlns:a16="http://schemas.microsoft.com/office/drawing/2014/main" id="{EC39B1E6-F159-5B44-8494-8CEED186E597}"/>
                </a:ext>
              </a:extLst>
            </p:cNvPr>
            <p:cNvSpPr>
              <a:spLocks noChangeArrowheads="1"/>
            </p:cNvSpPr>
            <p:nvPr/>
          </p:nvSpPr>
          <p:spPr bwMode="auto">
            <a:xfrm>
              <a:off x="1551858" y="4451435"/>
              <a:ext cx="54047" cy="1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9" name="Rectangle 89">
              <a:extLst>
                <a:ext uri="{FF2B5EF4-FFF2-40B4-BE49-F238E27FC236}">
                  <a16:creationId xmlns:a16="http://schemas.microsoft.com/office/drawing/2014/main" id="{CC09BE3B-A504-AC4C-89B9-87F7766DD1BB}"/>
                </a:ext>
              </a:extLst>
            </p:cNvPr>
            <p:cNvSpPr>
              <a:spLocks noChangeArrowheads="1"/>
            </p:cNvSpPr>
            <p:nvPr/>
          </p:nvSpPr>
          <p:spPr bwMode="auto">
            <a:xfrm>
              <a:off x="1879238" y="4451435"/>
              <a:ext cx="54047" cy="1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4</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0" name="Rectangle 90">
              <a:extLst>
                <a:ext uri="{FF2B5EF4-FFF2-40B4-BE49-F238E27FC236}">
                  <a16:creationId xmlns:a16="http://schemas.microsoft.com/office/drawing/2014/main" id="{A9900D12-6290-6F42-91C3-3808CD67034B}"/>
                </a:ext>
              </a:extLst>
            </p:cNvPr>
            <p:cNvSpPr>
              <a:spLocks noChangeArrowheads="1"/>
            </p:cNvSpPr>
            <p:nvPr/>
          </p:nvSpPr>
          <p:spPr bwMode="auto">
            <a:xfrm>
              <a:off x="2716688" y="4451435"/>
              <a:ext cx="108093" cy="1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12</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1" name="Rectangle 91">
              <a:extLst>
                <a:ext uri="{FF2B5EF4-FFF2-40B4-BE49-F238E27FC236}">
                  <a16:creationId xmlns:a16="http://schemas.microsoft.com/office/drawing/2014/main" id="{2148EB9F-B6EC-064A-B39F-8DD7B5129148}"/>
                </a:ext>
              </a:extLst>
            </p:cNvPr>
            <p:cNvSpPr>
              <a:spLocks noChangeArrowheads="1"/>
            </p:cNvSpPr>
            <p:nvPr/>
          </p:nvSpPr>
          <p:spPr bwMode="auto">
            <a:xfrm>
              <a:off x="3150425" y="4451435"/>
              <a:ext cx="108093" cy="1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16</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2" name="Rectangle 92">
              <a:extLst>
                <a:ext uri="{FF2B5EF4-FFF2-40B4-BE49-F238E27FC236}">
                  <a16:creationId xmlns:a16="http://schemas.microsoft.com/office/drawing/2014/main" id="{DD67847F-2099-F145-B741-8F81A9CFFE32}"/>
                </a:ext>
              </a:extLst>
            </p:cNvPr>
            <p:cNvSpPr>
              <a:spLocks noChangeArrowheads="1"/>
            </p:cNvSpPr>
            <p:nvPr/>
          </p:nvSpPr>
          <p:spPr bwMode="auto">
            <a:xfrm>
              <a:off x="4015342" y="4451435"/>
              <a:ext cx="108093" cy="1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24</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3" name="TextBox 382">
              <a:extLst>
                <a:ext uri="{FF2B5EF4-FFF2-40B4-BE49-F238E27FC236}">
                  <a16:creationId xmlns:a16="http://schemas.microsoft.com/office/drawing/2014/main" id="{081ED56E-1B70-B84D-8172-FA7065049A9F}"/>
                </a:ext>
              </a:extLst>
            </p:cNvPr>
            <p:cNvSpPr txBox="1"/>
            <p:nvPr/>
          </p:nvSpPr>
          <p:spPr>
            <a:xfrm rot="16200000">
              <a:off x="-217586" y="3031459"/>
              <a:ext cx="2551967" cy="211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lumMod val="10000"/>
                    </a:srgbClr>
                  </a:solidFill>
                  <a:effectLst/>
                  <a:uLnTx/>
                  <a:uFillTx/>
                  <a:latin typeface="Calibri" panose="020F0502020204030204"/>
                  <a:ea typeface="+mn-ea"/>
                  <a:cs typeface="+mn-cs"/>
                </a:rPr>
                <a:t>Response rate (%)</a:t>
              </a:r>
            </a:p>
          </p:txBody>
        </p:sp>
        <p:sp>
          <p:nvSpPr>
            <p:cNvPr id="384" name="Rectangle 15">
              <a:extLst>
                <a:ext uri="{FF2B5EF4-FFF2-40B4-BE49-F238E27FC236}">
                  <a16:creationId xmlns:a16="http://schemas.microsoft.com/office/drawing/2014/main" id="{A6E83924-40AD-E743-B7E6-E63742A5EBA7}"/>
                </a:ext>
              </a:extLst>
            </p:cNvPr>
            <p:cNvSpPr>
              <a:spLocks noChangeArrowheads="1"/>
            </p:cNvSpPr>
            <p:nvPr/>
          </p:nvSpPr>
          <p:spPr bwMode="auto">
            <a:xfrm>
              <a:off x="1309898" y="2538290"/>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70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5" name="Rectangle 16">
              <a:extLst>
                <a:ext uri="{FF2B5EF4-FFF2-40B4-BE49-F238E27FC236}">
                  <a16:creationId xmlns:a16="http://schemas.microsoft.com/office/drawing/2014/main" id="{B6476094-9103-A248-ABED-B5C11CCC1665}"/>
                </a:ext>
              </a:extLst>
            </p:cNvPr>
            <p:cNvSpPr>
              <a:spLocks noChangeArrowheads="1"/>
            </p:cNvSpPr>
            <p:nvPr/>
          </p:nvSpPr>
          <p:spPr bwMode="auto">
            <a:xfrm>
              <a:off x="1309898" y="2283685"/>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80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6" name="Rectangle 17">
              <a:extLst>
                <a:ext uri="{FF2B5EF4-FFF2-40B4-BE49-F238E27FC236}">
                  <a16:creationId xmlns:a16="http://schemas.microsoft.com/office/drawing/2014/main" id="{60BA0B26-D7B1-8645-B152-68754299D4E7}"/>
                </a:ext>
              </a:extLst>
            </p:cNvPr>
            <p:cNvSpPr>
              <a:spLocks noChangeArrowheads="1"/>
            </p:cNvSpPr>
            <p:nvPr/>
          </p:nvSpPr>
          <p:spPr bwMode="auto">
            <a:xfrm>
              <a:off x="1309898" y="2029081"/>
              <a:ext cx="108093"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90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7" name="Rectangle 17">
              <a:extLst>
                <a:ext uri="{FF2B5EF4-FFF2-40B4-BE49-F238E27FC236}">
                  <a16:creationId xmlns:a16="http://schemas.microsoft.com/office/drawing/2014/main" id="{AC2466D8-6888-9746-B6E2-F39BD99AB81F}"/>
                </a:ext>
              </a:extLst>
            </p:cNvPr>
            <p:cNvSpPr>
              <a:spLocks noChangeArrowheads="1"/>
            </p:cNvSpPr>
            <p:nvPr/>
          </p:nvSpPr>
          <p:spPr bwMode="auto">
            <a:xfrm>
              <a:off x="1255852" y="1774476"/>
              <a:ext cx="162140" cy="1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Light" panose="020F0302020204030204"/>
                  <a:ea typeface="+mn-ea"/>
                  <a:cs typeface="+mn-cs"/>
                </a:rPr>
                <a:t>100</a:t>
              </a:r>
              <a:endParaRPr kumimoji="0" lang="en-US" alt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8" name="Freeform 18">
              <a:extLst>
                <a:ext uri="{FF2B5EF4-FFF2-40B4-BE49-F238E27FC236}">
                  <a16:creationId xmlns:a16="http://schemas.microsoft.com/office/drawing/2014/main" id="{F1BA427E-4989-0D48-A36C-BB14628DF2F1}"/>
                </a:ext>
              </a:extLst>
            </p:cNvPr>
            <p:cNvSpPr>
              <a:spLocks noEditPoints="1"/>
            </p:cNvSpPr>
            <p:nvPr/>
          </p:nvSpPr>
          <p:spPr bwMode="auto">
            <a:xfrm>
              <a:off x="1443006" y="1861365"/>
              <a:ext cx="31766" cy="1536852"/>
            </a:xfrm>
            <a:custGeom>
              <a:avLst/>
              <a:gdLst>
                <a:gd name="T0" fmla="*/ 49 w 49"/>
                <a:gd name="T1" fmla="*/ 2313 h 2313"/>
                <a:gd name="T2" fmla="*/ 49 w 49"/>
                <a:gd name="T3" fmla="*/ 0 h 2313"/>
                <a:gd name="T4" fmla="*/ 49 w 49"/>
                <a:gd name="T5" fmla="*/ 2307 h 2313"/>
                <a:gd name="T6" fmla="*/ 0 w 49"/>
                <a:gd name="T7" fmla="*/ 2307 h 2313"/>
                <a:gd name="T8" fmla="*/ 49 w 49"/>
                <a:gd name="T9" fmla="*/ 1924 h 2313"/>
                <a:gd name="T10" fmla="*/ 0 w 49"/>
                <a:gd name="T11" fmla="*/ 1924 h 2313"/>
                <a:gd name="T12" fmla="*/ 49 w 49"/>
                <a:gd name="T13" fmla="*/ 1540 h 2313"/>
                <a:gd name="T14" fmla="*/ 0 w 49"/>
                <a:gd name="T15" fmla="*/ 1540 h 2313"/>
                <a:gd name="T16" fmla="*/ 49 w 49"/>
                <a:gd name="T17" fmla="*/ 1157 h 2313"/>
                <a:gd name="T18" fmla="*/ 0 w 49"/>
                <a:gd name="T19" fmla="*/ 1157 h 2313"/>
                <a:gd name="T20" fmla="*/ 49 w 49"/>
                <a:gd name="T21" fmla="*/ 773 h 2313"/>
                <a:gd name="T22" fmla="*/ 0 w 49"/>
                <a:gd name="T23" fmla="*/ 773 h 2313"/>
                <a:gd name="T24" fmla="*/ 49 w 49"/>
                <a:gd name="T25" fmla="*/ 390 h 2313"/>
                <a:gd name="T26" fmla="*/ 0 w 49"/>
                <a:gd name="T27" fmla="*/ 390 h 2313"/>
                <a:gd name="T28" fmla="*/ 49 w 49"/>
                <a:gd name="T29" fmla="*/ 6 h 2313"/>
                <a:gd name="T30" fmla="*/ 0 w 49"/>
                <a:gd name="T31" fmla="*/ 6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2313">
                  <a:moveTo>
                    <a:pt x="49" y="2313"/>
                  </a:moveTo>
                  <a:lnTo>
                    <a:pt x="49" y="0"/>
                  </a:lnTo>
                  <a:moveTo>
                    <a:pt x="49" y="2307"/>
                  </a:moveTo>
                  <a:lnTo>
                    <a:pt x="0" y="2307"/>
                  </a:lnTo>
                  <a:moveTo>
                    <a:pt x="49" y="1924"/>
                  </a:moveTo>
                  <a:lnTo>
                    <a:pt x="0" y="1924"/>
                  </a:lnTo>
                  <a:moveTo>
                    <a:pt x="49" y="1540"/>
                  </a:moveTo>
                  <a:lnTo>
                    <a:pt x="0" y="1540"/>
                  </a:lnTo>
                  <a:moveTo>
                    <a:pt x="49" y="1157"/>
                  </a:moveTo>
                  <a:lnTo>
                    <a:pt x="0" y="1157"/>
                  </a:lnTo>
                  <a:moveTo>
                    <a:pt x="49" y="773"/>
                  </a:moveTo>
                  <a:lnTo>
                    <a:pt x="0" y="773"/>
                  </a:lnTo>
                  <a:moveTo>
                    <a:pt x="49" y="390"/>
                  </a:moveTo>
                  <a:lnTo>
                    <a:pt x="0" y="390"/>
                  </a:lnTo>
                  <a:moveTo>
                    <a:pt x="49" y="6"/>
                  </a:moveTo>
                  <a:lnTo>
                    <a:pt x="0" y="6"/>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6" name="Group 405">
              <a:extLst>
                <a:ext uri="{FF2B5EF4-FFF2-40B4-BE49-F238E27FC236}">
                  <a16:creationId xmlns:a16="http://schemas.microsoft.com/office/drawing/2014/main" id="{4B752CB8-C99A-3E4A-9191-79DDFC21266E}"/>
                </a:ext>
              </a:extLst>
            </p:cNvPr>
            <p:cNvGrpSpPr/>
            <p:nvPr/>
          </p:nvGrpSpPr>
          <p:grpSpPr>
            <a:xfrm>
              <a:off x="1337574" y="2225710"/>
              <a:ext cx="3091800" cy="2243891"/>
              <a:chOff x="2576041" y="2094253"/>
              <a:chExt cx="6903701" cy="2945112"/>
            </a:xfrm>
          </p:grpSpPr>
          <p:sp>
            <p:nvSpPr>
              <p:cNvPr id="407" name="Multiplication Sign 406">
                <a:extLst>
                  <a:ext uri="{FF2B5EF4-FFF2-40B4-BE49-F238E27FC236}">
                    <a16:creationId xmlns:a16="http://schemas.microsoft.com/office/drawing/2014/main" id="{C7586AD7-5ABB-244B-B89B-6F412F4FB294}"/>
                  </a:ext>
                </a:extLst>
              </p:cNvPr>
              <p:cNvSpPr>
                <a:spLocks noChangeArrowheads="1"/>
              </p:cNvSpPr>
              <p:nvPr/>
            </p:nvSpPr>
            <p:spPr bwMode="auto">
              <a:xfrm>
                <a:off x="3792142" y="4672030"/>
                <a:ext cx="140490" cy="115283"/>
              </a:xfrm>
              <a:prstGeom prst="mathMultiply">
                <a:avLst/>
              </a:prstGeom>
              <a:solidFill>
                <a:schemeClr val="bg1">
                  <a:lumMod val="5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Line 6">
                <a:extLst>
                  <a:ext uri="{FF2B5EF4-FFF2-40B4-BE49-F238E27FC236}">
                    <a16:creationId xmlns:a16="http://schemas.microsoft.com/office/drawing/2014/main" id="{3AC84EEA-E071-F143-AD85-9E4AA1DC4761}"/>
                  </a:ext>
                </a:extLst>
              </p:cNvPr>
              <p:cNvSpPr>
                <a:spLocks noChangeShapeType="1"/>
              </p:cNvSpPr>
              <p:nvPr/>
            </p:nvSpPr>
            <p:spPr bwMode="auto">
              <a:xfrm>
                <a:off x="3123940" y="4969402"/>
                <a:ext cx="0" cy="69963"/>
              </a:xfrm>
              <a:prstGeom prst="line">
                <a:avLst/>
              </a:prstGeom>
              <a:noFill/>
              <a:ln w="158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Line 7">
                <a:extLst>
                  <a:ext uri="{FF2B5EF4-FFF2-40B4-BE49-F238E27FC236}">
                    <a16:creationId xmlns:a16="http://schemas.microsoft.com/office/drawing/2014/main" id="{1566E268-36C3-C949-B66A-2A50E4B313E9}"/>
                  </a:ext>
                </a:extLst>
              </p:cNvPr>
              <p:cNvSpPr>
                <a:spLocks noChangeShapeType="1"/>
              </p:cNvSpPr>
              <p:nvPr/>
            </p:nvSpPr>
            <p:spPr bwMode="auto">
              <a:xfrm>
                <a:off x="3849592" y="4969401"/>
                <a:ext cx="0" cy="40174"/>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Line 8">
                <a:extLst>
                  <a:ext uri="{FF2B5EF4-FFF2-40B4-BE49-F238E27FC236}">
                    <a16:creationId xmlns:a16="http://schemas.microsoft.com/office/drawing/2014/main" id="{F08F3CE6-AAA9-5849-9058-8DE8481F108F}"/>
                  </a:ext>
                </a:extLst>
              </p:cNvPr>
              <p:cNvSpPr>
                <a:spLocks noChangeShapeType="1"/>
              </p:cNvSpPr>
              <p:nvPr/>
            </p:nvSpPr>
            <p:spPr bwMode="auto">
              <a:xfrm>
                <a:off x="5780873" y="4969401"/>
                <a:ext cx="0" cy="40174"/>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Rectangle 410">
                <a:extLst>
                  <a:ext uri="{FF2B5EF4-FFF2-40B4-BE49-F238E27FC236}">
                    <a16:creationId xmlns:a16="http://schemas.microsoft.com/office/drawing/2014/main" id="{8B465E58-B1A3-2F47-AA92-AB4D43FD411D}"/>
                  </a:ext>
                </a:extLst>
              </p:cNvPr>
              <p:cNvSpPr>
                <a:spLocks noChangeArrowheads="1"/>
              </p:cNvSpPr>
              <p:nvPr/>
            </p:nvSpPr>
            <p:spPr bwMode="auto">
              <a:xfrm>
                <a:off x="2576041" y="2218101"/>
                <a:ext cx="100" cy="23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2" name="Freeform 23">
                <a:extLst>
                  <a:ext uri="{FF2B5EF4-FFF2-40B4-BE49-F238E27FC236}">
                    <a16:creationId xmlns:a16="http://schemas.microsoft.com/office/drawing/2014/main" id="{0819C8B4-AB3C-374A-A861-52AF7EF561E2}"/>
                  </a:ext>
                </a:extLst>
              </p:cNvPr>
              <p:cNvSpPr>
                <a:spLocks/>
              </p:cNvSpPr>
              <p:nvPr/>
            </p:nvSpPr>
            <p:spPr bwMode="auto">
              <a:xfrm>
                <a:off x="3123940" y="4417840"/>
                <a:ext cx="5554667" cy="473465"/>
              </a:xfrm>
              <a:custGeom>
                <a:avLst/>
                <a:gdLst>
                  <a:gd name="T0" fmla="*/ 0 w 3414"/>
                  <a:gd name="T1" fmla="*/ 291 h 291"/>
                  <a:gd name="T2" fmla="*/ 0 w 3414"/>
                  <a:gd name="T3" fmla="*/ 291 h 291"/>
                  <a:gd name="T4" fmla="*/ 0 w 3414"/>
                  <a:gd name="T5" fmla="*/ 291 h 291"/>
                  <a:gd name="T6" fmla="*/ 446 w 3414"/>
                  <a:gd name="T7" fmla="*/ 195 h 291"/>
                  <a:gd name="T8" fmla="*/ 446 w 3414"/>
                  <a:gd name="T9" fmla="*/ 195 h 291"/>
                  <a:gd name="T10" fmla="*/ 1633 w 3414"/>
                  <a:gd name="T11" fmla="*/ 48 h 291"/>
                  <a:gd name="T12" fmla="*/ 1633 w 3414"/>
                  <a:gd name="T13" fmla="*/ 48 h 291"/>
                  <a:gd name="T14" fmla="*/ 2227 w 3414"/>
                  <a:gd name="T15" fmla="*/ 0 h 291"/>
                  <a:gd name="T16" fmla="*/ 2227 w 3414"/>
                  <a:gd name="T17" fmla="*/ 0 h 291"/>
                  <a:gd name="T18" fmla="*/ 3414 w 3414"/>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4" h="291">
                    <a:moveTo>
                      <a:pt x="0" y="291"/>
                    </a:moveTo>
                    <a:lnTo>
                      <a:pt x="0" y="291"/>
                    </a:lnTo>
                    <a:lnTo>
                      <a:pt x="0" y="291"/>
                    </a:lnTo>
                    <a:lnTo>
                      <a:pt x="446" y="195"/>
                    </a:lnTo>
                    <a:lnTo>
                      <a:pt x="446" y="195"/>
                    </a:lnTo>
                    <a:lnTo>
                      <a:pt x="1633" y="48"/>
                    </a:lnTo>
                    <a:lnTo>
                      <a:pt x="1633" y="48"/>
                    </a:lnTo>
                    <a:lnTo>
                      <a:pt x="2227" y="0"/>
                    </a:lnTo>
                    <a:lnTo>
                      <a:pt x="2227" y="0"/>
                    </a:lnTo>
                    <a:lnTo>
                      <a:pt x="3414" y="0"/>
                    </a:lnTo>
                  </a:path>
                </a:pathLst>
              </a:custGeom>
              <a:noFill/>
              <a:ln w="23813"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3" name="Multiplication Sign 412">
                <a:extLst>
                  <a:ext uri="{FF2B5EF4-FFF2-40B4-BE49-F238E27FC236}">
                    <a16:creationId xmlns:a16="http://schemas.microsoft.com/office/drawing/2014/main" id="{A9C6E2C4-5937-D44A-9D59-05F9B761040A}"/>
                  </a:ext>
                </a:extLst>
              </p:cNvPr>
              <p:cNvSpPr>
                <a:spLocks noChangeArrowheads="1"/>
              </p:cNvSpPr>
              <p:nvPr/>
            </p:nvSpPr>
            <p:spPr bwMode="auto">
              <a:xfrm>
                <a:off x="3066994" y="4854413"/>
                <a:ext cx="112392" cy="92226"/>
              </a:xfrm>
              <a:prstGeom prst="mathMultiply">
                <a:avLst/>
              </a:prstGeom>
              <a:solidFill>
                <a:schemeClr val="bg1">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Multiplication Sign 413">
                <a:extLst>
                  <a:ext uri="{FF2B5EF4-FFF2-40B4-BE49-F238E27FC236}">
                    <a16:creationId xmlns:a16="http://schemas.microsoft.com/office/drawing/2014/main" id="{DE4A3A7A-0C66-7C48-9ED8-4432068BAFE5}"/>
                  </a:ext>
                </a:extLst>
              </p:cNvPr>
              <p:cNvSpPr>
                <a:spLocks noChangeArrowheads="1"/>
              </p:cNvSpPr>
              <p:nvPr/>
            </p:nvSpPr>
            <p:spPr bwMode="auto">
              <a:xfrm>
                <a:off x="5723927" y="4438938"/>
                <a:ext cx="140490" cy="115283"/>
              </a:xfrm>
              <a:prstGeom prst="mathMultiply">
                <a:avLst/>
              </a:prstGeom>
              <a:solidFill>
                <a:schemeClr val="bg1">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5" name="Multiplication Sign 414">
                <a:extLst>
                  <a:ext uri="{FF2B5EF4-FFF2-40B4-BE49-F238E27FC236}">
                    <a16:creationId xmlns:a16="http://schemas.microsoft.com/office/drawing/2014/main" id="{F1808DE0-1ADF-5A40-956D-F926E3C78BA9}"/>
                  </a:ext>
                </a:extLst>
              </p:cNvPr>
              <p:cNvSpPr>
                <a:spLocks noChangeArrowheads="1"/>
              </p:cNvSpPr>
              <p:nvPr/>
            </p:nvSpPr>
            <p:spPr bwMode="auto">
              <a:xfrm>
                <a:off x="6688752" y="4360841"/>
                <a:ext cx="140490" cy="115283"/>
              </a:xfrm>
              <a:prstGeom prst="mathMultiply">
                <a:avLst/>
              </a:prstGeom>
              <a:solidFill>
                <a:schemeClr val="bg1">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6" name="Multiplication Sign 415">
                <a:extLst>
                  <a:ext uri="{FF2B5EF4-FFF2-40B4-BE49-F238E27FC236}">
                    <a16:creationId xmlns:a16="http://schemas.microsoft.com/office/drawing/2014/main" id="{F676F834-DCBE-6546-8721-A350B5F06AD9}"/>
                  </a:ext>
                </a:extLst>
              </p:cNvPr>
              <p:cNvSpPr>
                <a:spLocks noChangeArrowheads="1"/>
              </p:cNvSpPr>
              <p:nvPr/>
            </p:nvSpPr>
            <p:spPr bwMode="auto">
              <a:xfrm>
                <a:off x="8621660" y="4360841"/>
                <a:ext cx="140490" cy="115283"/>
              </a:xfrm>
              <a:prstGeom prst="mathMultiply">
                <a:avLst/>
              </a:prstGeom>
              <a:solidFill>
                <a:schemeClr val="bg1">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7" name="Freeform 29">
                <a:extLst>
                  <a:ext uri="{FF2B5EF4-FFF2-40B4-BE49-F238E27FC236}">
                    <a16:creationId xmlns:a16="http://schemas.microsoft.com/office/drawing/2014/main" id="{33715273-A6CF-7F4C-BE19-6E4CA24DFEA8}"/>
                  </a:ext>
                </a:extLst>
              </p:cNvPr>
              <p:cNvSpPr>
                <a:spLocks/>
              </p:cNvSpPr>
              <p:nvPr/>
            </p:nvSpPr>
            <p:spPr bwMode="auto">
              <a:xfrm>
                <a:off x="3123940" y="3438370"/>
                <a:ext cx="5554667" cy="1531031"/>
              </a:xfrm>
              <a:custGeom>
                <a:avLst/>
                <a:gdLst>
                  <a:gd name="T0" fmla="*/ 0 w 3414"/>
                  <a:gd name="T1" fmla="*/ 941 h 941"/>
                  <a:gd name="T2" fmla="*/ 0 w 3414"/>
                  <a:gd name="T3" fmla="*/ 941 h 941"/>
                  <a:gd name="T4" fmla="*/ 0 w 3414"/>
                  <a:gd name="T5" fmla="*/ 941 h 941"/>
                  <a:gd name="T6" fmla="*/ 446 w 3414"/>
                  <a:gd name="T7" fmla="*/ 892 h 941"/>
                  <a:gd name="T8" fmla="*/ 446 w 3414"/>
                  <a:gd name="T9" fmla="*/ 892 h 941"/>
                  <a:gd name="T10" fmla="*/ 1633 w 3414"/>
                  <a:gd name="T11" fmla="*/ 396 h 941"/>
                  <a:gd name="T12" fmla="*/ 1633 w 3414"/>
                  <a:gd name="T13" fmla="*/ 396 h 941"/>
                  <a:gd name="T14" fmla="*/ 2227 w 3414"/>
                  <a:gd name="T15" fmla="*/ 99 h 941"/>
                  <a:gd name="T16" fmla="*/ 2227 w 3414"/>
                  <a:gd name="T17" fmla="*/ 99 h 941"/>
                  <a:gd name="T18" fmla="*/ 3414 w 3414"/>
                  <a:gd name="T19" fmla="*/ 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4" h="941">
                    <a:moveTo>
                      <a:pt x="0" y="941"/>
                    </a:moveTo>
                    <a:lnTo>
                      <a:pt x="0" y="941"/>
                    </a:lnTo>
                    <a:lnTo>
                      <a:pt x="0" y="941"/>
                    </a:lnTo>
                    <a:lnTo>
                      <a:pt x="446" y="892"/>
                    </a:lnTo>
                    <a:lnTo>
                      <a:pt x="446" y="892"/>
                    </a:lnTo>
                    <a:lnTo>
                      <a:pt x="1633" y="396"/>
                    </a:lnTo>
                    <a:lnTo>
                      <a:pt x="1633" y="396"/>
                    </a:lnTo>
                    <a:lnTo>
                      <a:pt x="2227" y="99"/>
                    </a:lnTo>
                    <a:lnTo>
                      <a:pt x="2227" y="99"/>
                    </a:lnTo>
                    <a:lnTo>
                      <a:pt x="3414" y="0"/>
                    </a:lnTo>
                  </a:path>
                </a:pathLst>
              </a:custGeom>
              <a:noFill/>
              <a:ln w="23813" cap="flat">
                <a:solidFill>
                  <a:srgbClr val="EC5E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8" name="Rectangle 417">
                <a:extLst>
                  <a:ext uri="{FF2B5EF4-FFF2-40B4-BE49-F238E27FC236}">
                    <a16:creationId xmlns:a16="http://schemas.microsoft.com/office/drawing/2014/main" id="{7D8C4BA7-3CB7-D74E-A582-9B764F362CB3}"/>
                  </a:ext>
                </a:extLst>
              </p:cNvPr>
              <p:cNvSpPr>
                <a:spLocks noChangeArrowheads="1"/>
              </p:cNvSpPr>
              <p:nvPr/>
            </p:nvSpPr>
            <p:spPr bwMode="auto">
              <a:xfrm>
                <a:off x="3066994" y="4937423"/>
                <a:ext cx="115519" cy="78095"/>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 name="Rectangle 418">
                <a:extLst>
                  <a:ext uri="{FF2B5EF4-FFF2-40B4-BE49-F238E27FC236}">
                    <a16:creationId xmlns:a16="http://schemas.microsoft.com/office/drawing/2014/main" id="{7A759A85-C030-7E44-97B3-494AF4ED388D}"/>
                  </a:ext>
                </a:extLst>
              </p:cNvPr>
              <p:cNvSpPr>
                <a:spLocks noChangeArrowheads="1"/>
              </p:cNvSpPr>
              <p:nvPr/>
            </p:nvSpPr>
            <p:spPr bwMode="auto">
              <a:xfrm>
                <a:off x="3791020" y="4852369"/>
                <a:ext cx="112392" cy="92226"/>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0" name="Rectangle 419">
                <a:extLst>
                  <a:ext uri="{FF2B5EF4-FFF2-40B4-BE49-F238E27FC236}">
                    <a16:creationId xmlns:a16="http://schemas.microsoft.com/office/drawing/2014/main" id="{3BC54242-A741-9542-9E01-1A9D83A29DFE}"/>
                  </a:ext>
                </a:extLst>
              </p:cNvPr>
              <p:cNvSpPr>
                <a:spLocks noChangeArrowheads="1"/>
              </p:cNvSpPr>
              <p:nvPr/>
            </p:nvSpPr>
            <p:spPr bwMode="auto">
              <a:xfrm>
                <a:off x="5723927" y="4045364"/>
                <a:ext cx="112392" cy="92226"/>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1" name="Rectangle 420">
                <a:extLst>
                  <a:ext uri="{FF2B5EF4-FFF2-40B4-BE49-F238E27FC236}">
                    <a16:creationId xmlns:a16="http://schemas.microsoft.com/office/drawing/2014/main" id="{AA3F5A7F-8EC2-8847-AB68-77B87A0F9035}"/>
                  </a:ext>
                </a:extLst>
              </p:cNvPr>
              <p:cNvSpPr>
                <a:spLocks noChangeArrowheads="1"/>
              </p:cNvSpPr>
              <p:nvPr/>
            </p:nvSpPr>
            <p:spPr bwMode="auto">
              <a:xfrm>
                <a:off x="6688752" y="3562137"/>
                <a:ext cx="112392" cy="92226"/>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2" name="Rectangle 421">
                <a:extLst>
                  <a:ext uri="{FF2B5EF4-FFF2-40B4-BE49-F238E27FC236}">
                    <a16:creationId xmlns:a16="http://schemas.microsoft.com/office/drawing/2014/main" id="{42A75ECA-85E8-A348-816C-3E4FBDE5348A}"/>
                  </a:ext>
                </a:extLst>
              </p:cNvPr>
              <p:cNvSpPr>
                <a:spLocks noChangeArrowheads="1"/>
              </p:cNvSpPr>
              <p:nvPr/>
            </p:nvSpPr>
            <p:spPr bwMode="auto">
              <a:xfrm>
                <a:off x="8621660" y="3401062"/>
                <a:ext cx="112392" cy="92226"/>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3" name="Freeform 40">
                <a:extLst>
                  <a:ext uri="{FF2B5EF4-FFF2-40B4-BE49-F238E27FC236}">
                    <a16:creationId xmlns:a16="http://schemas.microsoft.com/office/drawing/2014/main" id="{29500C36-8923-AA46-B5B0-C2ECCE4D28CE}"/>
                  </a:ext>
                </a:extLst>
              </p:cNvPr>
              <p:cNvSpPr>
                <a:spLocks/>
              </p:cNvSpPr>
              <p:nvPr/>
            </p:nvSpPr>
            <p:spPr bwMode="auto">
              <a:xfrm>
                <a:off x="3123940" y="3132489"/>
                <a:ext cx="5554667" cy="1836912"/>
              </a:xfrm>
              <a:custGeom>
                <a:avLst/>
                <a:gdLst>
                  <a:gd name="T0" fmla="*/ 0 w 3414"/>
                  <a:gd name="T1" fmla="*/ 1129 h 1129"/>
                  <a:gd name="T2" fmla="*/ 0 w 3414"/>
                  <a:gd name="T3" fmla="*/ 1129 h 1129"/>
                  <a:gd name="T4" fmla="*/ 0 w 3414"/>
                  <a:gd name="T5" fmla="*/ 1129 h 1129"/>
                  <a:gd name="T6" fmla="*/ 446 w 3414"/>
                  <a:gd name="T7" fmla="*/ 979 h 1129"/>
                  <a:gd name="T8" fmla="*/ 446 w 3414"/>
                  <a:gd name="T9" fmla="*/ 979 h 1129"/>
                  <a:gd name="T10" fmla="*/ 1633 w 3414"/>
                  <a:gd name="T11" fmla="*/ 414 h 1129"/>
                  <a:gd name="T12" fmla="*/ 1633 w 3414"/>
                  <a:gd name="T13" fmla="*/ 414 h 1129"/>
                  <a:gd name="T14" fmla="*/ 2227 w 3414"/>
                  <a:gd name="T15" fmla="*/ 226 h 1129"/>
                  <a:gd name="T16" fmla="*/ 2227 w 3414"/>
                  <a:gd name="T17" fmla="*/ 226 h 1129"/>
                  <a:gd name="T18" fmla="*/ 3414 w 3414"/>
                  <a:gd name="T19"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4" h="1129">
                    <a:moveTo>
                      <a:pt x="0" y="1129"/>
                    </a:moveTo>
                    <a:lnTo>
                      <a:pt x="0" y="1129"/>
                    </a:lnTo>
                    <a:lnTo>
                      <a:pt x="0" y="1129"/>
                    </a:lnTo>
                    <a:lnTo>
                      <a:pt x="446" y="979"/>
                    </a:lnTo>
                    <a:lnTo>
                      <a:pt x="446" y="979"/>
                    </a:lnTo>
                    <a:lnTo>
                      <a:pt x="1633" y="414"/>
                    </a:lnTo>
                    <a:lnTo>
                      <a:pt x="1633" y="414"/>
                    </a:lnTo>
                    <a:lnTo>
                      <a:pt x="2227" y="226"/>
                    </a:lnTo>
                    <a:lnTo>
                      <a:pt x="2227" y="226"/>
                    </a:lnTo>
                    <a:lnTo>
                      <a:pt x="3414" y="0"/>
                    </a:lnTo>
                  </a:path>
                </a:pathLst>
              </a:custGeom>
              <a:noFill/>
              <a:ln w="23813"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4" name="Oval 423">
                <a:extLst>
                  <a:ext uri="{FF2B5EF4-FFF2-40B4-BE49-F238E27FC236}">
                    <a16:creationId xmlns:a16="http://schemas.microsoft.com/office/drawing/2014/main" id="{1B301490-DEC0-E64B-A48C-80DAD84F1E00}"/>
                  </a:ext>
                </a:extLst>
              </p:cNvPr>
              <p:cNvSpPr>
                <a:spLocks noChangeArrowheads="1"/>
              </p:cNvSpPr>
              <p:nvPr/>
            </p:nvSpPr>
            <p:spPr bwMode="auto">
              <a:xfrm>
                <a:off x="3066994" y="4932537"/>
                <a:ext cx="115519" cy="62285"/>
              </a:xfrm>
              <a:prstGeom prst="ellipse">
                <a:avLst/>
              </a:prstGeom>
              <a:solidFill>
                <a:srgbClr val="62993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5" name="Oval 424">
                <a:extLst>
                  <a:ext uri="{FF2B5EF4-FFF2-40B4-BE49-F238E27FC236}">
                    <a16:creationId xmlns:a16="http://schemas.microsoft.com/office/drawing/2014/main" id="{023B2715-524D-004D-9C61-6B0F285F6196}"/>
                  </a:ext>
                </a:extLst>
              </p:cNvPr>
              <p:cNvSpPr>
                <a:spLocks noChangeArrowheads="1"/>
              </p:cNvSpPr>
              <p:nvPr/>
            </p:nvSpPr>
            <p:spPr bwMode="auto">
              <a:xfrm>
                <a:off x="3066994" y="4910829"/>
                <a:ext cx="115519" cy="117146"/>
              </a:xfrm>
              <a:prstGeom prst="ellipse">
                <a:avLst/>
              </a:prstGeom>
              <a:noFill/>
              <a:ln w="1588" cap="flat">
                <a:solidFill>
                  <a:srgbClr val="6299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6" name="Oval 425">
                <a:extLst>
                  <a:ext uri="{FF2B5EF4-FFF2-40B4-BE49-F238E27FC236}">
                    <a16:creationId xmlns:a16="http://schemas.microsoft.com/office/drawing/2014/main" id="{4FF96FE7-5AE9-8D4B-B7C4-1BD1672DC17D}"/>
                  </a:ext>
                </a:extLst>
              </p:cNvPr>
              <p:cNvSpPr>
                <a:spLocks noChangeArrowheads="1"/>
              </p:cNvSpPr>
              <p:nvPr/>
            </p:nvSpPr>
            <p:spPr bwMode="auto">
              <a:xfrm>
                <a:off x="3791020" y="4686612"/>
                <a:ext cx="112392" cy="9222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7" name="Oval 426">
                <a:extLst>
                  <a:ext uri="{FF2B5EF4-FFF2-40B4-BE49-F238E27FC236}">
                    <a16:creationId xmlns:a16="http://schemas.microsoft.com/office/drawing/2014/main" id="{7BA1D41F-1B5A-494B-9372-F6AE66015F17}"/>
                  </a:ext>
                </a:extLst>
              </p:cNvPr>
              <p:cNvSpPr>
                <a:spLocks noChangeArrowheads="1"/>
              </p:cNvSpPr>
              <p:nvPr/>
            </p:nvSpPr>
            <p:spPr bwMode="auto">
              <a:xfrm>
                <a:off x="5723927" y="3768971"/>
                <a:ext cx="112392" cy="9222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8" name="Oval 427">
                <a:extLst>
                  <a:ext uri="{FF2B5EF4-FFF2-40B4-BE49-F238E27FC236}">
                    <a16:creationId xmlns:a16="http://schemas.microsoft.com/office/drawing/2014/main" id="{89AB9CB5-13FA-454D-99EE-73DF4A550A35}"/>
                  </a:ext>
                </a:extLst>
              </p:cNvPr>
              <p:cNvSpPr>
                <a:spLocks noChangeArrowheads="1"/>
              </p:cNvSpPr>
              <p:nvPr/>
            </p:nvSpPr>
            <p:spPr bwMode="auto">
              <a:xfrm>
                <a:off x="6688752" y="3463090"/>
                <a:ext cx="112392" cy="9222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9" name="Oval 428">
                <a:extLst>
                  <a:ext uri="{FF2B5EF4-FFF2-40B4-BE49-F238E27FC236}">
                    <a16:creationId xmlns:a16="http://schemas.microsoft.com/office/drawing/2014/main" id="{660D5D19-AB54-F04E-B128-39C6C1F4D7F7}"/>
                  </a:ext>
                </a:extLst>
              </p:cNvPr>
              <p:cNvSpPr>
                <a:spLocks noChangeArrowheads="1"/>
              </p:cNvSpPr>
              <p:nvPr/>
            </p:nvSpPr>
            <p:spPr bwMode="auto">
              <a:xfrm>
                <a:off x="8621660" y="3093755"/>
                <a:ext cx="112392" cy="92226"/>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 name="Freeform 51">
                <a:extLst>
                  <a:ext uri="{FF2B5EF4-FFF2-40B4-BE49-F238E27FC236}">
                    <a16:creationId xmlns:a16="http://schemas.microsoft.com/office/drawing/2014/main" id="{93CFC080-83C9-3042-8E59-DA5C60C0AD0D}"/>
                  </a:ext>
                </a:extLst>
              </p:cNvPr>
              <p:cNvSpPr>
                <a:spLocks/>
              </p:cNvSpPr>
              <p:nvPr/>
            </p:nvSpPr>
            <p:spPr bwMode="auto">
              <a:xfrm>
                <a:off x="3123940" y="2340127"/>
                <a:ext cx="5554667" cy="2629273"/>
              </a:xfrm>
              <a:custGeom>
                <a:avLst/>
                <a:gdLst>
                  <a:gd name="T0" fmla="*/ 0 w 3414"/>
                  <a:gd name="T1" fmla="*/ 1616 h 1616"/>
                  <a:gd name="T2" fmla="*/ 0 w 3414"/>
                  <a:gd name="T3" fmla="*/ 1616 h 1616"/>
                  <a:gd name="T4" fmla="*/ 0 w 3414"/>
                  <a:gd name="T5" fmla="*/ 1616 h 1616"/>
                  <a:gd name="T6" fmla="*/ 446 w 3414"/>
                  <a:gd name="T7" fmla="*/ 1154 h 1616"/>
                  <a:gd name="T8" fmla="*/ 446 w 3414"/>
                  <a:gd name="T9" fmla="*/ 1154 h 1616"/>
                  <a:gd name="T10" fmla="*/ 1633 w 3414"/>
                  <a:gd name="T11" fmla="*/ 739 h 1616"/>
                  <a:gd name="T12" fmla="*/ 1633 w 3414"/>
                  <a:gd name="T13" fmla="*/ 739 h 1616"/>
                  <a:gd name="T14" fmla="*/ 2227 w 3414"/>
                  <a:gd name="T15" fmla="*/ 230 h 1616"/>
                  <a:gd name="T16" fmla="*/ 2227 w 3414"/>
                  <a:gd name="T17" fmla="*/ 230 h 1616"/>
                  <a:gd name="T18" fmla="*/ 3414 w 3414"/>
                  <a:gd name="T19"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4" h="1616">
                    <a:moveTo>
                      <a:pt x="0" y="1616"/>
                    </a:moveTo>
                    <a:lnTo>
                      <a:pt x="0" y="1616"/>
                    </a:lnTo>
                    <a:lnTo>
                      <a:pt x="0" y="1616"/>
                    </a:lnTo>
                    <a:lnTo>
                      <a:pt x="446" y="1154"/>
                    </a:lnTo>
                    <a:lnTo>
                      <a:pt x="446" y="1154"/>
                    </a:lnTo>
                    <a:lnTo>
                      <a:pt x="1633" y="739"/>
                    </a:lnTo>
                    <a:lnTo>
                      <a:pt x="1633" y="739"/>
                    </a:lnTo>
                    <a:lnTo>
                      <a:pt x="2227" y="230"/>
                    </a:lnTo>
                    <a:lnTo>
                      <a:pt x="2227" y="230"/>
                    </a:lnTo>
                    <a:lnTo>
                      <a:pt x="3414" y="0"/>
                    </a:lnTo>
                  </a:path>
                </a:pathLst>
              </a:custGeom>
              <a:noFill/>
              <a:ln w="23813"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1" name="Freeform 53">
                <a:extLst>
                  <a:ext uri="{FF2B5EF4-FFF2-40B4-BE49-F238E27FC236}">
                    <a16:creationId xmlns:a16="http://schemas.microsoft.com/office/drawing/2014/main" id="{921D39E8-DF9F-6842-956C-6750FBC9F8A6}"/>
                  </a:ext>
                </a:extLst>
              </p:cNvPr>
              <p:cNvSpPr>
                <a:spLocks/>
              </p:cNvSpPr>
              <p:nvPr/>
            </p:nvSpPr>
            <p:spPr bwMode="auto">
              <a:xfrm>
                <a:off x="3066994" y="4910829"/>
                <a:ext cx="115519" cy="117146"/>
              </a:xfrm>
              <a:custGeom>
                <a:avLst/>
                <a:gdLst>
                  <a:gd name="T0" fmla="*/ 0 w 71"/>
                  <a:gd name="T1" fmla="*/ 0 h 72"/>
                  <a:gd name="T2" fmla="*/ 71 w 71"/>
                  <a:gd name="T3" fmla="*/ 0 h 72"/>
                  <a:gd name="T4" fmla="*/ 35 w 71"/>
                  <a:gd name="T5" fmla="*/ 72 h 72"/>
                  <a:gd name="T6" fmla="*/ 0 w 71"/>
                  <a:gd name="T7" fmla="*/ 0 h 72"/>
                </a:gdLst>
                <a:ahLst/>
                <a:cxnLst>
                  <a:cxn ang="0">
                    <a:pos x="T0" y="T1"/>
                  </a:cxn>
                  <a:cxn ang="0">
                    <a:pos x="T2" y="T3"/>
                  </a:cxn>
                  <a:cxn ang="0">
                    <a:pos x="T4" y="T5"/>
                  </a:cxn>
                  <a:cxn ang="0">
                    <a:pos x="T6" y="T7"/>
                  </a:cxn>
                </a:cxnLst>
                <a:rect l="0" t="0" r="r" b="b"/>
                <a:pathLst>
                  <a:path w="71" h="72">
                    <a:moveTo>
                      <a:pt x="0" y="0"/>
                    </a:moveTo>
                    <a:lnTo>
                      <a:pt x="71" y="0"/>
                    </a:lnTo>
                    <a:lnTo>
                      <a:pt x="35" y="72"/>
                    </a:lnTo>
                    <a:lnTo>
                      <a:pt x="0" y="0"/>
                    </a:lnTo>
                    <a:close/>
                  </a:path>
                </a:pathLst>
              </a:custGeom>
              <a:noFill/>
              <a:ln w="1588" cap="flat">
                <a:solidFill>
                  <a:srgbClr val="0074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2" name="Freeform 54">
                <a:extLst>
                  <a:ext uri="{FF2B5EF4-FFF2-40B4-BE49-F238E27FC236}">
                    <a16:creationId xmlns:a16="http://schemas.microsoft.com/office/drawing/2014/main" id="{9605AA24-3454-5B43-8E66-796846BBFAC8}"/>
                  </a:ext>
                </a:extLst>
              </p:cNvPr>
              <p:cNvSpPr>
                <a:spLocks/>
              </p:cNvSpPr>
              <p:nvPr/>
            </p:nvSpPr>
            <p:spPr bwMode="auto">
              <a:xfrm>
                <a:off x="3791020" y="4186754"/>
                <a:ext cx="120577" cy="80347"/>
              </a:xfrm>
              <a:custGeom>
                <a:avLst/>
                <a:gdLst>
                  <a:gd name="T0" fmla="*/ 0 w 71"/>
                  <a:gd name="T1" fmla="*/ 0 h 71"/>
                  <a:gd name="T2" fmla="*/ 71 w 71"/>
                  <a:gd name="T3" fmla="*/ 0 h 71"/>
                  <a:gd name="T4" fmla="*/ 36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0"/>
                    </a:lnTo>
                    <a:lnTo>
                      <a:pt x="36" y="7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3" name="Freeform 56">
                <a:extLst>
                  <a:ext uri="{FF2B5EF4-FFF2-40B4-BE49-F238E27FC236}">
                    <a16:creationId xmlns:a16="http://schemas.microsoft.com/office/drawing/2014/main" id="{9F295BD6-B36D-7043-BCAF-B6E12FDBC159}"/>
                  </a:ext>
                </a:extLst>
              </p:cNvPr>
              <p:cNvSpPr>
                <a:spLocks/>
              </p:cNvSpPr>
              <p:nvPr/>
            </p:nvSpPr>
            <p:spPr bwMode="auto">
              <a:xfrm>
                <a:off x="5723928" y="3509910"/>
                <a:ext cx="120577" cy="80347"/>
              </a:xfrm>
              <a:custGeom>
                <a:avLst/>
                <a:gdLst>
                  <a:gd name="T0" fmla="*/ 0 w 71"/>
                  <a:gd name="T1" fmla="*/ 0 h 72"/>
                  <a:gd name="T2" fmla="*/ 71 w 71"/>
                  <a:gd name="T3" fmla="*/ 0 h 72"/>
                  <a:gd name="T4" fmla="*/ 35 w 71"/>
                  <a:gd name="T5" fmla="*/ 72 h 72"/>
                  <a:gd name="T6" fmla="*/ 0 w 71"/>
                  <a:gd name="T7" fmla="*/ 0 h 72"/>
                </a:gdLst>
                <a:ahLst/>
                <a:cxnLst>
                  <a:cxn ang="0">
                    <a:pos x="T0" y="T1"/>
                  </a:cxn>
                  <a:cxn ang="0">
                    <a:pos x="T2" y="T3"/>
                  </a:cxn>
                  <a:cxn ang="0">
                    <a:pos x="T4" y="T5"/>
                  </a:cxn>
                  <a:cxn ang="0">
                    <a:pos x="T6" y="T7"/>
                  </a:cxn>
                </a:cxnLst>
                <a:rect l="0" t="0" r="r" b="b"/>
                <a:pathLst>
                  <a:path w="71" h="72">
                    <a:moveTo>
                      <a:pt x="0" y="0"/>
                    </a:moveTo>
                    <a:lnTo>
                      <a:pt x="71" y="0"/>
                    </a:lnTo>
                    <a:lnTo>
                      <a:pt x="35" y="72"/>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4" name="Freeform 58">
                <a:extLst>
                  <a:ext uri="{FF2B5EF4-FFF2-40B4-BE49-F238E27FC236}">
                    <a16:creationId xmlns:a16="http://schemas.microsoft.com/office/drawing/2014/main" id="{2A1AA2D5-D0C5-2A48-B290-E59970CA1709}"/>
                  </a:ext>
                </a:extLst>
              </p:cNvPr>
              <p:cNvSpPr>
                <a:spLocks/>
              </p:cNvSpPr>
              <p:nvPr/>
            </p:nvSpPr>
            <p:spPr bwMode="auto">
              <a:xfrm>
                <a:off x="6688752" y="2683382"/>
                <a:ext cx="120577" cy="80347"/>
              </a:xfrm>
              <a:custGeom>
                <a:avLst/>
                <a:gdLst>
                  <a:gd name="T0" fmla="*/ 0 w 71"/>
                  <a:gd name="T1" fmla="*/ 0 h 71"/>
                  <a:gd name="T2" fmla="*/ 71 w 71"/>
                  <a:gd name="T3" fmla="*/ 0 h 71"/>
                  <a:gd name="T4" fmla="*/ 36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0"/>
                    </a:lnTo>
                    <a:lnTo>
                      <a:pt x="36" y="7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 name="Freeform 60">
                <a:extLst>
                  <a:ext uri="{FF2B5EF4-FFF2-40B4-BE49-F238E27FC236}">
                    <a16:creationId xmlns:a16="http://schemas.microsoft.com/office/drawing/2014/main" id="{C3457C35-B96F-B24D-9E04-4287FBED228C}"/>
                  </a:ext>
                </a:extLst>
              </p:cNvPr>
              <p:cNvSpPr>
                <a:spLocks/>
              </p:cNvSpPr>
              <p:nvPr/>
            </p:nvSpPr>
            <p:spPr bwMode="auto">
              <a:xfrm>
                <a:off x="8621660" y="2307540"/>
                <a:ext cx="120577" cy="80347"/>
              </a:xfrm>
              <a:custGeom>
                <a:avLst/>
                <a:gdLst>
                  <a:gd name="T0" fmla="*/ 0 w 71"/>
                  <a:gd name="T1" fmla="*/ 0 h 71"/>
                  <a:gd name="T2" fmla="*/ 71 w 71"/>
                  <a:gd name="T3" fmla="*/ 0 h 71"/>
                  <a:gd name="T4" fmla="*/ 35 w 71"/>
                  <a:gd name="T5" fmla="*/ 71 h 71"/>
                  <a:gd name="T6" fmla="*/ 0 w 71"/>
                  <a:gd name="T7" fmla="*/ 0 h 71"/>
                </a:gdLst>
                <a:ahLst/>
                <a:cxnLst>
                  <a:cxn ang="0">
                    <a:pos x="T0" y="T1"/>
                  </a:cxn>
                  <a:cxn ang="0">
                    <a:pos x="T2" y="T3"/>
                  </a:cxn>
                  <a:cxn ang="0">
                    <a:pos x="T4" y="T5"/>
                  </a:cxn>
                  <a:cxn ang="0">
                    <a:pos x="T6" y="T7"/>
                  </a:cxn>
                </a:cxnLst>
                <a:rect l="0" t="0" r="r" b="b"/>
                <a:pathLst>
                  <a:path w="71" h="71">
                    <a:moveTo>
                      <a:pt x="0" y="0"/>
                    </a:moveTo>
                    <a:lnTo>
                      <a:pt x="71" y="0"/>
                    </a:lnTo>
                    <a:lnTo>
                      <a:pt x="35" y="7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6" name="Freeform 62">
                <a:extLst>
                  <a:ext uri="{FF2B5EF4-FFF2-40B4-BE49-F238E27FC236}">
                    <a16:creationId xmlns:a16="http://schemas.microsoft.com/office/drawing/2014/main" id="{1865ACC9-3720-BF41-9089-F591DA991EAF}"/>
                  </a:ext>
                </a:extLst>
              </p:cNvPr>
              <p:cNvSpPr>
                <a:spLocks/>
              </p:cNvSpPr>
              <p:nvPr/>
            </p:nvSpPr>
            <p:spPr bwMode="auto">
              <a:xfrm>
                <a:off x="3123940" y="2849387"/>
                <a:ext cx="5554667" cy="2120015"/>
              </a:xfrm>
              <a:custGeom>
                <a:avLst/>
                <a:gdLst>
                  <a:gd name="T0" fmla="*/ 0 w 3414"/>
                  <a:gd name="T1" fmla="*/ 1303 h 1303"/>
                  <a:gd name="T2" fmla="*/ 0 w 3414"/>
                  <a:gd name="T3" fmla="*/ 1303 h 1303"/>
                  <a:gd name="T4" fmla="*/ 0 w 3414"/>
                  <a:gd name="T5" fmla="*/ 1303 h 1303"/>
                  <a:gd name="T6" fmla="*/ 446 w 3414"/>
                  <a:gd name="T7" fmla="*/ 1073 h 1303"/>
                  <a:gd name="T8" fmla="*/ 446 w 3414"/>
                  <a:gd name="T9" fmla="*/ 1073 h 1303"/>
                  <a:gd name="T10" fmla="*/ 1633 w 3414"/>
                  <a:gd name="T11" fmla="*/ 536 h 1303"/>
                  <a:gd name="T12" fmla="*/ 1633 w 3414"/>
                  <a:gd name="T13" fmla="*/ 536 h 1303"/>
                  <a:gd name="T14" fmla="*/ 2227 w 3414"/>
                  <a:gd name="T15" fmla="*/ 115 h 1303"/>
                  <a:gd name="T16" fmla="*/ 2227 w 3414"/>
                  <a:gd name="T17" fmla="*/ 115 h 1303"/>
                  <a:gd name="T18" fmla="*/ 3414 w 3414"/>
                  <a:gd name="T19" fmla="*/ 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4" h="1303">
                    <a:moveTo>
                      <a:pt x="0" y="1303"/>
                    </a:moveTo>
                    <a:lnTo>
                      <a:pt x="0" y="1303"/>
                    </a:lnTo>
                    <a:lnTo>
                      <a:pt x="0" y="1303"/>
                    </a:lnTo>
                    <a:lnTo>
                      <a:pt x="446" y="1073"/>
                    </a:lnTo>
                    <a:lnTo>
                      <a:pt x="446" y="1073"/>
                    </a:lnTo>
                    <a:lnTo>
                      <a:pt x="1633" y="536"/>
                    </a:lnTo>
                    <a:lnTo>
                      <a:pt x="1633" y="536"/>
                    </a:lnTo>
                    <a:lnTo>
                      <a:pt x="2227" y="115"/>
                    </a:lnTo>
                    <a:lnTo>
                      <a:pt x="2227" y="115"/>
                    </a:lnTo>
                    <a:lnTo>
                      <a:pt x="3414" y="0"/>
                    </a:lnTo>
                  </a:path>
                </a:pathLst>
              </a:custGeom>
              <a:noFill/>
              <a:ln w="23813"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7" name="Freeform 63">
                <a:extLst>
                  <a:ext uri="{FF2B5EF4-FFF2-40B4-BE49-F238E27FC236}">
                    <a16:creationId xmlns:a16="http://schemas.microsoft.com/office/drawing/2014/main" id="{9FB7220F-15BF-0B49-80CE-D6D2F5427A28}"/>
                  </a:ext>
                </a:extLst>
              </p:cNvPr>
              <p:cNvSpPr>
                <a:spLocks/>
              </p:cNvSpPr>
              <p:nvPr/>
            </p:nvSpPr>
            <p:spPr bwMode="auto">
              <a:xfrm>
                <a:off x="3061936" y="4894003"/>
                <a:ext cx="120577" cy="80348"/>
              </a:xfrm>
              <a:custGeom>
                <a:avLst/>
                <a:gdLst>
                  <a:gd name="T0" fmla="*/ 35 w 71"/>
                  <a:gd name="T1" fmla="*/ 0 h 72"/>
                  <a:gd name="T2" fmla="*/ 71 w 71"/>
                  <a:gd name="T3" fmla="*/ 72 h 72"/>
                  <a:gd name="T4" fmla="*/ 0 w 71"/>
                  <a:gd name="T5" fmla="*/ 72 h 72"/>
                  <a:gd name="T6" fmla="*/ 35 w 71"/>
                  <a:gd name="T7" fmla="*/ 0 h 72"/>
                </a:gdLst>
                <a:ahLst/>
                <a:cxnLst>
                  <a:cxn ang="0">
                    <a:pos x="T0" y="T1"/>
                  </a:cxn>
                  <a:cxn ang="0">
                    <a:pos x="T2" y="T3"/>
                  </a:cxn>
                  <a:cxn ang="0">
                    <a:pos x="T4" y="T5"/>
                  </a:cxn>
                  <a:cxn ang="0">
                    <a:pos x="T6" y="T7"/>
                  </a:cxn>
                </a:cxnLst>
                <a:rect l="0" t="0" r="r" b="b"/>
                <a:pathLst>
                  <a:path w="71" h="72">
                    <a:moveTo>
                      <a:pt x="35" y="0"/>
                    </a:moveTo>
                    <a:lnTo>
                      <a:pt x="71" y="72"/>
                    </a:lnTo>
                    <a:lnTo>
                      <a:pt x="0" y="72"/>
                    </a:lnTo>
                    <a:lnTo>
                      <a:pt x="3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8" name="Freeform 65">
                <a:extLst>
                  <a:ext uri="{FF2B5EF4-FFF2-40B4-BE49-F238E27FC236}">
                    <a16:creationId xmlns:a16="http://schemas.microsoft.com/office/drawing/2014/main" id="{DEAC0E92-257C-4D48-9E74-E2CC6C3B57F5}"/>
                  </a:ext>
                </a:extLst>
              </p:cNvPr>
              <p:cNvSpPr>
                <a:spLocks/>
              </p:cNvSpPr>
              <p:nvPr/>
            </p:nvSpPr>
            <p:spPr bwMode="auto">
              <a:xfrm>
                <a:off x="3793680" y="4536612"/>
                <a:ext cx="120577" cy="80347"/>
              </a:xfrm>
              <a:custGeom>
                <a:avLst/>
                <a:gdLst>
                  <a:gd name="T0" fmla="*/ 36 w 71"/>
                  <a:gd name="T1" fmla="*/ 0 h 72"/>
                  <a:gd name="T2" fmla="*/ 71 w 71"/>
                  <a:gd name="T3" fmla="*/ 72 h 72"/>
                  <a:gd name="T4" fmla="*/ 0 w 71"/>
                  <a:gd name="T5" fmla="*/ 72 h 72"/>
                  <a:gd name="T6" fmla="*/ 36 w 71"/>
                  <a:gd name="T7" fmla="*/ 0 h 72"/>
                </a:gdLst>
                <a:ahLst/>
                <a:cxnLst>
                  <a:cxn ang="0">
                    <a:pos x="T0" y="T1"/>
                  </a:cxn>
                  <a:cxn ang="0">
                    <a:pos x="T2" y="T3"/>
                  </a:cxn>
                  <a:cxn ang="0">
                    <a:pos x="T4" y="T5"/>
                  </a:cxn>
                  <a:cxn ang="0">
                    <a:pos x="T6" y="T7"/>
                  </a:cxn>
                </a:cxnLst>
                <a:rect l="0" t="0" r="r" b="b"/>
                <a:pathLst>
                  <a:path w="71" h="72">
                    <a:moveTo>
                      <a:pt x="36" y="0"/>
                    </a:moveTo>
                    <a:lnTo>
                      <a:pt x="71" y="72"/>
                    </a:lnTo>
                    <a:lnTo>
                      <a:pt x="0" y="72"/>
                    </a:lnTo>
                    <a:lnTo>
                      <a:pt x="36"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9" name="Freeform 67">
                <a:extLst>
                  <a:ext uri="{FF2B5EF4-FFF2-40B4-BE49-F238E27FC236}">
                    <a16:creationId xmlns:a16="http://schemas.microsoft.com/office/drawing/2014/main" id="{505801C0-73DF-9C4B-B84B-B194A7D969C7}"/>
                  </a:ext>
                </a:extLst>
              </p:cNvPr>
              <p:cNvSpPr>
                <a:spLocks/>
              </p:cNvSpPr>
              <p:nvPr/>
            </p:nvSpPr>
            <p:spPr bwMode="auto">
              <a:xfrm>
                <a:off x="5723928" y="3664526"/>
                <a:ext cx="120577" cy="80347"/>
              </a:xfrm>
              <a:custGeom>
                <a:avLst/>
                <a:gdLst>
                  <a:gd name="T0" fmla="*/ 35 w 71"/>
                  <a:gd name="T1" fmla="*/ 0 h 71"/>
                  <a:gd name="T2" fmla="*/ 71 w 71"/>
                  <a:gd name="T3" fmla="*/ 71 h 71"/>
                  <a:gd name="T4" fmla="*/ 0 w 71"/>
                  <a:gd name="T5" fmla="*/ 71 h 71"/>
                  <a:gd name="T6" fmla="*/ 35 w 71"/>
                  <a:gd name="T7" fmla="*/ 0 h 71"/>
                </a:gdLst>
                <a:ahLst/>
                <a:cxnLst>
                  <a:cxn ang="0">
                    <a:pos x="T0" y="T1"/>
                  </a:cxn>
                  <a:cxn ang="0">
                    <a:pos x="T2" y="T3"/>
                  </a:cxn>
                  <a:cxn ang="0">
                    <a:pos x="T4" y="T5"/>
                  </a:cxn>
                  <a:cxn ang="0">
                    <a:pos x="T6" y="T7"/>
                  </a:cxn>
                </a:cxnLst>
                <a:rect l="0" t="0" r="r" b="b"/>
                <a:pathLst>
                  <a:path w="71" h="71">
                    <a:moveTo>
                      <a:pt x="35" y="0"/>
                    </a:moveTo>
                    <a:lnTo>
                      <a:pt x="71" y="71"/>
                    </a:lnTo>
                    <a:lnTo>
                      <a:pt x="0" y="71"/>
                    </a:lnTo>
                    <a:lnTo>
                      <a:pt x="3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0" name="Freeform 69">
                <a:extLst>
                  <a:ext uri="{FF2B5EF4-FFF2-40B4-BE49-F238E27FC236}">
                    <a16:creationId xmlns:a16="http://schemas.microsoft.com/office/drawing/2014/main" id="{139C467A-0B5A-A340-80E0-D396FF66267B}"/>
                  </a:ext>
                </a:extLst>
              </p:cNvPr>
              <p:cNvSpPr>
                <a:spLocks/>
              </p:cNvSpPr>
              <p:nvPr/>
            </p:nvSpPr>
            <p:spPr bwMode="auto">
              <a:xfrm>
                <a:off x="6688752" y="2986782"/>
                <a:ext cx="120577" cy="80347"/>
              </a:xfrm>
              <a:custGeom>
                <a:avLst/>
                <a:gdLst>
                  <a:gd name="T0" fmla="*/ 36 w 71"/>
                  <a:gd name="T1" fmla="*/ 0 h 71"/>
                  <a:gd name="T2" fmla="*/ 71 w 71"/>
                  <a:gd name="T3" fmla="*/ 71 h 71"/>
                  <a:gd name="T4" fmla="*/ 0 w 71"/>
                  <a:gd name="T5" fmla="*/ 71 h 71"/>
                  <a:gd name="T6" fmla="*/ 36 w 71"/>
                  <a:gd name="T7" fmla="*/ 0 h 71"/>
                </a:gdLst>
                <a:ahLst/>
                <a:cxnLst>
                  <a:cxn ang="0">
                    <a:pos x="T0" y="T1"/>
                  </a:cxn>
                  <a:cxn ang="0">
                    <a:pos x="T2" y="T3"/>
                  </a:cxn>
                  <a:cxn ang="0">
                    <a:pos x="T4" y="T5"/>
                  </a:cxn>
                  <a:cxn ang="0">
                    <a:pos x="T6" y="T7"/>
                  </a:cxn>
                </a:cxnLst>
                <a:rect l="0" t="0" r="r" b="b"/>
                <a:pathLst>
                  <a:path w="71" h="71">
                    <a:moveTo>
                      <a:pt x="36" y="0"/>
                    </a:moveTo>
                    <a:lnTo>
                      <a:pt x="71" y="71"/>
                    </a:lnTo>
                    <a:lnTo>
                      <a:pt x="0" y="71"/>
                    </a:lnTo>
                    <a:lnTo>
                      <a:pt x="36"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1" name="Freeform 71">
                <a:extLst>
                  <a:ext uri="{FF2B5EF4-FFF2-40B4-BE49-F238E27FC236}">
                    <a16:creationId xmlns:a16="http://schemas.microsoft.com/office/drawing/2014/main" id="{21157266-7A8F-BE4B-9A14-661F1188D604}"/>
                  </a:ext>
                </a:extLst>
              </p:cNvPr>
              <p:cNvSpPr>
                <a:spLocks/>
              </p:cNvSpPr>
              <p:nvPr/>
            </p:nvSpPr>
            <p:spPr bwMode="auto">
              <a:xfrm>
                <a:off x="8621660" y="2799674"/>
                <a:ext cx="120577" cy="80347"/>
              </a:xfrm>
              <a:custGeom>
                <a:avLst/>
                <a:gdLst>
                  <a:gd name="T0" fmla="*/ 35 w 71"/>
                  <a:gd name="T1" fmla="*/ 0 h 71"/>
                  <a:gd name="T2" fmla="*/ 71 w 71"/>
                  <a:gd name="T3" fmla="*/ 71 h 71"/>
                  <a:gd name="T4" fmla="*/ 0 w 71"/>
                  <a:gd name="T5" fmla="*/ 71 h 71"/>
                  <a:gd name="T6" fmla="*/ 35 w 71"/>
                  <a:gd name="T7" fmla="*/ 0 h 71"/>
                </a:gdLst>
                <a:ahLst/>
                <a:cxnLst>
                  <a:cxn ang="0">
                    <a:pos x="T0" y="T1"/>
                  </a:cxn>
                  <a:cxn ang="0">
                    <a:pos x="T2" y="T3"/>
                  </a:cxn>
                  <a:cxn ang="0">
                    <a:pos x="T4" y="T5"/>
                  </a:cxn>
                  <a:cxn ang="0">
                    <a:pos x="T6" y="T7"/>
                  </a:cxn>
                </a:cxnLst>
                <a:rect l="0" t="0" r="r" b="b"/>
                <a:pathLst>
                  <a:path w="71" h="71">
                    <a:moveTo>
                      <a:pt x="35" y="0"/>
                    </a:moveTo>
                    <a:lnTo>
                      <a:pt x="71" y="71"/>
                    </a:lnTo>
                    <a:lnTo>
                      <a:pt x="0" y="71"/>
                    </a:lnTo>
                    <a:lnTo>
                      <a:pt x="35"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2" name="Rectangle 97">
                <a:extLst>
                  <a:ext uri="{FF2B5EF4-FFF2-40B4-BE49-F238E27FC236}">
                    <a16:creationId xmlns:a16="http://schemas.microsoft.com/office/drawing/2014/main" id="{355D3D64-F678-C444-B2F6-E2BB229AFF10}"/>
                  </a:ext>
                </a:extLst>
              </p:cNvPr>
              <p:cNvSpPr>
                <a:spLocks noChangeArrowheads="1"/>
              </p:cNvSpPr>
              <p:nvPr/>
            </p:nvSpPr>
            <p:spPr bwMode="auto">
              <a:xfrm>
                <a:off x="3791392" y="4038258"/>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endParaRPr>
              </a:p>
            </p:txBody>
          </p:sp>
          <p:sp>
            <p:nvSpPr>
              <p:cNvPr id="443" name="Rectangle 98">
                <a:extLst>
                  <a:ext uri="{FF2B5EF4-FFF2-40B4-BE49-F238E27FC236}">
                    <a16:creationId xmlns:a16="http://schemas.microsoft.com/office/drawing/2014/main" id="{EF472B74-734D-D045-A761-928A3B442C52}"/>
                  </a:ext>
                </a:extLst>
              </p:cNvPr>
              <p:cNvSpPr>
                <a:spLocks noChangeArrowheads="1"/>
              </p:cNvSpPr>
              <p:nvPr/>
            </p:nvSpPr>
            <p:spPr bwMode="auto">
              <a:xfrm>
                <a:off x="5839478" y="3627955"/>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endParaRPr>
              </a:p>
            </p:txBody>
          </p:sp>
          <p:sp>
            <p:nvSpPr>
              <p:cNvPr id="444" name="Rectangle 99">
                <a:extLst>
                  <a:ext uri="{FF2B5EF4-FFF2-40B4-BE49-F238E27FC236}">
                    <a16:creationId xmlns:a16="http://schemas.microsoft.com/office/drawing/2014/main" id="{CEFEA181-E05F-A54E-A742-1934481EFB73}"/>
                  </a:ext>
                </a:extLst>
              </p:cNvPr>
              <p:cNvSpPr>
                <a:spLocks noChangeArrowheads="1"/>
              </p:cNvSpPr>
              <p:nvPr/>
            </p:nvSpPr>
            <p:spPr bwMode="auto">
              <a:xfrm>
                <a:off x="5739972" y="3544322"/>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endParaRPr>
              </a:p>
            </p:txBody>
          </p:sp>
          <p:sp>
            <p:nvSpPr>
              <p:cNvPr id="445" name="Rectangle 100">
                <a:extLst>
                  <a:ext uri="{FF2B5EF4-FFF2-40B4-BE49-F238E27FC236}">
                    <a16:creationId xmlns:a16="http://schemas.microsoft.com/office/drawing/2014/main" id="{8192D697-6B22-5548-8035-5FA64B34CAE3}"/>
                  </a:ext>
                </a:extLst>
              </p:cNvPr>
              <p:cNvSpPr>
                <a:spLocks noChangeArrowheads="1"/>
              </p:cNvSpPr>
              <p:nvPr/>
            </p:nvSpPr>
            <p:spPr bwMode="auto">
              <a:xfrm>
                <a:off x="5730208" y="3335673"/>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endParaRPr>
              </a:p>
            </p:txBody>
          </p:sp>
          <p:sp>
            <p:nvSpPr>
              <p:cNvPr id="446" name="Rectangle 101">
                <a:extLst>
                  <a:ext uri="{FF2B5EF4-FFF2-40B4-BE49-F238E27FC236}">
                    <a16:creationId xmlns:a16="http://schemas.microsoft.com/office/drawing/2014/main" id="{6B421C36-98DA-0A4E-B451-7729F590CB07}"/>
                  </a:ext>
                </a:extLst>
              </p:cNvPr>
              <p:cNvSpPr>
                <a:spLocks noChangeArrowheads="1"/>
              </p:cNvSpPr>
              <p:nvPr/>
            </p:nvSpPr>
            <p:spPr bwMode="auto">
              <a:xfrm>
                <a:off x="6696426" y="2446736"/>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endParaRPr>
              </a:p>
            </p:txBody>
          </p:sp>
          <p:sp>
            <p:nvSpPr>
              <p:cNvPr id="447" name="Rectangle 102">
                <a:extLst>
                  <a:ext uri="{FF2B5EF4-FFF2-40B4-BE49-F238E27FC236}">
                    <a16:creationId xmlns:a16="http://schemas.microsoft.com/office/drawing/2014/main" id="{7BEE799C-3DF4-5C44-84D5-04F25B697ED9}"/>
                  </a:ext>
                </a:extLst>
              </p:cNvPr>
              <p:cNvSpPr>
                <a:spLocks noChangeArrowheads="1"/>
              </p:cNvSpPr>
              <p:nvPr/>
            </p:nvSpPr>
            <p:spPr bwMode="auto">
              <a:xfrm>
                <a:off x="6693240" y="2786007"/>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endParaRPr>
              </a:p>
            </p:txBody>
          </p:sp>
          <p:sp>
            <p:nvSpPr>
              <p:cNvPr id="448" name="Rectangle 103">
                <a:extLst>
                  <a:ext uri="{FF2B5EF4-FFF2-40B4-BE49-F238E27FC236}">
                    <a16:creationId xmlns:a16="http://schemas.microsoft.com/office/drawing/2014/main" id="{28B59709-C91D-914F-899D-14577D3B7A8D}"/>
                  </a:ext>
                </a:extLst>
              </p:cNvPr>
              <p:cNvSpPr>
                <a:spLocks noChangeArrowheads="1"/>
              </p:cNvSpPr>
              <p:nvPr/>
            </p:nvSpPr>
            <p:spPr bwMode="auto">
              <a:xfrm>
                <a:off x="6831930" y="3447743"/>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endParaRPr>
              </a:p>
            </p:txBody>
          </p:sp>
          <p:sp>
            <p:nvSpPr>
              <p:cNvPr id="449" name="Rectangle 104">
                <a:extLst>
                  <a:ext uri="{FF2B5EF4-FFF2-40B4-BE49-F238E27FC236}">
                    <a16:creationId xmlns:a16="http://schemas.microsoft.com/office/drawing/2014/main" id="{1EB39FBC-D32C-1C41-9FC4-DB6DD1A96980}"/>
                  </a:ext>
                </a:extLst>
              </p:cNvPr>
              <p:cNvSpPr>
                <a:spLocks noChangeArrowheads="1"/>
              </p:cNvSpPr>
              <p:nvPr/>
            </p:nvSpPr>
            <p:spPr bwMode="auto">
              <a:xfrm>
                <a:off x="8615415" y="2896838"/>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endParaRPr>
              </a:p>
            </p:txBody>
          </p:sp>
          <p:sp>
            <p:nvSpPr>
              <p:cNvPr id="450" name="Rectangle 105">
                <a:extLst>
                  <a:ext uri="{FF2B5EF4-FFF2-40B4-BE49-F238E27FC236}">
                    <a16:creationId xmlns:a16="http://schemas.microsoft.com/office/drawing/2014/main" id="{83D2DD03-F7B8-554C-B63F-B76714FF85BD}"/>
                  </a:ext>
                </a:extLst>
              </p:cNvPr>
              <p:cNvSpPr>
                <a:spLocks noChangeArrowheads="1"/>
              </p:cNvSpPr>
              <p:nvPr/>
            </p:nvSpPr>
            <p:spPr bwMode="auto">
              <a:xfrm>
                <a:off x="8623582" y="2094253"/>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74BC"/>
                  </a:solidFill>
                  <a:effectLst/>
                  <a:uLnTx/>
                  <a:uFillTx/>
                  <a:latin typeface="Calibri" panose="020F0502020204030204" pitchFamily="34" charset="0"/>
                  <a:ea typeface="+mn-ea"/>
                  <a:cs typeface="Calibri" panose="020F0502020204030204" pitchFamily="34" charset="0"/>
                </a:endParaRPr>
              </a:p>
            </p:txBody>
          </p:sp>
          <p:sp>
            <p:nvSpPr>
              <p:cNvPr id="451" name="Rectangle 106">
                <a:extLst>
                  <a:ext uri="{FF2B5EF4-FFF2-40B4-BE49-F238E27FC236}">
                    <a16:creationId xmlns:a16="http://schemas.microsoft.com/office/drawing/2014/main" id="{B4928CF9-3F89-464F-AE2F-A4CB322FAFB1}"/>
                  </a:ext>
                </a:extLst>
              </p:cNvPr>
              <p:cNvSpPr>
                <a:spLocks noChangeArrowheads="1"/>
              </p:cNvSpPr>
              <p:nvPr/>
            </p:nvSpPr>
            <p:spPr bwMode="auto">
              <a:xfrm>
                <a:off x="8631750" y="2592584"/>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000080"/>
                  </a:solidFill>
                  <a:effectLst/>
                  <a:uLnTx/>
                  <a:uFillTx/>
                  <a:latin typeface="Calibri" panose="020F0502020204030204" pitchFamily="34" charset="0"/>
                  <a:ea typeface="+mn-ea"/>
                  <a:cs typeface="Calibri" panose="020F0502020204030204" pitchFamily="34" charset="0"/>
                </a:endParaRPr>
              </a:p>
            </p:txBody>
          </p:sp>
          <p:sp>
            <p:nvSpPr>
              <p:cNvPr id="452" name="Rectangle 107">
                <a:extLst>
                  <a:ext uri="{FF2B5EF4-FFF2-40B4-BE49-F238E27FC236}">
                    <a16:creationId xmlns:a16="http://schemas.microsoft.com/office/drawing/2014/main" id="{9F4019E1-F199-184D-AE8F-E7408F9666B8}"/>
                  </a:ext>
                </a:extLst>
              </p:cNvPr>
              <p:cNvSpPr>
                <a:spLocks noChangeArrowheads="1"/>
              </p:cNvSpPr>
              <p:nvPr/>
            </p:nvSpPr>
            <p:spPr bwMode="auto">
              <a:xfrm>
                <a:off x="8615415" y="3240917"/>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EC5E24"/>
                  </a:solidFill>
                  <a:effectLst/>
                  <a:uLnTx/>
                  <a:uFillTx/>
                  <a:latin typeface="Calibri" panose="020F0502020204030204" pitchFamily="34" charset="0"/>
                  <a:ea typeface="+mn-ea"/>
                  <a:cs typeface="Calibri" panose="020F0502020204030204" pitchFamily="34" charset="0"/>
                </a:endParaRPr>
              </a:p>
            </p:txBody>
          </p:sp>
          <p:sp>
            <p:nvSpPr>
              <p:cNvPr id="453" name="Rectangle 108">
                <a:extLst>
                  <a:ext uri="{FF2B5EF4-FFF2-40B4-BE49-F238E27FC236}">
                    <a16:creationId xmlns:a16="http://schemas.microsoft.com/office/drawing/2014/main" id="{6919FE79-E340-754F-A76F-95912E7B37D2}"/>
                  </a:ext>
                </a:extLst>
              </p:cNvPr>
              <p:cNvSpPr>
                <a:spLocks noChangeArrowheads="1"/>
              </p:cNvSpPr>
              <p:nvPr/>
            </p:nvSpPr>
            <p:spPr bwMode="auto">
              <a:xfrm>
                <a:off x="6699749" y="3295849"/>
                <a:ext cx="108367" cy="2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rPr>
                  <a:t>*</a:t>
                </a:r>
                <a:endParaRPr kumimoji="0" lang="en-US" altLang="en-US" sz="1400" b="0" i="0" u="none" strike="noStrike" kern="1200" cap="none" spc="0" normalizeH="0" baseline="0" noProof="0" dirty="0">
                  <a:ln>
                    <a:noFill/>
                  </a:ln>
                  <a:solidFill>
                    <a:srgbClr val="62993E"/>
                  </a:solidFill>
                  <a:effectLst/>
                  <a:uLnTx/>
                  <a:uFillTx/>
                  <a:latin typeface="Calibri" panose="020F0502020204030204" pitchFamily="34" charset="0"/>
                  <a:ea typeface="+mn-ea"/>
                  <a:cs typeface="Calibri" panose="020F0502020204030204" pitchFamily="34" charset="0"/>
                </a:endParaRPr>
              </a:p>
            </p:txBody>
          </p:sp>
          <p:sp>
            <p:nvSpPr>
              <p:cNvPr id="454" name="TextBox 453">
                <a:extLst>
                  <a:ext uri="{FF2B5EF4-FFF2-40B4-BE49-F238E27FC236}">
                    <a16:creationId xmlns:a16="http://schemas.microsoft.com/office/drawing/2014/main" id="{B7BB4C10-90B8-4249-B731-56D3C5C3FA72}"/>
                  </a:ext>
                </a:extLst>
              </p:cNvPr>
              <p:cNvSpPr txBox="1"/>
              <p:nvPr/>
            </p:nvSpPr>
            <p:spPr>
              <a:xfrm>
                <a:off x="8847534" y="2706145"/>
                <a:ext cx="632205" cy="230566"/>
              </a:xfrm>
              <a:prstGeom prst="rect">
                <a:avLst/>
              </a:prstGeom>
              <a:solidFill>
                <a:srgbClr val="000080"/>
              </a:solid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64.2</a:t>
                </a:r>
              </a:p>
            </p:txBody>
          </p:sp>
          <p:sp>
            <p:nvSpPr>
              <p:cNvPr id="455" name="TextBox 454">
                <a:extLst>
                  <a:ext uri="{FF2B5EF4-FFF2-40B4-BE49-F238E27FC236}">
                    <a16:creationId xmlns:a16="http://schemas.microsoft.com/office/drawing/2014/main" id="{BD5402E0-1422-F446-AE15-F15FAD88243A}"/>
                  </a:ext>
                </a:extLst>
              </p:cNvPr>
              <p:cNvSpPr txBox="1"/>
              <p:nvPr/>
            </p:nvSpPr>
            <p:spPr>
              <a:xfrm>
                <a:off x="8847537" y="2200337"/>
                <a:ext cx="632205" cy="230566"/>
              </a:xfrm>
              <a:prstGeom prst="rect">
                <a:avLst/>
              </a:prstGeom>
              <a:solidFill>
                <a:srgbClr val="0074BC"/>
              </a:solid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79.6</a:t>
                </a:r>
              </a:p>
            </p:txBody>
          </p:sp>
          <p:sp>
            <p:nvSpPr>
              <p:cNvPr id="456" name="TextBox 455">
                <a:extLst>
                  <a:ext uri="{FF2B5EF4-FFF2-40B4-BE49-F238E27FC236}">
                    <a16:creationId xmlns:a16="http://schemas.microsoft.com/office/drawing/2014/main" id="{E930F1A6-0675-2346-8AE4-10F02A935964}"/>
                  </a:ext>
                </a:extLst>
              </p:cNvPr>
              <p:cNvSpPr txBox="1"/>
              <p:nvPr/>
            </p:nvSpPr>
            <p:spPr>
              <a:xfrm>
                <a:off x="8847537" y="3011437"/>
                <a:ext cx="632205" cy="230566"/>
              </a:xfrm>
              <a:prstGeom prst="rect">
                <a:avLst/>
              </a:prstGeom>
              <a:solidFill>
                <a:srgbClr val="62993E"/>
              </a:solid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55.6</a:t>
                </a:r>
              </a:p>
            </p:txBody>
          </p:sp>
          <p:sp>
            <p:nvSpPr>
              <p:cNvPr id="457" name="TextBox 456">
                <a:extLst>
                  <a:ext uri="{FF2B5EF4-FFF2-40B4-BE49-F238E27FC236}">
                    <a16:creationId xmlns:a16="http://schemas.microsoft.com/office/drawing/2014/main" id="{DECD2D97-32FA-A340-80C2-C261872B47AA}"/>
                  </a:ext>
                </a:extLst>
              </p:cNvPr>
              <p:cNvSpPr txBox="1"/>
              <p:nvPr/>
            </p:nvSpPr>
            <p:spPr>
              <a:xfrm>
                <a:off x="8847537" y="3330135"/>
                <a:ext cx="632205" cy="230566"/>
              </a:xfrm>
              <a:prstGeom prst="rect">
                <a:avLst/>
              </a:prstGeom>
              <a:solidFill>
                <a:srgbClr val="EC5E24"/>
              </a:solid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46.3</a:t>
                </a:r>
              </a:p>
            </p:txBody>
          </p:sp>
          <p:sp>
            <p:nvSpPr>
              <p:cNvPr id="458" name="TextBox 457">
                <a:extLst>
                  <a:ext uri="{FF2B5EF4-FFF2-40B4-BE49-F238E27FC236}">
                    <a16:creationId xmlns:a16="http://schemas.microsoft.com/office/drawing/2014/main" id="{86E7E538-4E9B-C94E-B99D-D99DEE308558}"/>
                  </a:ext>
                </a:extLst>
              </p:cNvPr>
              <p:cNvSpPr txBox="1"/>
              <p:nvPr/>
            </p:nvSpPr>
            <p:spPr>
              <a:xfrm>
                <a:off x="8847537" y="4304266"/>
                <a:ext cx="632205" cy="230566"/>
              </a:xfrm>
              <a:prstGeom prst="rect">
                <a:avLst/>
              </a:prstGeom>
              <a:solidFill>
                <a:srgbClr val="606060"/>
              </a:solid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16.7</a:t>
                </a:r>
              </a:p>
            </p:txBody>
          </p:sp>
        </p:grpSp>
      </p:grpSp>
      <p:sp>
        <p:nvSpPr>
          <p:cNvPr id="460" name="Rectangle 459">
            <a:extLst>
              <a:ext uri="{FF2B5EF4-FFF2-40B4-BE49-F238E27FC236}">
                <a16:creationId xmlns:a16="http://schemas.microsoft.com/office/drawing/2014/main" id="{F032202B-F6CF-6945-8786-74D02F6C8406}"/>
              </a:ext>
            </a:extLst>
          </p:cNvPr>
          <p:cNvSpPr/>
          <p:nvPr/>
        </p:nvSpPr>
        <p:spPr>
          <a:xfrm rot="16200000">
            <a:off x="5197932" y="2996965"/>
            <a:ext cx="269072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Change from BL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SD</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total LEI score (%)</a:t>
            </a:r>
          </a:p>
        </p:txBody>
      </p:sp>
      <p:sp>
        <p:nvSpPr>
          <p:cNvPr id="461" name="TextBox 460">
            <a:extLst>
              <a:ext uri="{FF2B5EF4-FFF2-40B4-BE49-F238E27FC236}">
                <a16:creationId xmlns:a16="http://schemas.microsoft.com/office/drawing/2014/main" id="{C5B7E988-28F8-DF4C-A042-119921CE3396}"/>
              </a:ext>
            </a:extLst>
          </p:cNvPr>
          <p:cNvSpPr txBox="1"/>
          <p:nvPr/>
        </p:nvSpPr>
        <p:spPr>
          <a:xfrm>
            <a:off x="10512932" y="4594886"/>
            <a:ext cx="1617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03FCAEE3-BAED-A142-A5E5-E00A7C3E19EC}"/>
              </a:ext>
            </a:extLst>
          </p:cNvPr>
          <p:cNvSpPr/>
          <p:nvPr/>
        </p:nvSpPr>
        <p:spPr>
          <a:xfrm>
            <a:off x="7629266" y="4762772"/>
            <a:ext cx="3621512" cy="276999"/>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&lt;0.05 vs PBO; values at x = 0 represent baseline</a:t>
            </a:r>
          </a:p>
        </p:txBody>
      </p:sp>
      <p:grpSp>
        <p:nvGrpSpPr>
          <p:cNvPr id="105" name="Group 104">
            <a:extLst>
              <a:ext uri="{FF2B5EF4-FFF2-40B4-BE49-F238E27FC236}">
                <a16:creationId xmlns:a16="http://schemas.microsoft.com/office/drawing/2014/main" id="{3269E06F-38B6-41D4-90F9-7DFB972D1131}"/>
              </a:ext>
            </a:extLst>
          </p:cNvPr>
          <p:cNvGrpSpPr/>
          <p:nvPr/>
        </p:nvGrpSpPr>
        <p:grpSpPr>
          <a:xfrm>
            <a:off x="1209475" y="4792729"/>
            <a:ext cx="1258765" cy="985954"/>
            <a:chOff x="1211028" y="4971917"/>
            <a:chExt cx="1258765" cy="985954"/>
          </a:xfrm>
        </p:grpSpPr>
        <p:sp>
          <p:nvSpPr>
            <p:cNvPr id="106" name="Rectangle 101">
              <a:extLst>
                <a:ext uri="{FF2B5EF4-FFF2-40B4-BE49-F238E27FC236}">
                  <a16:creationId xmlns:a16="http://schemas.microsoft.com/office/drawing/2014/main" id="{C8DC6F5F-C45B-444D-B687-64AE1F0CDE14}"/>
                </a:ext>
              </a:extLst>
            </p:cNvPr>
            <p:cNvSpPr>
              <a:spLocks noChangeArrowheads="1"/>
            </p:cNvSpPr>
            <p:nvPr/>
          </p:nvSpPr>
          <p:spPr bwMode="auto">
            <a:xfrm>
              <a:off x="1407002" y="4971917"/>
              <a:ext cx="984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200 mg q4w</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Line 102">
              <a:extLst>
                <a:ext uri="{FF2B5EF4-FFF2-40B4-BE49-F238E27FC236}">
                  <a16:creationId xmlns:a16="http://schemas.microsoft.com/office/drawing/2014/main" id="{E4559046-F14F-4D15-B5E8-AFED550E496C}"/>
                </a:ext>
              </a:extLst>
            </p:cNvPr>
            <p:cNvSpPr>
              <a:spLocks noChangeShapeType="1"/>
            </p:cNvSpPr>
            <p:nvPr/>
          </p:nvSpPr>
          <p:spPr bwMode="auto">
            <a:xfrm>
              <a:off x="1211028" y="5064250"/>
              <a:ext cx="164592" cy="0"/>
            </a:xfrm>
            <a:prstGeom prst="line">
              <a:avLst/>
            </a:prstGeom>
            <a:noFill/>
            <a:ln w="19050" cap="flat">
              <a:solidFill>
                <a:srgbClr val="0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03">
              <a:extLst>
                <a:ext uri="{FF2B5EF4-FFF2-40B4-BE49-F238E27FC236}">
                  <a16:creationId xmlns:a16="http://schemas.microsoft.com/office/drawing/2014/main" id="{993EAE73-2A8C-47C6-9503-08ACCA235892}"/>
                </a:ext>
              </a:extLst>
            </p:cNvPr>
            <p:cNvSpPr>
              <a:spLocks/>
            </p:cNvSpPr>
            <p:nvPr/>
          </p:nvSpPr>
          <p:spPr bwMode="auto">
            <a:xfrm>
              <a:off x="1252040" y="5022376"/>
              <a:ext cx="82568" cy="83748"/>
            </a:xfrm>
            <a:custGeom>
              <a:avLst/>
              <a:gdLst>
                <a:gd name="T0" fmla="*/ 40 w 81"/>
                <a:gd name="T1" fmla="*/ 0 h 81"/>
                <a:gd name="T2" fmla="*/ 81 w 81"/>
                <a:gd name="T3" fmla="*/ 81 h 81"/>
                <a:gd name="T4" fmla="*/ 0 w 81"/>
                <a:gd name="T5" fmla="*/ 81 h 81"/>
                <a:gd name="T6" fmla="*/ 40 w 81"/>
                <a:gd name="T7" fmla="*/ 0 h 81"/>
              </a:gdLst>
              <a:ahLst/>
              <a:cxnLst>
                <a:cxn ang="0">
                  <a:pos x="T0" y="T1"/>
                </a:cxn>
                <a:cxn ang="0">
                  <a:pos x="T2" y="T3"/>
                </a:cxn>
                <a:cxn ang="0">
                  <a:pos x="T4" y="T5"/>
                </a:cxn>
                <a:cxn ang="0">
                  <a:pos x="T6" y="T7"/>
                </a:cxn>
              </a:cxnLst>
              <a:rect l="0" t="0" r="r" b="b"/>
              <a:pathLst>
                <a:path w="81" h="81">
                  <a:moveTo>
                    <a:pt x="40" y="0"/>
                  </a:moveTo>
                  <a:lnTo>
                    <a:pt x="81" y="81"/>
                  </a:lnTo>
                  <a:lnTo>
                    <a:pt x="0" y="81"/>
                  </a:lnTo>
                  <a:lnTo>
                    <a:pt x="4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Rectangle 105">
              <a:extLst>
                <a:ext uri="{FF2B5EF4-FFF2-40B4-BE49-F238E27FC236}">
                  <a16:creationId xmlns:a16="http://schemas.microsoft.com/office/drawing/2014/main" id="{EAA2AA89-D1FF-4B85-83DF-A2A5230BA4FD}"/>
                </a:ext>
              </a:extLst>
            </p:cNvPr>
            <p:cNvSpPr>
              <a:spLocks noChangeArrowheads="1"/>
            </p:cNvSpPr>
            <p:nvPr/>
          </p:nvSpPr>
          <p:spPr bwMode="auto">
            <a:xfrm>
              <a:off x="1407002" y="5172239"/>
              <a:ext cx="1062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200 mg q12w</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Line 106">
              <a:extLst>
                <a:ext uri="{FF2B5EF4-FFF2-40B4-BE49-F238E27FC236}">
                  <a16:creationId xmlns:a16="http://schemas.microsoft.com/office/drawing/2014/main" id="{8577B891-C3D2-4628-B2E2-0463FAE38CEA}"/>
                </a:ext>
              </a:extLst>
            </p:cNvPr>
            <p:cNvSpPr>
              <a:spLocks noChangeShapeType="1"/>
            </p:cNvSpPr>
            <p:nvPr/>
          </p:nvSpPr>
          <p:spPr bwMode="auto">
            <a:xfrm>
              <a:off x="1211028" y="5260278"/>
              <a:ext cx="164592" cy="0"/>
            </a:xfrm>
            <a:prstGeom prst="line">
              <a:avLst/>
            </a:prstGeom>
            <a:noFill/>
            <a:ln w="19050" cap="flat">
              <a:solidFill>
                <a:srgbClr val="0074B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107">
              <a:extLst>
                <a:ext uri="{FF2B5EF4-FFF2-40B4-BE49-F238E27FC236}">
                  <a16:creationId xmlns:a16="http://schemas.microsoft.com/office/drawing/2014/main" id="{4F39B9F2-A2EA-4BDB-831C-62FDAABA76BD}"/>
                </a:ext>
              </a:extLst>
            </p:cNvPr>
            <p:cNvSpPr>
              <a:spLocks/>
            </p:cNvSpPr>
            <p:nvPr/>
          </p:nvSpPr>
          <p:spPr bwMode="auto">
            <a:xfrm>
              <a:off x="1252040" y="5218404"/>
              <a:ext cx="82568" cy="83748"/>
            </a:xfrm>
            <a:custGeom>
              <a:avLst/>
              <a:gdLst>
                <a:gd name="T0" fmla="*/ 0 w 81"/>
                <a:gd name="T1" fmla="*/ 0 h 81"/>
                <a:gd name="T2" fmla="*/ 81 w 81"/>
                <a:gd name="T3" fmla="*/ 0 h 81"/>
                <a:gd name="T4" fmla="*/ 40 w 81"/>
                <a:gd name="T5" fmla="*/ 81 h 81"/>
                <a:gd name="T6" fmla="*/ 0 w 81"/>
                <a:gd name="T7" fmla="*/ 0 h 81"/>
              </a:gdLst>
              <a:ahLst/>
              <a:cxnLst>
                <a:cxn ang="0">
                  <a:pos x="T0" y="T1"/>
                </a:cxn>
                <a:cxn ang="0">
                  <a:pos x="T2" y="T3"/>
                </a:cxn>
                <a:cxn ang="0">
                  <a:pos x="T4" y="T5"/>
                </a:cxn>
                <a:cxn ang="0">
                  <a:pos x="T6" y="T7"/>
                </a:cxn>
              </a:cxnLst>
              <a:rect l="0" t="0" r="r" b="b"/>
              <a:pathLst>
                <a:path w="81" h="81">
                  <a:moveTo>
                    <a:pt x="0" y="0"/>
                  </a:moveTo>
                  <a:lnTo>
                    <a:pt x="81" y="0"/>
                  </a:lnTo>
                  <a:lnTo>
                    <a:pt x="40" y="81"/>
                  </a:lnTo>
                  <a:lnTo>
                    <a:pt x="0" y="0"/>
                  </a:lnTo>
                  <a:close/>
                </a:path>
              </a:pathLst>
            </a:custGeom>
            <a:solidFill>
              <a:srgbClr val="0074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Rectangle 109">
              <a:extLst>
                <a:ext uri="{FF2B5EF4-FFF2-40B4-BE49-F238E27FC236}">
                  <a16:creationId xmlns:a16="http://schemas.microsoft.com/office/drawing/2014/main" id="{0EF16333-5969-42EB-83BE-9D933285FD1F}"/>
                </a:ext>
              </a:extLst>
            </p:cNvPr>
            <p:cNvSpPr>
              <a:spLocks noChangeArrowheads="1"/>
            </p:cNvSpPr>
            <p:nvPr/>
          </p:nvSpPr>
          <p:spPr bwMode="auto">
            <a:xfrm>
              <a:off x="1407002" y="5372561"/>
              <a:ext cx="1062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100 mg q12w</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Line 110">
              <a:extLst>
                <a:ext uri="{FF2B5EF4-FFF2-40B4-BE49-F238E27FC236}">
                  <a16:creationId xmlns:a16="http://schemas.microsoft.com/office/drawing/2014/main" id="{671802FA-6A67-4F46-BAD8-3B5114655F2E}"/>
                </a:ext>
              </a:extLst>
            </p:cNvPr>
            <p:cNvSpPr>
              <a:spLocks noChangeShapeType="1"/>
            </p:cNvSpPr>
            <p:nvPr/>
          </p:nvSpPr>
          <p:spPr bwMode="auto">
            <a:xfrm>
              <a:off x="1211028" y="5464889"/>
              <a:ext cx="164592" cy="0"/>
            </a:xfrm>
            <a:prstGeom prst="line">
              <a:avLst/>
            </a:prstGeom>
            <a:noFill/>
            <a:ln w="19050" cap="flat">
              <a:solidFill>
                <a:srgbClr val="6299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Oval 111">
              <a:extLst>
                <a:ext uri="{FF2B5EF4-FFF2-40B4-BE49-F238E27FC236}">
                  <a16:creationId xmlns:a16="http://schemas.microsoft.com/office/drawing/2014/main" id="{3965933B-CCB2-425A-B21A-F750E4851861}"/>
                </a:ext>
              </a:extLst>
            </p:cNvPr>
            <p:cNvSpPr>
              <a:spLocks noChangeArrowheads="1"/>
            </p:cNvSpPr>
            <p:nvPr/>
          </p:nvSpPr>
          <p:spPr bwMode="auto">
            <a:xfrm>
              <a:off x="1256748" y="5428422"/>
              <a:ext cx="73152" cy="73152"/>
            </a:xfrm>
            <a:prstGeom prst="ellipse">
              <a:avLst/>
            </a:prstGeom>
            <a:solidFill>
              <a:srgbClr val="62993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3">
              <a:extLst>
                <a:ext uri="{FF2B5EF4-FFF2-40B4-BE49-F238E27FC236}">
                  <a16:creationId xmlns:a16="http://schemas.microsoft.com/office/drawing/2014/main" id="{692D49D1-4891-487F-9862-386A520F48A9}"/>
                </a:ext>
              </a:extLst>
            </p:cNvPr>
            <p:cNvSpPr>
              <a:spLocks noChangeArrowheads="1"/>
            </p:cNvSpPr>
            <p:nvPr/>
          </p:nvSpPr>
          <p:spPr bwMode="auto">
            <a:xfrm>
              <a:off x="1407002" y="5572883"/>
              <a:ext cx="984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TIL 20 mg q12w</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Line 114">
              <a:extLst>
                <a:ext uri="{FF2B5EF4-FFF2-40B4-BE49-F238E27FC236}">
                  <a16:creationId xmlns:a16="http://schemas.microsoft.com/office/drawing/2014/main" id="{EDA0F76E-C997-4403-8CD8-B61158B9E188}"/>
                </a:ext>
              </a:extLst>
            </p:cNvPr>
            <p:cNvSpPr>
              <a:spLocks noChangeShapeType="1"/>
            </p:cNvSpPr>
            <p:nvPr/>
          </p:nvSpPr>
          <p:spPr bwMode="auto">
            <a:xfrm>
              <a:off x="1211028" y="5657406"/>
              <a:ext cx="164592" cy="0"/>
            </a:xfrm>
            <a:prstGeom prst="line">
              <a:avLst/>
            </a:prstGeom>
            <a:noFill/>
            <a:ln w="19050" cap="flat">
              <a:solidFill>
                <a:srgbClr val="EC5E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Rectangle 115">
              <a:extLst>
                <a:ext uri="{FF2B5EF4-FFF2-40B4-BE49-F238E27FC236}">
                  <a16:creationId xmlns:a16="http://schemas.microsoft.com/office/drawing/2014/main" id="{E6C989E1-D30C-4633-B1EE-6EC8EF7556D4}"/>
                </a:ext>
              </a:extLst>
            </p:cNvPr>
            <p:cNvSpPr>
              <a:spLocks noChangeArrowheads="1"/>
            </p:cNvSpPr>
            <p:nvPr/>
          </p:nvSpPr>
          <p:spPr bwMode="auto">
            <a:xfrm>
              <a:off x="1256748" y="5620587"/>
              <a:ext cx="73152" cy="73152"/>
            </a:xfrm>
            <a:prstGeom prst="rect">
              <a:avLst/>
            </a:prstGeom>
            <a:solidFill>
              <a:srgbClr val="EC5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7BF85EF8-2818-4B1C-ADE4-D76BD1039F2C}"/>
                </a:ext>
              </a:extLst>
            </p:cNvPr>
            <p:cNvSpPr>
              <a:spLocks noChangeArrowheads="1"/>
            </p:cNvSpPr>
            <p:nvPr/>
          </p:nvSpPr>
          <p:spPr bwMode="auto">
            <a:xfrm>
              <a:off x="1407002" y="5773205"/>
              <a:ext cx="5706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PBO q4w</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Line 118">
              <a:extLst>
                <a:ext uri="{FF2B5EF4-FFF2-40B4-BE49-F238E27FC236}">
                  <a16:creationId xmlns:a16="http://schemas.microsoft.com/office/drawing/2014/main" id="{ABF3A044-A687-4A59-9C76-43CEB863E9B8}"/>
                </a:ext>
              </a:extLst>
            </p:cNvPr>
            <p:cNvSpPr>
              <a:spLocks noChangeShapeType="1"/>
            </p:cNvSpPr>
            <p:nvPr/>
          </p:nvSpPr>
          <p:spPr bwMode="auto">
            <a:xfrm>
              <a:off x="1211028" y="5860468"/>
              <a:ext cx="164592" cy="0"/>
            </a:xfrm>
            <a:prstGeom prst="line">
              <a:avLst/>
            </a:prstGeom>
            <a:noFill/>
            <a:ln w="1905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3EDEECA4-26F1-45D0-95FD-064CEC8431BD}"/>
                </a:ext>
              </a:extLst>
            </p:cNvPr>
            <p:cNvSpPr>
              <a:spLocks noChangeArrowheads="1"/>
            </p:cNvSpPr>
            <p:nvPr/>
          </p:nvSpPr>
          <p:spPr bwMode="auto">
            <a:xfrm>
              <a:off x="1247604" y="5809089"/>
              <a:ext cx="91440" cy="91440"/>
            </a:xfrm>
            <a:prstGeom prst="mathMultiply">
              <a:avLst/>
            </a:prstGeom>
            <a:solidFill>
              <a:schemeClr val="bg1">
                <a:lumMod val="50000"/>
              </a:schemeClr>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1" name="Content Placeholder 2">
            <a:extLst>
              <a:ext uri="{FF2B5EF4-FFF2-40B4-BE49-F238E27FC236}">
                <a16:creationId xmlns:a16="http://schemas.microsoft.com/office/drawing/2014/main" id="{1D207B3E-9581-4E61-B100-EA5BB36C5A43}"/>
              </a:ext>
            </a:extLst>
          </p:cNvPr>
          <p:cNvSpPr txBox="1">
            <a:spLocks/>
          </p:cNvSpPr>
          <p:nvPr/>
        </p:nvSpPr>
        <p:spPr>
          <a:xfrm>
            <a:off x="1218935" y="1356099"/>
            <a:ext cx="3657600" cy="360040"/>
          </a:xfrm>
          <a:prstGeom prst="rect">
            <a:avLst/>
          </a:prstGeom>
        </p:spPr>
        <p:txBody>
          <a:bodyPr vert="horz" lIns="91440" tIns="45720" rIns="91440" bIns="45720" rtlCol="0" anchor="ctr">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600"/>
              </a:spcBef>
              <a:spcAft>
                <a:spcPts val="0"/>
              </a:spcAft>
              <a:buClr>
                <a:srgbClr val="C00000"/>
              </a:buClr>
              <a:buSzTx/>
              <a:buFont typeface="Arial"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PASI 75 (NRI)</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73605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Abatacept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3 Trial: ACR Responses</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2017;76: 1550-1558. </a:t>
            </a:r>
          </a:p>
        </p:txBody>
      </p:sp>
      <p:sp>
        <p:nvSpPr>
          <p:cNvPr id="104" name="Content Placeholder 2">
            <a:extLst>
              <a:ext uri="{FF2B5EF4-FFF2-40B4-BE49-F238E27FC236}">
                <a16:creationId xmlns:a16="http://schemas.microsoft.com/office/drawing/2014/main" id="{964D8C9A-B6E0-F14B-B0BD-920B5BD64D5E}"/>
              </a:ext>
            </a:extLst>
          </p:cNvPr>
          <p:cNvSpPr txBox="1">
            <a:spLocks/>
          </p:cNvSpPr>
          <p:nvPr/>
        </p:nvSpPr>
        <p:spPr>
          <a:xfrm>
            <a:off x="609714" y="1445957"/>
            <a:ext cx="9080695" cy="552435"/>
          </a:xfrm>
          <a:prstGeom prst="rect">
            <a:avLst/>
          </a:prstGeom>
        </p:spPr>
        <p:txBody>
          <a:bodyPr vert="horz" lIns="91440" tIns="45720" rIns="91440" bIns="45720" rtlCol="0" anchor="ctr">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ts val="6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213 ABA 125 mg </a:t>
            </a:r>
            <a:r>
              <a:rPr kumimoji="0" lang="en-US"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Calibri" panose="020F0502020204030204" pitchFamily="34" charset="0"/>
              </a:rPr>
              <a:t>sc</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 weekly vs 211 PBO (PBO 24 weeks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sym typeface="Wingdings" panose="05000000000000000000" pitchFamily="2" charset="2"/>
              </a:rPr>
              <a:t> open-label ABA)</a:t>
            </a:r>
          </a:p>
          <a:p>
            <a:pPr marL="257175" marR="0" lvl="0" indent="-257175" algn="l" defTabSz="685800" rtl="0" eaLnBrk="1" fontAlgn="auto" latinLnBrk="0" hangingPunct="1">
              <a:lnSpc>
                <a:spcPct val="100000"/>
              </a:lnSpc>
              <a:spcBef>
                <a:spcPts val="600"/>
              </a:spcBef>
              <a:spcAft>
                <a:spcPts val="0"/>
              </a:spcAft>
              <a:buClrTx/>
              <a:buSzTx/>
              <a:buFont typeface="Arial" pitchFamily="34" charset="0"/>
              <a:buChar char="•"/>
              <a:tabLst/>
              <a:defRPr/>
            </a:pPr>
            <a:r>
              <a:rPr kumimoji="0" lang="en-US" sz="2000" b="1" i="1"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sym typeface="Wingdings" panose="05000000000000000000" pitchFamily="2" charset="2"/>
              </a:rPr>
              <a:t>~60% had prior TNFi exposure</a:t>
            </a:r>
            <a:endParaRPr kumimoji="0" lang="en-US" sz="2000" b="1" i="1"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endParaRPr>
          </a:p>
        </p:txBody>
      </p:sp>
      <p:grpSp>
        <p:nvGrpSpPr>
          <p:cNvPr id="105" name="Group 104">
            <a:extLst>
              <a:ext uri="{FF2B5EF4-FFF2-40B4-BE49-F238E27FC236}">
                <a16:creationId xmlns:a16="http://schemas.microsoft.com/office/drawing/2014/main" id="{FEA14D5D-6720-F949-B24A-AE8846B161C8}"/>
              </a:ext>
            </a:extLst>
          </p:cNvPr>
          <p:cNvGrpSpPr/>
          <p:nvPr/>
        </p:nvGrpSpPr>
        <p:grpSpPr>
          <a:xfrm>
            <a:off x="6731998" y="2353965"/>
            <a:ext cx="4183127" cy="3156403"/>
            <a:chOff x="9072692" y="2290877"/>
            <a:chExt cx="4319663" cy="2120876"/>
          </a:xfrm>
        </p:grpSpPr>
        <p:sp>
          <p:nvSpPr>
            <p:cNvPr id="106" name="TextBox 168">
              <a:extLst>
                <a:ext uri="{FF2B5EF4-FFF2-40B4-BE49-F238E27FC236}">
                  <a16:creationId xmlns:a16="http://schemas.microsoft.com/office/drawing/2014/main" id="{9860AB6E-093C-FE4E-8F4B-7B75E510D114}"/>
                </a:ext>
              </a:extLst>
            </p:cNvPr>
            <p:cNvSpPr txBox="1">
              <a:spLocks noChangeArrowheads="1"/>
            </p:cNvSpPr>
            <p:nvPr/>
          </p:nvSpPr>
          <p:spPr bwMode="auto">
            <a:xfrm rot="16200000">
              <a:off x="8782344" y="3344045"/>
              <a:ext cx="898520" cy="31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rPr>
                <a:t>Responders (%)</a:t>
              </a:r>
              <a:endPar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sym typeface="Symbol" pitchFamily="18" charset="2"/>
              </a:endParaRPr>
            </a:p>
          </p:txBody>
        </p:sp>
        <p:graphicFrame>
          <p:nvGraphicFramePr>
            <p:cNvPr id="107" name="Content Placeholder 3">
              <a:extLst>
                <a:ext uri="{FF2B5EF4-FFF2-40B4-BE49-F238E27FC236}">
                  <a16:creationId xmlns:a16="http://schemas.microsoft.com/office/drawing/2014/main" id="{FDA55817-E25E-A840-8FCB-1D7DD591C876}"/>
                </a:ext>
              </a:extLst>
            </p:cNvPr>
            <p:cNvGraphicFramePr>
              <a:graphicFrameLocks/>
            </p:cNvGraphicFramePr>
            <p:nvPr/>
          </p:nvGraphicFramePr>
          <p:xfrm>
            <a:off x="9431076" y="2456172"/>
            <a:ext cx="3326495" cy="1955581"/>
          </p:xfrm>
          <a:graphic>
            <a:graphicData uri="http://schemas.openxmlformats.org/drawingml/2006/chart">
              <c:chart xmlns:c="http://schemas.openxmlformats.org/drawingml/2006/chart" xmlns:r="http://schemas.openxmlformats.org/officeDocument/2006/relationships" r:id="rId2"/>
            </a:graphicData>
          </a:graphic>
        </p:graphicFrame>
        <p:sp>
          <p:nvSpPr>
            <p:cNvPr id="108" name="正方形/長方形 1">
              <a:extLst>
                <a:ext uri="{FF2B5EF4-FFF2-40B4-BE49-F238E27FC236}">
                  <a16:creationId xmlns:a16="http://schemas.microsoft.com/office/drawing/2014/main" id="{1A0C8E8C-A746-C94F-9028-87DB496C99F0}"/>
                </a:ext>
              </a:extLst>
            </p:cNvPr>
            <p:cNvSpPr>
              <a:spLocks noChangeArrowheads="1"/>
            </p:cNvSpPr>
            <p:nvPr/>
          </p:nvSpPr>
          <p:spPr bwMode="auto">
            <a:xfrm>
              <a:off x="9108703" y="2290877"/>
              <a:ext cx="4283652" cy="2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TNFi-exposed ACR responders at Week 24</a:t>
              </a:r>
              <a:endParaRPr kumimoji="0" lang="ja-JP" altLang="en-US" sz="1600" b="1" i="0" u="none" strike="noStrike" kern="1200" cap="none" spc="0" normalizeH="0" baseline="3000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109" name="TextBox 108">
              <a:extLst>
                <a:ext uri="{FF2B5EF4-FFF2-40B4-BE49-F238E27FC236}">
                  <a16:creationId xmlns:a16="http://schemas.microsoft.com/office/drawing/2014/main" id="{AC44D7FB-04D0-6545-8DBC-46A82C16EFDC}"/>
                </a:ext>
              </a:extLst>
            </p:cNvPr>
            <p:cNvSpPr txBox="1"/>
            <p:nvPr/>
          </p:nvSpPr>
          <p:spPr>
            <a:xfrm>
              <a:off x="10045369" y="3271858"/>
              <a:ext cx="377698" cy="2457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45528D04-4067-3E43-932D-A130BCA9B1DF}"/>
              </a:ext>
            </a:extLst>
          </p:cNvPr>
          <p:cNvGrpSpPr/>
          <p:nvPr/>
        </p:nvGrpSpPr>
        <p:grpSpPr>
          <a:xfrm>
            <a:off x="1367184" y="2379307"/>
            <a:ext cx="4148254" cy="3135950"/>
            <a:chOff x="5183656" y="2304621"/>
            <a:chExt cx="4283652" cy="2107133"/>
          </a:xfrm>
        </p:grpSpPr>
        <p:sp>
          <p:nvSpPr>
            <p:cNvPr id="111" name="TextBox 168">
              <a:extLst>
                <a:ext uri="{FF2B5EF4-FFF2-40B4-BE49-F238E27FC236}">
                  <a16:creationId xmlns:a16="http://schemas.microsoft.com/office/drawing/2014/main" id="{EB12AE69-A930-2F4F-B829-BAFE1429036F}"/>
                </a:ext>
              </a:extLst>
            </p:cNvPr>
            <p:cNvSpPr txBox="1">
              <a:spLocks noChangeArrowheads="1"/>
            </p:cNvSpPr>
            <p:nvPr/>
          </p:nvSpPr>
          <p:spPr bwMode="auto">
            <a:xfrm rot="16200000">
              <a:off x="5004590" y="3368553"/>
              <a:ext cx="898520" cy="31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rPr>
                <a:t>Responders (%)</a:t>
              </a:r>
              <a:endPar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sym typeface="Symbol" pitchFamily="18" charset="2"/>
              </a:endParaRPr>
            </a:p>
          </p:txBody>
        </p:sp>
        <p:graphicFrame>
          <p:nvGraphicFramePr>
            <p:cNvPr id="112" name="Content Placeholder 3">
              <a:extLst>
                <a:ext uri="{FF2B5EF4-FFF2-40B4-BE49-F238E27FC236}">
                  <a16:creationId xmlns:a16="http://schemas.microsoft.com/office/drawing/2014/main" id="{993A18DC-C460-DB47-8083-6FCE4DE87280}"/>
                </a:ext>
              </a:extLst>
            </p:cNvPr>
            <p:cNvGraphicFramePr>
              <a:graphicFrameLocks/>
            </p:cNvGraphicFramePr>
            <p:nvPr/>
          </p:nvGraphicFramePr>
          <p:xfrm>
            <a:off x="5652064" y="2458194"/>
            <a:ext cx="3263798" cy="1953560"/>
          </p:xfrm>
          <a:graphic>
            <a:graphicData uri="http://schemas.openxmlformats.org/drawingml/2006/chart">
              <c:chart xmlns:c="http://schemas.openxmlformats.org/drawingml/2006/chart" xmlns:r="http://schemas.openxmlformats.org/officeDocument/2006/relationships" r:id="rId3"/>
            </a:graphicData>
          </a:graphic>
        </p:graphicFrame>
        <p:sp>
          <p:nvSpPr>
            <p:cNvPr id="113" name="正方形/長方形 1">
              <a:extLst>
                <a:ext uri="{FF2B5EF4-FFF2-40B4-BE49-F238E27FC236}">
                  <a16:creationId xmlns:a16="http://schemas.microsoft.com/office/drawing/2014/main" id="{B32F29D7-24F9-BD4A-B435-949BAD336525}"/>
                </a:ext>
              </a:extLst>
            </p:cNvPr>
            <p:cNvSpPr>
              <a:spLocks noChangeArrowheads="1"/>
            </p:cNvSpPr>
            <p:nvPr/>
          </p:nvSpPr>
          <p:spPr bwMode="auto">
            <a:xfrm>
              <a:off x="5183656" y="2304621"/>
              <a:ext cx="4283652" cy="2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rPr>
                <a:t>TNFi</a:t>
              </a: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rPr>
                <a:t>-naïve ACR responders at Week 24</a:t>
              </a:r>
              <a:endParaRPr kumimoji="0" lang="ja-JP" altLang="en-US" sz="1600" b="1" i="0" u="none" strike="noStrike" kern="1200" cap="none" spc="0" normalizeH="0" baseline="30000" noProof="0" dirty="0">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endParaRPr>
            </a:p>
          </p:txBody>
        </p:sp>
        <p:sp>
          <p:nvSpPr>
            <p:cNvPr id="114" name="TextBox 113">
              <a:extLst>
                <a:ext uri="{FF2B5EF4-FFF2-40B4-BE49-F238E27FC236}">
                  <a16:creationId xmlns:a16="http://schemas.microsoft.com/office/drawing/2014/main" id="{F19A9F82-DE54-1243-B428-086DB7BF48DC}"/>
                </a:ext>
              </a:extLst>
            </p:cNvPr>
            <p:cNvSpPr txBox="1"/>
            <p:nvPr/>
          </p:nvSpPr>
          <p:spPr>
            <a:xfrm>
              <a:off x="6356340" y="3217470"/>
              <a:ext cx="188849" cy="18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15" name="Rectangle 114">
            <a:extLst>
              <a:ext uri="{FF2B5EF4-FFF2-40B4-BE49-F238E27FC236}">
                <a16:creationId xmlns:a16="http://schemas.microsoft.com/office/drawing/2014/main" id="{E3C6B8C3-13DF-4943-A3AE-44E5453401B1}"/>
              </a:ext>
            </a:extLst>
          </p:cNvPr>
          <p:cNvSpPr/>
          <p:nvPr/>
        </p:nvSpPr>
        <p:spPr>
          <a:xfrm>
            <a:off x="91740" y="5771702"/>
            <a:ext cx="940909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&lt;0.001 vs PBO; †95% CI of estimate of difference in ACR50 response for ABA vs PBO did not cross 0 Nominal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-value 0.003‡, 0.012§ vs PBO.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Nominal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-values were not calculated for ACR50/70.</a:t>
            </a:r>
          </a:p>
        </p:txBody>
      </p:sp>
    </p:spTree>
    <p:extLst>
      <p:ext uri="{BB962C8B-B14F-4D97-AF65-F5344CB8AC3E}">
        <p14:creationId xmlns:p14="http://schemas.microsoft.com/office/powerpoint/2010/main" val="724292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Abatacept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3 Trial: ACR Responses (cont.)</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2017;76: 1550-1558. </a:t>
            </a:r>
          </a:p>
        </p:txBody>
      </p:sp>
      <p:grpSp>
        <p:nvGrpSpPr>
          <p:cNvPr id="16" name="Group 15">
            <a:extLst>
              <a:ext uri="{FF2B5EF4-FFF2-40B4-BE49-F238E27FC236}">
                <a16:creationId xmlns:a16="http://schemas.microsoft.com/office/drawing/2014/main" id="{9B122D26-E7CC-7E4F-916C-8DAFC17A158A}"/>
              </a:ext>
            </a:extLst>
          </p:cNvPr>
          <p:cNvGrpSpPr/>
          <p:nvPr/>
        </p:nvGrpSpPr>
        <p:grpSpPr>
          <a:xfrm>
            <a:off x="3847859" y="1549556"/>
            <a:ext cx="4337493" cy="3950730"/>
            <a:chOff x="394269" y="2174966"/>
            <a:chExt cx="5783324" cy="3950730"/>
          </a:xfrm>
        </p:grpSpPr>
        <p:sp>
          <p:nvSpPr>
            <p:cNvPr id="30" name="Rectangle: Single Corner Snipped 29">
              <a:extLst>
                <a:ext uri="{FF2B5EF4-FFF2-40B4-BE49-F238E27FC236}">
                  <a16:creationId xmlns:a16="http://schemas.microsoft.com/office/drawing/2014/main" id="{FFED227C-CFE7-314F-8FE3-1FBC9702D0D5}"/>
                </a:ext>
              </a:extLst>
            </p:cNvPr>
            <p:cNvSpPr/>
            <p:nvPr/>
          </p:nvSpPr>
          <p:spPr>
            <a:xfrm>
              <a:off x="3137623" y="3202830"/>
              <a:ext cx="413758" cy="2420681"/>
            </a:xfrm>
            <a:prstGeom prst="snip1Rect">
              <a:avLst/>
            </a:prstGeom>
            <a:solidFill>
              <a:srgbClr val="E9EBF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Content Placeholder 4">
              <a:extLst>
                <a:ext uri="{FF2B5EF4-FFF2-40B4-BE49-F238E27FC236}">
                  <a16:creationId xmlns:a16="http://schemas.microsoft.com/office/drawing/2014/main" id="{8F890DD4-1224-E342-B5E5-A270AEED2C4B}"/>
                </a:ext>
              </a:extLst>
            </p:cNvPr>
            <p:cNvGraphicFramePr>
              <a:graphicFrameLocks/>
            </p:cNvGraphicFramePr>
            <p:nvPr/>
          </p:nvGraphicFramePr>
          <p:xfrm>
            <a:off x="735564" y="2174966"/>
            <a:ext cx="4804120" cy="344171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9BBF99DD-9C24-E541-B941-3CF770B05133}"/>
                </a:ext>
              </a:extLst>
            </p:cNvPr>
            <p:cNvSpPr txBox="1"/>
            <p:nvPr/>
          </p:nvSpPr>
          <p:spPr>
            <a:xfrm>
              <a:off x="4293105" y="3103636"/>
              <a:ext cx="1152861" cy="28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ACR20</a:t>
              </a:r>
            </a:p>
          </p:txBody>
        </p:sp>
        <p:sp>
          <p:nvSpPr>
            <p:cNvPr id="19" name="TextBox 18">
              <a:extLst>
                <a:ext uri="{FF2B5EF4-FFF2-40B4-BE49-F238E27FC236}">
                  <a16:creationId xmlns:a16="http://schemas.microsoft.com/office/drawing/2014/main" id="{DF7DFBB2-5199-DD4D-AFE9-B1C0501CD676}"/>
                </a:ext>
              </a:extLst>
            </p:cNvPr>
            <p:cNvSpPr txBox="1"/>
            <p:nvPr/>
          </p:nvSpPr>
          <p:spPr>
            <a:xfrm>
              <a:off x="2774108" y="5848697"/>
              <a:ext cx="11528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Week</a:t>
              </a:r>
            </a:p>
          </p:txBody>
        </p:sp>
        <p:cxnSp>
          <p:nvCxnSpPr>
            <p:cNvPr id="20" name="Straight Arrow Connector 19">
              <a:extLst>
                <a:ext uri="{FF2B5EF4-FFF2-40B4-BE49-F238E27FC236}">
                  <a16:creationId xmlns:a16="http://schemas.microsoft.com/office/drawing/2014/main" id="{7277FCD8-C784-C049-BC44-BFC7F2A83957}"/>
                </a:ext>
              </a:extLst>
            </p:cNvPr>
            <p:cNvCxnSpPr/>
            <p:nvPr/>
          </p:nvCxnSpPr>
          <p:spPr>
            <a:xfrm>
              <a:off x="1030823" y="5733528"/>
              <a:ext cx="230572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777144-3C32-C34A-890D-638FA04E37DE}"/>
                </a:ext>
              </a:extLst>
            </p:cNvPr>
            <p:cNvCxnSpPr/>
            <p:nvPr/>
          </p:nvCxnSpPr>
          <p:spPr>
            <a:xfrm>
              <a:off x="3336545" y="5733528"/>
              <a:ext cx="196736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F0CB46-F056-AD43-8EC8-367895662927}"/>
                </a:ext>
              </a:extLst>
            </p:cNvPr>
            <p:cNvSpPr txBox="1"/>
            <p:nvPr/>
          </p:nvSpPr>
          <p:spPr>
            <a:xfrm>
              <a:off x="1247833" y="5781474"/>
              <a:ext cx="21470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Double-blind</a:t>
              </a:r>
            </a:p>
          </p:txBody>
        </p:sp>
        <p:sp>
          <p:nvSpPr>
            <p:cNvPr id="23" name="TextBox 22">
              <a:extLst>
                <a:ext uri="{FF2B5EF4-FFF2-40B4-BE49-F238E27FC236}">
                  <a16:creationId xmlns:a16="http://schemas.microsoft.com/office/drawing/2014/main" id="{1BC2C252-FC43-2442-8434-5A10F0D9635F}"/>
                </a:ext>
              </a:extLst>
            </p:cNvPr>
            <p:cNvSpPr txBox="1"/>
            <p:nvPr/>
          </p:nvSpPr>
          <p:spPr>
            <a:xfrm>
              <a:off x="3216190" y="5789588"/>
              <a:ext cx="21470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Open-label</a:t>
              </a:r>
            </a:p>
          </p:txBody>
        </p:sp>
        <p:sp>
          <p:nvSpPr>
            <p:cNvPr id="24" name="TextBox 23">
              <a:extLst>
                <a:ext uri="{FF2B5EF4-FFF2-40B4-BE49-F238E27FC236}">
                  <a16:creationId xmlns:a16="http://schemas.microsoft.com/office/drawing/2014/main" id="{FB564090-82B9-3E44-8C10-D04CAD37EAFE}"/>
                </a:ext>
              </a:extLst>
            </p:cNvPr>
            <p:cNvSpPr txBox="1"/>
            <p:nvPr/>
          </p:nvSpPr>
          <p:spPr>
            <a:xfrm>
              <a:off x="4282025" y="3809158"/>
              <a:ext cx="1152861" cy="28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ACR50</a:t>
              </a:r>
            </a:p>
          </p:txBody>
        </p:sp>
        <p:sp>
          <p:nvSpPr>
            <p:cNvPr id="25" name="TextBox 24">
              <a:extLst>
                <a:ext uri="{FF2B5EF4-FFF2-40B4-BE49-F238E27FC236}">
                  <a16:creationId xmlns:a16="http://schemas.microsoft.com/office/drawing/2014/main" id="{93D168DF-F4FE-2A42-8D3C-5004DF18953E}"/>
                </a:ext>
              </a:extLst>
            </p:cNvPr>
            <p:cNvSpPr txBox="1"/>
            <p:nvPr/>
          </p:nvSpPr>
          <p:spPr>
            <a:xfrm>
              <a:off x="4272501" y="4772156"/>
              <a:ext cx="1152861" cy="28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ACR70</a:t>
              </a:r>
            </a:p>
          </p:txBody>
        </p:sp>
        <p:sp>
          <p:nvSpPr>
            <p:cNvPr id="26" name="TextBox 168">
              <a:extLst>
                <a:ext uri="{FF2B5EF4-FFF2-40B4-BE49-F238E27FC236}">
                  <a16:creationId xmlns:a16="http://schemas.microsoft.com/office/drawing/2014/main" id="{5B6DF02D-54D6-EB4B-809A-43DC66BDEBE3}"/>
                </a:ext>
              </a:extLst>
            </p:cNvPr>
            <p:cNvSpPr txBox="1">
              <a:spLocks noChangeArrowheads="1"/>
            </p:cNvSpPr>
            <p:nvPr/>
          </p:nvSpPr>
          <p:spPr bwMode="auto">
            <a:xfrm rot="16200000">
              <a:off x="-58034" y="3963989"/>
              <a:ext cx="131497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itchFamily="34" charset="0"/>
                </a:rPr>
                <a:t>Responders (%)</a:t>
              </a:r>
              <a:endParaRPr kumimoji="0"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itchFamily="34" charset="0"/>
                <a:sym typeface="Symbol" pitchFamily="18" charset="2"/>
              </a:endParaRPr>
            </a:p>
          </p:txBody>
        </p:sp>
        <p:sp>
          <p:nvSpPr>
            <p:cNvPr id="27" name="TextBox 26">
              <a:extLst>
                <a:ext uri="{FF2B5EF4-FFF2-40B4-BE49-F238E27FC236}">
                  <a16:creationId xmlns:a16="http://schemas.microsoft.com/office/drawing/2014/main" id="{46C3491D-7C89-614A-B669-BBD84DE631C5}"/>
                </a:ext>
              </a:extLst>
            </p:cNvPr>
            <p:cNvSpPr txBox="1"/>
            <p:nvPr/>
          </p:nvSpPr>
          <p:spPr>
            <a:xfrm>
              <a:off x="1505969" y="3096833"/>
              <a:ext cx="13597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Early escape</a:t>
              </a:r>
              <a:b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to open-label</a:t>
              </a:r>
            </a:p>
          </p:txBody>
        </p:sp>
        <p:cxnSp>
          <p:nvCxnSpPr>
            <p:cNvPr id="28" name="Straight Arrow Connector 27">
              <a:extLst>
                <a:ext uri="{FF2B5EF4-FFF2-40B4-BE49-F238E27FC236}">
                  <a16:creationId xmlns:a16="http://schemas.microsoft.com/office/drawing/2014/main" id="{6F655584-D6B5-6447-BF35-37567CB22635}"/>
                </a:ext>
              </a:extLst>
            </p:cNvPr>
            <p:cNvCxnSpPr/>
            <p:nvPr/>
          </p:nvCxnSpPr>
          <p:spPr>
            <a:xfrm flipH="1">
              <a:off x="2591490" y="3154704"/>
              <a:ext cx="0" cy="366344"/>
            </a:xfrm>
            <a:prstGeom prst="straightConnector1">
              <a:avLst/>
            </a:prstGeom>
            <a:noFill/>
            <a:ln w="28575" cap="flat" cmpd="sng" algn="ctr">
              <a:solidFill>
                <a:schemeClr val="tx1"/>
              </a:solidFill>
              <a:prstDash val="solid"/>
              <a:miter lim="800000"/>
              <a:tailEnd type="triangle"/>
            </a:ln>
            <a:effectLst/>
          </p:spPr>
        </p:cxnSp>
        <p:sp>
          <p:nvSpPr>
            <p:cNvPr id="29" name="TextBox 28">
              <a:extLst>
                <a:ext uri="{FF2B5EF4-FFF2-40B4-BE49-F238E27FC236}">
                  <a16:creationId xmlns:a16="http://schemas.microsoft.com/office/drawing/2014/main" id="{0A2FCB51-47A6-8643-955A-64F00ECC65BE}"/>
                </a:ext>
              </a:extLst>
            </p:cNvPr>
            <p:cNvSpPr txBox="1"/>
            <p:nvPr/>
          </p:nvSpPr>
          <p:spPr>
            <a:xfrm>
              <a:off x="5405157" y="3161939"/>
              <a:ext cx="772436" cy="2031325"/>
            </a:xfrm>
            <a:prstGeom prst="rect">
              <a:avLst/>
            </a:prstGeom>
            <a:solidFill>
              <a:srgbClr val="E9EBF5"/>
            </a:solidFill>
            <a:ln w="31750">
              <a:no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dec"/>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Wk 24</a:t>
              </a: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r>
                <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rPr>
                <a:t>	39%*</a:t>
              </a:r>
              <a:endParaRPr kumimoji="0" lang="en-US" sz="1400" b="1" i="0" u="none" strike="noStrike" kern="1200" cap="none" spc="0" normalizeH="0" baseline="30000" noProof="0" dirty="0">
                <a:ln>
                  <a:noFill/>
                </a:ln>
                <a:solidFill>
                  <a:srgbClr val="ED7D3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22%</a:t>
              </a: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r>
                <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rPr>
                <a:t>	19%</a:t>
              </a:r>
              <a:r>
                <a:rPr kumimoji="0" lang="en-US" sz="1400" b="1" i="0" u="none" strike="noStrike" kern="1200" cap="none" spc="0" normalizeH="0" baseline="30000" noProof="0" dirty="0">
                  <a:ln>
                    <a:noFill/>
                  </a:ln>
                  <a:solidFill>
                    <a:srgbClr val="ED7D31"/>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12%</a:t>
              </a: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r>
                <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rPr>
                <a:t>	10%</a:t>
              </a:r>
            </a:p>
            <a:p>
              <a:pPr marL="0" marR="0" lvl="0" indent="0" algn="ctr" defTabSz="914400" rtl="0" eaLnBrk="1" fontAlgn="auto" latinLnBrk="0" hangingPunct="1">
                <a:lnSpc>
                  <a:spcPct val="100000"/>
                </a:lnSpc>
                <a:spcBef>
                  <a:spcPts val="0"/>
                </a:spcBef>
                <a:spcAft>
                  <a:spcPts val="0"/>
                </a:spcAft>
                <a:buClrTx/>
                <a:buSzTx/>
                <a:buFontTx/>
                <a:buNone/>
                <a:tabLst>
                  <a:tab pos="274320" algn="dec"/>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7%</a:t>
              </a:r>
            </a:p>
          </p:txBody>
        </p:sp>
        <p:sp>
          <p:nvSpPr>
            <p:cNvPr id="31" name="TextBox 30">
              <a:extLst>
                <a:ext uri="{FF2B5EF4-FFF2-40B4-BE49-F238E27FC236}">
                  <a16:creationId xmlns:a16="http://schemas.microsoft.com/office/drawing/2014/main" id="{B8CD54F3-641C-C74F-93E3-DB382147A199}"/>
                </a:ext>
              </a:extLst>
            </p:cNvPr>
            <p:cNvSpPr txBox="1"/>
            <p:nvPr/>
          </p:nvSpPr>
          <p:spPr>
            <a:xfrm>
              <a:off x="3182339" y="5331053"/>
              <a:ext cx="320193" cy="215444"/>
            </a:xfrm>
            <a:prstGeom prst="rect">
              <a:avLst/>
            </a:prstGeom>
            <a:solidFill>
              <a:srgbClr val="E9EBF5"/>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grpSp>
      <p:sp>
        <p:nvSpPr>
          <p:cNvPr id="32" name="Rectangle 31">
            <a:extLst>
              <a:ext uri="{FF2B5EF4-FFF2-40B4-BE49-F238E27FC236}">
                <a16:creationId xmlns:a16="http://schemas.microsoft.com/office/drawing/2014/main" id="{5813512A-A8D8-EB40-976E-C8FB8DB5F57F}"/>
              </a:ext>
            </a:extLst>
          </p:cNvPr>
          <p:cNvSpPr/>
          <p:nvPr/>
        </p:nvSpPr>
        <p:spPr>
          <a:xfrm>
            <a:off x="114042" y="5659609"/>
            <a:ext cx="9302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&lt;0.001 vs PBO; </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95% CI of estimate of difference in ACR50 response for ABA vs PBO did not cross 0 Nominal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-value 0.003</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0.012</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vs PBO.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Nominal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-values were not calculated for ACR50/70.</a:t>
            </a:r>
          </a:p>
        </p:txBody>
      </p:sp>
      <p:sp>
        <p:nvSpPr>
          <p:cNvPr id="34" name="TextBox 33">
            <a:extLst>
              <a:ext uri="{FF2B5EF4-FFF2-40B4-BE49-F238E27FC236}">
                <a16:creationId xmlns:a16="http://schemas.microsoft.com/office/drawing/2014/main" id="{7861A288-E0FD-FB40-917B-D0A65DFCD537}"/>
              </a:ext>
            </a:extLst>
          </p:cNvPr>
          <p:cNvSpPr txBox="1"/>
          <p:nvPr/>
        </p:nvSpPr>
        <p:spPr>
          <a:xfrm>
            <a:off x="2696119" y="1552246"/>
            <a:ext cx="6720553" cy="3693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ACR Responses to Week 44</a:t>
            </a:r>
          </a:p>
        </p:txBody>
      </p:sp>
    </p:spTree>
    <p:extLst>
      <p:ext uri="{BB962C8B-B14F-4D97-AF65-F5344CB8AC3E}">
        <p14:creationId xmlns:p14="http://schemas.microsoft.com/office/powerpoint/2010/main" val="207142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EULAR Recommendations: 2015 Update</a:t>
            </a:r>
          </a:p>
        </p:txBody>
      </p:sp>
      <p:sp>
        <p:nvSpPr>
          <p:cNvPr id="19" name="Content Placeholder 2">
            <a:extLst>
              <a:ext uri="{FF2B5EF4-FFF2-40B4-BE49-F238E27FC236}">
                <a16:creationId xmlns:a16="http://schemas.microsoft.com/office/drawing/2014/main" id="{A02D72CC-DF4B-CE4B-84D2-96099F96B2CC}"/>
              </a:ext>
            </a:extLst>
          </p:cNvPr>
          <p:cNvSpPr txBox="1">
            <a:spLocks/>
          </p:cNvSpPr>
          <p:nvPr/>
        </p:nvSpPr>
        <p:spPr>
          <a:xfrm>
            <a:off x="457199" y="126654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None/>
              <a:tabLst/>
              <a:defRPr/>
            </a:pPr>
            <a:r>
              <a:rPr kumimoji="0" lang="en-GB" sz="2400" b="1" i="0" u="none" strike="noStrike" kern="1200" cap="none" spc="0" normalizeH="0" baseline="0" noProof="0" dirty="0">
                <a:ln>
                  <a:noFill/>
                </a:ln>
                <a:solidFill>
                  <a:sysClr val="windowText" lastClr="000000"/>
                </a:solidFill>
                <a:effectLst/>
                <a:uLnTx/>
                <a:uFillTx/>
                <a:latin typeface="Calibri"/>
                <a:ea typeface="+mn-ea"/>
                <a:cs typeface="+mn-cs"/>
              </a:rPr>
              <a:t>Overarching Principles</a:t>
            </a:r>
          </a:p>
          <a:p>
            <a:pPr lvl="0">
              <a:lnSpc>
                <a:spcPct val="90000"/>
              </a:lnSpc>
              <a:spcBef>
                <a:spcPts val="1200"/>
              </a:spcBef>
              <a:defRPr/>
            </a:pPr>
            <a:r>
              <a:rPr lang="en-GB" sz="2400" dirty="0">
                <a:solidFill>
                  <a:sysClr val="windowText" lastClr="000000"/>
                </a:solidFill>
              </a:rPr>
              <a:t>Treatment should maximize HRQoL through control of symptoms, prevention of structural damage, and normalization of function and social participation</a:t>
            </a:r>
          </a:p>
          <a:p>
            <a:pPr lvl="1">
              <a:lnSpc>
                <a:spcPct val="90000"/>
              </a:lnSpc>
              <a:spcBef>
                <a:spcPts val="1200"/>
              </a:spcBef>
              <a:defRPr/>
            </a:pPr>
            <a:r>
              <a:rPr lang="en-GB" sz="2000" dirty="0">
                <a:solidFill>
                  <a:sysClr val="windowText" lastClr="000000"/>
                </a:solidFill>
              </a:rPr>
              <a:t>Abrogation of inflammation is an important component necessary to achieve these goals</a:t>
            </a:r>
          </a:p>
          <a:p>
            <a:pPr lvl="1">
              <a:lnSpc>
                <a:spcPct val="90000"/>
              </a:lnSpc>
              <a:spcBef>
                <a:spcPts val="1200"/>
              </a:spcBef>
              <a:defRPr/>
            </a:pPr>
            <a:r>
              <a:rPr lang="en-GB" sz="2000" dirty="0">
                <a:solidFill>
                  <a:sysClr val="windowText" lastClr="000000"/>
                </a:solidFill>
              </a:rPr>
              <a:t>Aim should be best care based on a shared decision between patient and rheumatologist, considering efficacy, safety, and costs </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lvl="0">
              <a:lnSpc>
                <a:spcPct val="90000"/>
              </a:lnSpc>
              <a:spcBef>
                <a:spcPts val="1200"/>
              </a:spcBef>
              <a:defRPr/>
            </a:pPr>
            <a:r>
              <a:rPr lang="en-GB" sz="2400" dirty="0">
                <a:solidFill>
                  <a:sysClr val="windowText" lastClr="000000"/>
                </a:solidFill>
              </a:rPr>
              <a:t>Because of its heterogeneity and potential severity, multidisciplinary treatment may be required</a:t>
            </a:r>
          </a:p>
          <a:p>
            <a:pPr lvl="1">
              <a:lnSpc>
                <a:spcPct val="90000"/>
              </a:lnSpc>
              <a:spcBef>
                <a:spcPts val="1200"/>
              </a:spcBef>
              <a:defRPr/>
            </a:pPr>
            <a:r>
              <a:rPr lang="en-GB" sz="2000" dirty="0">
                <a:solidFill>
                  <a:sysClr val="windowText" lastClr="000000"/>
                </a:solidFill>
              </a:rPr>
              <a:t>Rheumatologists should primarily care for musculoskeletal manifestations; in the presence of clinically significant skin involvement a rheumatologist and a dermatologist should collaborate in diagnosis and management</a:t>
            </a:r>
          </a:p>
          <a:p>
            <a:pPr lvl="1">
              <a:lnSpc>
                <a:spcPct val="90000"/>
              </a:lnSpc>
              <a:spcBef>
                <a:spcPts val="1200"/>
              </a:spcBef>
              <a:defRPr/>
            </a:pPr>
            <a:r>
              <a:rPr lang="en-GB" sz="2000" dirty="0">
                <a:solidFill>
                  <a:sysClr val="windowText" lastClr="000000"/>
                </a:solidFill>
              </a:rPr>
              <a:t>Extra-articular manifestations, metabolic syndrome, CVD and other comorbidities should also be taken into account</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228920" cy="239191"/>
          </a:xfrm>
          <a:prstGeom prst="rect">
            <a:avLst/>
          </a:prstGeom>
          <a:noFill/>
        </p:spPr>
        <p:txBody>
          <a:bodyPr wrap="none" lIns="26999" tIns="26999" rIns="26999" bIns="26999" rtlCol="0" anchor="b" anchorCtr="0">
            <a:spAutoFit/>
          </a:bodyPr>
          <a:lstStyle/>
          <a:p>
            <a:pPr defTabSz="685765"/>
            <a:r>
              <a:rPr lang="da-DK" sz="1200" dirty="0">
                <a:solidFill>
                  <a:prstClr val="black"/>
                </a:solidFill>
              </a:rPr>
              <a:t>Gossec L, et al. </a:t>
            </a:r>
            <a:r>
              <a:rPr lang="da-DK" sz="1200" i="1" dirty="0">
                <a:solidFill>
                  <a:prstClr val="black"/>
                </a:solidFill>
              </a:rPr>
              <a:t>Ann Rheum Dis</a:t>
            </a:r>
            <a:r>
              <a:rPr lang="da-DK" sz="1200" dirty="0">
                <a:solidFill>
                  <a:prstClr val="black"/>
                </a:solidFill>
              </a:rPr>
              <a:t>. 2016;75:499-510.</a:t>
            </a:r>
            <a:endParaRPr lang="da-DK" sz="1200" dirty="0">
              <a:solidFill>
                <a:prstClr val="black"/>
              </a:solidFill>
              <a:latin typeface="Calibri"/>
            </a:endParaRPr>
          </a:p>
        </p:txBody>
      </p:sp>
      <p:cxnSp>
        <p:nvCxnSpPr>
          <p:cNvPr id="5" name="Straight Connector 4">
            <a:extLst>
              <a:ext uri="{FF2B5EF4-FFF2-40B4-BE49-F238E27FC236}">
                <a16:creationId xmlns:a16="http://schemas.microsoft.com/office/drawing/2014/main" id="{15B310A4-A9ED-4914-B660-AF92F79CB415}"/>
              </a:ext>
            </a:extLst>
          </p:cNvPr>
          <p:cNvCxnSpPr/>
          <p:nvPr/>
        </p:nvCxnSpPr>
        <p:spPr>
          <a:xfrm>
            <a:off x="457199" y="1647825"/>
            <a:ext cx="1068572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15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Abatacept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3 Trial: Additional Outcomes</a:t>
            </a:r>
          </a:p>
        </p:txBody>
      </p:sp>
      <p:sp>
        <p:nvSpPr>
          <p:cNvPr id="35" name="TextBox 168">
            <a:extLst>
              <a:ext uri="{FF2B5EF4-FFF2-40B4-BE49-F238E27FC236}">
                <a16:creationId xmlns:a16="http://schemas.microsoft.com/office/drawing/2014/main" id="{AC90EA7A-209F-9148-A71C-985FE069DE9B}"/>
              </a:ext>
            </a:extLst>
          </p:cNvPr>
          <p:cNvSpPr txBox="1">
            <a:spLocks noChangeArrowheads="1"/>
          </p:cNvSpPr>
          <p:nvPr/>
        </p:nvSpPr>
        <p:spPr bwMode="auto">
          <a:xfrm rot="16200000">
            <a:off x="3757547" y="3211505"/>
            <a:ext cx="1424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rPr>
              <a:t>Patients (%)</a:t>
            </a:r>
            <a:endPar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sym typeface="Symbol" pitchFamily="18" charset="2"/>
            </a:endParaRPr>
          </a:p>
        </p:txBody>
      </p:sp>
      <p:graphicFrame>
        <p:nvGraphicFramePr>
          <p:cNvPr id="36" name="Content Placeholder 3">
            <a:extLst>
              <a:ext uri="{FF2B5EF4-FFF2-40B4-BE49-F238E27FC236}">
                <a16:creationId xmlns:a16="http://schemas.microsoft.com/office/drawing/2014/main" id="{C2051167-6D08-0A48-A992-168E361E2454}"/>
              </a:ext>
            </a:extLst>
          </p:cNvPr>
          <p:cNvGraphicFramePr>
            <a:graphicFrameLocks/>
          </p:cNvGraphicFramePr>
          <p:nvPr/>
        </p:nvGraphicFramePr>
        <p:xfrm>
          <a:off x="4592225" y="2130526"/>
          <a:ext cx="3009252" cy="2814150"/>
        </p:xfrm>
        <a:graphic>
          <a:graphicData uri="http://schemas.openxmlformats.org/drawingml/2006/chart">
            <c:chart xmlns:c="http://schemas.openxmlformats.org/drawingml/2006/chart" xmlns:r="http://schemas.openxmlformats.org/officeDocument/2006/relationships" r:id="rId2"/>
          </a:graphicData>
        </a:graphic>
      </p:graphicFrame>
      <p:sp>
        <p:nvSpPr>
          <p:cNvPr id="37" name="正方形/長方形 1">
            <a:extLst>
              <a:ext uri="{FF2B5EF4-FFF2-40B4-BE49-F238E27FC236}">
                <a16:creationId xmlns:a16="http://schemas.microsoft.com/office/drawing/2014/main" id="{1F499E5B-C288-9C48-851F-31A79E569294}"/>
              </a:ext>
            </a:extLst>
          </p:cNvPr>
          <p:cNvSpPr>
            <a:spLocks noChangeArrowheads="1"/>
          </p:cNvSpPr>
          <p:nvPr/>
        </p:nvSpPr>
        <p:spPr bwMode="auto">
          <a:xfrm>
            <a:off x="4272274" y="1924929"/>
            <a:ext cx="358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rPr>
              <a:t>Complete resolution of enthesitis and dactylitis at Weeks 24 and 52</a:t>
            </a:r>
            <a:r>
              <a:rPr kumimoji="0" lang="en-US" altLang="ja-JP" sz="1600" b="1" i="0" u="none" strike="noStrike" kern="1200" cap="none" spc="0" normalizeH="0" baseline="30000" noProof="0" dirty="0">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rPr>
              <a:t>b</a:t>
            </a:r>
            <a:endParaRPr kumimoji="0" lang="ja-JP" altLang="en-US" sz="1600" b="1" i="0" u="none" strike="noStrike" kern="1200" cap="none" spc="0" normalizeH="0" baseline="30000" noProof="0" dirty="0">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endParaRPr>
          </a:p>
        </p:txBody>
      </p:sp>
      <p:sp>
        <p:nvSpPr>
          <p:cNvPr id="38" name="Left Bracket 37">
            <a:extLst>
              <a:ext uri="{FF2B5EF4-FFF2-40B4-BE49-F238E27FC236}">
                <a16:creationId xmlns:a16="http://schemas.microsoft.com/office/drawing/2014/main" id="{69B74925-E8BE-E84A-80BE-120EC87ADA53}"/>
              </a:ext>
            </a:extLst>
          </p:cNvPr>
          <p:cNvSpPr/>
          <p:nvPr/>
        </p:nvSpPr>
        <p:spPr>
          <a:xfrm rot="16200000">
            <a:off x="5528094" y="4282808"/>
            <a:ext cx="150320" cy="1188132"/>
          </a:xfrm>
          <a:prstGeom prst="leftBracket">
            <a:avLst/>
          </a:prstGeom>
          <a:ln>
            <a:solidFill>
              <a:srgbClr val="EC5E2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73327E5-CC1B-E34E-89CB-7E5BE99BECE6}"/>
              </a:ext>
            </a:extLst>
          </p:cNvPr>
          <p:cNvSpPr txBox="1"/>
          <p:nvPr/>
        </p:nvSpPr>
        <p:spPr>
          <a:xfrm>
            <a:off x="5324515" y="4817185"/>
            <a:ext cx="587506" cy="276999"/>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Week 24</a:t>
            </a:r>
          </a:p>
        </p:txBody>
      </p:sp>
      <p:sp>
        <p:nvSpPr>
          <p:cNvPr id="40" name="Left Bracket 39">
            <a:extLst>
              <a:ext uri="{FF2B5EF4-FFF2-40B4-BE49-F238E27FC236}">
                <a16:creationId xmlns:a16="http://schemas.microsoft.com/office/drawing/2014/main" id="{CD497D27-1B59-4640-8F1E-47059AF29D20}"/>
              </a:ext>
            </a:extLst>
          </p:cNvPr>
          <p:cNvSpPr/>
          <p:nvPr/>
        </p:nvSpPr>
        <p:spPr>
          <a:xfrm rot="16200000">
            <a:off x="6834283" y="4284159"/>
            <a:ext cx="150320" cy="1188132"/>
          </a:xfrm>
          <a:prstGeom prst="leftBracket">
            <a:avLst/>
          </a:prstGeom>
          <a:ln>
            <a:solidFill>
              <a:srgbClr val="EC5E2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F5DBE15-9FD2-934F-A665-CEF4C4FA0B93}"/>
              </a:ext>
            </a:extLst>
          </p:cNvPr>
          <p:cNvSpPr txBox="1"/>
          <p:nvPr/>
        </p:nvSpPr>
        <p:spPr>
          <a:xfrm>
            <a:off x="6630704" y="4818536"/>
            <a:ext cx="587506" cy="276999"/>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Week 52</a:t>
            </a:r>
          </a:p>
        </p:txBody>
      </p:sp>
      <p:grpSp>
        <p:nvGrpSpPr>
          <p:cNvPr id="3" name="Group 2">
            <a:extLst>
              <a:ext uri="{FF2B5EF4-FFF2-40B4-BE49-F238E27FC236}">
                <a16:creationId xmlns:a16="http://schemas.microsoft.com/office/drawing/2014/main" id="{0B4952C2-CC89-4899-89E2-94301B87F2E0}"/>
              </a:ext>
            </a:extLst>
          </p:cNvPr>
          <p:cNvGrpSpPr/>
          <p:nvPr/>
        </p:nvGrpSpPr>
        <p:grpSpPr>
          <a:xfrm>
            <a:off x="1331755" y="2018926"/>
            <a:ext cx="2239506" cy="2404260"/>
            <a:chOff x="1331755" y="2010217"/>
            <a:chExt cx="2239506" cy="2404260"/>
          </a:xfrm>
        </p:grpSpPr>
        <p:sp>
          <p:nvSpPr>
            <p:cNvPr id="43" name="TextBox 168">
              <a:extLst>
                <a:ext uri="{FF2B5EF4-FFF2-40B4-BE49-F238E27FC236}">
                  <a16:creationId xmlns:a16="http://schemas.microsoft.com/office/drawing/2014/main" id="{2B9192D2-F11E-6E47-825B-F23D21A5600A}"/>
                </a:ext>
              </a:extLst>
            </p:cNvPr>
            <p:cNvSpPr txBox="1">
              <a:spLocks noChangeArrowheads="1"/>
            </p:cNvSpPr>
            <p:nvPr/>
          </p:nvSpPr>
          <p:spPr bwMode="auto">
            <a:xfrm rot="16200000">
              <a:off x="817031" y="3175867"/>
              <a:ext cx="1337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rPr>
                <a:t>Responders (%)</a:t>
              </a:r>
              <a:endPar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sym typeface="Symbol" pitchFamily="18" charset="2"/>
              </a:endParaRPr>
            </a:p>
          </p:txBody>
        </p:sp>
        <p:graphicFrame>
          <p:nvGraphicFramePr>
            <p:cNvPr id="44" name="Content Placeholder 3">
              <a:extLst>
                <a:ext uri="{FF2B5EF4-FFF2-40B4-BE49-F238E27FC236}">
                  <a16:creationId xmlns:a16="http://schemas.microsoft.com/office/drawing/2014/main" id="{90050C64-9372-EB4E-B678-08A1792B9C9C}"/>
                </a:ext>
              </a:extLst>
            </p:cNvPr>
            <p:cNvGraphicFramePr>
              <a:graphicFrameLocks/>
            </p:cNvGraphicFramePr>
            <p:nvPr/>
          </p:nvGraphicFramePr>
          <p:xfrm>
            <a:off x="1751076" y="2010217"/>
            <a:ext cx="1820185" cy="2404260"/>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A87CE09E-D2BE-F748-A16D-80B5AE62B926}"/>
                </a:ext>
              </a:extLst>
            </p:cNvPr>
            <p:cNvSpPr txBox="1"/>
            <p:nvPr/>
          </p:nvSpPr>
          <p:spPr>
            <a:xfrm>
              <a:off x="2111413" y="2708612"/>
              <a:ext cx="8100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=0.097</a:t>
              </a:r>
            </a:p>
          </p:txBody>
        </p:sp>
      </p:grpSp>
      <p:sp>
        <p:nvSpPr>
          <p:cNvPr id="46" name="正方形/長方形 1">
            <a:extLst>
              <a:ext uri="{FF2B5EF4-FFF2-40B4-BE49-F238E27FC236}">
                <a16:creationId xmlns:a16="http://schemas.microsoft.com/office/drawing/2014/main" id="{243D16E6-D893-824F-8F42-2EE982240BD1}"/>
              </a:ext>
            </a:extLst>
          </p:cNvPr>
          <p:cNvSpPr>
            <a:spLocks noChangeArrowheads="1"/>
          </p:cNvSpPr>
          <p:nvPr/>
        </p:nvSpPr>
        <p:spPr bwMode="auto">
          <a:xfrm>
            <a:off x="1331755" y="1924929"/>
            <a:ext cx="22395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HAQ-DI </a:t>
            </a:r>
            <a:r>
              <a:rPr kumimoji="0" lang="en-US" altLang="ja-JP" sz="1400" b="1" i="0" u="none" strike="noStrike" kern="1200" cap="none" spc="0" normalizeH="0" baseline="0" noProof="0" dirty="0" err="1">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responders</a:t>
            </a:r>
            <a:r>
              <a:rPr kumimoji="0" lang="en-US" altLang="ja-JP" sz="1400" b="1" i="0" u="none" strike="noStrike" kern="1200" cap="none" spc="0" normalizeH="0" baseline="30000" noProof="0" dirty="0" err="1">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a</a:t>
            </a:r>
            <a:endParaRPr kumimoji="0" lang="ja-JP" altLang="en-US" sz="1400" b="1" i="0" u="none" strike="noStrike" kern="1200" cap="none" spc="0" normalizeH="0" baseline="3000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grpSp>
        <p:nvGrpSpPr>
          <p:cNvPr id="5" name="Group 4">
            <a:extLst>
              <a:ext uri="{FF2B5EF4-FFF2-40B4-BE49-F238E27FC236}">
                <a16:creationId xmlns:a16="http://schemas.microsoft.com/office/drawing/2014/main" id="{5F122A50-036C-4914-B046-5FD89A4E298B}"/>
              </a:ext>
            </a:extLst>
          </p:cNvPr>
          <p:cNvGrpSpPr/>
          <p:nvPr/>
        </p:nvGrpSpPr>
        <p:grpSpPr>
          <a:xfrm>
            <a:off x="8786694" y="1924929"/>
            <a:ext cx="2900209" cy="2678072"/>
            <a:chOff x="8786694" y="1924929"/>
            <a:chExt cx="2900209" cy="2678072"/>
          </a:xfrm>
        </p:grpSpPr>
        <p:sp>
          <p:nvSpPr>
            <p:cNvPr id="48" name="TextBox 168">
              <a:extLst>
                <a:ext uri="{FF2B5EF4-FFF2-40B4-BE49-F238E27FC236}">
                  <a16:creationId xmlns:a16="http://schemas.microsoft.com/office/drawing/2014/main" id="{4502A357-5492-194F-BA75-25E1BFCAF145}"/>
                </a:ext>
              </a:extLst>
            </p:cNvPr>
            <p:cNvSpPr txBox="1">
              <a:spLocks noChangeArrowheads="1"/>
            </p:cNvSpPr>
            <p:nvPr/>
          </p:nvSpPr>
          <p:spPr bwMode="auto">
            <a:xfrm rot="16200000">
              <a:off x="8271970" y="3167793"/>
              <a:ext cx="1337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rPr>
                <a:t>Responders (%)</a:t>
              </a:r>
              <a:endParaRPr kumimoji="0" lang="en-US" altLang="ja-JP" sz="14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34" charset="-128"/>
                <a:cs typeface="Calibri" panose="020F0502020204030204" pitchFamily="34" charset="0"/>
                <a:sym typeface="Symbol" pitchFamily="18" charset="2"/>
              </a:endParaRPr>
            </a:p>
          </p:txBody>
        </p:sp>
        <p:graphicFrame>
          <p:nvGraphicFramePr>
            <p:cNvPr id="49" name="Content Placeholder 3">
              <a:extLst>
                <a:ext uri="{FF2B5EF4-FFF2-40B4-BE49-F238E27FC236}">
                  <a16:creationId xmlns:a16="http://schemas.microsoft.com/office/drawing/2014/main" id="{2C57D5D1-C2E4-854B-8521-64F291A30DCF}"/>
                </a:ext>
              </a:extLst>
            </p:cNvPr>
            <p:cNvGraphicFramePr>
              <a:graphicFrameLocks/>
            </p:cNvGraphicFramePr>
            <p:nvPr/>
          </p:nvGraphicFramePr>
          <p:xfrm>
            <a:off x="8993917" y="2194764"/>
            <a:ext cx="2692986" cy="2408237"/>
          </p:xfrm>
          <a:graphic>
            <a:graphicData uri="http://schemas.openxmlformats.org/drawingml/2006/chart">
              <c:chart xmlns:c="http://schemas.openxmlformats.org/drawingml/2006/chart" xmlns:r="http://schemas.openxmlformats.org/officeDocument/2006/relationships" r:id="rId4"/>
            </a:graphicData>
          </a:graphic>
        </p:graphicFrame>
        <p:sp>
          <p:nvSpPr>
            <p:cNvPr id="50" name="正方形/長方形 1">
              <a:extLst>
                <a:ext uri="{FF2B5EF4-FFF2-40B4-BE49-F238E27FC236}">
                  <a16:creationId xmlns:a16="http://schemas.microsoft.com/office/drawing/2014/main" id="{8D215A52-B4C1-5744-B9E2-4C7402687153}"/>
                </a:ext>
              </a:extLst>
            </p:cNvPr>
            <p:cNvSpPr>
              <a:spLocks noChangeArrowheads="1"/>
            </p:cNvSpPr>
            <p:nvPr/>
          </p:nvSpPr>
          <p:spPr bwMode="auto">
            <a:xfrm>
              <a:off x="8786694" y="1924929"/>
              <a:ext cx="2534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PASI 75 responders at Wk 24</a:t>
              </a:r>
              <a:endParaRPr kumimoji="0" lang="ja-JP" altLang="en-US" sz="1400" b="1" i="0" u="none" strike="noStrike" kern="1200" cap="none" spc="0" normalizeH="0" baseline="3000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51" name="TextBox 50">
              <a:extLst>
                <a:ext uri="{FF2B5EF4-FFF2-40B4-BE49-F238E27FC236}">
                  <a16:creationId xmlns:a16="http://schemas.microsoft.com/office/drawing/2014/main" id="{3B2A3307-5CB3-3142-89DD-660E3DDDE9FD}"/>
                </a:ext>
              </a:extLst>
            </p:cNvPr>
            <p:cNvSpPr txBox="1"/>
            <p:nvPr/>
          </p:nvSpPr>
          <p:spPr>
            <a:xfrm>
              <a:off x="9393673" y="3803850"/>
              <a:ext cx="10472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   55</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220002A7-B581-8E41-A826-78ECE0EF9C6A}"/>
                </a:ext>
              </a:extLst>
            </p:cNvPr>
            <p:cNvSpPr txBox="1"/>
            <p:nvPr/>
          </p:nvSpPr>
          <p:spPr>
            <a:xfrm>
              <a:off x="10748173" y="3803850"/>
              <a:ext cx="3811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91</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3" name="Rectangle 52">
            <a:extLst>
              <a:ext uri="{FF2B5EF4-FFF2-40B4-BE49-F238E27FC236}">
                <a16:creationId xmlns:a16="http://schemas.microsoft.com/office/drawing/2014/main" id="{4DA88A90-F3EB-F040-AAB1-8D192B17390C}"/>
              </a:ext>
            </a:extLst>
          </p:cNvPr>
          <p:cNvSpPr/>
          <p:nvPr/>
        </p:nvSpPr>
        <p:spPr>
          <a:xfrm>
            <a:off x="134266" y="6004718"/>
            <a:ext cx="4984142" cy="461665"/>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err="1">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HAQ</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 response was defined as a score reduction of ≥0.35 from BL</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2</a:t>
            </a:r>
            <a:b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30000" noProof="0" dirty="0">
                <a:ln>
                  <a:noFill/>
                </a:ln>
                <a:solidFill>
                  <a:prstClr val="black"/>
                </a:solidFill>
                <a:effectLst/>
                <a:uLnTx/>
                <a:uFillTx/>
                <a:latin typeface="Calibri" panose="020F0502020204030204"/>
                <a:ea typeface="+mn-ea"/>
                <a:cs typeface="+mn-cs"/>
              </a:rPr>
              <a:t>b</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 patients with enthesitis/dactylitis at baseline</a:t>
            </a:r>
          </a:p>
        </p:txBody>
      </p:sp>
      <p:sp>
        <p:nvSpPr>
          <p:cNvPr id="54" name="Content Placeholder 2">
            <a:extLst>
              <a:ext uri="{FF2B5EF4-FFF2-40B4-BE49-F238E27FC236}">
                <a16:creationId xmlns:a16="http://schemas.microsoft.com/office/drawing/2014/main" id="{484775B2-5FB9-9342-9D30-FF6B6C4CE88F}"/>
              </a:ext>
            </a:extLst>
          </p:cNvPr>
          <p:cNvSpPr txBox="1">
            <a:spLocks/>
          </p:cNvSpPr>
          <p:nvPr/>
        </p:nvSpPr>
        <p:spPr>
          <a:xfrm>
            <a:off x="2735724" y="5250589"/>
            <a:ext cx="6720553" cy="470746"/>
          </a:xfrm>
          <a:prstGeom prst="rect">
            <a:avLst/>
          </a:prstGeom>
        </p:spPr>
        <p:txBody>
          <a:bodyPr vert="horz" lIns="91440" tIns="45720" rIns="91440" bIns="45720" rtlCol="0" anchor="ctr">
            <a:noAutofit/>
          </a:bodyPr>
          <a:lstStyle>
            <a:lvl1pPr marL="257175" indent="-257175" algn="l" defTabSz="6858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C00000"/>
              </a:buClr>
              <a:buFont typeface="Arial"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C00000"/>
              </a:buClr>
              <a:buFont typeface="Arial" pitchFamily="34" charset="0"/>
              <a:buChar char="•"/>
              <a:defRPr sz="135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C00000"/>
              </a:buClr>
              <a:buFont typeface="Arial" pitchFamily="34" charset="0"/>
              <a:buChar char="–"/>
              <a:defRPr sz="1200" kern="120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Clr>
                <a:srgbClr val="C00000"/>
              </a:buClr>
              <a:buFont typeface="Arial" pitchFamily="34" charset="0"/>
              <a:buChar char="»"/>
              <a:defRPr sz="12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
                <a:srgbClr val="C00000"/>
              </a:buClr>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No unexpected safety findings relative to RA experience</a:t>
            </a:r>
          </a:p>
        </p:txBody>
      </p:sp>
      <p:sp>
        <p:nvSpPr>
          <p:cNvPr id="55" name="TextBox 54">
            <a:extLst>
              <a:ext uri="{FF2B5EF4-FFF2-40B4-BE49-F238E27FC236}">
                <a16:creationId xmlns:a16="http://schemas.microsoft.com/office/drawing/2014/main" id="{8F5953E4-1EAE-FA48-8CC2-79655B61DCCC}"/>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2017;76: 1550-1558; </a:t>
            </a:r>
            <a:r>
              <a:rPr kumimoji="0" lang="en-US" sz="1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Mease</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J Rheum</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2011;38:2461-2465. </a:t>
            </a:r>
          </a:p>
        </p:txBody>
      </p:sp>
      <p:sp>
        <p:nvSpPr>
          <p:cNvPr id="29" name="TextBox 28">
            <a:extLst>
              <a:ext uri="{FF2B5EF4-FFF2-40B4-BE49-F238E27FC236}">
                <a16:creationId xmlns:a16="http://schemas.microsoft.com/office/drawing/2014/main" id="{A05D8E34-BF82-4438-8CFB-B3C2CCD9418C}"/>
              </a:ext>
            </a:extLst>
          </p:cNvPr>
          <p:cNvSpPr txBox="1"/>
          <p:nvPr/>
        </p:nvSpPr>
        <p:spPr>
          <a:xfrm>
            <a:off x="9972079" y="3803850"/>
            <a:ext cx="36833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51</a:t>
            </a:r>
          </a:p>
        </p:txBody>
      </p:sp>
      <p:sp>
        <p:nvSpPr>
          <p:cNvPr id="30" name="TextBox 29">
            <a:extLst>
              <a:ext uri="{FF2B5EF4-FFF2-40B4-BE49-F238E27FC236}">
                <a16:creationId xmlns:a16="http://schemas.microsoft.com/office/drawing/2014/main" id="{98B1964D-9567-42E3-B300-FC3CD819866F}"/>
              </a:ext>
            </a:extLst>
          </p:cNvPr>
          <p:cNvSpPr txBox="1"/>
          <p:nvPr/>
        </p:nvSpPr>
        <p:spPr>
          <a:xfrm>
            <a:off x="10840680" y="3803850"/>
            <a:ext cx="81009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97</a:t>
            </a:r>
          </a:p>
        </p:txBody>
      </p:sp>
    </p:spTree>
    <p:extLst>
      <p:ext uri="{BB962C8B-B14F-4D97-AF65-F5344CB8AC3E}">
        <p14:creationId xmlns:p14="http://schemas.microsoft.com/office/powerpoint/2010/main" val="2778199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Abatacept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3 Trial: Radiographic Responses</a:t>
            </a:r>
          </a:p>
        </p:txBody>
      </p:sp>
      <p:sp>
        <p:nvSpPr>
          <p:cNvPr id="6" name="TextBox 5">
            <a:extLst>
              <a:ext uri="{FF2B5EF4-FFF2-40B4-BE49-F238E27FC236}">
                <a16:creationId xmlns:a16="http://schemas.microsoft.com/office/drawing/2014/main" id="{22F95535-7080-7E4D-BCB7-E1CDCA436768}"/>
              </a:ext>
            </a:extLst>
          </p:cNvPr>
          <p:cNvSpPr txBox="1"/>
          <p:nvPr/>
        </p:nvSpPr>
        <p:spPr>
          <a:xfrm>
            <a:off x="52386" y="6518062"/>
            <a:ext cx="6720553"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Ann Rheum Dis</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2017;76: 1550-1558; </a:t>
            </a:r>
            <a:r>
              <a:rPr kumimoji="0" lang="en-US" sz="12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Mease</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J Rheum</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2011;38:2461-2465. </a:t>
            </a:r>
          </a:p>
        </p:txBody>
      </p:sp>
      <p:sp>
        <p:nvSpPr>
          <p:cNvPr id="53" name="Rectangle 52">
            <a:extLst>
              <a:ext uri="{FF2B5EF4-FFF2-40B4-BE49-F238E27FC236}">
                <a16:creationId xmlns:a16="http://schemas.microsoft.com/office/drawing/2014/main" id="{4DA88A90-F3EB-F040-AAB1-8D192B17390C}"/>
              </a:ext>
            </a:extLst>
          </p:cNvPr>
          <p:cNvSpPr/>
          <p:nvPr/>
        </p:nvSpPr>
        <p:spPr>
          <a:xfrm>
            <a:off x="134266" y="6004718"/>
            <a:ext cx="4984142" cy="461665"/>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err="1">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HAQ</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 response was defined as a score reduction of ≥0.35 from BL</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2</a:t>
            </a:r>
            <a:b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30000" noProof="0" dirty="0">
                <a:ln>
                  <a:noFill/>
                </a:ln>
                <a:solidFill>
                  <a:prstClr val="black"/>
                </a:solidFill>
                <a:effectLst/>
                <a:uLnTx/>
                <a:uFillTx/>
                <a:latin typeface="Calibri" panose="020F0502020204030204"/>
                <a:ea typeface="+mn-ea"/>
                <a:cs typeface="+mn-cs"/>
              </a:rPr>
              <a:t>b</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 patients with enthesitis/dactylitis at baseline</a:t>
            </a:r>
          </a:p>
        </p:txBody>
      </p:sp>
      <p:grpSp>
        <p:nvGrpSpPr>
          <p:cNvPr id="25" name="Group 24">
            <a:extLst>
              <a:ext uri="{FF2B5EF4-FFF2-40B4-BE49-F238E27FC236}">
                <a16:creationId xmlns:a16="http://schemas.microsoft.com/office/drawing/2014/main" id="{E6721A6B-C01B-F647-BA10-D0EF64D38CFE}"/>
              </a:ext>
            </a:extLst>
          </p:cNvPr>
          <p:cNvGrpSpPr/>
          <p:nvPr/>
        </p:nvGrpSpPr>
        <p:grpSpPr>
          <a:xfrm>
            <a:off x="3469388" y="1887987"/>
            <a:ext cx="4984142" cy="3620716"/>
            <a:chOff x="8104384" y="1401970"/>
            <a:chExt cx="4030728" cy="2438843"/>
          </a:xfrm>
        </p:grpSpPr>
        <p:sp>
          <p:nvSpPr>
            <p:cNvPr id="26" name="TextBox 168">
              <a:extLst>
                <a:ext uri="{FF2B5EF4-FFF2-40B4-BE49-F238E27FC236}">
                  <a16:creationId xmlns:a16="http://schemas.microsoft.com/office/drawing/2014/main" id="{4356185B-868A-EC4B-8B8F-DC5F9946A72B}"/>
                </a:ext>
              </a:extLst>
            </p:cNvPr>
            <p:cNvSpPr txBox="1">
              <a:spLocks noChangeArrowheads="1"/>
            </p:cNvSpPr>
            <p:nvPr/>
          </p:nvSpPr>
          <p:spPr bwMode="auto">
            <a:xfrm rot="16200000">
              <a:off x="7832680" y="2517430"/>
              <a:ext cx="2061221" cy="4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with </a:t>
              </a: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mSvdH</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b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score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from BL ≤0 (%</a:t>
              </a:r>
            </a:p>
          </p:txBody>
        </p:sp>
        <p:sp>
          <p:nvSpPr>
            <p:cNvPr id="27" name="正方形/長方形 1">
              <a:extLst>
                <a:ext uri="{FF2B5EF4-FFF2-40B4-BE49-F238E27FC236}">
                  <a16:creationId xmlns:a16="http://schemas.microsoft.com/office/drawing/2014/main" id="{CEAF3A64-690B-1045-A509-68C5F53EB711}"/>
                </a:ext>
              </a:extLst>
            </p:cNvPr>
            <p:cNvSpPr>
              <a:spLocks noChangeArrowheads="1"/>
            </p:cNvSpPr>
            <p:nvPr/>
          </p:nvSpPr>
          <p:spPr bwMode="auto">
            <a:xfrm>
              <a:off x="8104384" y="1401970"/>
              <a:ext cx="4030728" cy="22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Radiographic </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nonprogressors</a:t>
              </a:r>
              <a:endParaRPr kumimoji="0" lang="ja-JP" altLang="en-US" sz="1600" b="1" i="0" u="none" strike="noStrike" kern="1200" cap="none" spc="0" normalizeH="0" baseline="30000" noProof="0" dirty="0">
                <a:ln>
                  <a:noFill/>
                </a:ln>
                <a:solidFill>
                  <a:prstClr val="black"/>
                </a:solidFill>
                <a:effectLst/>
                <a:uLnTx/>
                <a:uFillTx/>
                <a:latin typeface="Calibri" panose="020F0502020204030204"/>
                <a:ea typeface="游ゴシック" panose="020B0400000000000000" pitchFamily="34" charset="-128"/>
                <a:cs typeface="Calibri" panose="020F0502020204030204" pitchFamily="34" charset="0"/>
              </a:endParaRPr>
            </a:p>
          </p:txBody>
        </p:sp>
        <p:graphicFrame>
          <p:nvGraphicFramePr>
            <p:cNvPr id="28" name="Content Placeholder 3">
              <a:extLst>
                <a:ext uri="{FF2B5EF4-FFF2-40B4-BE49-F238E27FC236}">
                  <a16:creationId xmlns:a16="http://schemas.microsoft.com/office/drawing/2014/main" id="{715CCDEC-0D0E-C347-8436-DC5179A8BC3B}"/>
                </a:ext>
              </a:extLst>
            </p:cNvPr>
            <p:cNvGraphicFramePr>
              <a:graphicFrameLocks/>
            </p:cNvGraphicFramePr>
            <p:nvPr/>
          </p:nvGraphicFramePr>
          <p:xfrm>
            <a:off x="9101783" y="1479793"/>
            <a:ext cx="1893127" cy="236102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D1A7D2C6-7392-DA42-9236-BD4140156DF5}"/>
                </a:ext>
              </a:extLst>
            </p:cNvPr>
            <p:cNvSpPr txBox="1"/>
            <p:nvPr/>
          </p:nvSpPr>
          <p:spPr>
            <a:xfrm>
              <a:off x="9738849" y="1964430"/>
              <a:ext cx="1080120" cy="18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=0.03</a:t>
              </a:r>
            </a:p>
          </p:txBody>
        </p:sp>
      </p:grpSp>
    </p:spTree>
    <p:extLst>
      <p:ext uri="{BB962C8B-B14F-4D97-AF65-F5344CB8AC3E}">
        <p14:creationId xmlns:p14="http://schemas.microsoft.com/office/powerpoint/2010/main" val="3783750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73F4930-5470-864E-8A4C-73F6C2991F90}"/>
              </a:ext>
            </a:extLst>
          </p:cNvPr>
          <p:cNvSpPr txBox="1"/>
          <p:nvPr/>
        </p:nvSpPr>
        <p:spPr>
          <a:xfrm>
            <a:off x="7505339" y="1799712"/>
            <a:ext cx="3689999" cy="338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Data pooled from PALACE 1–3 Week 24</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2" name="Content Placeholder 3">
            <a:extLst>
              <a:ext uri="{FF2B5EF4-FFF2-40B4-BE49-F238E27FC236}">
                <a16:creationId xmlns:a16="http://schemas.microsoft.com/office/drawing/2014/main" id="{F61A63FD-8D86-534C-9D76-96BFD200A320}"/>
              </a:ext>
            </a:extLst>
          </p:cNvPr>
          <p:cNvGraphicFramePr>
            <a:graphicFrameLocks/>
          </p:cNvGraphicFramePr>
          <p:nvPr/>
        </p:nvGraphicFramePr>
        <p:xfrm>
          <a:off x="7259862" y="1897285"/>
          <a:ext cx="3958738" cy="3268314"/>
        </p:xfrm>
        <a:graphic>
          <a:graphicData uri="http://schemas.openxmlformats.org/drawingml/2006/chart">
            <c:chart xmlns:c="http://schemas.openxmlformats.org/drawingml/2006/chart" xmlns:r="http://schemas.openxmlformats.org/officeDocument/2006/relationships" r:id="rId2"/>
          </a:graphicData>
        </a:graphic>
      </p:graphicFrame>
      <p:sp>
        <p:nvSpPr>
          <p:cNvPr id="53" name="TextBox 52">
            <a:extLst>
              <a:ext uri="{FF2B5EF4-FFF2-40B4-BE49-F238E27FC236}">
                <a16:creationId xmlns:a16="http://schemas.microsoft.com/office/drawing/2014/main" id="{B6360320-F927-1B4B-AF84-E95FF77C58ED}"/>
              </a:ext>
            </a:extLst>
          </p:cNvPr>
          <p:cNvSpPr txBox="1"/>
          <p:nvPr/>
        </p:nvSpPr>
        <p:spPr>
          <a:xfrm>
            <a:off x="8998436" y="4510752"/>
            <a:ext cx="15095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4" name="TextBox 53">
            <a:extLst>
              <a:ext uri="{FF2B5EF4-FFF2-40B4-BE49-F238E27FC236}">
                <a16:creationId xmlns:a16="http://schemas.microsoft.com/office/drawing/2014/main" id="{CFC64B8B-49AD-474B-A33E-4CEDB40C3CA9}"/>
              </a:ext>
            </a:extLst>
          </p:cNvPr>
          <p:cNvSpPr txBox="1"/>
          <p:nvPr/>
        </p:nvSpPr>
        <p:spPr>
          <a:xfrm>
            <a:off x="10632018" y="5005645"/>
            <a:ext cx="15095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5" name="TextBox 54">
            <a:extLst>
              <a:ext uri="{FF2B5EF4-FFF2-40B4-BE49-F238E27FC236}">
                <a16:creationId xmlns:a16="http://schemas.microsoft.com/office/drawing/2014/main" id="{BC19359A-34F2-9B4A-914A-B154F82492C1}"/>
              </a:ext>
            </a:extLst>
          </p:cNvPr>
          <p:cNvSpPr txBox="1"/>
          <p:nvPr/>
        </p:nvSpPr>
        <p:spPr>
          <a:xfrm>
            <a:off x="8106773" y="4772929"/>
            <a:ext cx="16948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=0.02  vs placebo,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=0.01 vs placebo.</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id="{EC6398E1-FFD1-DE4A-AA56-FAFF4D7ECCCA}"/>
              </a:ext>
            </a:extLst>
          </p:cNvPr>
          <p:cNvGrpSpPr/>
          <p:nvPr/>
        </p:nvGrpSpPr>
        <p:grpSpPr>
          <a:xfrm>
            <a:off x="432669" y="2031164"/>
            <a:ext cx="6124247" cy="3233444"/>
            <a:chOff x="934326" y="1226478"/>
            <a:chExt cx="7350416" cy="4296636"/>
          </a:xfrm>
        </p:grpSpPr>
        <p:grpSp>
          <p:nvGrpSpPr>
            <p:cNvPr id="9" name="Group 8">
              <a:extLst>
                <a:ext uri="{FF2B5EF4-FFF2-40B4-BE49-F238E27FC236}">
                  <a16:creationId xmlns:a16="http://schemas.microsoft.com/office/drawing/2014/main" id="{6C7C2889-4EF1-E349-9FB0-9FB25B763216}"/>
                </a:ext>
              </a:extLst>
            </p:cNvPr>
            <p:cNvGrpSpPr/>
            <p:nvPr/>
          </p:nvGrpSpPr>
          <p:grpSpPr>
            <a:xfrm>
              <a:off x="934326" y="1226478"/>
              <a:ext cx="7350416" cy="4296636"/>
              <a:chOff x="896226" y="1445896"/>
              <a:chExt cx="7350416" cy="4296636"/>
            </a:xfrm>
          </p:grpSpPr>
          <p:grpSp>
            <p:nvGrpSpPr>
              <p:cNvPr id="13" name="Group 12">
                <a:extLst>
                  <a:ext uri="{FF2B5EF4-FFF2-40B4-BE49-F238E27FC236}">
                    <a16:creationId xmlns:a16="http://schemas.microsoft.com/office/drawing/2014/main" id="{86A38EA1-1B7D-0D47-9C10-F446EB8A7E79}"/>
                  </a:ext>
                </a:extLst>
              </p:cNvPr>
              <p:cNvGrpSpPr/>
              <p:nvPr/>
            </p:nvGrpSpPr>
            <p:grpSpPr>
              <a:xfrm>
                <a:off x="896226" y="1445896"/>
                <a:ext cx="7350416" cy="4124682"/>
                <a:chOff x="896226" y="1654821"/>
                <a:chExt cx="7350416" cy="4124682"/>
              </a:xfrm>
            </p:grpSpPr>
            <p:grpSp>
              <p:nvGrpSpPr>
                <p:cNvPr id="17" name="Group 16">
                  <a:extLst>
                    <a:ext uri="{FF2B5EF4-FFF2-40B4-BE49-F238E27FC236}">
                      <a16:creationId xmlns:a16="http://schemas.microsoft.com/office/drawing/2014/main" id="{F950ECE2-9E2A-1B43-A280-46BA0399907A}"/>
                    </a:ext>
                  </a:extLst>
                </p:cNvPr>
                <p:cNvGrpSpPr/>
                <p:nvPr/>
              </p:nvGrpSpPr>
              <p:grpSpPr>
                <a:xfrm>
                  <a:off x="896226" y="1654821"/>
                  <a:ext cx="7350416" cy="4124682"/>
                  <a:chOff x="896226" y="1559571"/>
                  <a:chExt cx="7350416" cy="4124682"/>
                </a:xfrm>
              </p:grpSpPr>
              <p:graphicFrame>
                <p:nvGraphicFramePr>
                  <p:cNvPr id="24" name="Chart 23">
                    <a:extLst>
                      <a:ext uri="{FF2B5EF4-FFF2-40B4-BE49-F238E27FC236}">
                        <a16:creationId xmlns:a16="http://schemas.microsoft.com/office/drawing/2014/main" id="{2AE39FC1-B9EA-D04B-8DAB-AE5FBA7C5037}"/>
                      </a:ext>
                    </a:extLst>
                  </p:cNvPr>
                  <p:cNvGraphicFramePr/>
                  <p:nvPr/>
                </p:nvGraphicFramePr>
                <p:xfrm>
                  <a:off x="1409405" y="1559571"/>
                  <a:ext cx="6837237" cy="412468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4">
                    <a:extLst>
                      <a:ext uri="{FF2B5EF4-FFF2-40B4-BE49-F238E27FC236}">
                        <a16:creationId xmlns:a16="http://schemas.microsoft.com/office/drawing/2014/main" id="{EB2E8082-7558-D54C-8CF2-BBDCB37CDA3C}"/>
                      </a:ext>
                    </a:extLst>
                  </p:cNvPr>
                  <p:cNvSpPr txBox="1">
                    <a:spLocks noChangeArrowheads="1"/>
                  </p:cNvSpPr>
                  <p:nvPr/>
                </p:nvSpPr>
                <p:spPr bwMode="auto">
                  <a:xfrm rot="16200000">
                    <a:off x="-867466" y="3497367"/>
                    <a:ext cx="3896783" cy="369399"/>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Patients Achieving ACR Response (%)</a:t>
                    </a:r>
                  </a:p>
                </p:txBody>
              </p:sp>
            </p:grpSp>
            <p:sp>
              <p:nvSpPr>
                <p:cNvPr id="18" name="TextBox 17">
                  <a:extLst>
                    <a:ext uri="{FF2B5EF4-FFF2-40B4-BE49-F238E27FC236}">
                      <a16:creationId xmlns:a16="http://schemas.microsoft.com/office/drawing/2014/main" id="{8F435235-DACF-424A-A860-75D656477EC9}"/>
                    </a:ext>
                  </a:extLst>
                </p:cNvPr>
                <p:cNvSpPr txBox="1"/>
                <p:nvPr/>
              </p:nvSpPr>
              <p:spPr>
                <a:xfrm>
                  <a:off x="3347886" y="2220990"/>
                  <a:ext cx="228601"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TextBox 18">
                  <a:extLst>
                    <a:ext uri="{FF2B5EF4-FFF2-40B4-BE49-F238E27FC236}">
                      <a16:creationId xmlns:a16="http://schemas.microsoft.com/office/drawing/2014/main" id="{7F33FAD3-7E3E-E447-81FE-F35D7E15CB12}"/>
                    </a:ext>
                  </a:extLst>
                </p:cNvPr>
                <p:cNvSpPr txBox="1"/>
                <p:nvPr/>
              </p:nvSpPr>
              <p:spPr>
                <a:xfrm flipH="1">
                  <a:off x="4999906" y="2315247"/>
                  <a:ext cx="189575"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TextBox 19">
                  <a:extLst>
                    <a:ext uri="{FF2B5EF4-FFF2-40B4-BE49-F238E27FC236}">
                      <a16:creationId xmlns:a16="http://schemas.microsoft.com/office/drawing/2014/main" id="{472D8EF6-94A1-7D4E-8C76-D016E6DDA09A}"/>
                    </a:ext>
                  </a:extLst>
                </p:cNvPr>
                <p:cNvSpPr txBox="1"/>
                <p:nvPr/>
              </p:nvSpPr>
              <p:spPr>
                <a:xfrm>
                  <a:off x="7062891" y="3004574"/>
                  <a:ext cx="228601"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1" name="TextBox 20">
                  <a:extLst>
                    <a:ext uri="{FF2B5EF4-FFF2-40B4-BE49-F238E27FC236}">
                      <a16:creationId xmlns:a16="http://schemas.microsoft.com/office/drawing/2014/main" id="{3C60691C-4B69-034D-908D-021169F2FED6}"/>
                    </a:ext>
                  </a:extLst>
                </p:cNvPr>
                <p:cNvSpPr txBox="1"/>
                <p:nvPr/>
              </p:nvSpPr>
              <p:spPr>
                <a:xfrm>
                  <a:off x="7477335" y="2022095"/>
                  <a:ext cx="259677" cy="347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2" name="TextBox 21">
                  <a:extLst>
                    <a:ext uri="{FF2B5EF4-FFF2-40B4-BE49-F238E27FC236}">
                      <a16:creationId xmlns:a16="http://schemas.microsoft.com/office/drawing/2014/main" id="{25874F23-E4A2-A34B-9BAE-2425AC711B56}"/>
                    </a:ext>
                  </a:extLst>
                </p:cNvPr>
                <p:cNvSpPr txBox="1"/>
                <p:nvPr/>
              </p:nvSpPr>
              <p:spPr>
                <a:xfrm>
                  <a:off x="2910576" y="2881301"/>
                  <a:ext cx="171451"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 name="TextBox 22">
                  <a:extLst>
                    <a:ext uri="{FF2B5EF4-FFF2-40B4-BE49-F238E27FC236}">
                      <a16:creationId xmlns:a16="http://schemas.microsoft.com/office/drawing/2014/main" id="{62DE101E-7A91-FF44-8805-77FFBF9B2CEC}"/>
                    </a:ext>
                  </a:extLst>
                </p:cNvPr>
                <p:cNvSpPr txBox="1"/>
                <p:nvPr/>
              </p:nvSpPr>
              <p:spPr>
                <a:xfrm>
                  <a:off x="5441413" y="2663063"/>
                  <a:ext cx="228601"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4" name="TextBox 13">
                <a:extLst>
                  <a:ext uri="{FF2B5EF4-FFF2-40B4-BE49-F238E27FC236}">
                    <a16:creationId xmlns:a16="http://schemas.microsoft.com/office/drawing/2014/main" id="{7CF4816B-1D3A-8E48-BDBE-14301539C848}"/>
                  </a:ext>
                </a:extLst>
              </p:cNvPr>
              <p:cNvSpPr txBox="1"/>
              <p:nvPr/>
            </p:nvSpPr>
            <p:spPr>
              <a:xfrm>
                <a:off x="2282099" y="5394902"/>
                <a:ext cx="1387261"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PALACE 1</a:t>
                </a:r>
              </a:p>
            </p:txBody>
          </p:sp>
          <p:sp>
            <p:nvSpPr>
              <p:cNvPr id="15" name="TextBox 14">
                <a:extLst>
                  <a:ext uri="{FF2B5EF4-FFF2-40B4-BE49-F238E27FC236}">
                    <a16:creationId xmlns:a16="http://schemas.microsoft.com/office/drawing/2014/main" id="{B9C69434-DA1E-E849-8617-76A1F9646E6D}"/>
                  </a:ext>
                </a:extLst>
              </p:cNvPr>
              <p:cNvSpPr txBox="1"/>
              <p:nvPr/>
            </p:nvSpPr>
            <p:spPr>
              <a:xfrm>
                <a:off x="4382001" y="5392924"/>
                <a:ext cx="1387261"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PALACE 2</a:t>
                </a:r>
              </a:p>
            </p:txBody>
          </p:sp>
          <p:sp>
            <p:nvSpPr>
              <p:cNvPr id="16" name="TextBox 15">
                <a:extLst>
                  <a:ext uri="{FF2B5EF4-FFF2-40B4-BE49-F238E27FC236}">
                    <a16:creationId xmlns:a16="http://schemas.microsoft.com/office/drawing/2014/main" id="{59595270-BE8F-364C-BFA3-75F7753A7C07}"/>
                  </a:ext>
                </a:extLst>
              </p:cNvPr>
              <p:cNvSpPr txBox="1"/>
              <p:nvPr/>
            </p:nvSpPr>
            <p:spPr>
              <a:xfrm>
                <a:off x="6481904" y="5390949"/>
                <a:ext cx="1387262" cy="347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PALACE 3</a:t>
                </a:r>
              </a:p>
            </p:txBody>
          </p:sp>
        </p:grpSp>
        <p:sp>
          <p:nvSpPr>
            <p:cNvPr id="12" name="TextBox 11">
              <a:extLst>
                <a:ext uri="{FF2B5EF4-FFF2-40B4-BE49-F238E27FC236}">
                  <a16:creationId xmlns:a16="http://schemas.microsoft.com/office/drawing/2014/main" id="{6A302BAE-488C-0D40-9BB9-9EB83FF6534C}"/>
                </a:ext>
              </a:extLst>
            </p:cNvPr>
            <p:cNvSpPr txBox="1"/>
            <p:nvPr/>
          </p:nvSpPr>
          <p:spPr>
            <a:xfrm>
              <a:off x="1760898" y="4878998"/>
              <a:ext cx="487272" cy="5391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FFFFFF"/>
                  </a:solidFill>
                  <a:effectLst/>
                  <a:uLnTx/>
                  <a:uFillTx/>
                  <a:latin typeface="Calibri" panose="020F0502020204030204"/>
                  <a:ea typeface="+mn-ea"/>
                  <a:cs typeface="+mn-cs"/>
                </a:rPr>
                <a:t>n=</a:t>
              </a:r>
            </a:p>
          </p:txBody>
        </p:sp>
      </p:grpSp>
      <p:sp>
        <p:nvSpPr>
          <p:cNvPr id="6" name="Rectangle 5">
            <a:extLst>
              <a:ext uri="{FF2B5EF4-FFF2-40B4-BE49-F238E27FC236}">
                <a16:creationId xmlns:a16="http://schemas.microsoft.com/office/drawing/2014/main" id="{12E69C66-A1AA-4740-BA5E-C451F75310E8}"/>
              </a:ext>
            </a:extLst>
          </p:cNvPr>
          <p:cNvSpPr/>
          <p:nvPr/>
        </p:nvSpPr>
        <p:spPr>
          <a:xfrm>
            <a:off x="1288204" y="1791762"/>
            <a:ext cx="519968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Per-Protocol Population, NRI</a:t>
            </a: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Apremilast in Active 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Effects on ACR Response, Enthesitis, and Dactylitis</a:t>
            </a:r>
          </a:p>
        </p:txBody>
      </p:sp>
      <p:sp>
        <p:nvSpPr>
          <p:cNvPr id="11" name="TextBox 10">
            <a:extLst>
              <a:ext uri="{FF2B5EF4-FFF2-40B4-BE49-F238E27FC236}">
                <a16:creationId xmlns:a16="http://schemas.microsoft.com/office/drawing/2014/main" id="{050980E1-B840-DF4B-8F10-BB41715C9842}"/>
              </a:ext>
            </a:extLst>
          </p:cNvPr>
          <p:cNvSpPr txBox="1"/>
          <p:nvPr/>
        </p:nvSpPr>
        <p:spPr>
          <a:xfrm>
            <a:off x="54145" y="6514254"/>
            <a:ext cx="8577417"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Gladman DD, et al. ACR 2013, San Diego, #816. </a:t>
            </a:r>
          </a:p>
        </p:txBody>
      </p:sp>
      <p:sp>
        <p:nvSpPr>
          <p:cNvPr id="31" name="TextBox 30">
            <a:extLst>
              <a:ext uri="{FF2B5EF4-FFF2-40B4-BE49-F238E27FC236}">
                <a16:creationId xmlns:a16="http://schemas.microsoft.com/office/drawing/2014/main" id="{99F2D396-239B-C947-8952-013D320BFA0E}"/>
              </a:ext>
            </a:extLst>
          </p:cNvPr>
          <p:cNvSpPr txBox="1"/>
          <p:nvPr/>
        </p:nvSpPr>
        <p:spPr>
          <a:xfrm>
            <a:off x="1288204" y="2306786"/>
            <a:ext cx="833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P</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&lt;0.05</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530D5FA-F38E-4CA9-8603-D76CC4A99E14}"/>
              </a:ext>
            </a:extLst>
          </p:cNvPr>
          <p:cNvGrpSpPr/>
          <p:nvPr/>
        </p:nvGrpSpPr>
        <p:grpSpPr>
          <a:xfrm>
            <a:off x="1249497" y="5529950"/>
            <a:ext cx="4298583" cy="246221"/>
            <a:chOff x="1249497" y="5529950"/>
            <a:chExt cx="4298583" cy="246221"/>
          </a:xfrm>
        </p:grpSpPr>
        <p:sp>
          <p:nvSpPr>
            <p:cNvPr id="43" name="TextBox 42">
              <a:extLst>
                <a:ext uri="{FF2B5EF4-FFF2-40B4-BE49-F238E27FC236}">
                  <a16:creationId xmlns:a16="http://schemas.microsoft.com/office/drawing/2014/main" id="{24477157-F162-4E79-8D86-8F4982B0A33A}"/>
                </a:ext>
              </a:extLst>
            </p:cNvPr>
            <p:cNvSpPr txBox="1"/>
            <p:nvPr/>
          </p:nvSpPr>
          <p:spPr>
            <a:xfrm>
              <a:off x="1341840" y="5529950"/>
              <a:ext cx="42062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Placebo</a:t>
              </a: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Apremilast</a:t>
              </a: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20 mg BID	Apremilast 30 mg BID</a:t>
              </a:r>
            </a:p>
          </p:txBody>
        </p:sp>
        <p:sp>
          <p:nvSpPr>
            <p:cNvPr id="56" name="Rectangle 55">
              <a:extLst>
                <a:ext uri="{FF2B5EF4-FFF2-40B4-BE49-F238E27FC236}">
                  <a16:creationId xmlns:a16="http://schemas.microsoft.com/office/drawing/2014/main" id="{7F1D1299-3EBD-475D-9BB7-E3542A18619F}"/>
                </a:ext>
              </a:extLst>
            </p:cNvPr>
            <p:cNvSpPr>
              <a:spLocks/>
            </p:cNvSpPr>
            <p:nvPr/>
          </p:nvSpPr>
          <p:spPr bwMode="auto">
            <a:xfrm>
              <a:off x="1249497" y="5582880"/>
              <a:ext cx="137160" cy="137160"/>
            </a:xfrm>
            <a:prstGeom prst="rect">
              <a:avLst/>
            </a:prstGeom>
            <a:solidFill>
              <a:schemeClr val="bg1">
                <a:lumMod val="50000"/>
              </a:schemeClr>
            </a:solidFill>
            <a:ln w="3175" cap="flat" cmpd="sng" algn="ctr">
              <a:solidFill>
                <a:schemeClr val="tx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ＭＳ Ｐゴシック" charset="-128"/>
                <a:cs typeface="+mn-cs"/>
              </a:endParaRPr>
            </a:p>
          </p:txBody>
        </p:sp>
        <p:sp>
          <p:nvSpPr>
            <p:cNvPr id="57" name="Rectangle 56">
              <a:extLst>
                <a:ext uri="{FF2B5EF4-FFF2-40B4-BE49-F238E27FC236}">
                  <a16:creationId xmlns:a16="http://schemas.microsoft.com/office/drawing/2014/main" id="{CF1173D4-1682-4EBA-AD4B-2874979B88FC}"/>
                </a:ext>
              </a:extLst>
            </p:cNvPr>
            <p:cNvSpPr>
              <a:spLocks/>
            </p:cNvSpPr>
            <p:nvPr/>
          </p:nvSpPr>
          <p:spPr bwMode="auto">
            <a:xfrm>
              <a:off x="3976587" y="5582880"/>
              <a:ext cx="137160" cy="137160"/>
            </a:xfrm>
            <a:prstGeom prst="rect">
              <a:avLst/>
            </a:prstGeom>
            <a:solidFill>
              <a:srgbClr val="CC66FF"/>
            </a:solidFill>
            <a:ln w="3175" cap="flat" cmpd="sng" algn="ctr">
              <a:solidFill>
                <a:schemeClr val="tx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ＭＳ Ｐゴシック" charset="-128"/>
                <a:cs typeface="+mn-cs"/>
              </a:endParaRPr>
            </a:p>
          </p:txBody>
        </p:sp>
        <p:sp>
          <p:nvSpPr>
            <p:cNvPr id="58" name="Rectangle 57">
              <a:extLst>
                <a:ext uri="{FF2B5EF4-FFF2-40B4-BE49-F238E27FC236}">
                  <a16:creationId xmlns:a16="http://schemas.microsoft.com/office/drawing/2014/main" id="{89356ED3-70B1-41DB-B0DB-3808EC0A6FFC}"/>
                </a:ext>
              </a:extLst>
            </p:cNvPr>
            <p:cNvSpPr>
              <a:spLocks/>
            </p:cNvSpPr>
            <p:nvPr/>
          </p:nvSpPr>
          <p:spPr bwMode="auto">
            <a:xfrm>
              <a:off x="2161513" y="5582880"/>
              <a:ext cx="137160" cy="137160"/>
            </a:xfrm>
            <a:prstGeom prst="rect">
              <a:avLst/>
            </a:prstGeom>
            <a:solidFill>
              <a:srgbClr val="FF99FF"/>
            </a:solidFill>
            <a:ln w="3175" cap="flat" cmpd="sng" algn="ctr">
              <a:solidFill>
                <a:schemeClr val="tx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ＭＳ Ｐゴシック" charset="-128"/>
                <a:cs typeface="+mn-cs"/>
              </a:endParaRPr>
            </a:p>
          </p:txBody>
        </p:sp>
      </p:grpSp>
      <p:sp>
        <p:nvSpPr>
          <p:cNvPr id="59" name="TextBox 58">
            <a:extLst>
              <a:ext uri="{FF2B5EF4-FFF2-40B4-BE49-F238E27FC236}">
                <a16:creationId xmlns:a16="http://schemas.microsoft.com/office/drawing/2014/main" id="{628CF499-8CBD-4783-82C5-82645A5F074B}"/>
              </a:ext>
            </a:extLst>
          </p:cNvPr>
          <p:cNvSpPr txBox="1"/>
          <p:nvPr/>
        </p:nvSpPr>
        <p:spPr>
          <a:xfrm>
            <a:off x="8229414" y="2649004"/>
            <a:ext cx="3600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302</a:t>
            </a:r>
          </a:p>
        </p:txBody>
      </p:sp>
      <p:sp>
        <p:nvSpPr>
          <p:cNvPr id="60" name="TextBox 59">
            <a:extLst>
              <a:ext uri="{FF2B5EF4-FFF2-40B4-BE49-F238E27FC236}">
                <a16:creationId xmlns:a16="http://schemas.microsoft.com/office/drawing/2014/main" id="{7828E85F-F072-4ACE-BF14-053BAEC7DFCD}"/>
              </a:ext>
            </a:extLst>
          </p:cNvPr>
          <p:cNvSpPr txBox="1"/>
          <p:nvPr/>
        </p:nvSpPr>
        <p:spPr>
          <a:xfrm>
            <a:off x="8573550" y="2649004"/>
            <a:ext cx="3600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297</a:t>
            </a:r>
          </a:p>
        </p:txBody>
      </p:sp>
      <p:sp>
        <p:nvSpPr>
          <p:cNvPr id="61" name="TextBox 60">
            <a:extLst>
              <a:ext uri="{FF2B5EF4-FFF2-40B4-BE49-F238E27FC236}">
                <a16:creationId xmlns:a16="http://schemas.microsoft.com/office/drawing/2014/main" id="{32E53AEC-DF32-48B5-8E6B-14FF60BB7D47}"/>
              </a:ext>
            </a:extLst>
          </p:cNvPr>
          <p:cNvSpPr txBox="1"/>
          <p:nvPr/>
        </p:nvSpPr>
        <p:spPr>
          <a:xfrm>
            <a:off x="8881302" y="2649004"/>
            <a:ext cx="3600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310</a:t>
            </a:r>
          </a:p>
        </p:txBody>
      </p:sp>
      <p:sp>
        <p:nvSpPr>
          <p:cNvPr id="62" name="TextBox 61">
            <a:extLst>
              <a:ext uri="{FF2B5EF4-FFF2-40B4-BE49-F238E27FC236}">
                <a16:creationId xmlns:a16="http://schemas.microsoft.com/office/drawing/2014/main" id="{1D95646D-B2F1-4013-8600-701307E8D36A}"/>
              </a:ext>
            </a:extLst>
          </p:cNvPr>
          <p:cNvSpPr txBox="1"/>
          <p:nvPr/>
        </p:nvSpPr>
        <p:spPr>
          <a:xfrm>
            <a:off x="9880326" y="2649004"/>
            <a:ext cx="3600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193</a:t>
            </a:r>
          </a:p>
        </p:txBody>
      </p:sp>
      <p:sp>
        <p:nvSpPr>
          <p:cNvPr id="63" name="TextBox 62">
            <a:extLst>
              <a:ext uri="{FF2B5EF4-FFF2-40B4-BE49-F238E27FC236}">
                <a16:creationId xmlns:a16="http://schemas.microsoft.com/office/drawing/2014/main" id="{2582FBAC-2B0B-4944-B9CD-E941BFC6E1E9}"/>
              </a:ext>
            </a:extLst>
          </p:cNvPr>
          <p:cNvSpPr txBox="1"/>
          <p:nvPr/>
        </p:nvSpPr>
        <p:spPr>
          <a:xfrm>
            <a:off x="10197573" y="2649004"/>
            <a:ext cx="3600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201</a:t>
            </a:r>
          </a:p>
        </p:txBody>
      </p:sp>
      <p:sp>
        <p:nvSpPr>
          <p:cNvPr id="64" name="TextBox 63">
            <a:extLst>
              <a:ext uri="{FF2B5EF4-FFF2-40B4-BE49-F238E27FC236}">
                <a16:creationId xmlns:a16="http://schemas.microsoft.com/office/drawing/2014/main" id="{0F1FEB86-0E54-4CC9-A771-4358145E0BA0}"/>
              </a:ext>
            </a:extLst>
          </p:cNvPr>
          <p:cNvSpPr txBox="1"/>
          <p:nvPr/>
        </p:nvSpPr>
        <p:spPr>
          <a:xfrm>
            <a:off x="10516323" y="2649004"/>
            <a:ext cx="3600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210</a:t>
            </a:r>
          </a:p>
        </p:txBody>
      </p:sp>
    </p:spTree>
    <p:extLst>
      <p:ext uri="{BB962C8B-B14F-4D97-AF65-F5344CB8AC3E}">
        <p14:creationId xmlns:p14="http://schemas.microsoft.com/office/powerpoint/2010/main" val="21296474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Apremilast in Active 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Efficacy on Psoriasis Skin Lesions</a:t>
            </a:r>
          </a:p>
        </p:txBody>
      </p:sp>
      <p:sp>
        <p:nvSpPr>
          <p:cNvPr id="11" name="TextBox 10">
            <a:extLst>
              <a:ext uri="{FF2B5EF4-FFF2-40B4-BE49-F238E27FC236}">
                <a16:creationId xmlns:a16="http://schemas.microsoft.com/office/drawing/2014/main" id="{050980E1-B840-DF4B-8F10-BB41715C9842}"/>
              </a:ext>
            </a:extLst>
          </p:cNvPr>
          <p:cNvSpPr txBox="1"/>
          <p:nvPr/>
        </p:nvSpPr>
        <p:spPr>
          <a:xfrm>
            <a:off x="54145" y="6524887"/>
            <a:ext cx="8577417"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Papp K, et al. Presented at ESDR 2011, Barcelona. </a:t>
            </a:r>
          </a:p>
        </p:txBody>
      </p:sp>
      <p:sp>
        <p:nvSpPr>
          <p:cNvPr id="43" name="Text Box 5">
            <a:extLst>
              <a:ext uri="{FF2B5EF4-FFF2-40B4-BE49-F238E27FC236}">
                <a16:creationId xmlns:a16="http://schemas.microsoft.com/office/drawing/2014/main" id="{2A812FA0-F0A7-8B4B-B294-49618A02689B}"/>
              </a:ext>
            </a:extLst>
          </p:cNvPr>
          <p:cNvSpPr txBox="1">
            <a:spLocks noChangeArrowheads="1"/>
          </p:cNvSpPr>
          <p:nvPr/>
        </p:nvSpPr>
        <p:spPr bwMode="auto">
          <a:xfrm>
            <a:off x="156833" y="6013521"/>
            <a:ext cx="2033121" cy="461665"/>
          </a:xfrm>
          <a:prstGeom prst="rect">
            <a:avLst/>
          </a:prstGeom>
          <a:noFill/>
          <a:ln>
            <a:noFill/>
          </a:ln>
          <a:effectLst/>
        </p:spPr>
        <p:txBody>
          <a:bodyPr wrap="none" anchor="b">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&lt;0.001 vs 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Oral administration; Phase 2b</a:t>
            </a:r>
          </a:p>
        </p:txBody>
      </p:sp>
      <p:graphicFrame>
        <p:nvGraphicFramePr>
          <p:cNvPr id="2" name="Chart 9">
            <a:extLst>
              <a:ext uri="{FF2B5EF4-FFF2-40B4-BE49-F238E27FC236}">
                <a16:creationId xmlns:a16="http://schemas.microsoft.com/office/drawing/2014/main" id="{F6103C59-F5C1-E449-8FA7-64D16B802082}"/>
              </a:ext>
            </a:extLst>
          </p:cNvPr>
          <p:cNvGraphicFramePr>
            <a:graphicFrameLocks/>
          </p:cNvGraphicFramePr>
          <p:nvPr/>
        </p:nvGraphicFramePr>
        <p:xfrm>
          <a:off x="2463444" y="1971939"/>
          <a:ext cx="6599238" cy="2635647"/>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12">
            <a:extLst>
              <a:ext uri="{FF2B5EF4-FFF2-40B4-BE49-F238E27FC236}">
                <a16:creationId xmlns:a16="http://schemas.microsoft.com/office/drawing/2014/main" id="{1D0AA52D-7D92-5843-A9FB-D497FDD753DE}"/>
              </a:ext>
            </a:extLst>
          </p:cNvPr>
          <p:cNvSpPr txBox="1">
            <a:spLocks noChangeArrowheads="1"/>
          </p:cNvSpPr>
          <p:nvPr/>
        </p:nvSpPr>
        <p:spPr bwMode="auto">
          <a:xfrm>
            <a:off x="5097504" y="4835789"/>
            <a:ext cx="2114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Treatment</a:t>
            </a:r>
          </a:p>
        </p:txBody>
      </p:sp>
      <p:sp>
        <p:nvSpPr>
          <p:cNvPr id="58" name="TextBox 129">
            <a:extLst>
              <a:ext uri="{FF2B5EF4-FFF2-40B4-BE49-F238E27FC236}">
                <a16:creationId xmlns:a16="http://schemas.microsoft.com/office/drawing/2014/main" id="{BFBEA755-12C8-4A4D-8BC6-DF74FED60A1D}"/>
              </a:ext>
            </a:extLst>
          </p:cNvPr>
          <p:cNvSpPr txBox="1">
            <a:spLocks noChangeArrowheads="1"/>
          </p:cNvSpPr>
          <p:nvPr/>
        </p:nvSpPr>
        <p:spPr bwMode="auto">
          <a:xfrm>
            <a:off x="3191692" y="1632335"/>
            <a:ext cx="5808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PASI 75 at Week 16</a:t>
            </a:r>
          </a:p>
        </p:txBody>
      </p:sp>
      <p:sp>
        <p:nvSpPr>
          <p:cNvPr id="59" name="TextBox 12">
            <a:extLst>
              <a:ext uri="{FF2B5EF4-FFF2-40B4-BE49-F238E27FC236}">
                <a16:creationId xmlns:a16="http://schemas.microsoft.com/office/drawing/2014/main" id="{C2F312BD-AC44-6549-B5F8-CBD9E14F9CD0}"/>
              </a:ext>
            </a:extLst>
          </p:cNvPr>
          <p:cNvSpPr txBox="1">
            <a:spLocks noChangeArrowheads="1"/>
          </p:cNvSpPr>
          <p:nvPr/>
        </p:nvSpPr>
        <p:spPr bwMode="auto">
          <a:xfrm>
            <a:off x="3587725" y="4463391"/>
            <a:ext cx="932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(n=88)</a:t>
            </a:r>
          </a:p>
        </p:txBody>
      </p:sp>
      <p:sp>
        <p:nvSpPr>
          <p:cNvPr id="60" name="TextBox 12">
            <a:extLst>
              <a:ext uri="{FF2B5EF4-FFF2-40B4-BE49-F238E27FC236}">
                <a16:creationId xmlns:a16="http://schemas.microsoft.com/office/drawing/2014/main" id="{0A9BC0DF-D53D-2146-9CA3-BDB17AE7A608}"/>
              </a:ext>
            </a:extLst>
          </p:cNvPr>
          <p:cNvSpPr txBox="1">
            <a:spLocks noChangeArrowheads="1"/>
          </p:cNvSpPr>
          <p:nvPr/>
        </p:nvSpPr>
        <p:spPr bwMode="auto">
          <a:xfrm>
            <a:off x="4974888" y="4463391"/>
            <a:ext cx="9322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(n=89)</a:t>
            </a:r>
          </a:p>
        </p:txBody>
      </p:sp>
      <p:sp>
        <p:nvSpPr>
          <p:cNvPr id="61" name="TextBox 12">
            <a:extLst>
              <a:ext uri="{FF2B5EF4-FFF2-40B4-BE49-F238E27FC236}">
                <a16:creationId xmlns:a16="http://schemas.microsoft.com/office/drawing/2014/main" id="{5EE4D5A3-066F-9F4E-8CC4-E2447706325A}"/>
              </a:ext>
            </a:extLst>
          </p:cNvPr>
          <p:cNvSpPr txBox="1">
            <a:spLocks noChangeArrowheads="1"/>
          </p:cNvSpPr>
          <p:nvPr/>
        </p:nvSpPr>
        <p:spPr bwMode="auto">
          <a:xfrm>
            <a:off x="6407192" y="4463391"/>
            <a:ext cx="933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(n=87)</a:t>
            </a:r>
          </a:p>
        </p:txBody>
      </p:sp>
      <p:sp>
        <p:nvSpPr>
          <p:cNvPr id="62" name="TextBox 12">
            <a:extLst>
              <a:ext uri="{FF2B5EF4-FFF2-40B4-BE49-F238E27FC236}">
                <a16:creationId xmlns:a16="http://schemas.microsoft.com/office/drawing/2014/main" id="{7EC30000-B60D-E046-8540-4EA57CB2F6FB}"/>
              </a:ext>
            </a:extLst>
          </p:cNvPr>
          <p:cNvSpPr txBox="1">
            <a:spLocks noChangeArrowheads="1"/>
          </p:cNvSpPr>
          <p:nvPr/>
        </p:nvSpPr>
        <p:spPr bwMode="auto">
          <a:xfrm>
            <a:off x="7834769" y="4463391"/>
            <a:ext cx="9322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(n=88)</a:t>
            </a:r>
          </a:p>
        </p:txBody>
      </p:sp>
      <p:sp>
        <p:nvSpPr>
          <p:cNvPr id="14" name="Text Box 5">
            <a:extLst>
              <a:ext uri="{FF2B5EF4-FFF2-40B4-BE49-F238E27FC236}">
                <a16:creationId xmlns:a16="http://schemas.microsoft.com/office/drawing/2014/main" id="{C994009B-B4FD-4D31-83CC-9B7FF0B2C295}"/>
              </a:ext>
            </a:extLst>
          </p:cNvPr>
          <p:cNvSpPr txBox="1">
            <a:spLocks noChangeArrowheads="1"/>
          </p:cNvSpPr>
          <p:nvPr/>
        </p:nvSpPr>
        <p:spPr bwMode="auto">
          <a:xfrm>
            <a:off x="6743112" y="2958935"/>
            <a:ext cx="261610" cy="276999"/>
          </a:xfrm>
          <a:prstGeom prst="rect">
            <a:avLst/>
          </a:prstGeom>
          <a:noFill/>
          <a:ln>
            <a:noFill/>
          </a:ln>
          <a:effectLst/>
        </p:spPr>
        <p:txBody>
          <a:bodyPr wrap="none" anchor="b">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99FF"/>
                </a:solidFill>
                <a:effectLst/>
                <a:uLnTx/>
                <a:uFillTx/>
                <a:latin typeface="Calibri" panose="020F0502020204030204" pitchFamily="34" charset="0"/>
                <a:ea typeface="+mn-ea"/>
                <a:cs typeface="Calibri" panose="020F0502020204030204" pitchFamily="34" charset="0"/>
              </a:rPr>
              <a:t>*</a:t>
            </a:r>
          </a:p>
        </p:txBody>
      </p:sp>
      <p:sp>
        <p:nvSpPr>
          <p:cNvPr id="16" name="Text Box 5">
            <a:extLst>
              <a:ext uri="{FF2B5EF4-FFF2-40B4-BE49-F238E27FC236}">
                <a16:creationId xmlns:a16="http://schemas.microsoft.com/office/drawing/2014/main" id="{65C09129-F730-4920-AAB0-9B645E342BEA}"/>
              </a:ext>
            </a:extLst>
          </p:cNvPr>
          <p:cNvSpPr txBox="1">
            <a:spLocks noChangeArrowheads="1"/>
          </p:cNvSpPr>
          <p:nvPr/>
        </p:nvSpPr>
        <p:spPr bwMode="auto">
          <a:xfrm>
            <a:off x="8097293" y="2545274"/>
            <a:ext cx="261610" cy="276999"/>
          </a:xfrm>
          <a:prstGeom prst="rect">
            <a:avLst/>
          </a:prstGeom>
          <a:noFill/>
          <a:ln>
            <a:noFill/>
          </a:ln>
          <a:effectLst/>
        </p:spPr>
        <p:txBody>
          <a:bodyPr wrap="none" anchor="b">
            <a:spAutoFit/>
          </a:bodyPr>
          <a:lstStyle>
            <a:lvl1pPr>
              <a:defRPr sz="1400" b="1" i="1">
                <a:solidFill>
                  <a:schemeClr val="tx1"/>
                </a:solidFill>
                <a:latin typeface="Arial" charset="0"/>
              </a:defRPr>
            </a:lvl1pPr>
            <a:lvl2pPr marL="742950" indent="-285750">
              <a:defRPr sz="1400" b="1" i="1">
                <a:solidFill>
                  <a:schemeClr val="tx1"/>
                </a:solidFill>
                <a:latin typeface="Arial" charset="0"/>
              </a:defRPr>
            </a:lvl2pPr>
            <a:lvl3pPr marL="1143000" indent="-228600">
              <a:defRPr sz="1400" b="1" i="1">
                <a:solidFill>
                  <a:schemeClr val="tx1"/>
                </a:solidFill>
                <a:latin typeface="Arial" charset="0"/>
              </a:defRPr>
            </a:lvl3pPr>
            <a:lvl4pPr marL="1600200" indent="-228600">
              <a:defRPr sz="1400" b="1" i="1">
                <a:solidFill>
                  <a:schemeClr val="tx1"/>
                </a:solidFill>
                <a:latin typeface="Arial" charset="0"/>
              </a:defRPr>
            </a:lvl4pPr>
            <a:lvl5pPr marL="2057400" indent="-22860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C66FF"/>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004381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Tofacitinib: Phase 3 OPAL Broaden (NRI)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ACR Responses</a:t>
            </a:r>
          </a:p>
        </p:txBody>
      </p:sp>
      <p:graphicFrame>
        <p:nvGraphicFramePr>
          <p:cNvPr id="9" name="Content Placeholder 1">
            <a:extLst>
              <a:ext uri="{FF2B5EF4-FFF2-40B4-BE49-F238E27FC236}">
                <a16:creationId xmlns:a16="http://schemas.microsoft.com/office/drawing/2014/main" id="{1037EC3C-CF78-AD42-8F50-4E775007A97F}"/>
              </a:ext>
            </a:extLst>
          </p:cNvPr>
          <p:cNvGraphicFramePr>
            <a:graphicFrameLocks/>
          </p:cNvGraphicFramePr>
          <p:nvPr/>
        </p:nvGraphicFramePr>
        <p:xfrm>
          <a:off x="1216436" y="3164049"/>
          <a:ext cx="3726712" cy="2311132"/>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3">
            <a:extLst>
              <a:ext uri="{FF2B5EF4-FFF2-40B4-BE49-F238E27FC236}">
                <a16:creationId xmlns:a16="http://schemas.microsoft.com/office/drawing/2014/main" id="{DF6F97AA-C747-734F-A685-51D86D549D08}"/>
              </a:ext>
            </a:extLst>
          </p:cNvPr>
          <p:cNvSpPr txBox="1">
            <a:spLocks/>
          </p:cNvSpPr>
          <p:nvPr/>
        </p:nvSpPr>
        <p:spPr>
          <a:xfrm>
            <a:off x="2097049" y="2491084"/>
            <a:ext cx="2512856" cy="3582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j-ea"/>
                <a:cs typeface="Calibri" panose="020F0502020204030204" pitchFamily="34" charset="0"/>
              </a:rPr>
              <a:t>ACR responders at Month 3</a:t>
            </a:r>
          </a:p>
        </p:txBody>
      </p:sp>
      <p:sp>
        <p:nvSpPr>
          <p:cNvPr id="11" name="Content Placeholder 2">
            <a:extLst>
              <a:ext uri="{FF2B5EF4-FFF2-40B4-BE49-F238E27FC236}">
                <a16:creationId xmlns:a16="http://schemas.microsoft.com/office/drawing/2014/main" id="{BE21C8B3-660E-414A-AD9D-EC8F301E5E54}"/>
              </a:ext>
            </a:extLst>
          </p:cNvPr>
          <p:cNvSpPr txBox="1">
            <a:spLocks/>
          </p:cNvSpPr>
          <p:nvPr/>
        </p:nvSpPr>
        <p:spPr>
          <a:xfrm>
            <a:off x="457198" y="1372024"/>
            <a:ext cx="9400479" cy="9286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422 randomized TNFi-naïve pts (with an inadequate response to at least one </a:t>
            </a:r>
            <a:r>
              <a:rPr kumimoji="0" lang="en-US" sz="1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csDMARD</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88% concomitant MTX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1° endpoints: Month 3 ACR20 and HAQ-DI</a:t>
            </a:r>
          </a:p>
        </p:txBody>
      </p:sp>
      <p:sp>
        <p:nvSpPr>
          <p:cNvPr id="12" name="Text Placeholder 5">
            <a:extLst>
              <a:ext uri="{FF2B5EF4-FFF2-40B4-BE49-F238E27FC236}">
                <a16:creationId xmlns:a16="http://schemas.microsoft.com/office/drawing/2014/main" id="{E51826A4-98B8-C445-996B-639605DB566C}"/>
              </a:ext>
            </a:extLst>
          </p:cNvPr>
          <p:cNvSpPr txBox="1">
            <a:spLocks/>
          </p:cNvSpPr>
          <p:nvPr/>
        </p:nvSpPr>
        <p:spPr>
          <a:xfrm>
            <a:off x="138732" y="6113172"/>
            <a:ext cx="4154594" cy="255551"/>
          </a:xfrm>
          <a:prstGeom prst="rect">
            <a:avLst/>
          </a:prstGeom>
        </p:spPr>
        <p:txBody>
          <a:bodyPr vert="horz" wrap="square" lIns="67500" tIns="35100" rIns="67500" bIns="35100" rtlCol="0" anchor="b">
            <a:spAutoFit/>
          </a:bodyPr>
          <a:lstStyle>
            <a:lvl1pPr marL="0" indent="0" algn="l" defTabSz="685800" rtl="0" eaLnBrk="1" latinLnBrk="0" hangingPunct="1">
              <a:spcBef>
                <a:spcPct val="20000"/>
              </a:spcBef>
              <a:buClr>
                <a:srgbClr val="C00000"/>
              </a:buClr>
              <a:buFontTx/>
              <a:buNone/>
              <a:defRPr sz="900" kern="1200">
                <a:solidFill>
                  <a:schemeClr val="tx1"/>
                </a:solidFill>
                <a:latin typeface="Arial" pitchFamily="34" charset="0"/>
                <a:ea typeface="+mn-ea"/>
                <a:cs typeface="Arial" pitchFamily="34" charset="0"/>
              </a:defRPr>
            </a:lvl1pPr>
            <a:lvl2pPr marL="136922"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0"/>
              </a:spcAft>
              <a:buClr>
                <a:srgbClr val="C00000"/>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nl-NL"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≤0.05,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&lt;0.001, ‡</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 0.0001 vs PBO at Month 3 </a:t>
            </a: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18" name="Content Placeholder 1">
            <a:extLst>
              <a:ext uri="{FF2B5EF4-FFF2-40B4-BE49-F238E27FC236}">
                <a16:creationId xmlns:a16="http://schemas.microsoft.com/office/drawing/2014/main" id="{CC6D9333-E6DB-A942-A37A-A5DEA8076B96}"/>
              </a:ext>
            </a:extLst>
          </p:cNvPr>
          <p:cNvGraphicFramePr>
            <a:graphicFrameLocks/>
          </p:cNvGraphicFramePr>
          <p:nvPr/>
        </p:nvGraphicFramePr>
        <p:xfrm>
          <a:off x="6298036" y="2890213"/>
          <a:ext cx="4266474" cy="2632976"/>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3">
            <a:extLst>
              <a:ext uri="{FF2B5EF4-FFF2-40B4-BE49-F238E27FC236}">
                <a16:creationId xmlns:a16="http://schemas.microsoft.com/office/drawing/2014/main" id="{7CF64EAD-B8F7-2840-9D71-890EE995DC69}"/>
              </a:ext>
            </a:extLst>
          </p:cNvPr>
          <p:cNvSpPr txBox="1">
            <a:spLocks/>
          </p:cNvSpPr>
          <p:nvPr/>
        </p:nvSpPr>
        <p:spPr>
          <a:xfrm>
            <a:off x="7582096" y="2491084"/>
            <a:ext cx="2621270" cy="3582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j-ea"/>
                <a:cs typeface="Calibri" panose="020F0502020204030204" pitchFamily="34" charset="0"/>
              </a:rPr>
              <a:t>ACR responders at Month 12</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2017;377:1537-1550. </a:t>
            </a:r>
          </a:p>
        </p:txBody>
      </p:sp>
    </p:spTree>
    <p:extLst>
      <p:ext uri="{BB962C8B-B14F-4D97-AF65-F5344CB8AC3E}">
        <p14:creationId xmlns:p14="http://schemas.microsoft.com/office/powerpoint/2010/main" val="386661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Tofacitinib: Phase 3 OPAL Broaden (NRI)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Other Responses</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30441"/>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2017;377:1537-1550. </a:t>
            </a:r>
          </a:p>
        </p:txBody>
      </p:sp>
      <p:sp>
        <p:nvSpPr>
          <p:cNvPr id="13" name="Text Placeholder 5">
            <a:extLst>
              <a:ext uri="{FF2B5EF4-FFF2-40B4-BE49-F238E27FC236}">
                <a16:creationId xmlns:a16="http://schemas.microsoft.com/office/drawing/2014/main" id="{39274758-5D7D-EC4B-A088-C575FECF0728}"/>
              </a:ext>
            </a:extLst>
          </p:cNvPr>
          <p:cNvSpPr txBox="1">
            <a:spLocks/>
          </p:cNvSpPr>
          <p:nvPr/>
        </p:nvSpPr>
        <p:spPr>
          <a:xfrm>
            <a:off x="71822" y="6068572"/>
            <a:ext cx="3322607" cy="255551"/>
          </a:xfrm>
          <a:prstGeom prst="rect">
            <a:avLst/>
          </a:prstGeom>
        </p:spPr>
        <p:txBody>
          <a:bodyPr vert="horz" wrap="square" lIns="67500" tIns="35100" rIns="67500" bIns="35100" rtlCol="0" anchor="b">
            <a:spAutoFit/>
          </a:bodyPr>
          <a:lstStyle>
            <a:lvl1pPr marL="0" indent="0" algn="l" defTabSz="685800" rtl="0" eaLnBrk="1" latinLnBrk="0" hangingPunct="1">
              <a:spcBef>
                <a:spcPct val="20000"/>
              </a:spcBef>
              <a:buClr>
                <a:srgbClr val="C00000"/>
              </a:buClr>
              <a:buFontTx/>
              <a:buNone/>
              <a:defRPr sz="900" kern="1200">
                <a:solidFill>
                  <a:schemeClr val="tx1"/>
                </a:solidFill>
                <a:latin typeface="Arial" pitchFamily="34" charset="0"/>
                <a:ea typeface="+mn-ea"/>
                <a:cs typeface="Arial" pitchFamily="34" charset="0"/>
              </a:defRPr>
            </a:lvl1pPr>
            <a:lvl2pPr marL="136922"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0"/>
              </a:spcAft>
              <a:buClr>
                <a:srgbClr val="C00000"/>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nl-NL"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≤0.05,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&lt;0.001, ‡</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&lt;0.0001 vs PBO at Month 3 </a:t>
            </a: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075B5FFF-256C-9147-83B9-EE1298E36829}"/>
              </a:ext>
            </a:extLst>
          </p:cNvPr>
          <p:cNvGrpSpPr/>
          <p:nvPr/>
        </p:nvGrpSpPr>
        <p:grpSpPr>
          <a:xfrm>
            <a:off x="1059366" y="1630770"/>
            <a:ext cx="2768674" cy="3004019"/>
            <a:chOff x="1763941" y="1977439"/>
            <a:chExt cx="2064099" cy="2403126"/>
          </a:xfrm>
        </p:grpSpPr>
        <p:graphicFrame>
          <p:nvGraphicFramePr>
            <p:cNvPr id="14" name="Content Placeholder 1">
              <a:extLst>
                <a:ext uri="{FF2B5EF4-FFF2-40B4-BE49-F238E27FC236}">
                  <a16:creationId xmlns:a16="http://schemas.microsoft.com/office/drawing/2014/main" id="{23C05319-61E5-D145-ADB1-761D374D4092}"/>
                </a:ext>
              </a:extLst>
            </p:cNvPr>
            <p:cNvGraphicFramePr>
              <a:graphicFrameLocks/>
            </p:cNvGraphicFramePr>
            <p:nvPr/>
          </p:nvGraphicFramePr>
          <p:xfrm>
            <a:off x="1763941" y="2429345"/>
            <a:ext cx="1674485" cy="1951220"/>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3">
              <a:extLst>
                <a:ext uri="{FF2B5EF4-FFF2-40B4-BE49-F238E27FC236}">
                  <a16:creationId xmlns:a16="http://schemas.microsoft.com/office/drawing/2014/main" id="{4A26FFB2-B78E-BD46-A807-7B9FBEBD99B9}"/>
                </a:ext>
              </a:extLst>
            </p:cNvPr>
            <p:cNvSpPr txBox="1">
              <a:spLocks/>
            </p:cNvSpPr>
            <p:nvPr/>
          </p:nvSpPr>
          <p:spPr>
            <a:xfrm>
              <a:off x="1987671" y="1977439"/>
              <a:ext cx="1840369" cy="3582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PASI 75 responders</a:t>
              </a:r>
            </a:p>
          </p:txBody>
        </p:sp>
        <p:sp>
          <p:nvSpPr>
            <p:cNvPr id="16" name="TextBox 15">
              <a:extLst>
                <a:ext uri="{FF2B5EF4-FFF2-40B4-BE49-F238E27FC236}">
                  <a16:creationId xmlns:a16="http://schemas.microsoft.com/office/drawing/2014/main" id="{FE681A49-E231-064C-8DAD-B9A95FCCFF1C}"/>
                </a:ext>
              </a:extLst>
            </p:cNvPr>
            <p:cNvSpPr txBox="1"/>
            <p:nvPr/>
          </p:nvSpPr>
          <p:spPr>
            <a:xfrm>
              <a:off x="2723203" y="2990107"/>
              <a:ext cx="162018" cy="246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7" name="TextBox 16">
              <a:extLst>
                <a:ext uri="{FF2B5EF4-FFF2-40B4-BE49-F238E27FC236}">
                  <a16:creationId xmlns:a16="http://schemas.microsoft.com/office/drawing/2014/main" id="{3DAAAB0F-316C-8E40-84C6-63BBC3225178}"/>
                </a:ext>
              </a:extLst>
            </p:cNvPr>
            <p:cNvSpPr txBox="1"/>
            <p:nvPr/>
          </p:nvSpPr>
          <p:spPr>
            <a:xfrm>
              <a:off x="2943010" y="2978385"/>
              <a:ext cx="162018" cy="246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1" name="TextBox 20">
              <a:extLst>
                <a:ext uri="{FF2B5EF4-FFF2-40B4-BE49-F238E27FC236}">
                  <a16:creationId xmlns:a16="http://schemas.microsoft.com/office/drawing/2014/main" id="{CB29C6D0-7F89-0247-93A9-A6628CACAB40}"/>
                </a:ext>
              </a:extLst>
            </p:cNvPr>
            <p:cNvSpPr txBox="1"/>
            <p:nvPr/>
          </p:nvSpPr>
          <p:spPr>
            <a:xfrm>
              <a:off x="3162817" y="3041615"/>
              <a:ext cx="162018" cy="246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4" name="Group 3">
            <a:extLst>
              <a:ext uri="{FF2B5EF4-FFF2-40B4-BE49-F238E27FC236}">
                <a16:creationId xmlns:a16="http://schemas.microsoft.com/office/drawing/2014/main" id="{51F10938-920C-D240-9683-31DEEA1DBF4A}"/>
              </a:ext>
            </a:extLst>
          </p:cNvPr>
          <p:cNvGrpSpPr/>
          <p:nvPr/>
        </p:nvGrpSpPr>
        <p:grpSpPr>
          <a:xfrm>
            <a:off x="4740849" y="1657408"/>
            <a:ext cx="2624052" cy="2976203"/>
            <a:chOff x="4734609" y="2045704"/>
            <a:chExt cx="2329213" cy="2696672"/>
          </a:xfrm>
        </p:grpSpPr>
        <p:sp>
          <p:nvSpPr>
            <p:cNvPr id="22" name="Title 3">
              <a:extLst>
                <a:ext uri="{FF2B5EF4-FFF2-40B4-BE49-F238E27FC236}">
                  <a16:creationId xmlns:a16="http://schemas.microsoft.com/office/drawing/2014/main" id="{D125B9D6-DD96-A542-B9BD-297EE6D312B0}"/>
                </a:ext>
              </a:extLst>
            </p:cNvPr>
            <p:cNvSpPr txBox="1">
              <a:spLocks/>
            </p:cNvSpPr>
            <p:nvPr/>
          </p:nvSpPr>
          <p:spPr>
            <a:xfrm>
              <a:off x="4945387" y="2045704"/>
              <a:ext cx="2118435" cy="3582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j-ea"/>
                  <a:cs typeface="Calibri" panose="020F0502020204030204" pitchFamily="34" charset="0"/>
                </a:rPr>
                <a:t>HAQ-DI, mean </a:t>
              </a:r>
              <a:r>
                <a:rPr kumimoji="0" lang="el-GR" sz="1600" b="1" i="0" u="none" strike="noStrike" kern="1200" cap="none" spc="0" normalizeH="0" baseline="0" noProof="0" dirty="0">
                  <a:ln>
                    <a:noFill/>
                  </a:ln>
                  <a:solidFill>
                    <a:srgbClr val="C00000"/>
                  </a:solidFill>
                  <a:effectLst/>
                  <a:uLnTx/>
                  <a:uFillTx/>
                  <a:latin typeface="Calibri" panose="020F0502020204030204"/>
                  <a:ea typeface="+mj-ea"/>
                  <a:cs typeface="Calibri" panose="020F0502020204030204" pitchFamily="34" charset="0"/>
                </a:rPr>
                <a:t>Δ</a:t>
              </a:r>
              <a:r>
                <a:rPr kumimoji="0" lang="en-US" sz="1600" b="1" i="0" u="none" strike="noStrike" kern="1200" cap="none" spc="0" normalizeH="0" baseline="0" noProof="0" dirty="0">
                  <a:ln>
                    <a:noFill/>
                  </a:ln>
                  <a:solidFill>
                    <a:srgbClr val="C00000"/>
                  </a:solidFill>
                  <a:effectLst/>
                  <a:uLnTx/>
                  <a:uFillTx/>
                  <a:latin typeface="Calibri" panose="020F0502020204030204"/>
                  <a:ea typeface="+mj-ea"/>
                  <a:cs typeface="Calibri" panose="020F0502020204030204" pitchFamily="34" charset="0"/>
                </a:rPr>
                <a:t> from BL</a:t>
              </a:r>
            </a:p>
          </p:txBody>
        </p:sp>
        <p:grpSp>
          <p:nvGrpSpPr>
            <p:cNvPr id="23" name="Group 22">
              <a:extLst>
                <a:ext uri="{FF2B5EF4-FFF2-40B4-BE49-F238E27FC236}">
                  <a16:creationId xmlns:a16="http://schemas.microsoft.com/office/drawing/2014/main" id="{4F58F064-FAA9-5F4A-9BDA-5A5F7BFEE2C5}"/>
                </a:ext>
              </a:extLst>
            </p:cNvPr>
            <p:cNvGrpSpPr/>
            <p:nvPr/>
          </p:nvGrpSpPr>
          <p:grpSpPr>
            <a:xfrm>
              <a:off x="4734609" y="2537131"/>
              <a:ext cx="2131026" cy="2205245"/>
              <a:chOff x="5366961" y="4336029"/>
              <a:chExt cx="2841368" cy="2205245"/>
            </a:xfrm>
          </p:grpSpPr>
          <p:graphicFrame>
            <p:nvGraphicFramePr>
              <p:cNvPr id="24" name="Content Placeholder 1">
                <a:extLst>
                  <a:ext uri="{FF2B5EF4-FFF2-40B4-BE49-F238E27FC236}">
                    <a16:creationId xmlns:a16="http://schemas.microsoft.com/office/drawing/2014/main" id="{0B401698-E5FF-5643-AC3E-DA8AD8CBADA5}"/>
                  </a:ext>
                </a:extLst>
              </p:cNvPr>
              <p:cNvGraphicFramePr>
                <a:graphicFrameLocks/>
              </p:cNvGraphicFramePr>
              <p:nvPr/>
            </p:nvGraphicFramePr>
            <p:xfrm>
              <a:off x="5366961" y="4336029"/>
              <a:ext cx="2841368" cy="2205245"/>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887D7186-EC4B-7A46-8056-308E57F40725}"/>
                  </a:ext>
                </a:extLst>
              </p:cNvPr>
              <p:cNvSpPr txBox="1"/>
              <p:nvPr/>
            </p:nvSpPr>
            <p:spPr>
              <a:xfrm>
                <a:off x="6848951" y="5480117"/>
                <a:ext cx="444152" cy="41830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6" name="TextBox 25">
                <a:extLst>
                  <a:ext uri="{FF2B5EF4-FFF2-40B4-BE49-F238E27FC236}">
                    <a16:creationId xmlns:a16="http://schemas.microsoft.com/office/drawing/2014/main" id="{C6F31C9A-A782-B942-8AA6-FA6A82E3484B}"/>
                  </a:ext>
                </a:extLst>
              </p:cNvPr>
              <p:cNvSpPr txBox="1"/>
              <p:nvPr/>
            </p:nvSpPr>
            <p:spPr>
              <a:xfrm>
                <a:off x="6468508" y="5050511"/>
                <a:ext cx="444152" cy="250983"/>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−0.18</a:t>
                </a:r>
              </a:p>
            </p:txBody>
          </p:sp>
          <p:sp>
            <p:nvSpPr>
              <p:cNvPr id="27" name="TextBox 26">
                <a:extLst>
                  <a:ext uri="{FF2B5EF4-FFF2-40B4-BE49-F238E27FC236}">
                    <a16:creationId xmlns:a16="http://schemas.microsoft.com/office/drawing/2014/main" id="{DB31D10C-6371-5C4B-A219-DE9711454DC5}"/>
                  </a:ext>
                </a:extLst>
              </p:cNvPr>
              <p:cNvSpPr txBox="1"/>
              <p:nvPr/>
            </p:nvSpPr>
            <p:spPr>
              <a:xfrm>
                <a:off x="7270489" y="5608105"/>
                <a:ext cx="444152" cy="41830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8" name="TextBox 27">
                <a:extLst>
                  <a:ext uri="{FF2B5EF4-FFF2-40B4-BE49-F238E27FC236}">
                    <a16:creationId xmlns:a16="http://schemas.microsoft.com/office/drawing/2014/main" id="{00AA497E-101E-3E46-B65F-E0A7449CEDE5}"/>
                  </a:ext>
                </a:extLst>
              </p:cNvPr>
              <p:cNvSpPr txBox="1"/>
              <p:nvPr/>
            </p:nvSpPr>
            <p:spPr>
              <a:xfrm>
                <a:off x="7692546" y="5548702"/>
                <a:ext cx="444152" cy="41830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grpSp>
        <p:nvGrpSpPr>
          <p:cNvPr id="3" name="Group 2">
            <a:extLst>
              <a:ext uri="{FF2B5EF4-FFF2-40B4-BE49-F238E27FC236}">
                <a16:creationId xmlns:a16="http://schemas.microsoft.com/office/drawing/2014/main" id="{1138B336-E212-ED41-9DCF-BB9D7F69F7F6}"/>
              </a:ext>
            </a:extLst>
          </p:cNvPr>
          <p:cNvGrpSpPr/>
          <p:nvPr/>
        </p:nvGrpSpPr>
        <p:grpSpPr>
          <a:xfrm>
            <a:off x="8375068" y="1544286"/>
            <a:ext cx="3228046" cy="3170406"/>
            <a:chOff x="7655711" y="2124538"/>
            <a:chExt cx="2653276" cy="2536546"/>
          </a:xfrm>
        </p:grpSpPr>
        <p:graphicFrame>
          <p:nvGraphicFramePr>
            <p:cNvPr id="29" name="Content Placeholder 1">
              <a:extLst>
                <a:ext uri="{FF2B5EF4-FFF2-40B4-BE49-F238E27FC236}">
                  <a16:creationId xmlns:a16="http://schemas.microsoft.com/office/drawing/2014/main" id="{801C90A9-62C6-A240-89B5-32CD026090B1}"/>
                </a:ext>
              </a:extLst>
            </p:cNvPr>
            <p:cNvGraphicFramePr>
              <a:graphicFrameLocks/>
            </p:cNvGraphicFramePr>
            <p:nvPr/>
          </p:nvGraphicFramePr>
          <p:xfrm>
            <a:off x="7767481" y="2124538"/>
            <a:ext cx="2056803" cy="2533540"/>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2377C8B0-7B6F-F742-84F8-A1B29609C51B}"/>
                </a:ext>
              </a:extLst>
            </p:cNvPr>
            <p:cNvSpPr txBox="1"/>
            <p:nvPr/>
          </p:nvSpPr>
          <p:spPr>
            <a:xfrm rot="16200000">
              <a:off x="6782158" y="3337126"/>
              <a:ext cx="2217859" cy="4300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with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mTSS</a:t>
              </a:r>
              <a:b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increase ≤0.5 (%)</a:t>
              </a:r>
            </a:p>
          </p:txBody>
        </p:sp>
        <p:sp>
          <p:nvSpPr>
            <p:cNvPr id="31" name="Title 3">
              <a:extLst>
                <a:ext uri="{FF2B5EF4-FFF2-40B4-BE49-F238E27FC236}">
                  <a16:creationId xmlns:a16="http://schemas.microsoft.com/office/drawing/2014/main" id="{F3F5E088-35E0-8C46-99EB-A51543ED3980}"/>
                </a:ext>
              </a:extLst>
            </p:cNvPr>
            <p:cNvSpPr txBox="1">
              <a:spLocks/>
            </p:cNvSpPr>
            <p:nvPr/>
          </p:nvSpPr>
          <p:spPr>
            <a:xfrm>
              <a:off x="7655711" y="2190493"/>
              <a:ext cx="2653276" cy="3582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j-ea"/>
                  <a:cs typeface="Calibri" panose="020F0502020204030204" pitchFamily="34" charset="0"/>
                </a:rPr>
                <a:t>Radiographic non-progressors</a:t>
              </a:r>
            </a:p>
          </p:txBody>
        </p:sp>
      </p:grpSp>
      <p:sp>
        <p:nvSpPr>
          <p:cNvPr id="32" name="Content Placeholder 2">
            <a:extLst>
              <a:ext uri="{FF2B5EF4-FFF2-40B4-BE49-F238E27FC236}">
                <a16:creationId xmlns:a16="http://schemas.microsoft.com/office/drawing/2014/main" id="{EE0C9F4D-3FB1-6F46-997E-017E4D3E5DD7}"/>
              </a:ext>
            </a:extLst>
          </p:cNvPr>
          <p:cNvSpPr txBox="1">
            <a:spLocks/>
          </p:cNvSpPr>
          <p:nvPr/>
        </p:nvSpPr>
        <p:spPr>
          <a:xfrm>
            <a:off x="3136302" y="5495206"/>
            <a:ext cx="5919397" cy="38747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MDA with tofacitinib ~26% at Month 3 and ~37%–43% at Month 12</a:t>
            </a:r>
          </a:p>
        </p:txBody>
      </p:sp>
      <p:pic>
        <p:nvPicPr>
          <p:cNvPr id="10" name="Picture 9">
            <a:extLst>
              <a:ext uri="{FF2B5EF4-FFF2-40B4-BE49-F238E27FC236}">
                <a16:creationId xmlns:a16="http://schemas.microsoft.com/office/drawing/2014/main" id="{6AAE06B4-D96B-47F2-B004-D5AC587449B7}"/>
              </a:ext>
            </a:extLst>
          </p:cNvPr>
          <p:cNvPicPr>
            <a:picLocks noChangeAspect="1"/>
          </p:cNvPicPr>
          <p:nvPr/>
        </p:nvPicPr>
        <p:blipFill rotWithShape="1">
          <a:blip r:embed="rId5"/>
          <a:srcRect l="43932" b="62042"/>
          <a:stretch/>
        </p:blipFill>
        <p:spPr>
          <a:xfrm>
            <a:off x="1744789" y="4545308"/>
            <a:ext cx="2091960" cy="877063"/>
          </a:xfrm>
          <a:prstGeom prst="rect">
            <a:avLst/>
          </a:prstGeom>
        </p:spPr>
      </p:pic>
      <p:pic>
        <p:nvPicPr>
          <p:cNvPr id="11" name="Picture 10">
            <a:extLst>
              <a:ext uri="{FF2B5EF4-FFF2-40B4-BE49-F238E27FC236}">
                <a16:creationId xmlns:a16="http://schemas.microsoft.com/office/drawing/2014/main" id="{8C7A7561-4A29-407C-9B44-1ADE038A74CF}"/>
              </a:ext>
            </a:extLst>
          </p:cNvPr>
          <p:cNvPicPr>
            <a:picLocks noChangeAspect="1"/>
          </p:cNvPicPr>
          <p:nvPr/>
        </p:nvPicPr>
        <p:blipFill rotWithShape="1">
          <a:blip r:embed="rId6"/>
          <a:srcRect l="50577" b="58527"/>
          <a:stretch/>
        </p:blipFill>
        <p:spPr>
          <a:xfrm>
            <a:off x="9220231" y="4382044"/>
            <a:ext cx="2109178" cy="1092278"/>
          </a:xfrm>
          <a:prstGeom prst="rect">
            <a:avLst/>
          </a:prstGeom>
        </p:spPr>
      </p:pic>
    </p:spTree>
    <p:extLst>
      <p:ext uri="{BB962C8B-B14F-4D97-AF65-F5344CB8AC3E}">
        <p14:creationId xmlns:p14="http://schemas.microsoft.com/office/powerpoint/2010/main" val="2931314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Tofacitinib: Phase 3 OPAL Broaden (NRI)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Enthesitis</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2017;377:1537-1550. </a:t>
            </a:r>
          </a:p>
        </p:txBody>
      </p:sp>
      <p:sp>
        <p:nvSpPr>
          <p:cNvPr id="33" name="Text Placeholder 5">
            <a:extLst>
              <a:ext uri="{FF2B5EF4-FFF2-40B4-BE49-F238E27FC236}">
                <a16:creationId xmlns:a16="http://schemas.microsoft.com/office/drawing/2014/main" id="{6AB119E8-E898-3E4E-8AE2-3E7C5EEE3356}"/>
              </a:ext>
            </a:extLst>
          </p:cNvPr>
          <p:cNvSpPr txBox="1">
            <a:spLocks/>
          </p:cNvSpPr>
          <p:nvPr/>
        </p:nvSpPr>
        <p:spPr>
          <a:xfrm>
            <a:off x="94128" y="6113172"/>
            <a:ext cx="3322607" cy="255551"/>
          </a:xfrm>
          <a:prstGeom prst="rect">
            <a:avLst/>
          </a:prstGeom>
        </p:spPr>
        <p:txBody>
          <a:bodyPr vert="horz" wrap="square" lIns="67500" tIns="35100" rIns="67500" bIns="35100" rtlCol="0" anchor="b">
            <a:spAutoFit/>
          </a:bodyPr>
          <a:lstStyle>
            <a:lvl1pPr marL="0" indent="0" algn="l" defTabSz="685800" rtl="0" eaLnBrk="1" latinLnBrk="0" hangingPunct="1">
              <a:spcBef>
                <a:spcPct val="20000"/>
              </a:spcBef>
              <a:buClr>
                <a:srgbClr val="C00000"/>
              </a:buClr>
              <a:buFontTx/>
              <a:buNone/>
              <a:defRPr sz="900" kern="1200">
                <a:solidFill>
                  <a:schemeClr val="tx1"/>
                </a:solidFill>
                <a:latin typeface="Arial" pitchFamily="34" charset="0"/>
                <a:ea typeface="+mn-ea"/>
                <a:cs typeface="Arial" pitchFamily="34" charset="0"/>
              </a:defRPr>
            </a:lvl1pPr>
            <a:lvl2pPr marL="136922"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0"/>
              </a:spcAft>
              <a:buClr>
                <a:srgbClr val="C00000"/>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nl-NL"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≤0.05, †</a:t>
            </a:r>
            <a:r>
              <a:rPr kumimoji="0" lang="nl-NL"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&lt;0.001 vs PBO at Month 3 </a:t>
            </a:r>
          </a:p>
        </p:txBody>
      </p:sp>
      <p:sp>
        <p:nvSpPr>
          <p:cNvPr id="34" name="Title 3">
            <a:extLst>
              <a:ext uri="{FF2B5EF4-FFF2-40B4-BE49-F238E27FC236}">
                <a16:creationId xmlns:a16="http://schemas.microsoft.com/office/drawing/2014/main" id="{F76AF5C1-6F2D-C143-AD7F-BF701BC5A153}"/>
              </a:ext>
            </a:extLst>
          </p:cNvPr>
          <p:cNvSpPr txBox="1">
            <a:spLocks/>
          </p:cNvSpPr>
          <p:nvPr/>
        </p:nvSpPr>
        <p:spPr>
          <a:xfrm>
            <a:off x="3881993" y="1460810"/>
            <a:ext cx="4428014" cy="59453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j-ea"/>
                <a:cs typeface="Calibri" panose="020F0502020204030204" pitchFamily="34" charset="0"/>
              </a:rPr>
              <a:t>Mean change from BL</a:t>
            </a:r>
          </a:p>
        </p:txBody>
      </p:sp>
      <p:grpSp>
        <p:nvGrpSpPr>
          <p:cNvPr id="35" name="Group 34">
            <a:extLst>
              <a:ext uri="{FF2B5EF4-FFF2-40B4-BE49-F238E27FC236}">
                <a16:creationId xmlns:a16="http://schemas.microsoft.com/office/drawing/2014/main" id="{5BDF2326-49D5-E748-BDBC-8BEC851ADF34}"/>
              </a:ext>
            </a:extLst>
          </p:cNvPr>
          <p:cNvGrpSpPr/>
          <p:nvPr/>
        </p:nvGrpSpPr>
        <p:grpSpPr>
          <a:xfrm>
            <a:off x="1442469" y="2062719"/>
            <a:ext cx="5255962" cy="3660011"/>
            <a:chOff x="5875293" y="4336029"/>
            <a:chExt cx="4822000" cy="2205245"/>
          </a:xfrm>
        </p:grpSpPr>
        <p:graphicFrame>
          <p:nvGraphicFramePr>
            <p:cNvPr id="36" name="Content Placeholder 1">
              <a:extLst>
                <a:ext uri="{FF2B5EF4-FFF2-40B4-BE49-F238E27FC236}">
                  <a16:creationId xmlns:a16="http://schemas.microsoft.com/office/drawing/2014/main" id="{CE0DDEAA-D10B-B144-8BB5-A009F98589D5}"/>
                </a:ext>
              </a:extLst>
            </p:cNvPr>
            <p:cNvGraphicFramePr>
              <a:graphicFrameLocks/>
            </p:cNvGraphicFramePr>
            <p:nvPr/>
          </p:nvGraphicFramePr>
          <p:xfrm>
            <a:off x="5875293" y="4336029"/>
            <a:ext cx="4822000" cy="2205245"/>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a:extLst>
                <a:ext uri="{FF2B5EF4-FFF2-40B4-BE49-F238E27FC236}">
                  <a16:creationId xmlns:a16="http://schemas.microsoft.com/office/drawing/2014/main" id="{66877B0A-286C-1D49-9C34-D057F1EF0405}"/>
                </a:ext>
              </a:extLst>
            </p:cNvPr>
            <p:cNvSpPr txBox="1"/>
            <p:nvPr/>
          </p:nvSpPr>
          <p:spPr>
            <a:xfrm>
              <a:off x="9590412" y="5250660"/>
              <a:ext cx="444153" cy="287437"/>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38" name="TextBox 37">
              <a:extLst>
                <a:ext uri="{FF2B5EF4-FFF2-40B4-BE49-F238E27FC236}">
                  <a16:creationId xmlns:a16="http://schemas.microsoft.com/office/drawing/2014/main" id="{0B600002-499E-2A41-B54E-4D7E9589F439}"/>
                </a:ext>
              </a:extLst>
            </p:cNvPr>
            <p:cNvSpPr txBox="1"/>
            <p:nvPr/>
          </p:nvSpPr>
          <p:spPr>
            <a:xfrm>
              <a:off x="8733437" y="4965050"/>
              <a:ext cx="444153" cy="1668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−0.4</a:t>
              </a:r>
            </a:p>
          </p:txBody>
        </p:sp>
        <p:sp>
          <p:nvSpPr>
            <p:cNvPr id="39" name="TextBox 38">
              <a:extLst>
                <a:ext uri="{FF2B5EF4-FFF2-40B4-BE49-F238E27FC236}">
                  <a16:creationId xmlns:a16="http://schemas.microsoft.com/office/drawing/2014/main" id="{9FC8C3E6-4CB8-0E43-BCAB-314BEFB1464F}"/>
                </a:ext>
              </a:extLst>
            </p:cNvPr>
            <p:cNvSpPr txBox="1"/>
            <p:nvPr/>
          </p:nvSpPr>
          <p:spPr>
            <a:xfrm>
              <a:off x="9300350" y="5454931"/>
              <a:ext cx="444153" cy="27816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
        <p:nvSpPr>
          <p:cNvPr id="40" name="TextBox 39">
            <a:extLst>
              <a:ext uri="{FF2B5EF4-FFF2-40B4-BE49-F238E27FC236}">
                <a16:creationId xmlns:a16="http://schemas.microsoft.com/office/drawing/2014/main" id="{46F69A78-A713-7747-99AF-AF23A3E78DED}"/>
              </a:ext>
            </a:extLst>
          </p:cNvPr>
          <p:cNvSpPr txBox="1"/>
          <p:nvPr/>
        </p:nvSpPr>
        <p:spPr>
          <a:xfrm>
            <a:off x="4863253" y="3396854"/>
            <a:ext cx="484125"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−0.8</a:t>
            </a:r>
          </a:p>
        </p:txBody>
      </p:sp>
      <p:graphicFrame>
        <p:nvGraphicFramePr>
          <p:cNvPr id="41" name="Content Placeholder 1">
            <a:extLst>
              <a:ext uri="{FF2B5EF4-FFF2-40B4-BE49-F238E27FC236}">
                <a16:creationId xmlns:a16="http://schemas.microsoft.com/office/drawing/2014/main" id="{56FDE6CE-F2AF-574A-95BB-6A136882CFEA}"/>
              </a:ext>
            </a:extLst>
          </p:cNvPr>
          <p:cNvGraphicFramePr>
            <a:graphicFrameLocks/>
          </p:cNvGraphicFramePr>
          <p:nvPr/>
        </p:nvGraphicFramePr>
        <p:xfrm>
          <a:off x="5784416" y="1751219"/>
          <a:ext cx="2556406" cy="3870614"/>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2C184A49-5927-9D4C-961A-9B10FC077CAA}"/>
              </a:ext>
            </a:extLst>
          </p:cNvPr>
          <p:cNvSpPr txBox="1"/>
          <p:nvPr/>
        </p:nvSpPr>
        <p:spPr>
          <a:xfrm>
            <a:off x="6553013" y="3882928"/>
            <a:ext cx="484125"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−1.4</a:t>
            </a:r>
          </a:p>
        </p:txBody>
      </p:sp>
      <p:sp>
        <p:nvSpPr>
          <p:cNvPr id="43" name="TextBox 42">
            <a:extLst>
              <a:ext uri="{FF2B5EF4-FFF2-40B4-BE49-F238E27FC236}">
                <a16:creationId xmlns:a16="http://schemas.microsoft.com/office/drawing/2014/main" id="{00F94E78-C135-5749-8917-425333EA9DF9}"/>
              </a:ext>
            </a:extLst>
          </p:cNvPr>
          <p:cNvSpPr txBox="1"/>
          <p:nvPr/>
        </p:nvSpPr>
        <p:spPr>
          <a:xfrm>
            <a:off x="6870641" y="4252589"/>
            <a:ext cx="484125"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−1.9</a:t>
            </a:r>
          </a:p>
        </p:txBody>
      </p:sp>
      <p:sp>
        <p:nvSpPr>
          <p:cNvPr id="44" name="TextBox 43">
            <a:extLst>
              <a:ext uri="{FF2B5EF4-FFF2-40B4-BE49-F238E27FC236}">
                <a16:creationId xmlns:a16="http://schemas.microsoft.com/office/drawing/2014/main" id="{9FB459E0-2347-694A-968F-0265D1869DBD}"/>
              </a:ext>
            </a:extLst>
          </p:cNvPr>
          <p:cNvSpPr txBox="1"/>
          <p:nvPr/>
        </p:nvSpPr>
        <p:spPr>
          <a:xfrm>
            <a:off x="7200079" y="4096199"/>
            <a:ext cx="484125"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a:t>
            </a:r>
          </a:p>
        </p:txBody>
      </p:sp>
      <p:sp>
        <p:nvSpPr>
          <p:cNvPr id="45" name="TextBox 44">
            <a:extLst>
              <a:ext uri="{FF2B5EF4-FFF2-40B4-BE49-F238E27FC236}">
                <a16:creationId xmlns:a16="http://schemas.microsoft.com/office/drawing/2014/main" id="{7634E982-BB0A-AB4F-9522-E4E7F5A6FA61}"/>
              </a:ext>
            </a:extLst>
          </p:cNvPr>
          <p:cNvSpPr txBox="1"/>
          <p:nvPr/>
        </p:nvSpPr>
        <p:spPr>
          <a:xfrm>
            <a:off x="7526416" y="4035869"/>
            <a:ext cx="484125"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−1.6</a:t>
            </a:r>
          </a:p>
        </p:txBody>
      </p:sp>
      <p:sp>
        <p:nvSpPr>
          <p:cNvPr id="46" name="TextBox 45">
            <a:extLst>
              <a:ext uri="{FF2B5EF4-FFF2-40B4-BE49-F238E27FC236}">
                <a16:creationId xmlns:a16="http://schemas.microsoft.com/office/drawing/2014/main" id="{F48AABEC-29A1-3249-B031-677C0CA87391}"/>
              </a:ext>
            </a:extLst>
          </p:cNvPr>
          <p:cNvSpPr txBox="1"/>
          <p:nvPr/>
        </p:nvSpPr>
        <p:spPr>
          <a:xfrm>
            <a:off x="7827039" y="4035869"/>
            <a:ext cx="484125"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−1.6</a:t>
            </a:r>
          </a:p>
        </p:txBody>
      </p:sp>
    </p:spTree>
    <p:extLst>
      <p:ext uri="{BB962C8B-B14F-4D97-AF65-F5344CB8AC3E}">
        <p14:creationId xmlns:p14="http://schemas.microsoft.com/office/powerpoint/2010/main" val="2037474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Tofacitinib: Phase 3 OPAL Broaden (NRI)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Dactylitis</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2017;377:1537-1550. </a:t>
            </a:r>
          </a:p>
        </p:txBody>
      </p:sp>
      <p:sp>
        <p:nvSpPr>
          <p:cNvPr id="33" name="Text Placeholder 5">
            <a:extLst>
              <a:ext uri="{FF2B5EF4-FFF2-40B4-BE49-F238E27FC236}">
                <a16:creationId xmlns:a16="http://schemas.microsoft.com/office/drawing/2014/main" id="{6AB119E8-E898-3E4E-8AE2-3E7C5EEE3356}"/>
              </a:ext>
            </a:extLst>
          </p:cNvPr>
          <p:cNvSpPr txBox="1">
            <a:spLocks/>
          </p:cNvSpPr>
          <p:nvPr/>
        </p:nvSpPr>
        <p:spPr>
          <a:xfrm>
            <a:off x="94128" y="6113172"/>
            <a:ext cx="3322607" cy="255551"/>
          </a:xfrm>
          <a:prstGeom prst="rect">
            <a:avLst/>
          </a:prstGeom>
        </p:spPr>
        <p:txBody>
          <a:bodyPr vert="horz" wrap="square" lIns="67500" tIns="35100" rIns="67500" bIns="35100" rtlCol="0" anchor="b">
            <a:spAutoFit/>
          </a:bodyPr>
          <a:lstStyle>
            <a:lvl1pPr marL="0" indent="0" algn="l" defTabSz="685800" rtl="0" eaLnBrk="1" latinLnBrk="0" hangingPunct="1">
              <a:spcBef>
                <a:spcPct val="20000"/>
              </a:spcBef>
              <a:buClr>
                <a:srgbClr val="C00000"/>
              </a:buClr>
              <a:buFontTx/>
              <a:buNone/>
              <a:defRPr sz="900" kern="1200">
                <a:solidFill>
                  <a:schemeClr val="tx1"/>
                </a:solidFill>
                <a:latin typeface="Arial" pitchFamily="34" charset="0"/>
                <a:ea typeface="+mn-ea"/>
                <a:cs typeface="Arial" pitchFamily="34" charset="0"/>
              </a:defRPr>
            </a:lvl1pPr>
            <a:lvl2pPr marL="136922"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ct val="20000"/>
              </a:spcBef>
              <a:spcAft>
                <a:spcPts val="0"/>
              </a:spcAft>
              <a:buClr>
                <a:srgbClr val="C00000"/>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r>
              <a:rPr kumimoji="0" lang="nl-NL" sz="1200" b="0" i="1"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P</a:t>
            </a:r>
            <a:r>
              <a:rPr kumimoji="0" lang="nl-NL"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≤0.05, †</a:t>
            </a:r>
            <a:r>
              <a:rPr kumimoji="0" lang="nl-NL" sz="1200" b="0" i="1"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P</a:t>
            </a:r>
            <a:r>
              <a:rPr kumimoji="0" lang="nl-NL"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&lt;0.001 </a:t>
            </a:r>
            <a:r>
              <a:rPr kumimoji="0" lang="nl-NL" sz="1200" b="0" i="0" u="none" strike="noStrike" kern="1200" cap="none" spc="0" normalizeH="0" baseline="0" noProof="0" dirty="0" err="1">
                <a:ln>
                  <a:noFill/>
                </a:ln>
                <a:solidFill>
                  <a:prstClr val="black"/>
                </a:solidFill>
                <a:effectLst/>
                <a:uLnTx/>
                <a:uFillTx/>
                <a:latin typeface="Calibri Light" panose="020F0302020204030204"/>
                <a:ea typeface="+mn-ea"/>
                <a:cs typeface="Calibri" panose="020F0502020204030204" pitchFamily="34" charset="0"/>
              </a:rPr>
              <a:t>vs</a:t>
            </a:r>
            <a:r>
              <a:rPr kumimoji="0" lang="nl-NL" sz="12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 PBO at Month 3 </a:t>
            </a:r>
          </a:p>
        </p:txBody>
      </p:sp>
      <p:graphicFrame>
        <p:nvGraphicFramePr>
          <p:cNvPr id="22" name="Content Placeholder 1">
            <a:extLst>
              <a:ext uri="{FF2B5EF4-FFF2-40B4-BE49-F238E27FC236}">
                <a16:creationId xmlns:a16="http://schemas.microsoft.com/office/drawing/2014/main" id="{D0ED861B-604B-EC4A-AB9D-712E3AA5BB41}"/>
              </a:ext>
            </a:extLst>
          </p:cNvPr>
          <p:cNvGraphicFramePr>
            <a:graphicFrameLocks/>
          </p:cNvGraphicFramePr>
          <p:nvPr/>
        </p:nvGraphicFramePr>
        <p:xfrm>
          <a:off x="1449726" y="2046640"/>
          <a:ext cx="5362132" cy="3707362"/>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9296B142-EEB9-CD42-91AC-53997E98743A}"/>
              </a:ext>
            </a:extLst>
          </p:cNvPr>
          <p:cNvSpPr txBox="1"/>
          <p:nvPr/>
        </p:nvSpPr>
        <p:spPr>
          <a:xfrm>
            <a:off x="5509396" y="3727792"/>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a:t>
            </a:r>
          </a:p>
        </p:txBody>
      </p:sp>
      <p:sp>
        <p:nvSpPr>
          <p:cNvPr id="24" name="TextBox 23">
            <a:extLst>
              <a:ext uri="{FF2B5EF4-FFF2-40B4-BE49-F238E27FC236}">
                <a16:creationId xmlns:a16="http://schemas.microsoft.com/office/drawing/2014/main" id="{0027A0AD-958E-154C-BC32-B8EE24461F8C}"/>
              </a:ext>
            </a:extLst>
          </p:cNvPr>
          <p:cNvSpPr txBox="1"/>
          <p:nvPr/>
        </p:nvSpPr>
        <p:spPr>
          <a:xfrm>
            <a:off x="4562714" y="3296378"/>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a:t>
            </a:r>
          </a:p>
        </p:txBody>
      </p:sp>
      <p:sp>
        <p:nvSpPr>
          <p:cNvPr id="25" name="TextBox 24">
            <a:extLst>
              <a:ext uri="{FF2B5EF4-FFF2-40B4-BE49-F238E27FC236}">
                <a16:creationId xmlns:a16="http://schemas.microsoft.com/office/drawing/2014/main" id="{490112C9-9657-C34C-99CB-CFFB7DCA0F6B}"/>
              </a:ext>
            </a:extLst>
          </p:cNvPr>
          <p:cNvSpPr txBox="1"/>
          <p:nvPr/>
        </p:nvSpPr>
        <p:spPr>
          <a:xfrm>
            <a:off x="5207338" y="4050975"/>
            <a:ext cx="484722" cy="477054"/>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−5.5</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26" name="TextBox 25">
            <a:extLst>
              <a:ext uri="{FF2B5EF4-FFF2-40B4-BE49-F238E27FC236}">
                <a16:creationId xmlns:a16="http://schemas.microsoft.com/office/drawing/2014/main" id="{6318A8B6-147C-FE42-9D6B-C56E2F82A049}"/>
              </a:ext>
            </a:extLst>
          </p:cNvPr>
          <p:cNvSpPr txBox="1"/>
          <p:nvPr/>
        </p:nvSpPr>
        <p:spPr>
          <a:xfrm>
            <a:off x="4892682" y="3616245"/>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−3.5</a:t>
            </a:r>
          </a:p>
        </p:txBody>
      </p:sp>
      <p:graphicFrame>
        <p:nvGraphicFramePr>
          <p:cNvPr id="27" name="Content Placeholder 1">
            <a:extLst>
              <a:ext uri="{FF2B5EF4-FFF2-40B4-BE49-F238E27FC236}">
                <a16:creationId xmlns:a16="http://schemas.microsoft.com/office/drawing/2014/main" id="{8195CBED-E826-6841-8B52-B960A2B2D235}"/>
              </a:ext>
            </a:extLst>
          </p:cNvPr>
          <p:cNvGraphicFramePr>
            <a:graphicFrameLocks/>
          </p:cNvGraphicFramePr>
          <p:nvPr/>
        </p:nvGraphicFramePr>
        <p:xfrm>
          <a:off x="5836991" y="1729742"/>
          <a:ext cx="2559555" cy="395458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65F92B6E-72EF-514B-B323-2D312E51D225}"/>
              </a:ext>
            </a:extLst>
          </p:cNvPr>
          <p:cNvSpPr txBox="1"/>
          <p:nvPr/>
        </p:nvSpPr>
        <p:spPr>
          <a:xfrm>
            <a:off x="6597794" y="4309686"/>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−6.7</a:t>
            </a:r>
          </a:p>
        </p:txBody>
      </p:sp>
      <p:sp>
        <p:nvSpPr>
          <p:cNvPr id="29" name="TextBox 28">
            <a:extLst>
              <a:ext uri="{FF2B5EF4-FFF2-40B4-BE49-F238E27FC236}">
                <a16:creationId xmlns:a16="http://schemas.microsoft.com/office/drawing/2014/main" id="{B20D527C-8116-CE41-930F-3AF029C2077F}"/>
              </a:ext>
            </a:extLst>
          </p:cNvPr>
          <p:cNvSpPr txBox="1"/>
          <p:nvPr/>
        </p:nvSpPr>
        <p:spPr>
          <a:xfrm>
            <a:off x="6933232" y="4530202"/>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−7.7</a:t>
            </a:r>
          </a:p>
        </p:txBody>
      </p:sp>
      <p:sp>
        <p:nvSpPr>
          <p:cNvPr id="30" name="TextBox 29">
            <a:extLst>
              <a:ext uri="{FF2B5EF4-FFF2-40B4-BE49-F238E27FC236}">
                <a16:creationId xmlns:a16="http://schemas.microsoft.com/office/drawing/2014/main" id="{6C7C96A7-2FD7-704F-99E7-EA5E6E033898}"/>
              </a:ext>
            </a:extLst>
          </p:cNvPr>
          <p:cNvSpPr txBox="1"/>
          <p:nvPr/>
        </p:nvSpPr>
        <p:spPr>
          <a:xfrm>
            <a:off x="7263107" y="4455203"/>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−7.4</a:t>
            </a:r>
          </a:p>
        </p:txBody>
      </p:sp>
      <p:sp>
        <p:nvSpPr>
          <p:cNvPr id="31" name="TextBox 30">
            <a:extLst>
              <a:ext uri="{FF2B5EF4-FFF2-40B4-BE49-F238E27FC236}">
                <a16:creationId xmlns:a16="http://schemas.microsoft.com/office/drawing/2014/main" id="{A74D0340-BAEE-444A-8C48-087F953EB2BD}"/>
              </a:ext>
            </a:extLst>
          </p:cNvPr>
          <p:cNvSpPr txBox="1"/>
          <p:nvPr/>
        </p:nvSpPr>
        <p:spPr>
          <a:xfrm>
            <a:off x="7563708" y="4483956"/>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−7.5</a:t>
            </a:r>
          </a:p>
        </p:txBody>
      </p:sp>
      <p:sp>
        <p:nvSpPr>
          <p:cNvPr id="32" name="TextBox 31">
            <a:extLst>
              <a:ext uri="{FF2B5EF4-FFF2-40B4-BE49-F238E27FC236}">
                <a16:creationId xmlns:a16="http://schemas.microsoft.com/office/drawing/2014/main" id="{20E6369D-8752-6444-A51A-84D44771088B}"/>
              </a:ext>
            </a:extLst>
          </p:cNvPr>
          <p:cNvSpPr txBox="1"/>
          <p:nvPr/>
        </p:nvSpPr>
        <p:spPr>
          <a:xfrm>
            <a:off x="7882191" y="4176194"/>
            <a:ext cx="484722" cy="276999"/>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−6.1</a:t>
            </a:r>
          </a:p>
        </p:txBody>
      </p:sp>
      <p:sp>
        <p:nvSpPr>
          <p:cNvPr id="35" name="Title 3">
            <a:extLst>
              <a:ext uri="{FF2B5EF4-FFF2-40B4-BE49-F238E27FC236}">
                <a16:creationId xmlns:a16="http://schemas.microsoft.com/office/drawing/2014/main" id="{D6EB66DD-80DD-4DC4-88AB-B90670EB2EE3}"/>
              </a:ext>
            </a:extLst>
          </p:cNvPr>
          <p:cNvSpPr txBox="1">
            <a:spLocks/>
          </p:cNvSpPr>
          <p:nvPr/>
        </p:nvSpPr>
        <p:spPr>
          <a:xfrm>
            <a:off x="3881993" y="1460810"/>
            <a:ext cx="4428014" cy="59453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j-ea"/>
                <a:cs typeface="Calibri" panose="020F0502020204030204" pitchFamily="34" charset="0"/>
              </a:rPr>
              <a:t>Mean change from BL</a:t>
            </a:r>
          </a:p>
        </p:txBody>
      </p:sp>
    </p:spTree>
    <p:extLst>
      <p:ext uri="{BB962C8B-B14F-4D97-AF65-F5344CB8AC3E}">
        <p14:creationId xmlns:p14="http://schemas.microsoft.com/office/powerpoint/2010/main" val="186919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Tofacitinib: Phase 3 OPAL Broaden (NRI)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AEs of Special Interest</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2017;377:1537-1550. </a:t>
            </a:r>
          </a:p>
        </p:txBody>
      </p:sp>
      <p:graphicFrame>
        <p:nvGraphicFramePr>
          <p:cNvPr id="34" name="Content Placeholder 9">
            <a:extLst>
              <a:ext uri="{FF2B5EF4-FFF2-40B4-BE49-F238E27FC236}">
                <a16:creationId xmlns:a16="http://schemas.microsoft.com/office/drawing/2014/main" id="{04BDA18D-DFDE-9C48-B401-CDE0A2D9C0A1}"/>
              </a:ext>
            </a:extLst>
          </p:cNvPr>
          <p:cNvGraphicFramePr>
            <a:graphicFrameLocks/>
          </p:cNvGraphicFramePr>
          <p:nvPr/>
        </p:nvGraphicFramePr>
        <p:xfrm>
          <a:off x="3570249" y="1207326"/>
          <a:ext cx="5051502" cy="4381246"/>
        </p:xfrm>
        <a:graphic>
          <a:graphicData uri="http://schemas.openxmlformats.org/drawingml/2006/table">
            <a:tbl>
              <a:tblPr firstRow="1" bandRow="1">
                <a:tableStyleId>{073A0DAA-6AF3-43AB-8588-CEC1D06C72B9}</a:tableStyleId>
              </a:tblPr>
              <a:tblGrid>
                <a:gridCol w="2209950">
                  <a:extLst>
                    <a:ext uri="{9D8B030D-6E8A-4147-A177-3AD203B41FA5}">
                      <a16:colId xmlns:a16="http://schemas.microsoft.com/office/drawing/2014/main" val="20000"/>
                    </a:ext>
                  </a:extLst>
                </a:gridCol>
                <a:gridCol w="710388">
                  <a:extLst>
                    <a:ext uri="{9D8B030D-6E8A-4147-A177-3AD203B41FA5}">
                      <a16:colId xmlns:a16="http://schemas.microsoft.com/office/drawing/2014/main" val="20001"/>
                    </a:ext>
                  </a:extLst>
                </a:gridCol>
                <a:gridCol w="2131164">
                  <a:extLst>
                    <a:ext uri="{9D8B030D-6E8A-4147-A177-3AD203B41FA5}">
                      <a16:colId xmlns:a16="http://schemas.microsoft.com/office/drawing/2014/main" val="20002"/>
                    </a:ext>
                  </a:extLst>
                </a:gridCol>
              </a:tblGrid>
              <a:tr h="290904">
                <a:tc>
                  <a:txBody>
                    <a:bodyPr/>
                    <a:lstStyle/>
                    <a:p>
                      <a:pPr marL="0" marR="0" algn="l">
                        <a:lnSpc>
                          <a:spcPct val="100000"/>
                        </a:lnSpc>
                        <a:spcBef>
                          <a:spcPts val="0"/>
                        </a:spcBef>
                        <a:spcAft>
                          <a:spcPts val="0"/>
                        </a:spcAft>
                      </a:pPr>
                      <a:r>
                        <a:rPr lang="en-US" sz="1800" dirty="0">
                          <a:effectLst/>
                        </a:rPr>
                        <a:t>AE</a:t>
                      </a:r>
                      <a:endParaRPr lang="en-US" sz="1800" b="1" dirty="0">
                        <a:solidFill>
                          <a:schemeClr val="tx1"/>
                        </a:solidFill>
                        <a:effectLst/>
                        <a:latin typeface="+mn-lt"/>
                        <a:ea typeface="Calibri"/>
                        <a:cs typeface="Times New Roman"/>
                      </a:endParaRPr>
                    </a:p>
                  </a:txBody>
                  <a:tcPr marL="45720" marR="45720" anchor="ctr">
                    <a:solidFill>
                      <a:schemeClr val="accent1">
                        <a:lumMod val="75000"/>
                      </a:schemeClr>
                    </a:solidFill>
                  </a:tcPr>
                </a:tc>
                <a:tc>
                  <a:txBody>
                    <a:bodyPr/>
                    <a:lstStyle/>
                    <a:p>
                      <a:pPr marL="0" marR="0" algn="ctr">
                        <a:lnSpc>
                          <a:spcPct val="115000"/>
                        </a:lnSpc>
                        <a:spcBef>
                          <a:spcPts val="0"/>
                        </a:spcBef>
                        <a:spcAft>
                          <a:spcPts val="0"/>
                        </a:spcAft>
                      </a:pPr>
                      <a:r>
                        <a:rPr lang="en-US" sz="1800" b="1" dirty="0">
                          <a:solidFill>
                            <a:schemeClr val="lt1"/>
                          </a:solidFill>
                          <a:effectLst/>
                          <a:latin typeface="+mn-lt"/>
                          <a:ea typeface="+mn-ea"/>
                          <a:cs typeface="+mn-cs"/>
                        </a:rPr>
                        <a:t>n</a:t>
                      </a:r>
                      <a:endParaRPr lang="en-US" sz="1800" b="1" dirty="0">
                        <a:solidFill>
                          <a:schemeClr val="bg1"/>
                        </a:solidFill>
                        <a:effectLst/>
                        <a:latin typeface="+mn-lt"/>
                        <a:ea typeface="Calibri"/>
                        <a:cs typeface="Times New Roman"/>
                      </a:endParaRPr>
                    </a:p>
                  </a:txBody>
                  <a:tcPr marL="45720" marR="45720" anchor="ctr">
                    <a:solidFill>
                      <a:schemeClr val="accent1">
                        <a:lumMod val="75000"/>
                      </a:schemeClr>
                    </a:solidFill>
                  </a:tcPr>
                </a:tc>
                <a:tc>
                  <a:txBody>
                    <a:bodyPr/>
                    <a:lstStyle/>
                    <a:p>
                      <a:pPr marL="0" marR="0" algn="ctr">
                        <a:lnSpc>
                          <a:spcPct val="115000"/>
                        </a:lnSpc>
                        <a:spcBef>
                          <a:spcPts val="0"/>
                        </a:spcBef>
                        <a:spcAft>
                          <a:spcPts val="0"/>
                        </a:spcAft>
                      </a:pPr>
                      <a:r>
                        <a:rPr lang="en-US" sz="1800" b="1" dirty="0" err="1">
                          <a:solidFill>
                            <a:schemeClr val="bg1"/>
                          </a:solidFill>
                          <a:effectLst/>
                          <a:latin typeface="+mn-lt"/>
                          <a:ea typeface="Calibri"/>
                          <a:cs typeface="Times New Roman"/>
                        </a:rPr>
                        <a:t>Tx</a:t>
                      </a:r>
                      <a:r>
                        <a:rPr lang="en-US" sz="1800" b="1" baseline="0" dirty="0">
                          <a:solidFill>
                            <a:schemeClr val="bg1"/>
                          </a:solidFill>
                          <a:effectLst/>
                          <a:latin typeface="+mn-lt"/>
                          <a:ea typeface="Calibri"/>
                          <a:cs typeface="Times New Roman"/>
                        </a:rPr>
                        <a:t> group</a:t>
                      </a:r>
                      <a:endParaRPr lang="en-US" sz="1800" b="1" dirty="0">
                        <a:solidFill>
                          <a:schemeClr val="bg1"/>
                        </a:solidFill>
                        <a:effectLst/>
                        <a:latin typeface="+mn-lt"/>
                        <a:ea typeface="Calibri"/>
                        <a:cs typeface="Times New Roman"/>
                      </a:endParaRPr>
                    </a:p>
                  </a:txBody>
                  <a:tcPr marL="45720" marR="45720" anchor="ctr">
                    <a:solidFill>
                      <a:schemeClr val="accent1">
                        <a:lumMod val="75000"/>
                      </a:schemeClr>
                    </a:solidFill>
                  </a:tcPr>
                </a:tc>
                <a:extLst>
                  <a:ext uri="{0D108BD9-81ED-4DB2-BD59-A6C34878D82A}">
                    <a16:rowId xmlns:a16="http://schemas.microsoft.com/office/drawing/2014/main" val="10000"/>
                  </a:ext>
                </a:extLst>
              </a:tr>
              <a:tr h="127222">
                <a:tc rowSpan="3">
                  <a:txBody>
                    <a:bodyPr/>
                    <a:lstStyle/>
                    <a:p>
                      <a:pPr marL="182880" marR="0" indent="-182880">
                        <a:lnSpc>
                          <a:spcPct val="100000"/>
                        </a:lnSpc>
                        <a:spcBef>
                          <a:spcPts val="0"/>
                        </a:spcBef>
                        <a:spcAft>
                          <a:spcPts val="0"/>
                        </a:spcAft>
                      </a:pPr>
                      <a:r>
                        <a:rPr lang="en-US" sz="1800" dirty="0">
                          <a:effectLst/>
                        </a:rPr>
                        <a:t>Serious infection</a:t>
                      </a:r>
                      <a:endParaRPr lang="en-US" sz="1800" b="0" dirty="0">
                        <a:solidFill>
                          <a:schemeClr val="tx1"/>
                        </a:solidFill>
                        <a:effectLst/>
                        <a:latin typeface="+mn-lt"/>
                        <a:ea typeface="Calibri"/>
                        <a:cs typeface="Times New Roman"/>
                      </a:endParaRPr>
                    </a:p>
                  </a:txBody>
                  <a:tcPr marL="45720" marR="45720" anchor="ctr">
                    <a:solidFill>
                      <a:srgbClr val="CBCBCB"/>
                    </a:solidFill>
                  </a:tcPr>
                </a:tc>
                <a:tc>
                  <a:txBody>
                    <a:bodyPr/>
                    <a:lstStyle/>
                    <a:p>
                      <a:pPr algn="ctr"/>
                      <a:r>
                        <a:rPr lang="en-US" sz="1600" baseline="0" dirty="0"/>
                        <a:t>1</a:t>
                      </a:r>
                      <a:endParaRPr lang="en-US" sz="1600" b="0" dirty="0"/>
                    </a:p>
                  </a:txBody>
                  <a:tcPr marL="45720" marR="45720" anchor="ctr"/>
                </a:tc>
                <a:tc>
                  <a:txBody>
                    <a:bodyPr/>
                    <a:lstStyle/>
                    <a:p>
                      <a:pPr algn="ctr"/>
                      <a:r>
                        <a:rPr lang="en-US" sz="1600" b="0" dirty="0"/>
                        <a:t>Tofa 10 mg</a:t>
                      </a:r>
                    </a:p>
                  </a:txBody>
                  <a:tcPr marL="45720" marR="45720" anchor="ctr"/>
                </a:tc>
                <a:extLst>
                  <a:ext uri="{0D108BD9-81ED-4DB2-BD59-A6C34878D82A}">
                    <a16:rowId xmlns:a16="http://schemas.microsoft.com/office/drawing/2014/main" val="10001"/>
                  </a:ext>
                </a:extLst>
              </a:tr>
              <a:tr h="159362">
                <a:tc vMerge="1">
                  <a:txBody>
                    <a:bodyPr/>
                    <a:lstStyle/>
                    <a:p>
                      <a:pPr marL="182880" marR="0" indent="-182880">
                        <a:lnSpc>
                          <a:spcPct val="100000"/>
                        </a:lnSpc>
                        <a:spcBef>
                          <a:spcPts val="0"/>
                        </a:spcBef>
                        <a:spcAft>
                          <a:spcPts val="0"/>
                        </a:spcAft>
                      </a:pPr>
                      <a:endParaRPr lang="en-US" sz="1400" b="0" dirty="0">
                        <a:solidFill>
                          <a:schemeClr val="tx1"/>
                        </a:solidFill>
                        <a:effectLst/>
                        <a:latin typeface="+mn-lt"/>
                        <a:ea typeface="Calibri"/>
                        <a:cs typeface="Times New Roman"/>
                      </a:endParaRPr>
                    </a:p>
                  </a:txBody>
                  <a:tcPr marL="36000" marR="36000" marT="0" marB="0" anchor="ctr">
                    <a:solidFill>
                      <a:srgbClr val="CBCBCB"/>
                    </a:solidFill>
                  </a:tcPr>
                </a:tc>
                <a:tc>
                  <a:txBody>
                    <a:bodyPr/>
                    <a:lstStyle/>
                    <a:p>
                      <a:pPr algn="ctr"/>
                      <a:r>
                        <a:rPr lang="en-US" sz="1800" b="0" dirty="0"/>
                        <a:t>1</a:t>
                      </a:r>
                    </a:p>
                  </a:txBody>
                  <a:tcPr marL="45720" marR="45720" anchor="ctr">
                    <a:solidFill>
                      <a:srgbClr val="CBCBCB"/>
                    </a:solidFill>
                  </a:tcPr>
                </a:tc>
                <a:tc>
                  <a:txBody>
                    <a:bodyPr/>
                    <a:lstStyle/>
                    <a:p>
                      <a:pPr algn="ctr"/>
                      <a:r>
                        <a:rPr lang="en-US" sz="1800" b="0" dirty="0"/>
                        <a:t>ADA 40 mg</a:t>
                      </a:r>
                    </a:p>
                  </a:txBody>
                  <a:tcPr marL="45720" marR="45720" anchor="ctr">
                    <a:solidFill>
                      <a:srgbClr val="CBCBCB"/>
                    </a:solidFill>
                  </a:tcPr>
                </a:tc>
                <a:extLst>
                  <a:ext uri="{0D108BD9-81ED-4DB2-BD59-A6C34878D82A}">
                    <a16:rowId xmlns:a16="http://schemas.microsoft.com/office/drawing/2014/main" val="10006"/>
                  </a:ext>
                </a:extLst>
              </a:tr>
              <a:tr h="0">
                <a:tc vMerge="1">
                  <a:txBody>
                    <a:bodyPr/>
                    <a:lstStyle/>
                    <a:p>
                      <a:pPr marL="182880" marR="0" indent="-182880">
                        <a:lnSpc>
                          <a:spcPct val="100000"/>
                        </a:lnSpc>
                        <a:spcBef>
                          <a:spcPts val="0"/>
                        </a:spcBef>
                        <a:spcAft>
                          <a:spcPts val="0"/>
                        </a:spcAft>
                      </a:pPr>
                      <a:endParaRPr lang="en-US" sz="1400" b="0" dirty="0">
                        <a:solidFill>
                          <a:schemeClr val="tx1"/>
                        </a:solidFill>
                        <a:effectLst/>
                        <a:latin typeface="+mn-lt"/>
                        <a:ea typeface="Calibri"/>
                        <a:cs typeface="Times New Roman"/>
                      </a:endParaRPr>
                    </a:p>
                  </a:txBody>
                  <a:tcPr marL="36000" marR="36000" marT="0" marB="0" anchor="ctr">
                    <a:solidFill>
                      <a:srgbClr val="CBCBCB"/>
                    </a:solidFill>
                  </a:tcPr>
                </a:tc>
                <a:tc>
                  <a:txBody>
                    <a:bodyPr/>
                    <a:lstStyle/>
                    <a:p>
                      <a:pPr algn="ctr"/>
                      <a:r>
                        <a:rPr lang="en-US" sz="1800" b="0" dirty="0"/>
                        <a:t>2</a:t>
                      </a:r>
                    </a:p>
                  </a:txBody>
                  <a:tcPr marL="45720" marR="45720" anchor="ctr"/>
                </a:tc>
                <a:tc>
                  <a:txBody>
                    <a:bodyPr/>
                    <a:lstStyle/>
                    <a:p>
                      <a:pPr algn="ctr"/>
                      <a:r>
                        <a:rPr lang="en-US" sz="1800" b="0" dirty="0"/>
                        <a:t>PBO </a:t>
                      </a:r>
                      <a:r>
                        <a:rPr lang="en-US" sz="1800" b="0" dirty="0">
                          <a:sym typeface="Wingdings" panose="05000000000000000000" pitchFamily="2" charset="2"/>
                        </a:rPr>
                        <a:t> Tofa 5 mg</a:t>
                      </a:r>
                      <a:endParaRPr lang="en-US" sz="1800" b="0" dirty="0"/>
                    </a:p>
                  </a:txBody>
                  <a:tcPr marL="45720" marR="45720" anchor="ctr"/>
                </a:tc>
                <a:extLst>
                  <a:ext uri="{0D108BD9-81ED-4DB2-BD59-A6C34878D82A}">
                    <a16:rowId xmlns:a16="http://schemas.microsoft.com/office/drawing/2014/main" val="10007"/>
                  </a:ext>
                </a:extLst>
              </a:tr>
              <a:tr h="285912">
                <a:tc rowSpan="2">
                  <a:txBody>
                    <a:bodyPr/>
                    <a:lstStyle/>
                    <a:p>
                      <a:pPr marL="0" marR="0" indent="0">
                        <a:lnSpc>
                          <a:spcPct val="100000"/>
                        </a:lnSpc>
                        <a:spcBef>
                          <a:spcPts val="0"/>
                        </a:spcBef>
                        <a:spcAft>
                          <a:spcPts val="0"/>
                        </a:spcAft>
                      </a:pPr>
                      <a:r>
                        <a:rPr lang="en-US" sz="1800" dirty="0">
                          <a:effectLst/>
                        </a:rPr>
                        <a:t>Herpes zoster</a:t>
                      </a:r>
                      <a:endParaRPr lang="en-US" sz="1800" b="0" dirty="0">
                        <a:solidFill>
                          <a:schemeClr val="tx1"/>
                        </a:solidFill>
                        <a:effectLst/>
                        <a:latin typeface="+mn-lt"/>
                        <a:ea typeface="Calibri"/>
                        <a:cs typeface="Times New Roman"/>
                      </a:endParaRPr>
                    </a:p>
                  </a:txBody>
                  <a:tcPr marL="45720" marR="45720" anchor="ctr">
                    <a:solidFill>
                      <a:srgbClr val="E7E7E7"/>
                    </a:solidFill>
                  </a:tcPr>
                </a:tc>
                <a:tc>
                  <a:txBody>
                    <a:bodyPr/>
                    <a:lstStyle/>
                    <a:p>
                      <a:pPr algn="ctr"/>
                      <a:r>
                        <a:rPr lang="en-US" sz="1800" dirty="0"/>
                        <a:t>2</a:t>
                      </a:r>
                      <a:endParaRPr lang="en-US" sz="1800" b="0" dirty="0"/>
                    </a:p>
                  </a:txBody>
                  <a:tcPr marL="45720" marR="45720" anchor="ctr"/>
                </a:tc>
                <a:tc>
                  <a:txBody>
                    <a:bodyPr/>
                    <a:lstStyle/>
                    <a:p>
                      <a:pPr algn="ctr"/>
                      <a:r>
                        <a:rPr lang="en-US" sz="1800" b="0" dirty="0"/>
                        <a:t>Tofa 5 mg</a:t>
                      </a:r>
                    </a:p>
                  </a:txBody>
                  <a:tcPr marL="45720" marR="45720" anchor="ctr"/>
                </a:tc>
                <a:extLst>
                  <a:ext uri="{0D108BD9-81ED-4DB2-BD59-A6C34878D82A}">
                    <a16:rowId xmlns:a16="http://schemas.microsoft.com/office/drawing/2014/main" val="10002"/>
                  </a:ext>
                </a:extLst>
              </a:tr>
              <a:tr h="144464">
                <a:tc vMerge="1">
                  <a:txBody>
                    <a:bodyPr/>
                    <a:lstStyle/>
                    <a:p>
                      <a:pPr marL="0" marR="0" indent="0">
                        <a:lnSpc>
                          <a:spcPct val="100000"/>
                        </a:lnSpc>
                        <a:spcBef>
                          <a:spcPts val="0"/>
                        </a:spcBef>
                        <a:spcAft>
                          <a:spcPts val="0"/>
                        </a:spcAft>
                      </a:pPr>
                      <a:endParaRPr lang="en-US" sz="1400" b="0" dirty="0">
                        <a:solidFill>
                          <a:schemeClr val="tx1"/>
                        </a:solidFill>
                        <a:effectLst/>
                        <a:latin typeface="+mn-lt"/>
                        <a:ea typeface="Calibri"/>
                        <a:cs typeface="Times New Roman"/>
                      </a:endParaRPr>
                    </a:p>
                  </a:txBody>
                  <a:tcPr marL="36000" marR="36000" marT="0" marB="0" anchor="ctr"/>
                </a:tc>
                <a:tc>
                  <a:txBody>
                    <a:bodyPr/>
                    <a:lstStyle/>
                    <a:p>
                      <a:pPr algn="ctr"/>
                      <a:r>
                        <a:rPr lang="en-US" sz="1800" b="0" dirty="0"/>
                        <a:t>2</a:t>
                      </a:r>
                    </a:p>
                  </a:txBody>
                  <a:tcPr marL="45720" marR="45720" anchor="ctr">
                    <a:solidFill>
                      <a:srgbClr val="E7E7E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Tofa 10 mg</a:t>
                      </a:r>
                    </a:p>
                  </a:txBody>
                  <a:tcPr marL="45720" marR="45720" anchor="ctr">
                    <a:solidFill>
                      <a:srgbClr val="E7E7E7"/>
                    </a:solidFill>
                  </a:tcPr>
                </a:tc>
                <a:extLst>
                  <a:ext uri="{0D108BD9-81ED-4DB2-BD59-A6C34878D82A}">
                    <a16:rowId xmlns:a16="http://schemas.microsoft.com/office/drawing/2014/main" val="10008"/>
                  </a:ext>
                </a:extLst>
              </a:tr>
              <a:tr h="285912">
                <a:tc rowSpan="2">
                  <a:txBody>
                    <a:bodyPr/>
                    <a:lstStyle/>
                    <a:p>
                      <a:pPr marL="0" marR="0" indent="0">
                        <a:lnSpc>
                          <a:spcPct val="90000"/>
                        </a:lnSpc>
                        <a:spcBef>
                          <a:spcPts val="0"/>
                        </a:spcBef>
                        <a:spcAft>
                          <a:spcPts val="0"/>
                        </a:spcAft>
                      </a:pPr>
                      <a:r>
                        <a:rPr lang="en-US" sz="1800" dirty="0">
                          <a:effectLst/>
                          <a:latin typeface="+mn-lt"/>
                          <a:ea typeface="Calibri" charset="0"/>
                          <a:cs typeface="Calibri" charset="0"/>
                        </a:rPr>
                        <a:t>M</a:t>
                      </a:r>
                      <a:r>
                        <a:rPr lang="en-US" sz="1800" baseline="0" dirty="0">
                          <a:effectLst/>
                          <a:latin typeface="+mn-lt"/>
                          <a:ea typeface="Calibri" charset="0"/>
                          <a:cs typeface="Calibri" charset="0"/>
                        </a:rPr>
                        <a:t>alignancy</a:t>
                      </a:r>
                      <a:endParaRPr lang="en-US" sz="1800" dirty="0">
                        <a:effectLst/>
                        <a:latin typeface="+mn-lt"/>
                        <a:ea typeface="Calibri" charset="0"/>
                        <a:cs typeface="Calibri" charset="0"/>
                      </a:endParaRPr>
                    </a:p>
                  </a:txBody>
                  <a:tcPr marL="45720" marR="45720" anchor="ctr">
                    <a:solidFill>
                      <a:srgbClr val="CBCBCB"/>
                    </a:solidFill>
                  </a:tcPr>
                </a:tc>
                <a:tc>
                  <a:txBody>
                    <a:bodyPr/>
                    <a:lstStyle/>
                    <a:p>
                      <a:pPr algn="ctr"/>
                      <a:r>
                        <a:rPr lang="en-US" sz="1800" b="0" dirty="0"/>
                        <a:t>3</a:t>
                      </a:r>
                    </a:p>
                  </a:txBody>
                  <a:tcPr marL="45720" marR="45720" anchor="ctr">
                    <a:solidFill>
                      <a:srgbClr val="CBCBCB"/>
                    </a:solidFill>
                  </a:tcPr>
                </a:tc>
                <a:tc>
                  <a:txBody>
                    <a:bodyPr/>
                    <a:lstStyle/>
                    <a:p>
                      <a:pPr algn="ctr"/>
                      <a:r>
                        <a:rPr lang="en-US" sz="1800" b="0" dirty="0"/>
                        <a:t>Tofa 5 mg</a:t>
                      </a:r>
                    </a:p>
                  </a:txBody>
                  <a:tcPr marL="45720" marR="45720" anchor="ctr">
                    <a:solidFill>
                      <a:srgbClr val="CBCBCB"/>
                    </a:solidFill>
                  </a:tcPr>
                </a:tc>
                <a:extLst>
                  <a:ext uri="{0D108BD9-81ED-4DB2-BD59-A6C34878D82A}">
                    <a16:rowId xmlns:a16="http://schemas.microsoft.com/office/drawing/2014/main" val="10003"/>
                  </a:ext>
                </a:extLst>
              </a:tr>
              <a:tr h="200140">
                <a:tc vMerge="1">
                  <a:txBody>
                    <a:bodyPr/>
                    <a:lstStyle/>
                    <a:p>
                      <a:pPr marL="0" marR="0" indent="0">
                        <a:lnSpc>
                          <a:spcPct val="90000"/>
                        </a:lnSpc>
                        <a:spcBef>
                          <a:spcPts val="0"/>
                        </a:spcBef>
                        <a:spcAft>
                          <a:spcPts val="0"/>
                        </a:spcAft>
                      </a:pPr>
                      <a:endParaRPr lang="en-US" sz="1400" dirty="0">
                        <a:effectLst/>
                        <a:latin typeface="+mn-lt"/>
                        <a:ea typeface="Calibri" charset="0"/>
                        <a:cs typeface="Calibri" charset="0"/>
                      </a:endParaRPr>
                    </a:p>
                  </a:txBody>
                  <a:tcPr marL="36000" marR="36000" marT="0" marB="0" anchor="ctr"/>
                </a:tc>
                <a:tc>
                  <a:txBody>
                    <a:bodyPr/>
                    <a:lstStyle/>
                    <a:p>
                      <a:pPr algn="ctr"/>
                      <a:r>
                        <a:rPr lang="en-US" sz="1800" b="0" dirty="0"/>
                        <a:t>1</a:t>
                      </a:r>
                    </a:p>
                  </a:txBody>
                  <a:tcPr marL="45720" marR="45720" anchor="ctr">
                    <a:solidFill>
                      <a:srgbClr val="CBCBCB"/>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t>Tofa 10 mg</a:t>
                      </a:r>
                    </a:p>
                  </a:txBody>
                  <a:tcPr marL="45720" marR="45720" anchor="ctr"/>
                </a:tc>
                <a:extLst>
                  <a:ext uri="{0D108BD9-81ED-4DB2-BD59-A6C34878D82A}">
                    <a16:rowId xmlns:a16="http://schemas.microsoft.com/office/drawing/2014/main" val="10009"/>
                  </a:ext>
                </a:extLst>
              </a:tr>
              <a:tr h="285912">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effectLst/>
                        </a:rPr>
                        <a:t>Cardiovascular (MACE)</a:t>
                      </a:r>
                      <a:endParaRPr lang="en-US" sz="1800" b="0" dirty="0">
                        <a:solidFill>
                          <a:schemeClr val="tx1"/>
                        </a:solidFill>
                        <a:effectLst/>
                        <a:latin typeface="+mn-lt"/>
                        <a:ea typeface="Calibri"/>
                        <a:cs typeface="Times New Roman"/>
                      </a:endParaRPr>
                    </a:p>
                  </a:txBody>
                  <a:tcPr marL="45720" marR="45720" anchor="ctr"/>
                </a:tc>
                <a:tc>
                  <a:txBody>
                    <a:bodyPr/>
                    <a:lstStyle/>
                    <a:p>
                      <a:pPr algn="ctr"/>
                      <a:r>
                        <a:rPr lang="en-US" sz="1800" dirty="0"/>
                        <a:t>1</a:t>
                      </a:r>
                      <a:endParaRPr lang="en-US" sz="1800" b="0" dirty="0"/>
                    </a:p>
                  </a:txBody>
                  <a:tcPr marL="45720" marR="45720" anchor="ctr"/>
                </a:tc>
                <a:tc>
                  <a:txBody>
                    <a:bodyPr/>
                    <a:lstStyle/>
                    <a:p>
                      <a:pPr algn="ctr"/>
                      <a:r>
                        <a:rPr lang="en-US" sz="1800" b="0" dirty="0"/>
                        <a:t>PBO </a:t>
                      </a:r>
                      <a:r>
                        <a:rPr lang="en-US" sz="1800" b="0" dirty="0">
                          <a:sym typeface="Wingdings" panose="05000000000000000000" pitchFamily="2" charset="2"/>
                        </a:rPr>
                        <a:t> Tofa 5 mg</a:t>
                      </a:r>
                      <a:endParaRPr lang="en-US" sz="1800" b="0" dirty="0"/>
                    </a:p>
                  </a:txBody>
                  <a:tcPr marL="45720" marR="45720" anchor="ctr"/>
                </a:tc>
                <a:extLst>
                  <a:ext uri="{0D108BD9-81ED-4DB2-BD59-A6C34878D82A}">
                    <a16:rowId xmlns:a16="http://schemas.microsoft.com/office/drawing/2014/main" val="10004"/>
                  </a:ext>
                </a:extLst>
              </a:tr>
              <a:tr h="193512">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a:cs typeface="Times New Roman"/>
                      </a:endParaRPr>
                    </a:p>
                  </a:txBody>
                  <a:tcPr marL="36000" marR="36000" marT="0" marB="0" anchor="ctr"/>
                </a:tc>
                <a:tc>
                  <a:txBody>
                    <a:bodyPr/>
                    <a:lstStyle/>
                    <a:p>
                      <a:pPr algn="ctr"/>
                      <a:r>
                        <a:rPr lang="en-US" sz="1800" b="0" dirty="0"/>
                        <a:t>2</a:t>
                      </a:r>
                    </a:p>
                  </a:txBody>
                  <a:tcPr marL="45720" marR="45720" anchor="ctr">
                    <a:solidFill>
                      <a:srgbClr val="E7E7E7"/>
                    </a:solidFill>
                  </a:tcPr>
                </a:tc>
                <a:tc>
                  <a:txBody>
                    <a:bodyPr/>
                    <a:lstStyle/>
                    <a:p>
                      <a:pPr algn="ctr"/>
                      <a:r>
                        <a:rPr lang="en-US" sz="1800" b="0" dirty="0"/>
                        <a:t>ADA 40 mg</a:t>
                      </a:r>
                    </a:p>
                  </a:txBody>
                  <a:tcPr marL="45720" marR="45720" anchor="ctr">
                    <a:solidFill>
                      <a:srgbClr val="E7E7E7"/>
                    </a:solidFill>
                  </a:tcPr>
                </a:tc>
                <a:extLst>
                  <a:ext uri="{0D108BD9-81ED-4DB2-BD59-A6C34878D82A}">
                    <a16:rowId xmlns:a16="http://schemas.microsoft.com/office/drawing/2014/main" val="10010"/>
                  </a:ext>
                </a:extLst>
              </a:tr>
              <a:tr h="244815">
                <a:tc>
                  <a:txBody>
                    <a:bodyPr/>
                    <a:lstStyle/>
                    <a:p>
                      <a:pPr marL="0" marR="0" indent="0">
                        <a:lnSpc>
                          <a:spcPct val="100000"/>
                        </a:lnSpc>
                        <a:spcBef>
                          <a:spcPts val="0"/>
                        </a:spcBef>
                        <a:spcAft>
                          <a:spcPts val="0"/>
                        </a:spcAft>
                      </a:pPr>
                      <a:r>
                        <a:rPr lang="en-US" sz="1800" dirty="0">
                          <a:effectLst/>
                        </a:rPr>
                        <a:t>GI perforation</a:t>
                      </a:r>
                      <a:endParaRPr lang="en-US" sz="1800" b="0" dirty="0">
                        <a:solidFill>
                          <a:schemeClr val="tx1"/>
                        </a:solidFill>
                        <a:effectLst/>
                        <a:latin typeface="+mn-lt"/>
                        <a:ea typeface="Calibri"/>
                        <a:cs typeface="Times New Roman"/>
                      </a:endParaRPr>
                    </a:p>
                  </a:txBody>
                  <a:tcPr marL="45720" marR="45720" anchor="ctr">
                    <a:solidFill>
                      <a:srgbClr val="CBCBCB"/>
                    </a:solidFill>
                  </a:tcPr>
                </a:tc>
                <a:tc>
                  <a:txBody>
                    <a:bodyPr/>
                    <a:lstStyle/>
                    <a:p>
                      <a:pPr algn="ctr"/>
                      <a:r>
                        <a:rPr lang="en-US" sz="1800" dirty="0"/>
                        <a:t>1</a:t>
                      </a:r>
                      <a:endParaRPr lang="en-US" sz="1800" b="0" dirty="0"/>
                    </a:p>
                  </a:txBody>
                  <a:tcPr marL="45720" marR="45720" anchor="ctr">
                    <a:solidFill>
                      <a:srgbClr val="CBCBCB"/>
                    </a:solidFill>
                  </a:tcPr>
                </a:tc>
                <a:tc>
                  <a:txBody>
                    <a:bodyPr/>
                    <a:lstStyle/>
                    <a:p>
                      <a:pPr algn="ctr"/>
                      <a:r>
                        <a:rPr lang="en-US" sz="1800" b="0" dirty="0"/>
                        <a:t>PBO </a:t>
                      </a:r>
                      <a:r>
                        <a:rPr lang="en-US" sz="1800" b="0" dirty="0">
                          <a:sym typeface="Wingdings" panose="05000000000000000000" pitchFamily="2" charset="2"/>
                        </a:rPr>
                        <a:t> Tofa 5 mg</a:t>
                      </a:r>
                      <a:endParaRPr lang="en-US" sz="1800" b="0" dirty="0"/>
                    </a:p>
                  </a:txBody>
                  <a:tcPr marL="45720" marR="45720" anchor="ctr">
                    <a:solidFill>
                      <a:srgbClr val="CBCBCB"/>
                    </a:solidFill>
                  </a:tcPr>
                </a:tc>
                <a:extLst>
                  <a:ext uri="{0D108BD9-81ED-4DB2-BD59-A6C34878D82A}">
                    <a16:rowId xmlns:a16="http://schemas.microsoft.com/office/drawing/2014/main" val="10005"/>
                  </a:ext>
                </a:extLst>
              </a:tr>
              <a:tr h="0">
                <a:tc>
                  <a:txBody>
                    <a:bodyPr/>
                    <a:lstStyle/>
                    <a:p>
                      <a:pPr marL="0" marR="0" indent="0">
                        <a:lnSpc>
                          <a:spcPct val="100000"/>
                        </a:lnSpc>
                        <a:spcBef>
                          <a:spcPts val="0"/>
                        </a:spcBef>
                        <a:spcAft>
                          <a:spcPts val="0"/>
                        </a:spcAft>
                      </a:pPr>
                      <a:r>
                        <a:rPr lang="en-US" sz="1800" b="0" dirty="0">
                          <a:solidFill>
                            <a:schemeClr val="tx1"/>
                          </a:solidFill>
                          <a:effectLst/>
                          <a:latin typeface="+mn-lt"/>
                          <a:ea typeface="Calibri"/>
                          <a:cs typeface="Times New Roman"/>
                        </a:rPr>
                        <a:t>Hepatic</a:t>
                      </a:r>
                    </a:p>
                  </a:txBody>
                  <a:tcPr marL="45720" marR="45720" anchor="ctr">
                    <a:solidFill>
                      <a:srgbClr val="E7E7E7"/>
                    </a:solidFill>
                  </a:tcPr>
                </a:tc>
                <a:tc>
                  <a:txBody>
                    <a:bodyPr/>
                    <a:lstStyle/>
                    <a:p>
                      <a:pPr algn="ctr"/>
                      <a:r>
                        <a:rPr lang="en-US" sz="1800" b="0" dirty="0"/>
                        <a:t>2</a:t>
                      </a:r>
                    </a:p>
                  </a:txBody>
                  <a:tcPr marL="45720" marR="45720" anchor="ctr">
                    <a:solidFill>
                      <a:srgbClr val="E7E7E7"/>
                    </a:solidFill>
                  </a:tcPr>
                </a:tc>
                <a:tc>
                  <a:txBody>
                    <a:bodyPr/>
                    <a:lstStyle/>
                    <a:p>
                      <a:pPr algn="ctr"/>
                      <a:r>
                        <a:rPr lang="en-US" sz="1800" b="0" dirty="0"/>
                        <a:t>ADA 40 mg</a:t>
                      </a:r>
                    </a:p>
                  </a:txBody>
                  <a:tcPr marL="45720" marR="45720" anchor="ctr">
                    <a:solidFill>
                      <a:srgbClr val="E7E7E7"/>
                    </a:solidFill>
                  </a:tcPr>
                </a:tc>
                <a:extLst>
                  <a:ext uri="{0D108BD9-81ED-4DB2-BD59-A6C34878D82A}">
                    <a16:rowId xmlns:a16="http://schemas.microsoft.com/office/drawing/2014/main" val="10011"/>
                  </a:ext>
                </a:extLst>
              </a:tr>
            </a:tbl>
          </a:graphicData>
        </a:graphic>
      </p:graphicFrame>
      <p:sp>
        <p:nvSpPr>
          <p:cNvPr id="35" name="Content Placeholder 2">
            <a:extLst>
              <a:ext uri="{FF2B5EF4-FFF2-40B4-BE49-F238E27FC236}">
                <a16:creationId xmlns:a16="http://schemas.microsoft.com/office/drawing/2014/main" id="{E271DB8C-4D41-0E4B-AF9E-3A77F7FBA397}"/>
              </a:ext>
            </a:extLst>
          </p:cNvPr>
          <p:cNvSpPr txBox="1">
            <a:spLocks/>
          </p:cNvSpPr>
          <p:nvPr/>
        </p:nvSpPr>
        <p:spPr>
          <a:xfrm>
            <a:off x="3104403" y="5648186"/>
            <a:ext cx="5919397" cy="38747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 unexpected laboratory findings relative to RA experience</a:t>
            </a:r>
          </a:p>
        </p:txBody>
      </p:sp>
    </p:spTree>
    <p:extLst>
      <p:ext uri="{BB962C8B-B14F-4D97-AF65-F5344CB8AC3E}">
        <p14:creationId xmlns:p14="http://schemas.microsoft.com/office/powerpoint/2010/main" val="37928368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Tofacitinib in PsA post-TNFi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3 OPAL Beyond</a:t>
            </a:r>
          </a:p>
        </p:txBody>
      </p:sp>
      <p:sp>
        <p:nvSpPr>
          <p:cNvPr id="20" name="TextBox 19">
            <a:extLst>
              <a:ext uri="{FF2B5EF4-FFF2-40B4-BE49-F238E27FC236}">
                <a16:creationId xmlns:a16="http://schemas.microsoft.com/office/drawing/2014/main" id="{B7AD22FA-9288-E44C-9BCD-C121A6CD4EFF}"/>
              </a:ext>
            </a:extLst>
          </p:cNvPr>
          <p:cNvSpPr txBox="1"/>
          <p:nvPr/>
        </p:nvSpPr>
        <p:spPr>
          <a:xfrm>
            <a:off x="61578"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Gladman D,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2017;377:1525-1536. </a:t>
            </a:r>
          </a:p>
        </p:txBody>
      </p:sp>
      <p:sp>
        <p:nvSpPr>
          <p:cNvPr id="6" name="Content Placeholder 2">
            <a:extLst>
              <a:ext uri="{FF2B5EF4-FFF2-40B4-BE49-F238E27FC236}">
                <a16:creationId xmlns:a16="http://schemas.microsoft.com/office/drawing/2014/main" id="{D2FAF82C-146B-164B-ACA2-2F800AC24E7F}"/>
              </a:ext>
            </a:extLst>
          </p:cNvPr>
          <p:cNvSpPr txBox="1">
            <a:spLocks/>
          </p:cNvSpPr>
          <p:nvPr/>
        </p:nvSpPr>
        <p:spPr>
          <a:xfrm>
            <a:off x="512654" y="1357213"/>
            <a:ext cx="9244663" cy="3284456"/>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1500" kern="1200" baseline="0">
                <a:solidFill>
                  <a:schemeClr val="tx1">
                    <a:lumMod val="85000"/>
                    <a:lumOff val="1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1350" kern="1200" baseline="0">
                <a:solidFill>
                  <a:schemeClr val="tx1">
                    <a:lumMod val="85000"/>
                    <a:lumOff val="1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200" kern="1200" baseline="0">
                <a:solidFill>
                  <a:schemeClr val="tx1">
                    <a:lumMod val="85000"/>
                    <a:lumOff val="1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050" kern="1200" baseline="0">
                <a:solidFill>
                  <a:schemeClr val="tx1">
                    <a:lumMod val="85000"/>
                    <a:lumOff val="1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050" kern="1200" baseline="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395 randomized pts, 394 treated, 361 (92%) completed Month 3, 345 (88%) completed Month 6</a:t>
            </a:r>
          </a:p>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All pts had prior TNFi use (1 prior TNFi: 63%; 2 prior TNFi: 24%; ≥3 TNFi: 13%)</a:t>
            </a:r>
          </a:p>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1° endpoints: </a:t>
            </a:r>
            <a:r>
              <a:rPr kumimoji="0" lang="en-US" sz="2800" b="0" i="0" u="none" strike="noStrike" kern="1200" cap="none" spc="0" normalizeH="0" baseline="0" noProof="0" dirty="0">
                <a:ln>
                  <a:noFill/>
                </a:ln>
                <a:solidFill>
                  <a:srgbClr val="FF0000"/>
                </a:solidFill>
                <a:effectLst/>
                <a:uLnTx/>
                <a:uFillTx/>
                <a:latin typeface="Calibri"/>
                <a:ea typeface="+mn-ea"/>
                <a:cs typeface="+mn-cs"/>
              </a:rPr>
              <a:t>Month 3 ACR20 and HAQ-DI</a:t>
            </a:r>
          </a:p>
          <a:p>
            <a:pPr marL="257175" marR="0" lvl="0" indent="-257175" algn="l" defTabSz="685800" rtl="0" eaLnBrk="1" fontAlgn="auto" latinLnBrk="0" hangingPunct="1">
              <a:lnSpc>
                <a:spcPct val="90000"/>
              </a:lnSpc>
              <a:spcBef>
                <a:spcPts val="42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Tree>
    <p:extLst>
      <p:ext uri="{BB962C8B-B14F-4D97-AF65-F5344CB8AC3E}">
        <p14:creationId xmlns:p14="http://schemas.microsoft.com/office/powerpoint/2010/main" val="160768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Nonpharmacologic Strategies</a:t>
            </a:r>
          </a:p>
        </p:txBody>
      </p:sp>
      <p:sp>
        <p:nvSpPr>
          <p:cNvPr id="4" name="Content Placeholder 2">
            <a:extLst>
              <a:ext uri="{FF2B5EF4-FFF2-40B4-BE49-F238E27FC236}">
                <a16:creationId xmlns:a16="http://schemas.microsoft.com/office/drawing/2014/main" id="{1F92420F-8558-6140-B53F-59A186984BE1}"/>
              </a:ext>
            </a:extLst>
          </p:cNvPr>
          <p:cNvSpPr txBox="1">
            <a:spLocks/>
          </p:cNvSpPr>
          <p:nvPr/>
        </p:nvSpPr>
        <p:spPr>
          <a:xfrm>
            <a:off x="457199" y="1266540"/>
            <a:ext cx="10685722" cy="519805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0">
              <a:spcBef>
                <a:spcPts val="1200"/>
              </a:spcBef>
              <a:defRPr/>
            </a:pPr>
            <a:r>
              <a:rPr lang="en-GB" sz="2800" dirty="0">
                <a:solidFill>
                  <a:sysClr val="windowText" lastClr="000000"/>
                </a:solidFill>
              </a:rPr>
              <a:t>Education</a:t>
            </a:r>
          </a:p>
          <a:p>
            <a:pPr lvl="1">
              <a:spcBef>
                <a:spcPts val="1200"/>
              </a:spcBef>
              <a:defRPr/>
            </a:pPr>
            <a:r>
              <a:rPr lang="en-GB" sz="2400" dirty="0">
                <a:solidFill>
                  <a:sysClr val="windowText" lastClr="000000"/>
                </a:solidFill>
              </a:rPr>
              <a:t>Patient</a:t>
            </a:r>
          </a:p>
          <a:p>
            <a:pPr lvl="1">
              <a:spcBef>
                <a:spcPts val="1200"/>
              </a:spcBef>
              <a:defRPr/>
            </a:pPr>
            <a:r>
              <a:rPr lang="en-GB" sz="2400" dirty="0">
                <a:solidFill>
                  <a:sysClr val="windowText" lastClr="000000"/>
                </a:solidFill>
              </a:rPr>
              <a:t>Family</a:t>
            </a:r>
          </a:p>
          <a:p>
            <a:pPr lvl="1">
              <a:spcBef>
                <a:spcPts val="1200"/>
              </a:spcBef>
              <a:defRPr/>
            </a:pPr>
            <a:r>
              <a:rPr lang="en-GB" sz="2400" dirty="0">
                <a:solidFill>
                  <a:sysClr val="windowText" lastClr="000000"/>
                </a:solidFill>
              </a:rPr>
              <a:t>Allied health professionals  </a:t>
            </a: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mn-cs"/>
            </a:endParaRPr>
          </a:p>
          <a:p>
            <a:pPr lvl="0">
              <a:spcBef>
                <a:spcPts val="1200"/>
              </a:spcBef>
              <a:defRPr/>
            </a:pPr>
            <a:r>
              <a:rPr lang="en-GB" sz="2800" dirty="0">
                <a:solidFill>
                  <a:sysClr val="windowText" lastClr="000000"/>
                </a:solidFill>
              </a:rPr>
              <a:t>Counselling</a:t>
            </a:r>
          </a:p>
          <a:p>
            <a:pPr lvl="0">
              <a:spcBef>
                <a:spcPts val="1200"/>
              </a:spcBef>
              <a:defRPr/>
            </a:pPr>
            <a:r>
              <a:rPr lang="en-GB" sz="2800" dirty="0">
                <a:solidFill>
                  <a:sysClr val="windowText" lastClr="000000"/>
                </a:solidFill>
              </a:rPr>
              <a:t>Diet/weight loss</a:t>
            </a:r>
          </a:p>
          <a:p>
            <a:pPr lvl="0">
              <a:spcBef>
                <a:spcPts val="1200"/>
              </a:spcBef>
              <a:defRPr/>
            </a:pPr>
            <a:r>
              <a:rPr lang="en-GB" sz="2800" dirty="0">
                <a:solidFill>
                  <a:sysClr val="windowText" lastClr="000000"/>
                </a:solidFill>
              </a:rPr>
              <a:t>Physical/occupational therapy</a:t>
            </a:r>
          </a:p>
          <a:p>
            <a:pPr lvl="0">
              <a:spcBef>
                <a:spcPts val="1200"/>
              </a:spcBef>
              <a:defRPr/>
            </a:pPr>
            <a:r>
              <a:rPr lang="en-GB" sz="2800" dirty="0">
                <a:solidFill>
                  <a:sysClr val="windowText" lastClr="000000"/>
                </a:solidFill>
              </a:rPr>
              <a:t>Exercise</a:t>
            </a:r>
          </a:p>
          <a:p>
            <a:pPr lvl="0">
              <a:spcBef>
                <a:spcPts val="1200"/>
              </a:spcBef>
              <a:defRPr/>
            </a:pPr>
            <a:r>
              <a:rPr lang="en-GB" sz="2800" dirty="0">
                <a:solidFill>
                  <a:sysClr val="windowText" lastClr="000000"/>
                </a:solidFill>
              </a:rPr>
              <a:t>Smoking cessation</a:t>
            </a:r>
          </a:p>
        </p:txBody>
      </p:sp>
    </p:spTree>
    <p:extLst>
      <p:ext uri="{BB962C8B-B14F-4D97-AF65-F5344CB8AC3E}">
        <p14:creationId xmlns:p14="http://schemas.microsoft.com/office/powerpoint/2010/main" val="33302882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
            <a:extLst>
              <a:ext uri="{FF2B5EF4-FFF2-40B4-BE49-F238E27FC236}">
                <a16:creationId xmlns:a16="http://schemas.microsoft.com/office/drawing/2014/main" id="{7A329277-0B01-C347-A2A2-F5D642A41FE6}"/>
              </a:ext>
            </a:extLst>
          </p:cNvPr>
          <p:cNvGraphicFramePr>
            <a:graphicFrameLocks/>
          </p:cNvGraphicFramePr>
          <p:nvPr/>
        </p:nvGraphicFramePr>
        <p:xfrm>
          <a:off x="314285" y="1935578"/>
          <a:ext cx="4227433" cy="281290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Phase 3 OPAL Beyond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ACR Response Rates</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Gladman D,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2017;377:1525-1536. </a:t>
            </a:r>
          </a:p>
        </p:txBody>
      </p:sp>
      <p:graphicFrame>
        <p:nvGraphicFramePr>
          <p:cNvPr id="7" name="Content Placeholder 1">
            <a:extLst>
              <a:ext uri="{FF2B5EF4-FFF2-40B4-BE49-F238E27FC236}">
                <a16:creationId xmlns:a16="http://schemas.microsoft.com/office/drawing/2014/main" id="{97B1284F-3473-7B42-BDE6-82447850E52E}"/>
              </a:ext>
            </a:extLst>
          </p:cNvPr>
          <p:cNvGraphicFramePr>
            <a:graphicFrameLocks/>
          </p:cNvGraphicFramePr>
          <p:nvPr/>
        </p:nvGraphicFramePr>
        <p:xfrm>
          <a:off x="3702614" y="1892897"/>
          <a:ext cx="4227433" cy="2864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
            <a:extLst>
              <a:ext uri="{FF2B5EF4-FFF2-40B4-BE49-F238E27FC236}">
                <a16:creationId xmlns:a16="http://schemas.microsoft.com/office/drawing/2014/main" id="{4D1DC76E-1FFE-FE41-940B-AD92F88E1B45}"/>
              </a:ext>
            </a:extLst>
          </p:cNvPr>
          <p:cNvGraphicFramePr>
            <a:graphicFrameLocks/>
          </p:cNvGraphicFramePr>
          <p:nvPr/>
        </p:nvGraphicFramePr>
        <p:xfrm>
          <a:off x="7292033" y="1583323"/>
          <a:ext cx="4108569" cy="322299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1359EC0-B94B-1F44-B2DB-01B6C7CE33AE}"/>
              </a:ext>
            </a:extLst>
          </p:cNvPr>
          <p:cNvSpPr txBox="1"/>
          <p:nvPr/>
        </p:nvSpPr>
        <p:spPr>
          <a:xfrm>
            <a:off x="9004052" y="4687296"/>
            <a:ext cx="1289441" cy="3077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 6</a:t>
            </a:r>
          </a:p>
        </p:txBody>
      </p:sp>
      <p:sp>
        <p:nvSpPr>
          <p:cNvPr id="12" name="TextBox 11">
            <a:extLst>
              <a:ext uri="{FF2B5EF4-FFF2-40B4-BE49-F238E27FC236}">
                <a16:creationId xmlns:a16="http://schemas.microsoft.com/office/drawing/2014/main" id="{B95C8ADF-EFE3-A94D-8E22-9B714A9757B1}"/>
              </a:ext>
            </a:extLst>
          </p:cNvPr>
          <p:cNvSpPr txBox="1"/>
          <p:nvPr/>
        </p:nvSpPr>
        <p:spPr>
          <a:xfrm>
            <a:off x="5100119" y="4687296"/>
            <a:ext cx="1289441" cy="3077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 3</a:t>
            </a:r>
          </a:p>
        </p:txBody>
      </p:sp>
      <p:sp>
        <p:nvSpPr>
          <p:cNvPr id="13" name="TextBox 12">
            <a:extLst>
              <a:ext uri="{FF2B5EF4-FFF2-40B4-BE49-F238E27FC236}">
                <a16:creationId xmlns:a16="http://schemas.microsoft.com/office/drawing/2014/main" id="{C1D3C0AA-EA55-0C49-8AC4-095F1E0A3FBB}"/>
              </a:ext>
            </a:extLst>
          </p:cNvPr>
          <p:cNvSpPr txBox="1"/>
          <p:nvPr/>
        </p:nvSpPr>
        <p:spPr>
          <a:xfrm>
            <a:off x="1697929" y="4687296"/>
            <a:ext cx="1289441" cy="3077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Week 2</a:t>
            </a:r>
          </a:p>
        </p:txBody>
      </p:sp>
    </p:spTree>
    <p:extLst>
      <p:ext uri="{BB962C8B-B14F-4D97-AF65-F5344CB8AC3E}">
        <p14:creationId xmlns:p14="http://schemas.microsoft.com/office/powerpoint/2010/main" val="1044424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Phase 3 OPAL Beyond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Other Responses</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Gladman D,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 Engl J Med</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2017;377:1525-1536. </a:t>
            </a:r>
          </a:p>
        </p:txBody>
      </p:sp>
      <p:graphicFrame>
        <p:nvGraphicFramePr>
          <p:cNvPr id="15" name="Chart 14">
            <a:extLst>
              <a:ext uri="{FF2B5EF4-FFF2-40B4-BE49-F238E27FC236}">
                <a16:creationId xmlns:a16="http://schemas.microsoft.com/office/drawing/2014/main" id="{F5E7BEE6-ABCF-D341-B17D-4026DF78C840}"/>
              </a:ext>
            </a:extLst>
          </p:cNvPr>
          <p:cNvGraphicFramePr>
            <a:graphicFrameLocks/>
          </p:cNvGraphicFramePr>
          <p:nvPr/>
        </p:nvGraphicFramePr>
        <p:xfrm>
          <a:off x="1600872" y="2519725"/>
          <a:ext cx="3464361" cy="252436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EDB14348-B6EF-AA48-920B-F3B8DB00A3D0}"/>
              </a:ext>
            </a:extLst>
          </p:cNvPr>
          <p:cNvSpPr/>
          <p:nvPr/>
        </p:nvSpPr>
        <p:spPr>
          <a:xfrm rot="16200000">
            <a:off x="526880" y="3715645"/>
            <a:ext cx="170149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mn-lt"/>
                <a:ea typeface="+mn-ea"/>
                <a:cs typeface="+mn-cs"/>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LS mean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HAQ-DI</a:t>
            </a:r>
          </a:p>
        </p:txBody>
      </p:sp>
      <p:sp>
        <p:nvSpPr>
          <p:cNvPr id="17" name="Title 3">
            <a:extLst>
              <a:ext uri="{FF2B5EF4-FFF2-40B4-BE49-F238E27FC236}">
                <a16:creationId xmlns:a16="http://schemas.microsoft.com/office/drawing/2014/main" id="{4676C504-449B-8E42-B412-6CBBBDECD3CB}"/>
              </a:ext>
            </a:extLst>
          </p:cNvPr>
          <p:cNvSpPr txBox="1">
            <a:spLocks/>
          </p:cNvSpPr>
          <p:nvPr/>
        </p:nvSpPr>
        <p:spPr>
          <a:xfrm>
            <a:off x="2170058" y="1759830"/>
            <a:ext cx="3076840" cy="3623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HAQ-DI, mean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Δ</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from BL</a:t>
            </a:r>
          </a:p>
        </p:txBody>
      </p:sp>
      <p:sp>
        <p:nvSpPr>
          <p:cNvPr id="18" name="TextBox 17">
            <a:extLst>
              <a:ext uri="{FF2B5EF4-FFF2-40B4-BE49-F238E27FC236}">
                <a16:creationId xmlns:a16="http://schemas.microsoft.com/office/drawing/2014/main" id="{41215476-8736-D74A-A1C9-A4BD026C924C}"/>
              </a:ext>
            </a:extLst>
          </p:cNvPr>
          <p:cNvSpPr txBox="1"/>
          <p:nvPr/>
        </p:nvSpPr>
        <p:spPr>
          <a:xfrm>
            <a:off x="3184222" y="2241466"/>
            <a:ext cx="69115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a:t>
            </a:r>
          </a:p>
        </p:txBody>
      </p:sp>
      <p:sp>
        <p:nvSpPr>
          <p:cNvPr id="19" name="TextBox 18">
            <a:extLst>
              <a:ext uri="{FF2B5EF4-FFF2-40B4-BE49-F238E27FC236}">
                <a16:creationId xmlns:a16="http://schemas.microsoft.com/office/drawing/2014/main" id="{B28D2565-2DA1-644B-AF96-42E31D29560E}"/>
              </a:ext>
            </a:extLst>
          </p:cNvPr>
          <p:cNvSpPr txBox="1"/>
          <p:nvPr/>
        </p:nvSpPr>
        <p:spPr>
          <a:xfrm>
            <a:off x="2127860" y="3182371"/>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1" name="TextBox 20">
            <a:extLst>
              <a:ext uri="{FF2B5EF4-FFF2-40B4-BE49-F238E27FC236}">
                <a16:creationId xmlns:a16="http://schemas.microsoft.com/office/drawing/2014/main" id="{B7181778-E7AC-9D45-98FD-CEAFE88D85A6}"/>
              </a:ext>
            </a:extLst>
          </p:cNvPr>
          <p:cNvSpPr txBox="1"/>
          <p:nvPr/>
        </p:nvSpPr>
        <p:spPr>
          <a:xfrm>
            <a:off x="2356191" y="3991668"/>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a:t>
            </a:r>
          </a:p>
        </p:txBody>
      </p:sp>
      <p:sp>
        <p:nvSpPr>
          <p:cNvPr id="22" name="TextBox 21">
            <a:extLst>
              <a:ext uri="{FF2B5EF4-FFF2-40B4-BE49-F238E27FC236}">
                <a16:creationId xmlns:a16="http://schemas.microsoft.com/office/drawing/2014/main" id="{A6849422-C3E0-8840-B337-A20AD4D52AC8}"/>
              </a:ext>
            </a:extLst>
          </p:cNvPr>
          <p:cNvSpPr txBox="1"/>
          <p:nvPr/>
        </p:nvSpPr>
        <p:spPr>
          <a:xfrm>
            <a:off x="2850983" y="3735855"/>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3" name="TextBox 22">
            <a:extLst>
              <a:ext uri="{FF2B5EF4-FFF2-40B4-BE49-F238E27FC236}">
                <a16:creationId xmlns:a16="http://schemas.microsoft.com/office/drawing/2014/main" id="{4DCFD0D6-25D7-C24C-A36F-F5C36FB43B24}"/>
              </a:ext>
            </a:extLst>
          </p:cNvPr>
          <p:cNvSpPr txBox="1"/>
          <p:nvPr/>
        </p:nvSpPr>
        <p:spPr>
          <a:xfrm>
            <a:off x="2102269" y="3666313"/>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a:t>
            </a:r>
          </a:p>
        </p:txBody>
      </p:sp>
      <p:sp>
        <p:nvSpPr>
          <p:cNvPr id="24" name="TextBox 23">
            <a:extLst>
              <a:ext uri="{FF2B5EF4-FFF2-40B4-BE49-F238E27FC236}">
                <a16:creationId xmlns:a16="http://schemas.microsoft.com/office/drawing/2014/main" id="{D4B4C4AF-D7C6-9740-AC4E-509A4FABA62F}"/>
              </a:ext>
            </a:extLst>
          </p:cNvPr>
          <p:cNvSpPr txBox="1"/>
          <p:nvPr/>
        </p:nvSpPr>
        <p:spPr>
          <a:xfrm>
            <a:off x="3353822" y="3821271"/>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5" name="TextBox 24">
            <a:extLst>
              <a:ext uri="{FF2B5EF4-FFF2-40B4-BE49-F238E27FC236}">
                <a16:creationId xmlns:a16="http://schemas.microsoft.com/office/drawing/2014/main" id="{EBF9A997-E3D4-5741-AEC1-542C48282D91}"/>
              </a:ext>
            </a:extLst>
          </p:cNvPr>
          <p:cNvSpPr txBox="1"/>
          <p:nvPr/>
        </p:nvSpPr>
        <p:spPr>
          <a:xfrm>
            <a:off x="2880337" y="4321456"/>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a:t>
            </a:r>
          </a:p>
        </p:txBody>
      </p:sp>
      <p:sp>
        <p:nvSpPr>
          <p:cNvPr id="26" name="TextBox 25">
            <a:extLst>
              <a:ext uri="{FF2B5EF4-FFF2-40B4-BE49-F238E27FC236}">
                <a16:creationId xmlns:a16="http://schemas.microsoft.com/office/drawing/2014/main" id="{107A0CB7-37AA-8445-A406-6402E3BFEADD}"/>
              </a:ext>
            </a:extLst>
          </p:cNvPr>
          <p:cNvSpPr txBox="1"/>
          <p:nvPr/>
        </p:nvSpPr>
        <p:spPr>
          <a:xfrm>
            <a:off x="3354330" y="4239557"/>
            <a:ext cx="2872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99"/>
                </a:solidFill>
                <a:effectLst/>
                <a:uLnTx/>
                <a:uFillTx/>
                <a:latin typeface="Calibri" panose="020F0502020204030204" pitchFamily="34" charset="0"/>
                <a:ea typeface="+mn-ea"/>
                <a:cs typeface="Calibri" panose="020F0502020204030204" pitchFamily="34" charset="0"/>
              </a:rPr>
              <a:t>‡</a:t>
            </a:r>
          </a:p>
        </p:txBody>
      </p:sp>
      <p:grpSp>
        <p:nvGrpSpPr>
          <p:cNvPr id="27" name="Group 26">
            <a:extLst>
              <a:ext uri="{FF2B5EF4-FFF2-40B4-BE49-F238E27FC236}">
                <a16:creationId xmlns:a16="http://schemas.microsoft.com/office/drawing/2014/main" id="{86D3D26A-914F-834D-B1EA-DAE2A00FD3F2}"/>
              </a:ext>
            </a:extLst>
          </p:cNvPr>
          <p:cNvGrpSpPr/>
          <p:nvPr/>
        </p:nvGrpSpPr>
        <p:grpSpPr>
          <a:xfrm>
            <a:off x="5704798" y="2852885"/>
            <a:ext cx="2061194" cy="1936759"/>
            <a:chOff x="7295432" y="807821"/>
            <a:chExt cx="2045598" cy="1178172"/>
          </a:xfrm>
        </p:grpSpPr>
        <p:grpSp>
          <p:nvGrpSpPr>
            <p:cNvPr id="28" name="Group 27">
              <a:extLst>
                <a:ext uri="{FF2B5EF4-FFF2-40B4-BE49-F238E27FC236}">
                  <a16:creationId xmlns:a16="http://schemas.microsoft.com/office/drawing/2014/main" id="{6282571C-ECFC-D840-BC9E-9E07A2102C28}"/>
                </a:ext>
              </a:extLst>
            </p:cNvPr>
            <p:cNvGrpSpPr/>
            <p:nvPr/>
          </p:nvGrpSpPr>
          <p:grpSpPr>
            <a:xfrm>
              <a:off x="7300136" y="1357620"/>
              <a:ext cx="288000" cy="44500"/>
              <a:chOff x="10700314" y="5792810"/>
              <a:chExt cx="288000" cy="44500"/>
            </a:xfrm>
          </p:grpSpPr>
          <p:cxnSp>
            <p:nvCxnSpPr>
              <p:cNvPr id="43" name="Straight Connector 42">
                <a:extLst>
                  <a:ext uri="{FF2B5EF4-FFF2-40B4-BE49-F238E27FC236}">
                    <a16:creationId xmlns:a16="http://schemas.microsoft.com/office/drawing/2014/main" id="{FCF943AD-9E28-FC43-B0AC-4FC96F1E3373}"/>
                  </a:ext>
                </a:extLst>
              </p:cNvPr>
              <p:cNvCxnSpPr/>
              <p:nvPr/>
            </p:nvCxnSpPr>
            <p:spPr bwMode="auto">
              <a:xfrm>
                <a:off x="10700314" y="5810529"/>
                <a:ext cx="288000" cy="0"/>
              </a:xfrm>
              <a:prstGeom prst="line">
                <a:avLst/>
              </a:prstGeom>
              <a:solidFill>
                <a:schemeClr val="tx1"/>
              </a:solidFill>
              <a:ln w="28575" cap="flat" cmpd="sng" algn="ctr">
                <a:solidFill>
                  <a:srgbClr val="009999"/>
                </a:solidFill>
                <a:prstDash val="solid"/>
                <a:round/>
                <a:headEnd type="none" w="med" len="med"/>
                <a:tailEnd type="none" w="med" len="med"/>
              </a:ln>
              <a:effectLst/>
            </p:spPr>
          </p:cxnSp>
          <p:sp>
            <p:nvSpPr>
              <p:cNvPr id="44" name="Oval 43">
                <a:extLst>
                  <a:ext uri="{FF2B5EF4-FFF2-40B4-BE49-F238E27FC236}">
                    <a16:creationId xmlns:a16="http://schemas.microsoft.com/office/drawing/2014/main" id="{00BC6209-B0AA-454B-8676-DA47FE420732}"/>
                  </a:ext>
                </a:extLst>
              </p:cNvPr>
              <p:cNvSpPr/>
              <p:nvPr/>
            </p:nvSpPr>
            <p:spPr bwMode="auto">
              <a:xfrm>
                <a:off x="10808314" y="5792810"/>
                <a:ext cx="72000" cy="44500"/>
              </a:xfrm>
              <a:prstGeom prst="ellipse">
                <a:avLst/>
              </a:prstGeom>
              <a:solidFill>
                <a:srgbClr val="009999"/>
              </a:solidFill>
              <a:ln w="6350" cap="flat" cmpd="sng" algn="ctr">
                <a:solidFill>
                  <a:srgbClr val="009999"/>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29" name="Straight Connector 28">
              <a:extLst>
                <a:ext uri="{FF2B5EF4-FFF2-40B4-BE49-F238E27FC236}">
                  <a16:creationId xmlns:a16="http://schemas.microsoft.com/office/drawing/2014/main" id="{7D985A51-0B83-ED4C-8F7B-DAE8483ED10F}"/>
                </a:ext>
              </a:extLst>
            </p:cNvPr>
            <p:cNvCxnSpPr/>
            <p:nvPr/>
          </p:nvCxnSpPr>
          <p:spPr bwMode="auto">
            <a:xfrm>
              <a:off x="7311433" y="935527"/>
              <a:ext cx="288000" cy="0"/>
            </a:xfrm>
            <a:prstGeom prst="line">
              <a:avLst/>
            </a:prstGeom>
            <a:solidFill>
              <a:schemeClr val="tx1"/>
            </a:solidFill>
            <a:ln w="28575" cap="flat" cmpd="sng" algn="ctr">
              <a:solidFill>
                <a:schemeClr val="tx1">
                  <a:lumMod val="50000"/>
                  <a:lumOff val="50000"/>
                </a:schemeClr>
              </a:solidFill>
              <a:prstDash val="solid"/>
              <a:round/>
              <a:headEnd type="none" w="med" len="med"/>
              <a:tailEnd type="none" w="med" len="med"/>
            </a:ln>
            <a:effectLst/>
          </p:spPr>
        </p:cxnSp>
        <p:grpSp>
          <p:nvGrpSpPr>
            <p:cNvPr id="30" name="Group 29">
              <a:extLst>
                <a:ext uri="{FF2B5EF4-FFF2-40B4-BE49-F238E27FC236}">
                  <a16:creationId xmlns:a16="http://schemas.microsoft.com/office/drawing/2014/main" id="{E724767A-9103-744B-9B19-7F7D9D641C8C}"/>
                </a:ext>
              </a:extLst>
            </p:cNvPr>
            <p:cNvGrpSpPr/>
            <p:nvPr/>
          </p:nvGrpSpPr>
          <p:grpSpPr>
            <a:xfrm>
              <a:off x="7295432" y="1817493"/>
              <a:ext cx="288000" cy="44500"/>
              <a:chOff x="11492640" y="5778521"/>
              <a:chExt cx="288000" cy="44500"/>
            </a:xfrm>
          </p:grpSpPr>
          <p:cxnSp>
            <p:nvCxnSpPr>
              <p:cNvPr id="41" name="Straight Connector 40">
                <a:extLst>
                  <a:ext uri="{FF2B5EF4-FFF2-40B4-BE49-F238E27FC236}">
                    <a16:creationId xmlns:a16="http://schemas.microsoft.com/office/drawing/2014/main" id="{42201A8A-83AC-4D4B-80B6-0FBDE26A1F2F}"/>
                  </a:ext>
                </a:extLst>
              </p:cNvPr>
              <p:cNvCxnSpPr/>
              <p:nvPr/>
            </p:nvCxnSpPr>
            <p:spPr bwMode="auto">
              <a:xfrm>
                <a:off x="11492640" y="5796240"/>
                <a:ext cx="288000" cy="0"/>
              </a:xfrm>
              <a:prstGeom prst="line">
                <a:avLst/>
              </a:prstGeom>
              <a:solidFill>
                <a:schemeClr val="tx1"/>
              </a:solidFill>
              <a:ln w="28575" cap="flat" cmpd="sng" algn="ctr">
                <a:solidFill>
                  <a:srgbClr val="003399"/>
                </a:solidFill>
                <a:prstDash val="solid"/>
                <a:round/>
                <a:headEnd type="none" w="med" len="med"/>
                <a:tailEnd type="none" w="med" len="med"/>
              </a:ln>
              <a:effectLst/>
            </p:spPr>
          </p:cxnSp>
          <p:sp>
            <p:nvSpPr>
              <p:cNvPr id="42" name="Oval 41">
                <a:extLst>
                  <a:ext uri="{FF2B5EF4-FFF2-40B4-BE49-F238E27FC236}">
                    <a16:creationId xmlns:a16="http://schemas.microsoft.com/office/drawing/2014/main" id="{585B0FC4-B9D7-DE49-8070-8111F03EA382}"/>
                  </a:ext>
                </a:extLst>
              </p:cNvPr>
              <p:cNvSpPr/>
              <p:nvPr/>
            </p:nvSpPr>
            <p:spPr bwMode="auto">
              <a:xfrm>
                <a:off x="11600640" y="5778521"/>
                <a:ext cx="72000" cy="44500"/>
              </a:xfrm>
              <a:prstGeom prst="ellipse">
                <a:avLst/>
              </a:prstGeom>
              <a:solidFill>
                <a:srgbClr val="003399"/>
              </a:solidFill>
              <a:ln w="6350" cap="flat" cmpd="sng" algn="ctr">
                <a:solidFill>
                  <a:srgbClr val="003399"/>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31" name="Straight Connector 30">
              <a:extLst>
                <a:ext uri="{FF2B5EF4-FFF2-40B4-BE49-F238E27FC236}">
                  <a16:creationId xmlns:a16="http://schemas.microsoft.com/office/drawing/2014/main" id="{3B0F1968-325D-8844-AEC1-F0DA06F993E4}"/>
                </a:ext>
              </a:extLst>
            </p:cNvPr>
            <p:cNvCxnSpPr/>
            <p:nvPr/>
          </p:nvCxnSpPr>
          <p:spPr bwMode="auto">
            <a:xfrm>
              <a:off x="7298832" y="1612397"/>
              <a:ext cx="288000" cy="0"/>
            </a:xfrm>
            <a:prstGeom prst="line">
              <a:avLst/>
            </a:prstGeom>
            <a:solidFill>
              <a:schemeClr val="tx1"/>
            </a:solidFill>
            <a:ln w="28575" cap="flat" cmpd="sng" algn="ctr">
              <a:solidFill>
                <a:srgbClr val="0070C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EE0E575F-BFB0-964A-8E0D-D1427891F503}"/>
                </a:ext>
              </a:extLst>
            </p:cNvPr>
            <p:cNvCxnSpPr/>
            <p:nvPr/>
          </p:nvCxnSpPr>
          <p:spPr bwMode="auto">
            <a:xfrm>
              <a:off x="7297483" y="1138235"/>
              <a:ext cx="288000" cy="0"/>
            </a:xfrm>
            <a:prstGeom prst="line">
              <a:avLst/>
            </a:prstGeom>
            <a:solidFill>
              <a:schemeClr val="tx1"/>
            </a:solidFill>
            <a:ln w="28575" cap="flat" cmpd="sng" algn="ctr">
              <a:solidFill>
                <a:srgbClr val="87C7C8"/>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93CA0DFE-3DC7-6644-89F4-CCCD1BAB83BE}"/>
                </a:ext>
              </a:extLst>
            </p:cNvPr>
            <p:cNvSpPr txBox="1"/>
            <p:nvPr/>
          </p:nvSpPr>
          <p:spPr>
            <a:xfrm>
              <a:off x="7603601" y="1012812"/>
              <a:ext cx="1639159" cy="309327"/>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PBO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 Tofa</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 mg bid</a:t>
              </a:r>
            </a:p>
          </p:txBody>
        </p:sp>
        <p:sp>
          <p:nvSpPr>
            <p:cNvPr id="34" name="TextBox 33">
              <a:extLst>
                <a:ext uri="{FF2B5EF4-FFF2-40B4-BE49-F238E27FC236}">
                  <a16:creationId xmlns:a16="http://schemas.microsoft.com/office/drawing/2014/main" id="{F2D9DCC3-4E19-2D4D-8CDE-8239D3F08BE6}"/>
                </a:ext>
              </a:extLst>
            </p:cNvPr>
            <p:cNvSpPr txBox="1"/>
            <p:nvPr/>
          </p:nvSpPr>
          <p:spPr>
            <a:xfrm>
              <a:off x="7611079" y="1491362"/>
              <a:ext cx="1729951" cy="21436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PBO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 T</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ofa 10 mg bid</a:t>
              </a:r>
            </a:p>
          </p:txBody>
        </p:sp>
        <p:sp>
          <p:nvSpPr>
            <p:cNvPr id="35" name="TextBox 34">
              <a:extLst>
                <a:ext uri="{FF2B5EF4-FFF2-40B4-BE49-F238E27FC236}">
                  <a16:creationId xmlns:a16="http://schemas.microsoft.com/office/drawing/2014/main" id="{FE4F61F0-71B3-2D4B-A2C1-E76A1486BCAE}"/>
                </a:ext>
              </a:extLst>
            </p:cNvPr>
            <p:cNvSpPr txBox="1"/>
            <p:nvPr/>
          </p:nvSpPr>
          <p:spPr>
            <a:xfrm>
              <a:off x="7585761" y="807821"/>
              <a:ext cx="774571" cy="27699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PBO</a:t>
              </a:r>
            </a:p>
          </p:txBody>
        </p:sp>
        <p:sp>
          <p:nvSpPr>
            <p:cNvPr id="36" name="TextBox 35">
              <a:extLst>
                <a:ext uri="{FF2B5EF4-FFF2-40B4-BE49-F238E27FC236}">
                  <a16:creationId xmlns:a16="http://schemas.microsoft.com/office/drawing/2014/main" id="{9E841EB4-C9F3-4246-98EE-94AD708FE156}"/>
                </a:ext>
              </a:extLst>
            </p:cNvPr>
            <p:cNvSpPr txBox="1"/>
            <p:nvPr/>
          </p:nvSpPr>
          <p:spPr>
            <a:xfrm>
              <a:off x="7592025" y="1705731"/>
              <a:ext cx="1400337" cy="280262"/>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Tofa 10 mg bid</a:t>
              </a:r>
            </a:p>
          </p:txBody>
        </p:sp>
        <p:sp>
          <p:nvSpPr>
            <p:cNvPr id="37" name="TextBox 36">
              <a:extLst>
                <a:ext uri="{FF2B5EF4-FFF2-40B4-BE49-F238E27FC236}">
                  <a16:creationId xmlns:a16="http://schemas.microsoft.com/office/drawing/2014/main" id="{67401178-896D-EE47-8BA7-9B4EDB9CBB73}"/>
                </a:ext>
              </a:extLst>
            </p:cNvPr>
            <p:cNvSpPr txBox="1"/>
            <p:nvPr/>
          </p:nvSpPr>
          <p:spPr>
            <a:xfrm>
              <a:off x="7584265" y="1234832"/>
              <a:ext cx="1664045" cy="27699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Tofa 5 mg bid</a:t>
              </a:r>
            </a:p>
          </p:txBody>
        </p:sp>
        <p:sp>
          <p:nvSpPr>
            <p:cNvPr id="38" name="Rectangle 37">
              <a:extLst>
                <a:ext uri="{FF2B5EF4-FFF2-40B4-BE49-F238E27FC236}">
                  <a16:creationId xmlns:a16="http://schemas.microsoft.com/office/drawing/2014/main" id="{6D727745-4C58-1E43-B12F-4F1629F3AF1A}"/>
                </a:ext>
              </a:extLst>
            </p:cNvPr>
            <p:cNvSpPr/>
            <p:nvPr/>
          </p:nvSpPr>
          <p:spPr bwMode="auto">
            <a:xfrm>
              <a:off x="7405483" y="1115218"/>
              <a:ext cx="91440" cy="55625"/>
            </a:xfrm>
            <a:prstGeom prst="rect">
              <a:avLst/>
            </a:prstGeom>
            <a:solidFill>
              <a:srgbClr val="87C7C8"/>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9" name="Rectangle 38">
              <a:extLst>
                <a:ext uri="{FF2B5EF4-FFF2-40B4-BE49-F238E27FC236}">
                  <a16:creationId xmlns:a16="http://schemas.microsoft.com/office/drawing/2014/main" id="{188A1AFB-1B4B-5141-9DA3-25F8F73C28BC}"/>
                </a:ext>
              </a:extLst>
            </p:cNvPr>
            <p:cNvSpPr/>
            <p:nvPr/>
          </p:nvSpPr>
          <p:spPr bwMode="auto">
            <a:xfrm>
              <a:off x="7406832" y="1588356"/>
              <a:ext cx="91440" cy="55625"/>
            </a:xfrm>
            <a:prstGeom prst="rect">
              <a:avLst/>
            </a:prstGeom>
            <a:solidFill>
              <a:srgbClr val="0070C0"/>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Rectangle 39">
              <a:extLst>
                <a:ext uri="{FF2B5EF4-FFF2-40B4-BE49-F238E27FC236}">
                  <a16:creationId xmlns:a16="http://schemas.microsoft.com/office/drawing/2014/main" id="{1073F286-4180-924B-9185-6903CD8A7EA5}"/>
                </a:ext>
              </a:extLst>
            </p:cNvPr>
            <p:cNvSpPr/>
            <p:nvPr/>
          </p:nvSpPr>
          <p:spPr bwMode="auto">
            <a:xfrm>
              <a:off x="7417773" y="913006"/>
              <a:ext cx="91440" cy="55625"/>
            </a:xfrm>
            <a:prstGeom prst="rect">
              <a:avLst/>
            </a:prstGeom>
            <a:solidFill>
              <a:schemeClr val="tx1">
                <a:lumMod val="50000"/>
                <a:lumOff val="50000"/>
              </a:schemeClr>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aphicFrame>
        <p:nvGraphicFramePr>
          <p:cNvPr id="45" name="Content Placeholder 1">
            <a:extLst>
              <a:ext uri="{FF2B5EF4-FFF2-40B4-BE49-F238E27FC236}">
                <a16:creationId xmlns:a16="http://schemas.microsoft.com/office/drawing/2014/main" id="{26C73979-5F0E-F744-AD6A-1F667376EDD8}"/>
              </a:ext>
            </a:extLst>
          </p:cNvPr>
          <p:cNvGraphicFramePr>
            <a:graphicFrameLocks/>
          </p:cNvGraphicFramePr>
          <p:nvPr/>
        </p:nvGraphicFramePr>
        <p:xfrm>
          <a:off x="8074298" y="2156188"/>
          <a:ext cx="1909075" cy="3207547"/>
        </p:xfrm>
        <a:graphic>
          <a:graphicData uri="http://schemas.openxmlformats.org/drawingml/2006/chart">
            <c:chart xmlns:c="http://schemas.openxmlformats.org/drawingml/2006/chart" xmlns:r="http://schemas.openxmlformats.org/officeDocument/2006/relationships" r:id="rId3"/>
          </a:graphicData>
        </a:graphic>
      </p:graphicFrame>
      <p:sp>
        <p:nvSpPr>
          <p:cNvPr id="46" name="Title 3">
            <a:extLst>
              <a:ext uri="{FF2B5EF4-FFF2-40B4-BE49-F238E27FC236}">
                <a16:creationId xmlns:a16="http://schemas.microsoft.com/office/drawing/2014/main" id="{550A244E-C20E-534D-89B8-DD7D5B354526}"/>
              </a:ext>
            </a:extLst>
          </p:cNvPr>
          <p:cNvSpPr txBox="1">
            <a:spLocks/>
          </p:cNvSpPr>
          <p:nvPr/>
        </p:nvSpPr>
        <p:spPr>
          <a:xfrm>
            <a:off x="8023603" y="1737406"/>
            <a:ext cx="2938045" cy="5888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PASI 75 responders</a:t>
            </a:r>
          </a:p>
        </p:txBody>
      </p:sp>
      <p:sp>
        <p:nvSpPr>
          <p:cNvPr id="47" name="TextBox 46">
            <a:extLst>
              <a:ext uri="{FF2B5EF4-FFF2-40B4-BE49-F238E27FC236}">
                <a16:creationId xmlns:a16="http://schemas.microsoft.com/office/drawing/2014/main" id="{097AAF4D-1E6B-6249-AD75-378D2B9089BB}"/>
              </a:ext>
            </a:extLst>
          </p:cNvPr>
          <p:cNvSpPr txBox="1"/>
          <p:nvPr/>
        </p:nvSpPr>
        <p:spPr>
          <a:xfrm>
            <a:off x="9605161" y="2938199"/>
            <a:ext cx="217671"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48" name="Text Placeholder 5">
            <a:extLst>
              <a:ext uri="{FF2B5EF4-FFF2-40B4-BE49-F238E27FC236}">
                <a16:creationId xmlns:a16="http://schemas.microsoft.com/office/drawing/2014/main" id="{8C69005F-4356-BF4D-AF8A-FA1FE772CEC6}"/>
              </a:ext>
            </a:extLst>
          </p:cNvPr>
          <p:cNvSpPr txBox="1">
            <a:spLocks/>
          </p:cNvSpPr>
          <p:nvPr/>
        </p:nvSpPr>
        <p:spPr>
          <a:xfrm>
            <a:off x="84971" y="6067728"/>
            <a:ext cx="2662435" cy="279180"/>
          </a:xfrm>
          <a:prstGeom prst="rect">
            <a:avLst/>
          </a:prstGeom>
        </p:spPr>
        <p:txBody>
          <a:bodyPr vert="horz" wrap="square" lIns="90000" tIns="46800" rIns="90000" bIns="46800" rtlCol="0" anchor="b">
            <a:spAutoFit/>
          </a:bodyPr>
          <a:lstStyle>
            <a:lvl1pPr marL="0" indent="0" algn="l" defTabSz="685800" rtl="0" eaLnBrk="1" latinLnBrk="0" hangingPunct="1">
              <a:spcBef>
                <a:spcPct val="20000"/>
              </a:spcBef>
              <a:buClr>
                <a:srgbClr val="C00000"/>
              </a:buClr>
              <a:buFontTx/>
              <a:buNone/>
              <a:defRPr sz="900" kern="1200">
                <a:solidFill>
                  <a:schemeClr val="tx1"/>
                </a:solidFill>
                <a:latin typeface="Arial" pitchFamily="34" charset="0"/>
                <a:ea typeface="+mn-ea"/>
                <a:cs typeface="Arial" pitchFamily="34" charset="0"/>
              </a:defRPr>
            </a:lvl1pPr>
            <a:lvl2pPr marL="136922"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2pPr>
            <a:lvl3pPr marL="267890"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3pPr>
            <a:lvl4pPr marL="40243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4pPr>
            <a:lvl5pPr marL="534591" indent="0" algn="l" defTabSz="685800" rtl="0" eaLnBrk="1" latinLnBrk="0" hangingPunct="1">
              <a:spcBef>
                <a:spcPct val="20000"/>
              </a:spcBef>
              <a:buClr>
                <a:srgbClr val="C00000"/>
              </a:buClr>
              <a:buFontTx/>
              <a:buNone/>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C00000"/>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nl-NL"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≤0.05, </a:t>
            </a:r>
            <a:r>
              <a:rPr kumimoji="0" lang="en-GB" sz="1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&lt;0.001, </a:t>
            </a:r>
            <a:r>
              <a:rPr kumimoji="0" lang="en-GB" sz="1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&lt;0.0001 vs PBO</a:t>
            </a:r>
            <a:endPar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3444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Filgotinib (Oral Selective JAK1i)</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Phase 2 EQUATOR</a:t>
            </a:r>
          </a:p>
        </p:txBody>
      </p:sp>
      <p:sp>
        <p:nvSpPr>
          <p:cNvPr id="20" name="TextBox 19">
            <a:extLst>
              <a:ext uri="{FF2B5EF4-FFF2-40B4-BE49-F238E27FC236}">
                <a16:creationId xmlns:a16="http://schemas.microsoft.com/office/drawing/2014/main" id="{B7AD22FA-9288-E44C-9BCD-C121A6CD4EFF}"/>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ACR 2018, Chicago, #1821; 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Lancet</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2018;392:2367-2377. </a:t>
            </a:r>
          </a:p>
        </p:txBody>
      </p:sp>
      <p:sp>
        <p:nvSpPr>
          <p:cNvPr id="49" name="Content Placeholder 2">
            <a:extLst>
              <a:ext uri="{FF2B5EF4-FFF2-40B4-BE49-F238E27FC236}">
                <a16:creationId xmlns:a16="http://schemas.microsoft.com/office/drawing/2014/main" id="{B2D37645-3802-6C45-A288-81E167AC055E}"/>
              </a:ext>
            </a:extLst>
          </p:cNvPr>
          <p:cNvSpPr txBox="1">
            <a:spLocks/>
          </p:cNvSpPr>
          <p:nvPr/>
        </p:nvSpPr>
        <p:spPr>
          <a:xfrm>
            <a:off x="457198" y="1593669"/>
            <a:ext cx="5197797" cy="3241596"/>
          </a:xfrm>
          <a:prstGeom prst="rect">
            <a:avLst/>
          </a:prstGeom>
        </p:spPr>
        <p:txBody>
          <a:bodyPr vert="horz" lIns="91440" tIns="45720" rIns="91440" bIns="45720" rtlCol="0">
            <a:noAutofit/>
          </a:bodyPr>
          <a:lstStyle>
            <a:lvl1pPr marL="257175" indent="-257175" algn="l" defTabSz="685800" rtl="0" eaLnBrk="1" latinLnBrk="0" hangingPunct="1">
              <a:spcBef>
                <a:spcPts val="6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1pPr>
            <a:lvl2pPr marL="557213" indent="-214313" algn="l" defTabSz="685800" rtl="0" eaLnBrk="1" latinLnBrk="0" hangingPunct="1">
              <a:spcBef>
                <a:spcPts val="6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ts val="600"/>
              </a:spcBef>
              <a:buClr>
                <a:srgbClr val="C00000"/>
              </a:buClr>
              <a:buFont typeface="Arial" pitchFamily="34" charset="0"/>
              <a:buChar char="•"/>
              <a:defRPr sz="1600" kern="1200">
                <a:solidFill>
                  <a:schemeClr val="tx1"/>
                </a:solidFill>
                <a:latin typeface="Arial" pitchFamily="34" charset="0"/>
                <a:ea typeface="+mn-ea"/>
                <a:cs typeface="Arial" pitchFamily="34" charset="0"/>
              </a:defRPr>
            </a:lvl3pPr>
            <a:lvl4pPr marL="12001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4pPr>
            <a:lvl5pPr marL="1543050" indent="-171450" algn="l" defTabSz="685800" rtl="0" eaLnBrk="1" latinLnBrk="0" hangingPunct="1">
              <a:spcBef>
                <a:spcPts val="600"/>
              </a:spcBef>
              <a:buClr>
                <a:srgbClr val="C00000"/>
              </a:buClr>
              <a:buFont typeface="Arial" pitchFamily="34" charset="0"/>
              <a:buChar char="»"/>
              <a:defRPr sz="14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0"/>
              </a:spcAft>
              <a:buClr>
                <a:srgbClr val="C00000"/>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Methods</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 </a:t>
            </a:r>
          </a:p>
          <a:p>
            <a:pPr marL="257175" marR="0" lvl="0" indent="-257175" algn="l" defTabSz="685800" rtl="0" eaLnBrk="1" fontAlgn="auto" latinLnBrk="0" hangingPunct="1">
              <a:lnSpc>
                <a:spcPct val="9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131 PsA patients randomized to FILG </a:t>
            </a:r>
            <a:b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b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200 mg </a:t>
            </a:r>
            <a:r>
              <a:rPr kumimoji="0" lang="en-US"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Calibri" panose="020F0502020204030204" pitchFamily="34" charset="0"/>
              </a:rPr>
              <a:t>qd</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 (n=65) or PBO (n=66) for 16 weeks</a:t>
            </a:r>
          </a:p>
          <a:p>
            <a:pPr marL="0" marR="0" lvl="0" indent="0" algn="l" defTabSz="685800" rtl="0" eaLnBrk="1" fontAlgn="auto" latinLnBrk="0" hangingPunct="1">
              <a:lnSpc>
                <a:spcPct val="90000"/>
              </a:lnSpc>
              <a:spcBef>
                <a:spcPts val="2400"/>
              </a:spcBef>
              <a:spcAft>
                <a:spcPts val="0"/>
              </a:spcAft>
              <a:buClr>
                <a:srgbClr val="C00000"/>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Safety</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endParaRPr>
          </a:p>
          <a:p>
            <a:pPr marL="0" marR="0" lvl="0" indent="-257175" algn="l" defTabSz="685800" rtl="0" eaLnBrk="1" fontAlgn="auto" latinLnBrk="0" hangingPunct="1">
              <a:lnSpc>
                <a:spcPct val="9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1 pneumonia (fatal), 1 herpes zoster with FILG</a:t>
            </a:r>
          </a:p>
          <a:p>
            <a:pPr marL="0" marR="0" lvl="0" indent="-257175" algn="l" defTabSz="685800" rtl="0" eaLnBrk="1" fontAlgn="auto" latinLnBrk="0" hangingPunct="1">
              <a:lnSpc>
                <a:spcPct val="90000"/>
              </a:lnSpc>
              <a:spcBef>
                <a:spcPts val="6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Calibri" panose="020F0502020204030204" pitchFamily="34" charset="0"/>
              </a:rPr>
              <a:t>No changes in hematology parameters</a:t>
            </a:r>
          </a:p>
        </p:txBody>
      </p:sp>
      <p:grpSp>
        <p:nvGrpSpPr>
          <p:cNvPr id="3" name="Group 2">
            <a:extLst>
              <a:ext uri="{FF2B5EF4-FFF2-40B4-BE49-F238E27FC236}">
                <a16:creationId xmlns:a16="http://schemas.microsoft.com/office/drawing/2014/main" id="{A07A43AD-20B0-A247-B69B-CA265D12FE5F}"/>
              </a:ext>
            </a:extLst>
          </p:cNvPr>
          <p:cNvGrpSpPr/>
          <p:nvPr/>
        </p:nvGrpSpPr>
        <p:grpSpPr>
          <a:xfrm>
            <a:off x="6548115" y="1508303"/>
            <a:ext cx="5263875" cy="3526435"/>
            <a:chOff x="5857137" y="2054709"/>
            <a:chExt cx="3617423" cy="2650610"/>
          </a:xfrm>
        </p:grpSpPr>
        <p:graphicFrame>
          <p:nvGraphicFramePr>
            <p:cNvPr id="50" name="Chart 49">
              <a:extLst>
                <a:ext uri="{FF2B5EF4-FFF2-40B4-BE49-F238E27FC236}">
                  <a16:creationId xmlns:a16="http://schemas.microsoft.com/office/drawing/2014/main" id="{367EF491-730D-E24F-ADBD-B07284BB6B05}"/>
                </a:ext>
              </a:extLst>
            </p:cNvPr>
            <p:cNvGraphicFramePr/>
            <p:nvPr/>
          </p:nvGraphicFramePr>
          <p:xfrm>
            <a:off x="5980034" y="2054709"/>
            <a:ext cx="3334267" cy="2220285"/>
          </p:xfrm>
          <a:graphic>
            <a:graphicData uri="http://schemas.openxmlformats.org/drawingml/2006/chart">
              <c:chart xmlns:c="http://schemas.openxmlformats.org/drawingml/2006/chart" xmlns:r="http://schemas.openxmlformats.org/officeDocument/2006/relationships" r:id="rId2"/>
            </a:graphicData>
          </a:graphic>
        </p:graphicFrame>
        <p:sp>
          <p:nvSpPr>
            <p:cNvPr id="51" name="Rectangle 50">
              <a:extLst>
                <a:ext uri="{FF2B5EF4-FFF2-40B4-BE49-F238E27FC236}">
                  <a16:creationId xmlns:a16="http://schemas.microsoft.com/office/drawing/2014/main" id="{1AA047AC-78C0-194F-B73D-5FADBE052A87}"/>
                </a:ext>
              </a:extLst>
            </p:cNvPr>
            <p:cNvSpPr/>
            <p:nvPr/>
          </p:nvSpPr>
          <p:spPr>
            <a:xfrm rot="16200000">
              <a:off x="5567257" y="3199510"/>
              <a:ext cx="791270" cy="2115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a:t>
              </a:r>
            </a:p>
          </p:txBody>
        </p:sp>
        <p:sp>
          <p:nvSpPr>
            <p:cNvPr id="52" name="TextBox 51">
              <a:extLst>
                <a:ext uri="{FF2B5EF4-FFF2-40B4-BE49-F238E27FC236}">
                  <a16:creationId xmlns:a16="http://schemas.microsoft.com/office/drawing/2014/main" id="{BD21E8AE-4011-A642-862B-015E0F67579A}"/>
                </a:ext>
              </a:extLst>
            </p:cNvPr>
            <p:cNvSpPr txBox="1"/>
            <p:nvPr/>
          </p:nvSpPr>
          <p:spPr>
            <a:xfrm>
              <a:off x="5995105" y="4312046"/>
              <a:ext cx="3479455" cy="393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Significant difference from PBO observed in </a:t>
              </a:r>
              <a:b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ACR20 response as early as Week 1</a:t>
              </a:r>
            </a:p>
          </p:txBody>
        </p:sp>
      </p:grpSp>
      <p:sp>
        <p:nvSpPr>
          <p:cNvPr id="53" name="Text Placeholder 5">
            <a:extLst>
              <a:ext uri="{FF2B5EF4-FFF2-40B4-BE49-F238E27FC236}">
                <a16:creationId xmlns:a16="http://schemas.microsoft.com/office/drawing/2014/main" id="{6B9AB456-B84E-E54B-839D-8AF408634D64}"/>
              </a:ext>
            </a:extLst>
          </p:cNvPr>
          <p:cNvSpPr txBox="1">
            <a:spLocks/>
          </p:cNvSpPr>
          <p:nvPr/>
        </p:nvSpPr>
        <p:spPr>
          <a:xfrm>
            <a:off x="119003" y="6192360"/>
            <a:ext cx="6230180" cy="24622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&lt;0.001</a:t>
            </a:r>
            <a:r>
              <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1CFB760D-D5C1-4251-8ED0-837BE5F6C2D9}"/>
              </a:ext>
            </a:extLst>
          </p:cNvPr>
          <p:cNvGrpSpPr/>
          <p:nvPr/>
        </p:nvGrpSpPr>
        <p:grpSpPr>
          <a:xfrm>
            <a:off x="9650345" y="5349697"/>
            <a:ext cx="2207439" cy="274324"/>
            <a:chOff x="98730" y="6948930"/>
            <a:chExt cx="2976127" cy="310054"/>
          </a:xfrm>
        </p:grpSpPr>
        <p:grpSp>
          <p:nvGrpSpPr>
            <p:cNvPr id="11" name="Group 10">
              <a:extLst>
                <a:ext uri="{FF2B5EF4-FFF2-40B4-BE49-F238E27FC236}">
                  <a16:creationId xmlns:a16="http://schemas.microsoft.com/office/drawing/2014/main" id="{796B5C99-C70F-483A-A1B8-A72FB51ACAEA}"/>
                </a:ext>
              </a:extLst>
            </p:cNvPr>
            <p:cNvGrpSpPr/>
            <p:nvPr/>
          </p:nvGrpSpPr>
          <p:grpSpPr>
            <a:xfrm>
              <a:off x="1524127" y="6948934"/>
              <a:ext cx="1550730" cy="310050"/>
              <a:chOff x="7725" y="783084"/>
              <a:chExt cx="1550730" cy="310050"/>
            </a:xfrm>
          </p:grpSpPr>
          <p:sp>
            <p:nvSpPr>
              <p:cNvPr id="15" name="Rectangle 14">
                <a:extLst>
                  <a:ext uri="{FF2B5EF4-FFF2-40B4-BE49-F238E27FC236}">
                    <a16:creationId xmlns:a16="http://schemas.microsoft.com/office/drawing/2014/main" id="{5EEA93F2-06FF-4C38-AF22-C738E6C54CD3}"/>
                  </a:ext>
                </a:extLst>
              </p:cNvPr>
              <p:cNvSpPr/>
              <p:nvPr/>
            </p:nvSpPr>
            <p:spPr>
              <a:xfrm>
                <a:off x="7725" y="832376"/>
                <a:ext cx="188727" cy="234151"/>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38">
                <a:extLst>
                  <a:ext uri="{FF2B5EF4-FFF2-40B4-BE49-F238E27FC236}">
                    <a16:creationId xmlns:a16="http://schemas.microsoft.com/office/drawing/2014/main" id="{BE385D81-A408-4C1D-A73C-8295845F017E}"/>
                  </a:ext>
                </a:extLst>
              </p:cNvPr>
              <p:cNvSpPr txBox="1"/>
              <p:nvPr/>
            </p:nvSpPr>
            <p:spPr>
              <a:xfrm>
                <a:off x="220614" y="783084"/>
                <a:ext cx="1337841" cy="31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rPr>
                  <a:t>FILG</a:t>
                </a:r>
              </a:p>
            </p:txBody>
          </p:sp>
        </p:grpSp>
        <p:grpSp>
          <p:nvGrpSpPr>
            <p:cNvPr id="12" name="Group 11">
              <a:extLst>
                <a:ext uri="{FF2B5EF4-FFF2-40B4-BE49-F238E27FC236}">
                  <a16:creationId xmlns:a16="http://schemas.microsoft.com/office/drawing/2014/main" id="{3E0F51CD-9963-4089-8758-5F2EF69E91F3}"/>
                </a:ext>
              </a:extLst>
            </p:cNvPr>
            <p:cNvGrpSpPr/>
            <p:nvPr/>
          </p:nvGrpSpPr>
          <p:grpSpPr>
            <a:xfrm>
              <a:off x="98730" y="6948930"/>
              <a:ext cx="1668441" cy="310050"/>
              <a:chOff x="-3057680" y="783080"/>
              <a:chExt cx="1668441" cy="310050"/>
            </a:xfrm>
          </p:grpSpPr>
          <p:sp>
            <p:nvSpPr>
              <p:cNvPr id="13" name="Rectangle 12">
                <a:extLst>
                  <a:ext uri="{FF2B5EF4-FFF2-40B4-BE49-F238E27FC236}">
                    <a16:creationId xmlns:a16="http://schemas.microsoft.com/office/drawing/2014/main" id="{C13789AA-5BD4-46A3-ACE9-249451A9AC83}"/>
                  </a:ext>
                </a:extLst>
              </p:cNvPr>
              <p:cNvSpPr/>
              <p:nvPr/>
            </p:nvSpPr>
            <p:spPr>
              <a:xfrm>
                <a:off x="-3057680" y="813746"/>
                <a:ext cx="188727" cy="234151"/>
              </a:xfrm>
              <a:prstGeom prst="rect">
                <a:avLst/>
              </a:prstGeom>
              <a:solidFill>
                <a:schemeClr val="bg1">
                  <a:lumMod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38">
                <a:extLst>
                  <a:ext uri="{FF2B5EF4-FFF2-40B4-BE49-F238E27FC236}">
                    <a16:creationId xmlns:a16="http://schemas.microsoft.com/office/drawing/2014/main" id="{0953C7D4-2C9E-4205-B6A7-70DAB83BA57E}"/>
                  </a:ext>
                </a:extLst>
              </p:cNvPr>
              <p:cNvSpPr txBox="1"/>
              <p:nvPr/>
            </p:nvSpPr>
            <p:spPr>
              <a:xfrm>
                <a:off x="-2856355" y="783080"/>
                <a:ext cx="1467116" cy="31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rPr>
                  <a:t>PBO</a:t>
                </a:r>
                <a:endParaRPr kumimoji="0" lang="en-GB" sz="11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endParaRPr>
              </a:p>
            </p:txBody>
          </p:sp>
        </p:grpSp>
      </p:grpSp>
    </p:spTree>
    <p:extLst>
      <p:ext uri="{BB962C8B-B14F-4D97-AF65-F5344CB8AC3E}">
        <p14:creationId xmlns:p14="http://schemas.microsoft.com/office/powerpoint/2010/main" val="13635278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Phase 2 EQUATOR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ACR50/70 and PASI75 Responses</a:t>
            </a:r>
          </a:p>
        </p:txBody>
      </p:sp>
      <p:sp>
        <p:nvSpPr>
          <p:cNvPr id="10" name="TextBox 9">
            <a:extLst>
              <a:ext uri="{FF2B5EF4-FFF2-40B4-BE49-F238E27FC236}">
                <a16:creationId xmlns:a16="http://schemas.microsoft.com/office/drawing/2014/main" id="{21FCB3F9-E6E8-4343-AED0-2F88F7D8DB49}"/>
              </a:ext>
            </a:extLst>
          </p:cNvPr>
          <p:cNvSpPr txBox="1"/>
          <p:nvPr/>
        </p:nvSpPr>
        <p:spPr>
          <a:xfrm>
            <a:off x="50945"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ACR 2018, Chicago, #1821; 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Lancet</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2018;392:2367-2377. </a:t>
            </a:r>
          </a:p>
        </p:txBody>
      </p:sp>
      <p:sp>
        <p:nvSpPr>
          <p:cNvPr id="11" name="Text Placeholder 5">
            <a:extLst>
              <a:ext uri="{FF2B5EF4-FFF2-40B4-BE49-F238E27FC236}">
                <a16:creationId xmlns:a16="http://schemas.microsoft.com/office/drawing/2014/main" id="{C7BDBFFE-4E65-8C4D-A75D-9790AC969611}"/>
              </a:ext>
            </a:extLst>
          </p:cNvPr>
          <p:cNvSpPr txBox="1">
            <a:spLocks/>
          </p:cNvSpPr>
          <p:nvPr/>
        </p:nvSpPr>
        <p:spPr>
          <a:xfrm>
            <a:off x="40944" y="6225817"/>
            <a:ext cx="6230180" cy="24622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&lt;0.01;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&lt;0.001</a:t>
            </a:r>
            <a:r>
              <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2BF99D2-6ACC-0243-93A6-5EEF20ABD4C3}"/>
              </a:ext>
            </a:extLst>
          </p:cNvPr>
          <p:cNvSpPr/>
          <p:nvPr/>
        </p:nvSpPr>
        <p:spPr>
          <a:xfrm rot="16200000">
            <a:off x="1067693" y="3284009"/>
            <a:ext cx="119629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Patients (%)</a:t>
            </a:r>
          </a:p>
        </p:txBody>
      </p:sp>
      <p:graphicFrame>
        <p:nvGraphicFramePr>
          <p:cNvPr id="13" name="Chart 12">
            <a:extLst>
              <a:ext uri="{FF2B5EF4-FFF2-40B4-BE49-F238E27FC236}">
                <a16:creationId xmlns:a16="http://schemas.microsoft.com/office/drawing/2014/main" id="{685CCB0C-E28A-5449-ABCD-632F942607D9}"/>
              </a:ext>
            </a:extLst>
          </p:cNvPr>
          <p:cNvGraphicFramePr/>
          <p:nvPr/>
        </p:nvGraphicFramePr>
        <p:xfrm>
          <a:off x="1749100" y="1921325"/>
          <a:ext cx="3637926" cy="3208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71CF4B1E-DD1F-794F-BB9E-822F11894AF1}"/>
              </a:ext>
            </a:extLst>
          </p:cNvPr>
          <p:cNvGraphicFramePr/>
          <p:nvPr/>
        </p:nvGraphicFramePr>
        <p:xfrm>
          <a:off x="7391703" y="1875570"/>
          <a:ext cx="2999790" cy="320823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B9D96730-56DA-B048-9B80-E2DF2C7C33EC}"/>
              </a:ext>
            </a:extLst>
          </p:cNvPr>
          <p:cNvSpPr/>
          <p:nvPr/>
        </p:nvSpPr>
        <p:spPr>
          <a:xfrm rot="16200000">
            <a:off x="6674013" y="3269966"/>
            <a:ext cx="119629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Patients (%)</a:t>
            </a:r>
          </a:p>
        </p:txBody>
      </p:sp>
      <p:sp>
        <p:nvSpPr>
          <p:cNvPr id="24" name="TextBox 23">
            <a:extLst>
              <a:ext uri="{FF2B5EF4-FFF2-40B4-BE49-F238E27FC236}">
                <a16:creationId xmlns:a16="http://schemas.microsoft.com/office/drawing/2014/main" id="{27DD3C55-E9B0-FB4B-A456-5988876C3FAF}"/>
              </a:ext>
            </a:extLst>
          </p:cNvPr>
          <p:cNvSpPr txBox="1"/>
          <p:nvPr/>
        </p:nvSpPr>
        <p:spPr>
          <a:xfrm>
            <a:off x="7959802" y="4362752"/>
            <a:ext cx="1616088" cy="2462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96888" algn="l"/>
                <a:tab pos="538163" algn="l"/>
                <a:tab pos="1163638" algn="l"/>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40	42</a:t>
            </a:r>
          </a:p>
        </p:txBody>
      </p:sp>
      <p:grpSp>
        <p:nvGrpSpPr>
          <p:cNvPr id="20" name="Group 19">
            <a:extLst>
              <a:ext uri="{FF2B5EF4-FFF2-40B4-BE49-F238E27FC236}">
                <a16:creationId xmlns:a16="http://schemas.microsoft.com/office/drawing/2014/main" id="{C9121851-33B8-4187-9E55-A1F6108D7AA4}"/>
              </a:ext>
            </a:extLst>
          </p:cNvPr>
          <p:cNvGrpSpPr/>
          <p:nvPr/>
        </p:nvGrpSpPr>
        <p:grpSpPr>
          <a:xfrm>
            <a:off x="9650345" y="5349697"/>
            <a:ext cx="2207439" cy="274324"/>
            <a:chOff x="98730" y="6948930"/>
            <a:chExt cx="2976127" cy="310054"/>
          </a:xfrm>
        </p:grpSpPr>
        <p:grpSp>
          <p:nvGrpSpPr>
            <p:cNvPr id="25" name="Group 24">
              <a:extLst>
                <a:ext uri="{FF2B5EF4-FFF2-40B4-BE49-F238E27FC236}">
                  <a16:creationId xmlns:a16="http://schemas.microsoft.com/office/drawing/2014/main" id="{E62ADFDB-EB16-4D44-872B-85036604F489}"/>
                </a:ext>
              </a:extLst>
            </p:cNvPr>
            <p:cNvGrpSpPr/>
            <p:nvPr/>
          </p:nvGrpSpPr>
          <p:grpSpPr>
            <a:xfrm>
              <a:off x="1524127" y="6948934"/>
              <a:ext cx="1550730" cy="310050"/>
              <a:chOff x="7725" y="783084"/>
              <a:chExt cx="1550730" cy="310050"/>
            </a:xfrm>
          </p:grpSpPr>
          <p:sp>
            <p:nvSpPr>
              <p:cNvPr id="29" name="Rectangle 28">
                <a:extLst>
                  <a:ext uri="{FF2B5EF4-FFF2-40B4-BE49-F238E27FC236}">
                    <a16:creationId xmlns:a16="http://schemas.microsoft.com/office/drawing/2014/main" id="{7987C94D-A456-45CE-A7E7-430C6CB61D8E}"/>
                  </a:ext>
                </a:extLst>
              </p:cNvPr>
              <p:cNvSpPr/>
              <p:nvPr/>
            </p:nvSpPr>
            <p:spPr>
              <a:xfrm>
                <a:off x="7725" y="832376"/>
                <a:ext cx="188727" cy="234151"/>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38">
                <a:extLst>
                  <a:ext uri="{FF2B5EF4-FFF2-40B4-BE49-F238E27FC236}">
                    <a16:creationId xmlns:a16="http://schemas.microsoft.com/office/drawing/2014/main" id="{0C2EF3A1-B965-4AD3-B012-53FA6641BE74}"/>
                  </a:ext>
                </a:extLst>
              </p:cNvPr>
              <p:cNvSpPr txBox="1"/>
              <p:nvPr/>
            </p:nvSpPr>
            <p:spPr>
              <a:xfrm>
                <a:off x="220614" y="783084"/>
                <a:ext cx="1337841" cy="31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rPr>
                  <a:t>FILG</a:t>
                </a:r>
              </a:p>
            </p:txBody>
          </p:sp>
        </p:grpSp>
        <p:grpSp>
          <p:nvGrpSpPr>
            <p:cNvPr id="26" name="Group 25">
              <a:extLst>
                <a:ext uri="{FF2B5EF4-FFF2-40B4-BE49-F238E27FC236}">
                  <a16:creationId xmlns:a16="http://schemas.microsoft.com/office/drawing/2014/main" id="{4F2D8ADB-D1FD-4697-A336-8B5A9C3DDFB8}"/>
                </a:ext>
              </a:extLst>
            </p:cNvPr>
            <p:cNvGrpSpPr/>
            <p:nvPr/>
          </p:nvGrpSpPr>
          <p:grpSpPr>
            <a:xfrm>
              <a:off x="98730" y="6948930"/>
              <a:ext cx="1668441" cy="310050"/>
              <a:chOff x="-3057680" y="783080"/>
              <a:chExt cx="1668441" cy="310050"/>
            </a:xfrm>
          </p:grpSpPr>
          <p:sp>
            <p:nvSpPr>
              <p:cNvPr id="27" name="Rectangle 26">
                <a:extLst>
                  <a:ext uri="{FF2B5EF4-FFF2-40B4-BE49-F238E27FC236}">
                    <a16:creationId xmlns:a16="http://schemas.microsoft.com/office/drawing/2014/main" id="{F6973228-DF77-4A87-A7D9-8BFF1B5E4289}"/>
                  </a:ext>
                </a:extLst>
              </p:cNvPr>
              <p:cNvSpPr/>
              <p:nvPr/>
            </p:nvSpPr>
            <p:spPr>
              <a:xfrm>
                <a:off x="-3057680" y="813746"/>
                <a:ext cx="188727" cy="234151"/>
              </a:xfrm>
              <a:prstGeom prst="rect">
                <a:avLst/>
              </a:prstGeom>
              <a:solidFill>
                <a:schemeClr val="bg1">
                  <a:lumMod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38">
                <a:extLst>
                  <a:ext uri="{FF2B5EF4-FFF2-40B4-BE49-F238E27FC236}">
                    <a16:creationId xmlns:a16="http://schemas.microsoft.com/office/drawing/2014/main" id="{93085846-7468-44EE-940A-45D24E046088}"/>
                  </a:ext>
                </a:extLst>
              </p:cNvPr>
              <p:cNvSpPr txBox="1"/>
              <p:nvPr/>
            </p:nvSpPr>
            <p:spPr>
              <a:xfrm>
                <a:off x="-2856355" y="783080"/>
                <a:ext cx="1467116" cy="31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rPr>
                  <a:t>PBO</a:t>
                </a:r>
                <a:endParaRPr kumimoji="0" lang="en-GB" sz="11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endParaRPr>
              </a:p>
            </p:txBody>
          </p:sp>
        </p:grpSp>
      </p:grpSp>
    </p:spTree>
    <p:extLst>
      <p:ext uri="{BB962C8B-B14F-4D97-AF65-F5344CB8AC3E}">
        <p14:creationId xmlns:p14="http://schemas.microsoft.com/office/powerpoint/2010/main" val="1354181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Phase 2 EQUATOR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MDA and LEI Responses</a:t>
            </a:r>
          </a:p>
        </p:txBody>
      </p:sp>
      <p:sp>
        <p:nvSpPr>
          <p:cNvPr id="10" name="TextBox 9">
            <a:extLst>
              <a:ext uri="{FF2B5EF4-FFF2-40B4-BE49-F238E27FC236}">
                <a16:creationId xmlns:a16="http://schemas.microsoft.com/office/drawing/2014/main" id="{21FCB3F9-E6E8-4343-AED0-2F88F7D8DB49}"/>
              </a:ext>
            </a:extLst>
          </p:cNvPr>
          <p:cNvSpPr txBox="1"/>
          <p:nvPr/>
        </p:nvSpPr>
        <p:spPr>
          <a:xfrm>
            <a:off x="61578" y="6519808"/>
            <a:ext cx="6059029"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Mease PJ, et al. ACR 2018, Chicago, #1821; Mease P, et al. </a:t>
            </a: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Lancet</a:t>
            </a:r>
            <a:r>
              <a:rPr kumimoji="0" 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2018;392:2367-2377. </a:t>
            </a:r>
          </a:p>
        </p:txBody>
      </p:sp>
      <p:sp>
        <p:nvSpPr>
          <p:cNvPr id="11" name="Text Placeholder 5">
            <a:extLst>
              <a:ext uri="{FF2B5EF4-FFF2-40B4-BE49-F238E27FC236}">
                <a16:creationId xmlns:a16="http://schemas.microsoft.com/office/drawing/2014/main" id="{C7BDBFFE-4E65-8C4D-A75D-9790AC969611}"/>
              </a:ext>
            </a:extLst>
          </p:cNvPr>
          <p:cNvSpPr txBox="1">
            <a:spLocks/>
          </p:cNvSpPr>
          <p:nvPr/>
        </p:nvSpPr>
        <p:spPr>
          <a:xfrm>
            <a:off x="40944" y="6225817"/>
            <a:ext cx="6230180" cy="24622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&lt;0.05;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&lt;0.01;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&lt;0.001</a:t>
            </a:r>
            <a:r>
              <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rPr>
              <a:t>. LEI, Leeds Enthesitis Index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0" name="Chart 19">
            <a:extLst>
              <a:ext uri="{FF2B5EF4-FFF2-40B4-BE49-F238E27FC236}">
                <a16:creationId xmlns:a16="http://schemas.microsoft.com/office/drawing/2014/main" id="{D1E0C4F8-951F-6740-85ED-E990A08EAC21}"/>
              </a:ext>
            </a:extLst>
          </p:cNvPr>
          <p:cNvGraphicFramePr/>
          <p:nvPr/>
        </p:nvGraphicFramePr>
        <p:xfrm>
          <a:off x="1849009" y="1645600"/>
          <a:ext cx="3254556" cy="3338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4FFC1C7C-4EE4-1349-9C56-97EF572332B6}"/>
              </a:ext>
            </a:extLst>
          </p:cNvPr>
          <p:cNvGraphicFramePr/>
          <p:nvPr/>
        </p:nvGraphicFramePr>
        <p:xfrm>
          <a:off x="7614292" y="1585007"/>
          <a:ext cx="3001665" cy="3338995"/>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A0731D0B-BAC9-D941-BB24-DD0159A85145}"/>
              </a:ext>
            </a:extLst>
          </p:cNvPr>
          <p:cNvSpPr/>
          <p:nvPr/>
        </p:nvSpPr>
        <p:spPr>
          <a:xfrm rot="16200000">
            <a:off x="1101174" y="3073631"/>
            <a:ext cx="119629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Patients (%)</a:t>
            </a:r>
          </a:p>
        </p:txBody>
      </p:sp>
      <p:sp>
        <p:nvSpPr>
          <p:cNvPr id="27" name="Rectangle 26">
            <a:extLst>
              <a:ext uri="{FF2B5EF4-FFF2-40B4-BE49-F238E27FC236}">
                <a16:creationId xmlns:a16="http://schemas.microsoft.com/office/drawing/2014/main" id="{82CF6650-37C9-C147-A1FC-67B984C53834}"/>
              </a:ext>
            </a:extLst>
          </p:cNvPr>
          <p:cNvSpPr/>
          <p:nvPr/>
        </p:nvSpPr>
        <p:spPr>
          <a:xfrm rot="16200000">
            <a:off x="5912016" y="3103494"/>
            <a:ext cx="322737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Mean (SE) LEI </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BL</a:t>
            </a:r>
          </a:p>
        </p:txBody>
      </p:sp>
      <p:sp>
        <p:nvSpPr>
          <p:cNvPr id="28" name="TextBox 27">
            <a:extLst>
              <a:ext uri="{FF2B5EF4-FFF2-40B4-BE49-F238E27FC236}">
                <a16:creationId xmlns:a16="http://schemas.microsoft.com/office/drawing/2014/main" id="{D4FFDBF6-0032-B54C-B44F-EE04CF05C105}"/>
              </a:ext>
            </a:extLst>
          </p:cNvPr>
          <p:cNvSpPr txBox="1"/>
          <p:nvPr/>
        </p:nvSpPr>
        <p:spPr>
          <a:xfrm>
            <a:off x="8203652" y="2216194"/>
            <a:ext cx="16170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92125" algn="l"/>
                <a:tab pos="1163638" algn="l"/>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43	33</a:t>
            </a:r>
          </a:p>
        </p:txBody>
      </p:sp>
      <p:grpSp>
        <p:nvGrpSpPr>
          <p:cNvPr id="12" name="Group 11">
            <a:extLst>
              <a:ext uri="{FF2B5EF4-FFF2-40B4-BE49-F238E27FC236}">
                <a16:creationId xmlns:a16="http://schemas.microsoft.com/office/drawing/2014/main" id="{93BB03D5-DD01-4321-B333-F5C2247714D4}"/>
              </a:ext>
            </a:extLst>
          </p:cNvPr>
          <p:cNvGrpSpPr/>
          <p:nvPr/>
        </p:nvGrpSpPr>
        <p:grpSpPr>
          <a:xfrm>
            <a:off x="9650345" y="5349697"/>
            <a:ext cx="2207439" cy="274324"/>
            <a:chOff x="98730" y="6948930"/>
            <a:chExt cx="2976127" cy="310054"/>
          </a:xfrm>
        </p:grpSpPr>
        <p:grpSp>
          <p:nvGrpSpPr>
            <p:cNvPr id="13" name="Group 12">
              <a:extLst>
                <a:ext uri="{FF2B5EF4-FFF2-40B4-BE49-F238E27FC236}">
                  <a16:creationId xmlns:a16="http://schemas.microsoft.com/office/drawing/2014/main" id="{F531199A-B151-4374-8994-B5DFB9CCD26D}"/>
                </a:ext>
              </a:extLst>
            </p:cNvPr>
            <p:cNvGrpSpPr/>
            <p:nvPr/>
          </p:nvGrpSpPr>
          <p:grpSpPr>
            <a:xfrm>
              <a:off x="1524127" y="6948934"/>
              <a:ext cx="1550730" cy="310050"/>
              <a:chOff x="7725" y="783084"/>
              <a:chExt cx="1550730" cy="310050"/>
            </a:xfrm>
          </p:grpSpPr>
          <p:sp>
            <p:nvSpPr>
              <p:cNvPr id="17" name="Rectangle 16">
                <a:extLst>
                  <a:ext uri="{FF2B5EF4-FFF2-40B4-BE49-F238E27FC236}">
                    <a16:creationId xmlns:a16="http://schemas.microsoft.com/office/drawing/2014/main" id="{ED4929A5-8EC9-4FEF-A50B-3B4799424CD6}"/>
                  </a:ext>
                </a:extLst>
              </p:cNvPr>
              <p:cNvSpPr/>
              <p:nvPr/>
            </p:nvSpPr>
            <p:spPr>
              <a:xfrm>
                <a:off x="7725" y="832376"/>
                <a:ext cx="188727" cy="234151"/>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38">
                <a:extLst>
                  <a:ext uri="{FF2B5EF4-FFF2-40B4-BE49-F238E27FC236}">
                    <a16:creationId xmlns:a16="http://schemas.microsoft.com/office/drawing/2014/main" id="{79FA7DB1-B12D-4953-BD18-F5B464AF669B}"/>
                  </a:ext>
                </a:extLst>
              </p:cNvPr>
              <p:cNvSpPr txBox="1"/>
              <p:nvPr/>
            </p:nvSpPr>
            <p:spPr>
              <a:xfrm>
                <a:off x="220614" y="783084"/>
                <a:ext cx="1337841" cy="31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rPr>
                  <a:t>FILG</a:t>
                </a:r>
              </a:p>
            </p:txBody>
          </p:sp>
        </p:grpSp>
        <p:grpSp>
          <p:nvGrpSpPr>
            <p:cNvPr id="14" name="Group 13">
              <a:extLst>
                <a:ext uri="{FF2B5EF4-FFF2-40B4-BE49-F238E27FC236}">
                  <a16:creationId xmlns:a16="http://schemas.microsoft.com/office/drawing/2014/main" id="{0E9B7175-99F9-4ECC-A3D4-AA8B241EA7EA}"/>
                </a:ext>
              </a:extLst>
            </p:cNvPr>
            <p:cNvGrpSpPr/>
            <p:nvPr/>
          </p:nvGrpSpPr>
          <p:grpSpPr>
            <a:xfrm>
              <a:off x="98730" y="6948930"/>
              <a:ext cx="1668441" cy="310050"/>
              <a:chOff x="-3057680" y="783080"/>
              <a:chExt cx="1668441" cy="310050"/>
            </a:xfrm>
          </p:grpSpPr>
          <p:sp>
            <p:nvSpPr>
              <p:cNvPr id="15" name="Rectangle 14">
                <a:extLst>
                  <a:ext uri="{FF2B5EF4-FFF2-40B4-BE49-F238E27FC236}">
                    <a16:creationId xmlns:a16="http://schemas.microsoft.com/office/drawing/2014/main" id="{4806C423-1D7D-47D3-894C-D9D1D2518AE6}"/>
                  </a:ext>
                </a:extLst>
              </p:cNvPr>
              <p:cNvSpPr/>
              <p:nvPr/>
            </p:nvSpPr>
            <p:spPr>
              <a:xfrm>
                <a:off x="-3057680" y="813746"/>
                <a:ext cx="188727" cy="234151"/>
              </a:xfrm>
              <a:prstGeom prst="rect">
                <a:avLst/>
              </a:prstGeom>
              <a:solidFill>
                <a:schemeClr val="bg1">
                  <a:lumMod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38">
                <a:extLst>
                  <a:ext uri="{FF2B5EF4-FFF2-40B4-BE49-F238E27FC236}">
                    <a16:creationId xmlns:a16="http://schemas.microsoft.com/office/drawing/2014/main" id="{8732B3C7-9E79-4675-B54C-D5A8CFA2C3AC}"/>
                  </a:ext>
                </a:extLst>
              </p:cNvPr>
              <p:cNvSpPr txBox="1"/>
              <p:nvPr/>
            </p:nvSpPr>
            <p:spPr>
              <a:xfrm>
                <a:off x="-2856355" y="783080"/>
                <a:ext cx="1467116" cy="31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rPr>
                  <a:t>PBO</a:t>
                </a:r>
                <a:endParaRPr kumimoji="0" lang="en-GB" sz="11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Calibri" panose="020F0502020204030204" pitchFamily="34" charset="0"/>
                </a:endParaRPr>
              </a:p>
            </p:txBody>
          </p:sp>
        </p:grpSp>
      </p:grpSp>
    </p:spTree>
    <p:extLst>
      <p:ext uri="{BB962C8B-B14F-4D97-AF65-F5344CB8AC3E}">
        <p14:creationId xmlns:p14="http://schemas.microsoft.com/office/powerpoint/2010/main" val="1618343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6">
            <a:extLst>
              <a:ext uri="{FF2B5EF4-FFF2-40B4-BE49-F238E27FC236}">
                <a16:creationId xmlns:a16="http://schemas.microsoft.com/office/drawing/2014/main" id="{E85A6C39-B39B-9141-831A-E644E69AE9FE}"/>
              </a:ext>
            </a:extLst>
          </p:cNvPr>
          <p:cNvSpPr txBox="1">
            <a:spLocks/>
          </p:cNvSpPr>
          <p:nvPr/>
        </p:nvSpPr>
        <p:spPr bwMode="auto">
          <a:xfrm>
            <a:off x="4451595" y="5769843"/>
            <a:ext cx="1097280" cy="1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IL-6 inhibitor</a:t>
            </a:r>
            <a:endParaRPr kumimoji="0" lang="en-US" sz="1200" b="0"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Key Compounds for the Treatment of 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Projected US Approval Timeline</a:t>
            </a:r>
          </a:p>
        </p:txBody>
      </p:sp>
      <p:sp>
        <p:nvSpPr>
          <p:cNvPr id="12" name="Rectangle 11">
            <a:extLst>
              <a:ext uri="{FF2B5EF4-FFF2-40B4-BE49-F238E27FC236}">
                <a16:creationId xmlns:a16="http://schemas.microsoft.com/office/drawing/2014/main" id="{F073698A-6E4C-3C40-AC6A-F3531B97EC4D}"/>
              </a:ext>
            </a:extLst>
          </p:cNvPr>
          <p:cNvSpPr/>
          <p:nvPr>
            <p:custDataLst>
              <p:tags r:id="rId1"/>
            </p:custDataLst>
          </p:nvPr>
        </p:nvSpPr>
        <p:spPr>
          <a:xfrm>
            <a:off x="2148840" y="2508006"/>
            <a:ext cx="1188720" cy="640080"/>
          </a:xfrm>
          <a:prstGeom prst="rect">
            <a:avLst/>
          </a:prstGeom>
          <a:solidFill>
            <a:schemeClr val="accent5">
              <a:lumMod val="40000"/>
              <a:lumOff val="60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70605"/>
                </a:solidFill>
                <a:effectLst/>
                <a:uLnTx/>
                <a:uFillTx/>
                <a:latin typeface="Calibri" panose="020F0502020204030204"/>
                <a:ea typeface="+mn-ea"/>
                <a:cs typeface="+mn-cs"/>
              </a:rPr>
              <a:t>Xeljanz (tofacitinib)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70605"/>
                </a:solidFill>
                <a:effectLst/>
                <a:uLnTx/>
                <a:uFillTx/>
                <a:latin typeface="Calibri" panose="020F0502020204030204"/>
                <a:ea typeface="+mn-ea"/>
                <a:cs typeface="+mn-cs"/>
              </a:rPr>
              <a:t>Pfizer</a:t>
            </a:r>
          </a:p>
        </p:txBody>
      </p:sp>
      <p:sp>
        <p:nvSpPr>
          <p:cNvPr id="13" name="Rectangle 12">
            <a:extLst>
              <a:ext uri="{FF2B5EF4-FFF2-40B4-BE49-F238E27FC236}">
                <a16:creationId xmlns:a16="http://schemas.microsoft.com/office/drawing/2014/main" id="{5D1780C0-91B7-D74B-B916-ABFE1243A60C}"/>
              </a:ext>
            </a:extLst>
          </p:cNvPr>
          <p:cNvSpPr/>
          <p:nvPr>
            <p:custDataLst>
              <p:tags r:id="rId2"/>
            </p:custDataLst>
          </p:nvPr>
        </p:nvSpPr>
        <p:spPr>
          <a:xfrm>
            <a:off x="1970844" y="3208012"/>
            <a:ext cx="1188720" cy="640080"/>
          </a:xfrm>
          <a:prstGeom prst="rect">
            <a:avLst/>
          </a:prstGeom>
          <a:solidFill>
            <a:srgbClr val="F4D966"/>
          </a:solidFill>
          <a:ln w="9525">
            <a:no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Taltz (ixekizumab)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panose="020F0502020204030204"/>
                <a:ea typeface="+mn-ea"/>
                <a:cs typeface="+mn-cs"/>
              </a:rPr>
              <a:t>Lilly</a:t>
            </a:r>
          </a:p>
        </p:txBody>
      </p:sp>
      <p:sp>
        <p:nvSpPr>
          <p:cNvPr id="14" name="Rectangle 13">
            <a:extLst>
              <a:ext uri="{FF2B5EF4-FFF2-40B4-BE49-F238E27FC236}">
                <a16:creationId xmlns:a16="http://schemas.microsoft.com/office/drawing/2014/main" id="{91FB4827-80B2-3C47-991C-659F5061E645}"/>
              </a:ext>
            </a:extLst>
          </p:cNvPr>
          <p:cNvSpPr/>
          <p:nvPr>
            <p:custDataLst>
              <p:tags r:id="rId3"/>
            </p:custDataLst>
          </p:nvPr>
        </p:nvSpPr>
        <p:spPr>
          <a:xfrm>
            <a:off x="8384889" y="4287644"/>
            <a:ext cx="1188720" cy="640080"/>
          </a:xfrm>
          <a:prstGeom prst="rect">
            <a:avLst/>
          </a:prstGeom>
          <a:solidFill>
            <a:srgbClr val="F4D966"/>
          </a:solidFill>
          <a:ln w="9525">
            <a:no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bimekizumab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panose="020F0502020204030204"/>
                <a:ea typeface="+mn-ea"/>
                <a:cs typeface="+mn-cs"/>
              </a:rPr>
              <a:t>UCB</a:t>
            </a:r>
          </a:p>
        </p:txBody>
      </p:sp>
      <p:sp>
        <p:nvSpPr>
          <p:cNvPr id="15" name="Rectangle 14">
            <a:extLst>
              <a:ext uri="{FF2B5EF4-FFF2-40B4-BE49-F238E27FC236}">
                <a16:creationId xmlns:a16="http://schemas.microsoft.com/office/drawing/2014/main" id="{974A0720-F10F-D44D-A7E3-DF7B2782E699}"/>
              </a:ext>
            </a:extLst>
          </p:cNvPr>
          <p:cNvSpPr/>
          <p:nvPr>
            <p:custDataLst>
              <p:tags r:id="rId4"/>
            </p:custDataLst>
          </p:nvPr>
        </p:nvSpPr>
        <p:spPr>
          <a:xfrm>
            <a:off x="6107302" y="2071268"/>
            <a:ext cx="1188720" cy="640080"/>
          </a:xfrm>
          <a:prstGeom prst="rect">
            <a:avLst/>
          </a:prstGeom>
          <a:solidFill>
            <a:srgbClr val="D7940F"/>
          </a:solidFill>
          <a:ln w="9525">
            <a:no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Calibri" panose="020F0502020204030204"/>
                <a:ea typeface="+mn-ea"/>
                <a:cs typeface="+mn-cs"/>
              </a:rPr>
              <a:t>guselkumab</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err="1">
                <a:ln>
                  <a:noFill/>
                </a:ln>
                <a:solidFill>
                  <a:prstClr val="white"/>
                </a:solidFill>
                <a:effectLst/>
                <a:uLnTx/>
                <a:uFillTx/>
                <a:latin typeface="Calibri" panose="020F0502020204030204"/>
                <a:ea typeface="+mn-ea"/>
                <a:cs typeface="+mn-cs"/>
              </a:rPr>
              <a:t>MorphoSys</a:t>
            </a:r>
            <a:r>
              <a:rPr kumimoji="0" lang="en-US" sz="1200" b="0" i="1" u="none" strike="noStrike" kern="0" cap="none" spc="0" normalizeH="0" baseline="0" noProof="0" dirty="0">
                <a:ln>
                  <a:noFill/>
                </a:ln>
                <a:solidFill>
                  <a:prstClr val="white"/>
                </a:solidFill>
                <a:effectLst/>
                <a:uLnTx/>
                <a:uFillTx/>
                <a:latin typeface="Calibri" panose="020F0502020204030204"/>
                <a:ea typeface="+mn-ea"/>
                <a:cs typeface="+mn-cs"/>
              </a:rPr>
              <a:t>/ Janssen</a:t>
            </a:r>
          </a:p>
        </p:txBody>
      </p:sp>
      <p:sp>
        <p:nvSpPr>
          <p:cNvPr id="16" name="Rectangle 15">
            <a:extLst>
              <a:ext uri="{FF2B5EF4-FFF2-40B4-BE49-F238E27FC236}">
                <a16:creationId xmlns:a16="http://schemas.microsoft.com/office/drawing/2014/main" id="{78F933F0-73E7-454F-ADED-97050117CF7E}"/>
              </a:ext>
            </a:extLst>
          </p:cNvPr>
          <p:cNvSpPr/>
          <p:nvPr>
            <p:custDataLst>
              <p:tags r:id="rId5"/>
            </p:custDataLst>
          </p:nvPr>
        </p:nvSpPr>
        <p:spPr>
          <a:xfrm>
            <a:off x="7033275" y="3006024"/>
            <a:ext cx="1188720" cy="640080"/>
          </a:xfrm>
          <a:prstGeom prst="rect">
            <a:avLst/>
          </a:prstGeom>
          <a:solidFill>
            <a:schemeClr val="accent5">
              <a:lumMod val="40000"/>
              <a:lumOff val="60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Olumiant (baricitinib)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panose="020F0502020204030204"/>
                <a:ea typeface="+mn-ea"/>
                <a:cs typeface="+mn-cs"/>
              </a:rPr>
              <a:t>Lilly/Incyte</a:t>
            </a:r>
          </a:p>
        </p:txBody>
      </p:sp>
      <p:sp>
        <p:nvSpPr>
          <p:cNvPr id="17" name="Rectangle 16">
            <a:extLst>
              <a:ext uri="{FF2B5EF4-FFF2-40B4-BE49-F238E27FC236}">
                <a16:creationId xmlns:a16="http://schemas.microsoft.com/office/drawing/2014/main" id="{720D7E2D-07AE-B541-B3CB-B7E19CCEDF7F}"/>
              </a:ext>
            </a:extLst>
          </p:cNvPr>
          <p:cNvSpPr/>
          <p:nvPr>
            <p:custDataLst>
              <p:tags r:id="rId6"/>
            </p:custDataLst>
          </p:nvPr>
        </p:nvSpPr>
        <p:spPr>
          <a:xfrm>
            <a:off x="1970844" y="4608025"/>
            <a:ext cx="1188720" cy="640080"/>
          </a:xfrm>
          <a:prstGeom prst="rect">
            <a:avLst/>
          </a:prstGeom>
          <a:solidFill>
            <a:schemeClr val="bg1"/>
          </a:solidFill>
          <a:ln w="9525">
            <a:solidFill>
              <a:schemeClr val="tx1"/>
            </a:solid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70605"/>
                </a:solidFill>
                <a:effectLst/>
                <a:uLnTx/>
                <a:uFillTx/>
                <a:latin typeface="Calibri" panose="020F0502020204030204"/>
                <a:ea typeface="+mn-ea"/>
                <a:cs typeface="+mn-cs"/>
              </a:rPr>
              <a:t>Orencia (abatacept)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70605"/>
                </a:solidFill>
                <a:effectLst/>
                <a:uLnTx/>
                <a:uFillTx/>
                <a:latin typeface="Calibri" panose="020F0502020204030204"/>
                <a:ea typeface="+mn-ea"/>
                <a:cs typeface="+mn-cs"/>
              </a:rPr>
              <a:t>BMS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70605"/>
                </a:solidFill>
                <a:effectLst/>
                <a:uLnTx/>
                <a:uFillTx/>
                <a:latin typeface="Calibri" panose="020F0502020204030204"/>
                <a:ea typeface="+mn-ea"/>
                <a:cs typeface="+mn-cs"/>
              </a:rPr>
              <a:t>(CD 80 inhibitor)</a:t>
            </a:r>
          </a:p>
        </p:txBody>
      </p:sp>
      <p:sp>
        <p:nvSpPr>
          <p:cNvPr id="18" name="Rectangle 17">
            <a:extLst>
              <a:ext uri="{FF2B5EF4-FFF2-40B4-BE49-F238E27FC236}">
                <a16:creationId xmlns:a16="http://schemas.microsoft.com/office/drawing/2014/main" id="{8B3A1B8A-34E3-5D41-B79E-8EC04FA1F743}"/>
              </a:ext>
            </a:extLst>
          </p:cNvPr>
          <p:cNvSpPr/>
          <p:nvPr>
            <p:custDataLst>
              <p:tags r:id="rId7"/>
            </p:custDataLst>
          </p:nvPr>
        </p:nvSpPr>
        <p:spPr>
          <a:xfrm>
            <a:off x="8395049" y="3470844"/>
            <a:ext cx="1188720" cy="640080"/>
          </a:xfrm>
          <a:prstGeom prst="rect">
            <a:avLst/>
          </a:prstGeom>
          <a:solidFill>
            <a:schemeClr val="accent5">
              <a:lumMod val="40000"/>
              <a:lumOff val="60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filgotinib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panose="020F0502020204030204"/>
                <a:ea typeface="+mn-ea"/>
                <a:cs typeface="+mn-cs"/>
              </a:rPr>
              <a:t>Galapagos/ Gilead</a:t>
            </a:r>
          </a:p>
        </p:txBody>
      </p:sp>
      <p:graphicFrame>
        <p:nvGraphicFramePr>
          <p:cNvPr id="24" name="Table 23">
            <a:extLst>
              <a:ext uri="{FF2B5EF4-FFF2-40B4-BE49-F238E27FC236}">
                <a16:creationId xmlns:a16="http://schemas.microsoft.com/office/drawing/2014/main" id="{77BB57AB-0238-524B-AD59-AAB591DE2321}"/>
              </a:ext>
            </a:extLst>
          </p:cNvPr>
          <p:cNvGraphicFramePr>
            <a:graphicFrameLocks noGrp="1"/>
          </p:cNvGraphicFramePr>
          <p:nvPr/>
        </p:nvGraphicFramePr>
        <p:xfrm>
          <a:off x="609600" y="1396474"/>
          <a:ext cx="10972800" cy="3657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tblGrid>
              <a:tr h="365760">
                <a:tc>
                  <a:txBody>
                    <a:bodyPr/>
                    <a:lstStyle/>
                    <a:p>
                      <a:pPr algn="ctr"/>
                      <a:r>
                        <a:rPr lang="en-NZ" sz="1400" dirty="0">
                          <a:latin typeface="+mn-lt"/>
                        </a:rPr>
                        <a:t>2017</a:t>
                      </a:r>
                    </a:p>
                  </a:txBody>
                  <a:tcPr marL="68580" marR="68580" marT="34290" marB="34290" anchor="ctr">
                    <a:solidFill>
                      <a:srgbClr val="002060"/>
                    </a:solidFill>
                  </a:tcPr>
                </a:tc>
                <a:tc>
                  <a:txBody>
                    <a:bodyPr/>
                    <a:lstStyle/>
                    <a:p>
                      <a:pPr algn="ctr"/>
                      <a:r>
                        <a:rPr lang="en-NZ" sz="1400" dirty="0">
                          <a:latin typeface="+mn-lt"/>
                        </a:rPr>
                        <a:t>2018</a:t>
                      </a:r>
                    </a:p>
                  </a:txBody>
                  <a:tcPr marL="68580" marR="68580" marT="34290" marB="34290" anchor="ctr">
                    <a:solidFill>
                      <a:srgbClr val="002060"/>
                    </a:solidFill>
                  </a:tcPr>
                </a:tc>
                <a:tc>
                  <a:txBody>
                    <a:bodyPr/>
                    <a:lstStyle/>
                    <a:p>
                      <a:pPr algn="ctr"/>
                      <a:r>
                        <a:rPr lang="en-NZ" sz="1400" dirty="0">
                          <a:latin typeface="+mn-lt"/>
                        </a:rPr>
                        <a:t>2019</a:t>
                      </a:r>
                    </a:p>
                  </a:txBody>
                  <a:tcPr marL="68580" marR="68580" marT="34290" marB="34290" anchor="ctr">
                    <a:solidFill>
                      <a:srgbClr val="002060"/>
                    </a:solidFill>
                  </a:tcPr>
                </a:tc>
                <a:tc>
                  <a:txBody>
                    <a:bodyPr/>
                    <a:lstStyle/>
                    <a:p>
                      <a:pPr algn="ctr"/>
                      <a:r>
                        <a:rPr lang="en-NZ" sz="1400" dirty="0">
                          <a:latin typeface="+mn-lt"/>
                        </a:rPr>
                        <a:t>2020</a:t>
                      </a:r>
                    </a:p>
                  </a:txBody>
                  <a:tcPr marL="68580" marR="68580" marT="34290" marB="34290" anchor="ctr">
                    <a:solidFill>
                      <a:srgbClr val="002060"/>
                    </a:solidFill>
                  </a:tcPr>
                </a:tc>
                <a:tc>
                  <a:txBody>
                    <a:bodyPr/>
                    <a:lstStyle/>
                    <a:p>
                      <a:pPr algn="ctr"/>
                      <a:r>
                        <a:rPr lang="en-NZ" sz="1400" dirty="0">
                          <a:latin typeface="+mn-lt"/>
                        </a:rPr>
                        <a:t>2021</a:t>
                      </a:r>
                    </a:p>
                  </a:txBody>
                  <a:tcPr marL="68580" marR="68580" marT="34290" marB="34290" anchor="ctr">
                    <a:solidFill>
                      <a:srgbClr val="002060"/>
                    </a:solidFill>
                  </a:tcPr>
                </a:tc>
                <a:tc>
                  <a:txBody>
                    <a:bodyPr/>
                    <a:lstStyle/>
                    <a:p>
                      <a:pPr algn="ctr"/>
                      <a:r>
                        <a:rPr lang="en-NZ" sz="1400" dirty="0">
                          <a:latin typeface="+mn-lt"/>
                        </a:rPr>
                        <a:t>2022+</a:t>
                      </a:r>
                    </a:p>
                  </a:txBody>
                  <a:tcPr marL="68580" marR="68580" marT="34290" marB="34290" anchor="ctr">
                    <a:solidFill>
                      <a:srgbClr val="002060"/>
                    </a:solidFill>
                  </a:tcPr>
                </a:tc>
                <a:extLst>
                  <a:ext uri="{0D108BD9-81ED-4DB2-BD59-A6C34878D82A}">
                    <a16:rowId xmlns:a16="http://schemas.microsoft.com/office/drawing/2014/main" val="10000"/>
                  </a:ext>
                </a:extLst>
              </a:tr>
            </a:tbl>
          </a:graphicData>
        </a:graphic>
      </p:graphicFrame>
      <p:graphicFrame>
        <p:nvGraphicFramePr>
          <p:cNvPr id="29" name="Table 28">
            <a:extLst>
              <a:ext uri="{FF2B5EF4-FFF2-40B4-BE49-F238E27FC236}">
                <a16:creationId xmlns:a16="http://schemas.microsoft.com/office/drawing/2014/main" id="{36733D1B-43C6-8249-B248-DAE5EC85140C}"/>
              </a:ext>
            </a:extLst>
          </p:cNvPr>
          <p:cNvGraphicFramePr>
            <a:graphicFrameLocks noGrp="1"/>
          </p:cNvGraphicFramePr>
          <p:nvPr/>
        </p:nvGraphicFramePr>
        <p:xfrm>
          <a:off x="609600" y="1746968"/>
          <a:ext cx="10972800" cy="28820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tblGrid>
              <a:tr h="261223">
                <a:tc>
                  <a:txBody>
                    <a:bodyPr/>
                    <a:lstStyle/>
                    <a:p>
                      <a:pPr algn="ctr"/>
                      <a:r>
                        <a:rPr lang="en-NZ" sz="1100" dirty="0"/>
                        <a:t>Q1</a:t>
                      </a:r>
                    </a:p>
                  </a:txBody>
                  <a:tcPr marL="120565" marR="120565" marT="60282" marB="60282"/>
                </a:tc>
                <a:tc>
                  <a:txBody>
                    <a:bodyPr/>
                    <a:lstStyle/>
                    <a:p>
                      <a:pPr algn="ctr"/>
                      <a:r>
                        <a:rPr lang="en-NZ" sz="1100" dirty="0"/>
                        <a:t>Q2</a:t>
                      </a:r>
                    </a:p>
                  </a:txBody>
                  <a:tcPr marL="120565" marR="120565" marT="60282" marB="60282"/>
                </a:tc>
                <a:tc>
                  <a:txBody>
                    <a:bodyPr/>
                    <a:lstStyle/>
                    <a:p>
                      <a:pPr algn="ctr"/>
                      <a:r>
                        <a:rPr lang="en-NZ" sz="1100" dirty="0"/>
                        <a:t>Q3</a:t>
                      </a:r>
                    </a:p>
                  </a:txBody>
                  <a:tcPr marL="120565" marR="120565" marT="60282" marB="60282"/>
                </a:tc>
                <a:tc>
                  <a:txBody>
                    <a:bodyPr/>
                    <a:lstStyle/>
                    <a:p>
                      <a:pPr algn="ctr"/>
                      <a:r>
                        <a:rPr lang="en-NZ" sz="1100" dirty="0"/>
                        <a:t>Q4</a:t>
                      </a:r>
                    </a:p>
                  </a:txBody>
                  <a:tcPr marL="120565" marR="120565" marT="60282" marB="60282"/>
                </a:tc>
                <a:tc>
                  <a:txBody>
                    <a:bodyPr/>
                    <a:lstStyle/>
                    <a:p>
                      <a:pPr algn="ctr"/>
                      <a:r>
                        <a:rPr lang="en-NZ" sz="1100" dirty="0"/>
                        <a:t>Q1</a:t>
                      </a:r>
                    </a:p>
                  </a:txBody>
                  <a:tcPr marL="120565" marR="120565" marT="60282" marB="60282"/>
                </a:tc>
                <a:tc>
                  <a:txBody>
                    <a:bodyPr/>
                    <a:lstStyle/>
                    <a:p>
                      <a:pPr algn="ctr"/>
                      <a:r>
                        <a:rPr lang="en-NZ" sz="1100" dirty="0"/>
                        <a:t>Q2</a:t>
                      </a:r>
                    </a:p>
                  </a:txBody>
                  <a:tcPr marL="120565" marR="120565" marT="60282" marB="60282"/>
                </a:tc>
                <a:tc>
                  <a:txBody>
                    <a:bodyPr/>
                    <a:lstStyle/>
                    <a:p>
                      <a:pPr algn="ctr"/>
                      <a:r>
                        <a:rPr lang="en-NZ" sz="1100" dirty="0"/>
                        <a:t>Q3</a:t>
                      </a:r>
                    </a:p>
                  </a:txBody>
                  <a:tcPr marL="120565" marR="120565" marT="60282" marB="60282"/>
                </a:tc>
                <a:tc>
                  <a:txBody>
                    <a:bodyPr/>
                    <a:lstStyle/>
                    <a:p>
                      <a:pPr algn="ctr"/>
                      <a:r>
                        <a:rPr lang="en-NZ" sz="1100" dirty="0"/>
                        <a:t>Q4</a:t>
                      </a:r>
                    </a:p>
                  </a:txBody>
                  <a:tcPr marL="120565" marR="120565" marT="60282" marB="60282"/>
                </a:tc>
                <a:tc>
                  <a:txBody>
                    <a:bodyPr/>
                    <a:lstStyle/>
                    <a:p>
                      <a:pPr algn="ctr"/>
                      <a:r>
                        <a:rPr lang="en-NZ" sz="1100" dirty="0"/>
                        <a:t>Q1</a:t>
                      </a:r>
                    </a:p>
                  </a:txBody>
                  <a:tcPr marL="120565" marR="120565" marT="60282" marB="60282"/>
                </a:tc>
                <a:tc>
                  <a:txBody>
                    <a:bodyPr/>
                    <a:lstStyle/>
                    <a:p>
                      <a:pPr algn="ctr"/>
                      <a:r>
                        <a:rPr lang="en-NZ" sz="1100" dirty="0"/>
                        <a:t>Q2</a:t>
                      </a:r>
                    </a:p>
                  </a:txBody>
                  <a:tcPr marL="120565" marR="120565" marT="60282" marB="60282"/>
                </a:tc>
                <a:tc>
                  <a:txBody>
                    <a:bodyPr/>
                    <a:lstStyle/>
                    <a:p>
                      <a:pPr algn="ctr"/>
                      <a:r>
                        <a:rPr lang="en-NZ" sz="1100" dirty="0"/>
                        <a:t>Q3</a:t>
                      </a:r>
                    </a:p>
                  </a:txBody>
                  <a:tcPr marL="120565" marR="120565" marT="60282" marB="60282"/>
                </a:tc>
                <a:tc>
                  <a:txBody>
                    <a:bodyPr/>
                    <a:lstStyle/>
                    <a:p>
                      <a:pPr algn="ctr"/>
                      <a:r>
                        <a:rPr lang="en-NZ" sz="1100" dirty="0"/>
                        <a:t>Q4</a:t>
                      </a:r>
                    </a:p>
                  </a:txBody>
                  <a:tcPr marL="120565" marR="120565" marT="60282" marB="60282"/>
                </a:tc>
                <a:tc>
                  <a:txBody>
                    <a:bodyPr/>
                    <a:lstStyle/>
                    <a:p>
                      <a:pPr algn="ctr"/>
                      <a:r>
                        <a:rPr lang="en-NZ" sz="1100" dirty="0"/>
                        <a:t>Q1</a:t>
                      </a:r>
                    </a:p>
                  </a:txBody>
                  <a:tcPr marL="120565" marR="120565" marT="60282" marB="60282"/>
                </a:tc>
                <a:tc>
                  <a:txBody>
                    <a:bodyPr/>
                    <a:lstStyle/>
                    <a:p>
                      <a:pPr algn="ctr"/>
                      <a:r>
                        <a:rPr lang="en-NZ" sz="1100" dirty="0"/>
                        <a:t>Q2</a:t>
                      </a:r>
                    </a:p>
                  </a:txBody>
                  <a:tcPr marL="120565" marR="120565" marT="60282" marB="60282"/>
                </a:tc>
                <a:tc>
                  <a:txBody>
                    <a:bodyPr/>
                    <a:lstStyle/>
                    <a:p>
                      <a:pPr algn="ctr"/>
                      <a:r>
                        <a:rPr lang="en-NZ" sz="1100" dirty="0"/>
                        <a:t>Q3</a:t>
                      </a:r>
                    </a:p>
                  </a:txBody>
                  <a:tcPr marL="120565" marR="120565" marT="60282" marB="60282"/>
                </a:tc>
                <a:tc>
                  <a:txBody>
                    <a:bodyPr/>
                    <a:lstStyle/>
                    <a:p>
                      <a:pPr algn="ctr"/>
                      <a:r>
                        <a:rPr lang="en-NZ" sz="1100" dirty="0"/>
                        <a:t>Q4</a:t>
                      </a:r>
                    </a:p>
                  </a:txBody>
                  <a:tcPr marL="120565" marR="120565" marT="60282" marB="60282"/>
                </a:tc>
                <a:tc>
                  <a:txBody>
                    <a:bodyPr/>
                    <a:lstStyle/>
                    <a:p>
                      <a:pPr algn="ctr"/>
                      <a:r>
                        <a:rPr lang="en-NZ" sz="1100" dirty="0"/>
                        <a:t>Q1</a:t>
                      </a:r>
                    </a:p>
                  </a:txBody>
                  <a:tcPr marL="120565" marR="120565" marT="60282" marB="60282"/>
                </a:tc>
                <a:tc>
                  <a:txBody>
                    <a:bodyPr/>
                    <a:lstStyle/>
                    <a:p>
                      <a:pPr algn="ctr"/>
                      <a:r>
                        <a:rPr lang="en-NZ" sz="1100" dirty="0"/>
                        <a:t>Q2</a:t>
                      </a:r>
                    </a:p>
                  </a:txBody>
                  <a:tcPr marL="120565" marR="120565" marT="60282" marB="60282"/>
                </a:tc>
                <a:tc>
                  <a:txBody>
                    <a:bodyPr/>
                    <a:lstStyle/>
                    <a:p>
                      <a:pPr algn="ctr"/>
                      <a:r>
                        <a:rPr lang="en-NZ" sz="1100" dirty="0"/>
                        <a:t>Q3</a:t>
                      </a:r>
                    </a:p>
                  </a:txBody>
                  <a:tcPr marL="120565" marR="120565" marT="60282" marB="60282"/>
                </a:tc>
                <a:tc>
                  <a:txBody>
                    <a:bodyPr/>
                    <a:lstStyle/>
                    <a:p>
                      <a:pPr algn="ctr"/>
                      <a:r>
                        <a:rPr lang="en-NZ" sz="1100" dirty="0"/>
                        <a:t>Q4</a:t>
                      </a:r>
                    </a:p>
                  </a:txBody>
                  <a:tcPr marL="120565" marR="120565" marT="60282" marB="60282"/>
                </a:tc>
                <a:tc>
                  <a:txBody>
                    <a:bodyPr/>
                    <a:lstStyle/>
                    <a:p>
                      <a:pPr algn="ctr"/>
                      <a:r>
                        <a:rPr lang="en-NZ" sz="1100" dirty="0"/>
                        <a:t>Q1</a:t>
                      </a:r>
                    </a:p>
                  </a:txBody>
                  <a:tcPr marL="120565" marR="120565" marT="60282" marB="60282"/>
                </a:tc>
                <a:tc>
                  <a:txBody>
                    <a:bodyPr/>
                    <a:lstStyle/>
                    <a:p>
                      <a:pPr algn="ctr"/>
                      <a:r>
                        <a:rPr lang="en-NZ" sz="1100" dirty="0"/>
                        <a:t>Q2</a:t>
                      </a:r>
                    </a:p>
                  </a:txBody>
                  <a:tcPr marL="120565" marR="120565" marT="60282" marB="60282"/>
                </a:tc>
                <a:tc>
                  <a:txBody>
                    <a:bodyPr/>
                    <a:lstStyle/>
                    <a:p>
                      <a:pPr algn="ctr"/>
                      <a:r>
                        <a:rPr lang="en-NZ" sz="1100" dirty="0"/>
                        <a:t>Q3</a:t>
                      </a:r>
                    </a:p>
                  </a:txBody>
                  <a:tcPr marL="120565" marR="120565" marT="60282" marB="60282"/>
                </a:tc>
                <a:tc>
                  <a:txBody>
                    <a:bodyPr/>
                    <a:lstStyle/>
                    <a:p>
                      <a:pPr algn="ctr"/>
                      <a:r>
                        <a:rPr lang="en-NZ" sz="1100" dirty="0"/>
                        <a:t>Q4</a:t>
                      </a:r>
                    </a:p>
                  </a:txBody>
                  <a:tcPr marL="120565" marR="120565" marT="60282" marB="60282"/>
                </a:tc>
                <a:extLst>
                  <a:ext uri="{0D108BD9-81ED-4DB2-BD59-A6C34878D82A}">
                    <a16:rowId xmlns:a16="http://schemas.microsoft.com/office/drawing/2014/main" val="10000"/>
                  </a:ext>
                </a:extLst>
              </a:tr>
            </a:tbl>
          </a:graphicData>
        </a:graphic>
      </p:graphicFrame>
      <p:sp>
        <p:nvSpPr>
          <p:cNvPr id="30" name="Rectangle 29">
            <a:extLst>
              <a:ext uri="{FF2B5EF4-FFF2-40B4-BE49-F238E27FC236}">
                <a16:creationId xmlns:a16="http://schemas.microsoft.com/office/drawing/2014/main" id="{D52575B4-9E7C-EB41-AF22-297ECD7A205A}"/>
              </a:ext>
            </a:extLst>
          </p:cNvPr>
          <p:cNvSpPr/>
          <p:nvPr>
            <p:custDataLst>
              <p:tags r:id="rId8"/>
            </p:custDataLst>
          </p:nvPr>
        </p:nvSpPr>
        <p:spPr>
          <a:xfrm>
            <a:off x="1970844" y="3908018"/>
            <a:ext cx="1188720" cy="640080"/>
          </a:xfrm>
          <a:prstGeom prst="rect">
            <a:avLst/>
          </a:prstGeom>
          <a:solidFill>
            <a:srgbClr val="74A800"/>
          </a:solidFill>
          <a:ln w="9525">
            <a:no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Simponi Aria (golimumab)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white"/>
                </a:solidFill>
                <a:effectLst/>
                <a:uLnTx/>
                <a:uFillTx/>
                <a:latin typeface="Calibri" panose="020F0502020204030204"/>
                <a:ea typeface="+mn-ea"/>
                <a:cs typeface="+mn-cs"/>
              </a:rPr>
              <a:t>Janssen</a:t>
            </a:r>
          </a:p>
        </p:txBody>
      </p:sp>
      <p:sp>
        <p:nvSpPr>
          <p:cNvPr id="31" name="Rectangle 30">
            <a:extLst>
              <a:ext uri="{FF2B5EF4-FFF2-40B4-BE49-F238E27FC236}">
                <a16:creationId xmlns:a16="http://schemas.microsoft.com/office/drawing/2014/main" id="{0D6205A4-D510-E046-8C59-4EDC050F092F}"/>
              </a:ext>
            </a:extLst>
          </p:cNvPr>
          <p:cNvSpPr/>
          <p:nvPr>
            <p:custDataLst>
              <p:tags r:id="rId9"/>
            </p:custDataLst>
          </p:nvPr>
        </p:nvSpPr>
        <p:spPr>
          <a:xfrm>
            <a:off x="9390630" y="2071268"/>
            <a:ext cx="1188720" cy="640080"/>
          </a:xfrm>
          <a:prstGeom prst="rect">
            <a:avLst/>
          </a:prstGeom>
          <a:solidFill>
            <a:srgbClr val="D7940F"/>
          </a:solidFill>
          <a:ln w="9525">
            <a:no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Risankizumab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white"/>
                </a:solidFill>
                <a:effectLst/>
                <a:uLnTx/>
                <a:uFillTx/>
                <a:latin typeface="Calibri" panose="020F0502020204030204"/>
                <a:ea typeface="+mn-ea"/>
                <a:cs typeface="+mn-cs"/>
              </a:rPr>
              <a:t>AbbVie/ Boehringer</a:t>
            </a:r>
          </a:p>
        </p:txBody>
      </p:sp>
      <p:sp>
        <p:nvSpPr>
          <p:cNvPr id="32" name="Rectangle 16">
            <a:extLst>
              <a:ext uri="{FF2B5EF4-FFF2-40B4-BE49-F238E27FC236}">
                <a16:creationId xmlns:a16="http://schemas.microsoft.com/office/drawing/2014/main" id="{5AB22DB2-F0A8-E743-9008-604537D2E424}"/>
              </a:ext>
            </a:extLst>
          </p:cNvPr>
          <p:cNvSpPr txBox="1">
            <a:spLocks/>
          </p:cNvSpPr>
          <p:nvPr/>
        </p:nvSpPr>
        <p:spPr bwMode="auto">
          <a:xfrm>
            <a:off x="2713631" y="5781513"/>
            <a:ext cx="739550" cy="14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1" i="0" u="none" strike="noStrike" kern="1200" cap="none" spc="0" normalizeH="0" baseline="0" noProof="0" dirty="0">
                <a:ln>
                  <a:noFill/>
                </a:ln>
                <a:solidFill>
                  <a:srgbClr val="070605"/>
                </a:solidFill>
                <a:effectLst/>
                <a:uLnTx/>
                <a:uFillTx/>
                <a:latin typeface="Calibri" panose="020F0502020204030204"/>
                <a:ea typeface="+mn-ea"/>
                <a:cs typeface="+mn-cs"/>
              </a:rPr>
              <a:t>MoA</a:t>
            </a:r>
            <a:endParaRPr kumimoji="0" lang="en-US" sz="1200" b="1"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375B3D8-598A-9D42-90A6-B290CCA810C1}"/>
              </a:ext>
            </a:extLst>
          </p:cNvPr>
          <p:cNvSpPr/>
          <p:nvPr/>
        </p:nvSpPr>
        <p:spPr>
          <a:xfrm>
            <a:off x="5406347" y="5761192"/>
            <a:ext cx="182880" cy="182880"/>
          </a:xfrm>
          <a:prstGeom prst="rect">
            <a:avLst/>
          </a:prstGeom>
          <a:solidFill>
            <a:srgbClr val="EAA110"/>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id="{2CE41A62-7EF8-4442-AAF3-0F3C673866F4}"/>
              </a:ext>
            </a:extLst>
          </p:cNvPr>
          <p:cNvSpPr txBox="1">
            <a:spLocks/>
          </p:cNvSpPr>
          <p:nvPr/>
        </p:nvSpPr>
        <p:spPr bwMode="auto">
          <a:xfrm>
            <a:off x="5641723" y="5766294"/>
            <a:ext cx="1097280" cy="17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IL-23 inhibitor</a:t>
            </a:r>
            <a:endParaRPr kumimoji="0" lang="en-US" sz="1200" b="0"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B2B4CE1-4BC0-E049-B78A-DDEDAD21FDE1}"/>
              </a:ext>
            </a:extLst>
          </p:cNvPr>
          <p:cNvSpPr/>
          <p:nvPr/>
        </p:nvSpPr>
        <p:spPr>
          <a:xfrm>
            <a:off x="2658034" y="5705725"/>
            <a:ext cx="6875933" cy="29188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78D4413-F737-524D-A5D9-E247AEF3AFFA}"/>
              </a:ext>
            </a:extLst>
          </p:cNvPr>
          <p:cNvSpPr/>
          <p:nvPr/>
        </p:nvSpPr>
        <p:spPr>
          <a:xfrm>
            <a:off x="7724489" y="5761192"/>
            <a:ext cx="182880" cy="182880"/>
          </a:xfrm>
          <a:prstGeom prst="rect">
            <a:avLst/>
          </a:prstGeom>
          <a:solidFill>
            <a:schemeClr val="tx2">
              <a:lumMod val="40000"/>
              <a:lumOff val="60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37" name="Rectangle 16">
            <a:extLst>
              <a:ext uri="{FF2B5EF4-FFF2-40B4-BE49-F238E27FC236}">
                <a16:creationId xmlns:a16="http://schemas.microsoft.com/office/drawing/2014/main" id="{DD554139-2ECE-6D4A-A1CD-CC0EE62EDB2D}"/>
              </a:ext>
            </a:extLst>
          </p:cNvPr>
          <p:cNvSpPr txBox="1">
            <a:spLocks/>
          </p:cNvSpPr>
          <p:nvPr/>
        </p:nvSpPr>
        <p:spPr bwMode="auto">
          <a:xfrm>
            <a:off x="7961019" y="5766293"/>
            <a:ext cx="1097280" cy="1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JAK inhibitor</a:t>
            </a:r>
            <a:endParaRPr kumimoji="0" lang="en-US" sz="1200" b="0"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6A301C37-22CB-7842-A758-631619FE28D4}"/>
              </a:ext>
            </a:extLst>
          </p:cNvPr>
          <p:cNvSpPr/>
          <p:nvPr/>
        </p:nvSpPr>
        <p:spPr>
          <a:xfrm>
            <a:off x="8883560" y="5760195"/>
            <a:ext cx="182880" cy="182880"/>
          </a:xfrm>
          <a:prstGeom prst="rect">
            <a:avLst/>
          </a:prstGeom>
          <a:solidFill>
            <a:schemeClr val="bg1"/>
          </a:solidFill>
          <a:ln>
            <a:solidFill>
              <a:schemeClr val="tx1">
                <a:lumMod val="65000"/>
                <a:lumOff val="35000"/>
              </a:schemeClr>
            </a:solid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39" name="Rectangle 16">
            <a:extLst>
              <a:ext uri="{FF2B5EF4-FFF2-40B4-BE49-F238E27FC236}">
                <a16:creationId xmlns:a16="http://schemas.microsoft.com/office/drawing/2014/main" id="{D8811E5C-E8EA-9748-A5EE-B02D92BB2AC2}"/>
              </a:ext>
            </a:extLst>
          </p:cNvPr>
          <p:cNvSpPr txBox="1">
            <a:spLocks/>
          </p:cNvSpPr>
          <p:nvPr/>
        </p:nvSpPr>
        <p:spPr bwMode="auto">
          <a:xfrm>
            <a:off x="9100349" y="5780515"/>
            <a:ext cx="577710" cy="14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Other</a:t>
            </a:r>
            <a:endParaRPr kumimoji="0" lang="en-US" sz="1200" b="0"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40" name="Rectangle 16">
            <a:extLst>
              <a:ext uri="{FF2B5EF4-FFF2-40B4-BE49-F238E27FC236}">
                <a16:creationId xmlns:a16="http://schemas.microsoft.com/office/drawing/2014/main" id="{FDA3D50A-A26D-214B-B194-68150346F4AA}"/>
              </a:ext>
            </a:extLst>
          </p:cNvPr>
          <p:cNvSpPr txBox="1">
            <a:spLocks/>
          </p:cNvSpPr>
          <p:nvPr/>
        </p:nvSpPr>
        <p:spPr bwMode="auto">
          <a:xfrm>
            <a:off x="3322427" y="5778349"/>
            <a:ext cx="1097280" cy="14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TNF inhibitor</a:t>
            </a:r>
            <a:endParaRPr kumimoji="0" lang="en-US" sz="1200" b="0"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1DC191-95E1-F243-9E42-5FDA8C91C929}"/>
              </a:ext>
            </a:extLst>
          </p:cNvPr>
          <p:cNvSpPr/>
          <p:nvPr/>
        </p:nvSpPr>
        <p:spPr>
          <a:xfrm>
            <a:off x="3088205" y="5761192"/>
            <a:ext cx="182880" cy="182880"/>
          </a:xfrm>
          <a:prstGeom prst="rect">
            <a:avLst/>
          </a:prstGeom>
          <a:solidFill>
            <a:srgbClr val="74A800"/>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42" name="Rectangle 16">
            <a:extLst>
              <a:ext uri="{FF2B5EF4-FFF2-40B4-BE49-F238E27FC236}">
                <a16:creationId xmlns:a16="http://schemas.microsoft.com/office/drawing/2014/main" id="{4A9D2FBC-341B-FB44-BDD3-E1410EC331E5}"/>
              </a:ext>
            </a:extLst>
          </p:cNvPr>
          <p:cNvSpPr txBox="1">
            <a:spLocks/>
          </p:cNvSpPr>
          <p:nvPr/>
        </p:nvSpPr>
        <p:spPr bwMode="auto">
          <a:xfrm>
            <a:off x="6801371" y="5766294"/>
            <a:ext cx="1097280" cy="17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ct val="80000"/>
              </a:spcBef>
              <a:spcAft>
                <a:spcPct val="0"/>
              </a:spcAft>
              <a:buFont typeface="Arial" pitchFamily="34" charset="0"/>
              <a:defRPr sz="2200" kern="1200">
                <a:solidFill>
                  <a:schemeClr val="tx1"/>
                </a:solidFill>
                <a:latin typeface="+mn-lt"/>
                <a:ea typeface="+mn-ea"/>
                <a:cs typeface="+mn-cs"/>
              </a:defRPr>
            </a:lvl1pPr>
            <a:lvl2pPr marL="406400" indent="-292100" algn="l" defTabSz="457200" rtl="0" eaLnBrk="0" fontAlgn="base" hangingPunct="0">
              <a:spcBef>
                <a:spcPct val="40000"/>
              </a:spcBef>
              <a:spcAft>
                <a:spcPct val="0"/>
              </a:spcAft>
              <a:buChar char="•"/>
              <a:defRPr sz="22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pitchFamily="34" charset="0"/>
              <a:buChar char="–"/>
              <a:defRPr sz="20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90000"/>
              </a:lnSpc>
              <a:spcBef>
                <a:spcPts val="0"/>
              </a:spcBef>
              <a:spcAft>
                <a:spcPct val="0"/>
              </a:spcAft>
              <a:buClrTx/>
              <a:buSzTx/>
              <a:buFont typeface="Arial" pitchFamily="34" charset="0"/>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IL-17 inhibitor</a:t>
            </a:r>
            <a:endParaRPr kumimoji="0" lang="en-US" sz="1200" b="0" i="1" u="none" strike="noStrike" kern="1200" cap="none" spc="0" normalizeH="0" baseline="0" noProof="0" dirty="0">
              <a:ln>
                <a:noFill/>
              </a:ln>
              <a:solidFill>
                <a:srgbClr val="070605"/>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C53FD21A-55DC-F848-9054-3AAC6592D1CF}"/>
              </a:ext>
            </a:extLst>
          </p:cNvPr>
          <p:cNvSpPr/>
          <p:nvPr/>
        </p:nvSpPr>
        <p:spPr>
          <a:xfrm>
            <a:off x="6565418" y="5761192"/>
            <a:ext cx="182880" cy="182880"/>
          </a:xfrm>
          <a:prstGeom prst="rect">
            <a:avLst/>
          </a:prstGeom>
          <a:solidFill>
            <a:srgbClr val="F4D966"/>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9B10A20-D314-2746-976F-22C961872C6C}"/>
              </a:ext>
            </a:extLst>
          </p:cNvPr>
          <p:cNvSpPr/>
          <p:nvPr/>
        </p:nvSpPr>
        <p:spPr>
          <a:xfrm>
            <a:off x="4247276" y="5761192"/>
            <a:ext cx="182880" cy="182880"/>
          </a:xfrm>
          <a:prstGeom prst="rect">
            <a:avLst/>
          </a:prstGeom>
          <a:solidFill>
            <a:srgbClr val="953735"/>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50" b="0" i="0" u="none" strike="noStrike" kern="0" cap="none" spc="0" normalizeH="0" baseline="0" noProof="0" dirty="0">
              <a:ln>
                <a:noFill/>
              </a:ln>
              <a:solidFill>
                <a:srgbClr val="070605"/>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489C655-9602-CE42-B886-343C04CF0AA5}"/>
              </a:ext>
            </a:extLst>
          </p:cNvPr>
          <p:cNvSpPr/>
          <p:nvPr>
            <p:custDataLst>
              <p:tags r:id="rId10"/>
            </p:custDataLst>
          </p:nvPr>
        </p:nvSpPr>
        <p:spPr>
          <a:xfrm>
            <a:off x="8841103" y="2778673"/>
            <a:ext cx="1188720" cy="640080"/>
          </a:xfrm>
          <a:prstGeom prst="rect">
            <a:avLst/>
          </a:prstGeom>
          <a:solidFill>
            <a:schemeClr val="accent5">
              <a:lumMod val="40000"/>
              <a:lumOff val="60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0605"/>
                </a:solidFill>
                <a:effectLst/>
                <a:uLnTx/>
                <a:uFillTx/>
                <a:latin typeface="Calibri" panose="020F0502020204030204"/>
                <a:ea typeface="+mn-ea"/>
                <a:cs typeface="+mn-cs"/>
              </a:rPr>
              <a:t>Upadacitinib </a:t>
            </a:r>
            <a:r>
              <a:rPr kumimoji="0" lang="en-US" sz="1200" b="0" i="1" u="none" strike="noStrike" kern="0" cap="none" spc="0" normalizeH="0" baseline="0" noProof="0" dirty="0">
                <a:ln>
                  <a:noFill/>
                </a:ln>
                <a:solidFill>
                  <a:prstClr val="black"/>
                </a:solidFill>
                <a:effectLst/>
                <a:uLnTx/>
                <a:uFillTx/>
                <a:latin typeface="Calibri" panose="020F0502020204030204"/>
                <a:ea typeface="+mn-ea"/>
                <a:cs typeface="+mn-cs"/>
              </a:rPr>
              <a:t>AbbVie</a:t>
            </a:r>
          </a:p>
        </p:txBody>
      </p:sp>
      <p:sp>
        <p:nvSpPr>
          <p:cNvPr id="47" name="Speech Bubble: Rectangle with Corners Rounded 103">
            <a:extLst>
              <a:ext uri="{FF2B5EF4-FFF2-40B4-BE49-F238E27FC236}">
                <a16:creationId xmlns:a16="http://schemas.microsoft.com/office/drawing/2014/main" id="{9FF7EB7C-3E7A-3E49-A400-575D9007FAF4}"/>
              </a:ext>
            </a:extLst>
          </p:cNvPr>
          <p:cNvSpPr/>
          <p:nvPr/>
        </p:nvSpPr>
        <p:spPr bwMode="auto">
          <a:xfrm>
            <a:off x="1148550" y="5536510"/>
            <a:ext cx="1097280" cy="365760"/>
          </a:xfrm>
          <a:prstGeom prst="wedgeRoundRectCallout">
            <a:avLst>
              <a:gd name="adj1" fmla="val 40064"/>
              <a:gd name="adj2" fmla="val -114324"/>
              <a:gd name="adj3" fmla="val 16667"/>
            </a:avLst>
          </a:prstGeom>
          <a:solidFill>
            <a:schemeClr val="bg1">
              <a:lumMod val="85000"/>
            </a:schemeClr>
          </a:solidFill>
          <a:ln w="15875" cap="flat" cmpd="sng" algn="ctr">
            <a:solidFill>
              <a:srgbClr val="C00000"/>
            </a:solidFill>
            <a:prstDash val="solid"/>
            <a:round/>
            <a:headEnd type="none" w="med" len="med"/>
            <a:tailEnd type="none" w="med" len="med"/>
          </a:ln>
          <a:effectLst/>
        </p:spPr>
        <p:txBody>
          <a:bodyPr vert="horz" wrap="square" lIns="27000" tIns="27000" rIns="27000" bIns="27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200" b="0" i="0" u="none" strike="noStrike" kern="0" cap="none" spc="0" normalizeH="0" baseline="0" noProof="0" dirty="0">
                <a:ln>
                  <a:noFill/>
                </a:ln>
                <a:solidFill>
                  <a:srgbClr val="C00000"/>
                </a:solidFill>
                <a:effectLst/>
                <a:uLnTx/>
                <a:uFillTx/>
                <a:latin typeface="Calibri" panose="020F0502020204030204"/>
                <a:ea typeface="+mn-ea"/>
                <a:cs typeface="+mn-cs"/>
              </a:rPr>
              <a:t>Submitted                    November 2016</a:t>
            </a:r>
          </a:p>
        </p:txBody>
      </p:sp>
      <p:sp>
        <p:nvSpPr>
          <p:cNvPr id="48" name="Speech Bubble: Rectangle with Corners Rounded 104">
            <a:extLst>
              <a:ext uri="{FF2B5EF4-FFF2-40B4-BE49-F238E27FC236}">
                <a16:creationId xmlns:a16="http://schemas.microsoft.com/office/drawing/2014/main" id="{453DAA27-F326-9C44-A17C-F9B84846E959}"/>
              </a:ext>
            </a:extLst>
          </p:cNvPr>
          <p:cNvSpPr/>
          <p:nvPr/>
        </p:nvSpPr>
        <p:spPr bwMode="auto">
          <a:xfrm>
            <a:off x="3491298" y="4242265"/>
            <a:ext cx="1097280" cy="365760"/>
          </a:xfrm>
          <a:prstGeom prst="wedgeRoundRectCallout">
            <a:avLst>
              <a:gd name="adj1" fmla="val -77837"/>
              <a:gd name="adj2" fmla="val -51827"/>
              <a:gd name="adj3" fmla="val 16667"/>
            </a:avLst>
          </a:prstGeom>
          <a:solidFill>
            <a:schemeClr val="bg1">
              <a:lumMod val="85000"/>
            </a:schemeClr>
          </a:solidFill>
          <a:ln w="15875" cap="flat" cmpd="sng" algn="ctr">
            <a:solidFill>
              <a:srgbClr val="C00000"/>
            </a:solidFill>
            <a:prstDash val="solid"/>
            <a:round/>
            <a:headEnd type="none" w="med" len="med"/>
            <a:tailEnd type="none" w="med" len="med"/>
          </a:ln>
          <a:effectLst/>
        </p:spPr>
        <p:txBody>
          <a:bodyPr vert="horz" wrap="square" lIns="27000" tIns="27000" rIns="27000" bIns="27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r>
              <a:rPr kumimoji="0" lang="en-GB" sz="1200" b="0" i="0" u="none" strike="noStrike" kern="0" cap="none" spc="0" normalizeH="0" baseline="0" noProof="0" dirty="0">
                <a:ln>
                  <a:noFill/>
                </a:ln>
                <a:solidFill>
                  <a:srgbClr val="C00000"/>
                </a:solidFill>
                <a:effectLst/>
                <a:uLnTx/>
                <a:uFillTx/>
                <a:latin typeface="Calibri" panose="020F0502020204030204"/>
                <a:ea typeface="+mn-ea"/>
                <a:cs typeface="+mn-cs"/>
              </a:rPr>
              <a:t>Submitted December2016</a:t>
            </a:r>
          </a:p>
        </p:txBody>
      </p:sp>
      <p:sp>
        <p:nvSpPr>
          <p:cNvPr id="49" name="Rectangle 48">
            <a:extLst>
              <a:ext uri="{FF2B5EF4-FFF2-40B4-BE49-F238E27FC236}">
                <a16:creationId xmlns:a16="http://schemas.microsoft.com/office/drawing/2014/main" id="{5BFC3741-5EBD-6747-86DA-920F24B028DD}"/>
              </a:ext>
            </a:extLst>
          </p:cNvPr>
          <p:cNvSpPr/>
          <p:nvPr>
            <p:custDataLst>
              <p:tags r:id="rId11"/>
            </p:custDataLst>
          </p:nvPr>
        </p:nvSpPr>
        <p:spPr>
          <a:xfrm>
            <a:off x="10856358" y="2071268"/>
            <a:ext cx="1188720" cy="640080"/>
          </a:xfrm>
          <a:prstGeom prst="rect">
            <a:avLst/>
          </a:prstGeom>
          <a:solidFill>
            <a:srgbClr val="D7940F"/>
          </a:solidFill>
          <a:ln w="9525">
            <a:noFill/>
            <a:prstDash val="solid"/>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Tildrakizumab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white"/>
                </a:solidFill>
                <a:effectLst/>
                <a:uLnTx/>
                <a:uFillTx/>
                <a:latin typeface="Calibri" panose="020F0502020204030204"/>
                <a:ea typeface="+mn-ea"/>
                <a:cs typeface="+mn-cs"/>
              </a:rPr>
              <a:t>Sun Pharma</a:t>
            </a:r>
          </a:p>
        </p:txBody>
      </p:sp>
    </p:spTree>
    <p:extLst>
      <p:ext uri="{BB962C8B-B14F-4D97-AF65-F5344CB8AC3E}">
        <p14:creationId xmlns:p14="http://schemas.microsoft.com/office/powerpoint/2010/main" val="31609482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Case: 45-Year-Old Female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8 yr Hx PsO + 6 mo Hx Musculoskeletal Symptoms</a:t>
            </a:r>
          </a:p>
        </p:txBody>
      </p:sp>
      <p:sp>
        <p:nvSpPr>
          <p:cNvPr id="9" name="Content Placeholder 2">
            <a:extLst>
              <a:ext uri="{FF2B5EF4-FFF2-40B4-BE49-F238E27FC236}">
                <a16:creationId xmlns:a16="http://schemas.microsoft.com/office/drawing/2014/main" id="{ADE10978-D1DE-B845-875A-02F9D0B5D57C}"/>
              </a:ext>
            </a:extLst>
          </p:cNvPr>
          <p:cNvSpPr txBox="1">
            <a:spLocks/>
          </p:cNvSpPr>
          <p:nvPr/>
        </p:nvSpPr>
        <p:spPr>
          <a:xfrm>
            <a:off x="457199" y="1365089"/>
            <a:ext cx="10685722" cy="47380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Referred by PCP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MSK manifestations </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Oligoarticular arthritis: knee, 3 metatarsophalangeal joints tender and swollen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Enthesitis: at insertion sites of Achilles tendon, plantar fascia, and inferior patella, all on left side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 left 4th toe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Complains of low back pain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 scalp, left elbow, and leg PsO (2% BSA)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CRP: 3.2 mg/dl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Pain 40/100, Pt Global 40/100, HAQ 1.0</a:t>
            </a:r>
          </a:p>
        </p:txBody>
      </p:sp>
    </p:spTree>
    <p:extLst>
      <p:ext uri="{BB962C8B-B14F-4D97-AF65-F5344CB8AC3E}">
        <p14:creationId xmlns:p14="http://schemas.microsoft.com/office/powerpoint/2010/main" val="3860661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200" y="181410"/>
            <a:ext cx="8229600"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PsA Clinical Trials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Outcome Measures</a:t>
            </a:r>
          </a:p>
        </p:txBody>
      </p:sp>
      <p:graphicFrame>
        <p:nvGraphicFramePr>
          <p:cNvPr id="5" name="Table 4">
            <a:extLst>
              <a:ext uri="{FF2B5EF4-FFF2-40B4-BE49-F238E27FC236}">
                <a16:creationId xmlns:a16="http://schemas.microsoft.com/office/drawing/2014/main" id="{777B085F-017D-1746-8EC7-56E31F69E970}"/>
              </a:ext>
            </a:extLst>
          </p:cNvPr>
          <p:cNvGraphicFramePr>
            <a:graphicFrameLocks noGrp="1"/>
          </p:cNvGraphicFramePr>
          <p:nvPr/>
        </p:nvGraphicFramePr>
        <p:xfrm>
          <a:off x="2573077" y="1299851"/>
          <a:ext cx="7070648" cy="4541584"/>
        </p:xfrm>
        <a:graphic>
          <a:graphicData uri="http://schemas.openxmlformats.org/drawingml/2006/table">
            <a:tbl>
              <a:tblPr firstRow="1" bandRow="1">
                <a:tableStyleId>{5C22544A-7EE6-4342-B048-85BDC9FD1C3A}</a:tableStyleId>
              </a:tblPr>
              <a:tblGrid>
                <a:gridCol w="2066684">
                  <a:extLst>
                    <a:ext uri="{9D8B030D-6E8A-4147-A177-3AD203B41FA5}">
                      <a16:colId xmlns:a16="http://schemas.microsoft.com/office/drawing/2014/main" val="20000"/>
                    </a:ext>
                  </a:extLst>
                </a:gridCol>
                <a:gridCol w="5003964">
                  <a:extLst>
                    <a:ext uri="{9D8B030D-6E8A-4147-A177-3AD203B41FA5}">
                      <a16:colId xmlns:a16="http://schemas.microsoft.com/office/drawing/2014/main" val="20001"/>
                    </a:ext>
                  </a:extLst>
                </a:gridCol>
              </a:tblGrid>
              <a:tr h="277539">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Domains</a:t>
                      </a:r>
                      <a:endParaRPr kumimoji="0" lang="en-US" sz="1400" b="1" i="0" u="none" strike="noStrike" cap="none" normalizeH="0" baseline="0" dirty="0">
                        <a:ln>
                          <a:noFill/>
                        </a:ln>
                        <a:solidFill>
                          <a:srgbClr val="FFFFFF"/>
                        </a:solidFill>
                        <a:effectLst/>
                        <a:latin typeface="+mn-lt"/>
                      </a:endParaRP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600" b="1" i="0" u="none" strike="noStrike" cap="none" normalizeH="0" baseline="0" dirty="0">
                          <a:ln>
                            <a:noFill/>
                          </a:ln>
                          <a:solidFill>
                            <a:srgbClr val="FFFFFF"/>
                          </a:solidFill>
                          <a:effectLst/>
                          <a:latin typeface="+mn-lt"/>
                        </a:rPr>
                        <a:t>Instruments</a:t>
                      </a:r>
                      <a:endParaRPr kumimoji="0" lang="en-US" sz="1400" b="1" i="0" u="none" strike="noStrike" cap="none" normalizeH="0" baseline="0" dirty="0">
                        <a:ln>
                          <a:noFill/>
                        </a:ln>
                        <a:solidFill>
                          <a:srgbClr val="FFFFFF"/>
                        </a:solidFill>
                        <a:effectLst/>
                        <a:latin typeface="+mn-lt"/>
                      </a:endParaRPr>
                    </a:p>
                  </a:txBody>
                  <a:tcPr marL="68580" marR="68580" marT="34292" marB="34292" horzOverflow="overflow"/>
                </a:tc>
                <a:extLst>
                  <a:ext uri="{0D108BD9-81ED-4DB2-BD59-A6C34878D82A}">
                    <a16:rowId xmlns:a16="http://schemas.microsoft.com/office/drawing/2014/main" val="10000"/>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Joint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68/66 T/S joint count, ACR, DAS, </a:t>
                      </a:r>
                      <a:r>
                        <a:rPr kumimoji="0" lang="en-US" sz="1400" b="0" i="0" u="none" strike="noStrike" cap="none" normalizeH="0" baseline="0" dirty="0" err="1">
                          <a:ln>
                            <a:noFill/>
                          </a:ln>
                          <a:solidFill>
                            <a:schemeClr val="accent4">
                              <a:lumMod val="10000"/>
                            </a:schemeClr>
                          </a:solidFill>
                          <a:effectLst/>
                          <a:latin typeface="+mn-lt"/>
                        </a:rPr>
                        <a:t>PsARC</a:t>
                      </a:r>
                      <a:r>
                        <a:rPr kumimoji="0" lang="en-US" sz="1400" b="0" i="0" u="none" strike="noStrike" cap="none" normalizeH="0" baseline="0" dirty="0">
                          <a:ln>
                            <a:noFill/>
                          </a:ln>
                          <a:solidFill>
                            <a:schemeClr val="accent4">
                              <a:lumMod val="10000"/>
                            </a:schemeClr>
                          </a:solidFill>
                          <a:effectLst/>
                          <a:latin typeface="+mn-lt"/>
                        </a:rPr>
                        <a:t>, </a:t>
                      </a:r>
                      <a:r>
                        <a:rPr kumimoji="0" lang="en-US" sz="1400" b="0" i="0" u="none" strike="noStrike" cap="none" normalizeH="0" baseline="0" dirty="0" err="1">
                          <a:ln>
                            <a:noFill/>
                          </a:ln>
                          <a:solidFill>
                            <a:schemeClr val="accent4">
                              <a:lumMod val="10000"/>
                            </a:schemeClr>
                          </a:solidFill>
                          <a:effectLst/>
                          <a:latin typeface="+mn-lt"/>
                        </a:rPr>
                        <a:t>PsAJAI</a:t>
                      </a:r>
                      <a:r>
                        <a:rPr kumimoji="0" lang="en-US" sz="1400" b="0" i="0" u="none" strike="noStrike" cap="none" normalizeH="0" baseline="0" dirty="0">
                          <a:ln>
                            <a:noFill/>
                          </a:ln>
                          <a:solidFill>
                            <a:schemeClr val="accent4">
                              <a:lumMod val="10000"/>
                            </a:schemeClr>
                          </a:solidFill>
                          <a:effectLst/>
                          <a:latin typeface="+mn-lt"/>
                        </a:rPr>
                        <a:t>, DAPSA, </a:t>
                      </a:r>
                      <a:r>
                        <a:rPr kumimoji="0" lang="en-US" sz="1400" b="0" i="0" u="none" strike="noStrike" cap="none" normalizeH="0" baseline="0" dirty="0" err="1">
                          <a:ln>
                            <a:noFill/>
                          </a:ln>
                          <a:solidFill>
                            <a:schemeClr val="accent4">
                              <a:lumMod val="10000"/>
                            </a:schemeClr>
                          </a:solidFill>
                          <a:effectLst/>
                          <a:latin typeface="+mn-lt"/>
                        </a:rPr>
                        <a:t>cDAPSA</a:t>
                      </a:r>
                      <a:endParaRPr kumimoji="0" lang="en-US" sz="1400" b="0" i="0" u="none" strike="noStrike" cap="none" normalizeH="0" baseline="0" dirty="0">
                        <a:ln>
                          <a:noFill/>
                        </a:ln>
                        <a:solidFill>
                          <a:schemeClr val="accent4">
                            <a:lumMod val="10000"/>
                          </a:schemeClr>
                        </a:solidFill>
                        <a:effectLst/>
                        <a:latin typeface="+mn-lt"/>
                      </a:endParaRPr>
                    </a:p>
                  </a:txBody>
                  <a:tcPr marL="68580" marR="68580" marT="34292" marB="34292" horzOverflow="overflow"/>
                </a:tc>
                <a:extLst>
                  <a:ext uri="{0D108BD9-81ED-4DB2-BD59-A6C34878D82A}">
                    <a16:rowId xmlns:a16="http://schemas.microsoft.com/office/drawing/2014/main" val="10001"/>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Axial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a:ln>
                            <a:noFill/>
                          </a:ln>
                          <a:solidFill>
                            <a:schemeClr val="accent4">
                              <a:lumMod val="10000"/>
                            </a:schemeClr>
                          </a:solidFill>
                          <a:effectLst/>
                          <a:latin typeface="+mn-lt"/>
                        </a:rPr>
                        <a:t>BASDAI, BASFI, BASMI</a:t>
                      </a:r>
                    </a:p>
                  </a:txBody>
                  <a:tcPr marL="68580" marR="68580" marT="34292" marB="34292" horzOverflow="overflow"/>
                </a:tc>
                <a:extLst>
                  <a:ext uri="{0D108BD9-81ED-4DB2-BD59-A6C34878D82A}">
                    <a16:rowId xmlns:a16="http://schemas.microsoft.com/office/drawing/2014/main" val="10002"/>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Skin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PASI, target lesion, global, PSI, PSD</a:t>
                      </a:r>
                    </a:p>
                  </a:txBody>
                  <a:tcPr marL="68580" marR="68580" marT="34292" marB="34292" horzOverflow="overflow"/>
                </a:tc>
                <a:extLst>
                  <a:ext uri="{0D108BD9-81ED-4DB2-BD59-A6C34878D82A}">
                    <a16:rowId xmlns:a16="http://schemas.microsoft.com/office/drawing/2014/main" val="10003"/>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Composite (holistic)</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MDA, VLDA, PASDAS, CPDAI, AMDF</a:t>
                      </a:r>
                    </a:p>
                  </a:txBody>
                  <a:tcPr marL="68580" marR="68580" marT="34292" marB="34292" horzOverflow="overflow"/>
                </a:tc>
                <a:extLst>
                  <a:ext uri="{0D108BD9-81ED-4DB2-BD59-A6C34878D82A}">
                    <a16:rowId xmlns:a16="http://schemas.microsoft.com/office/drawing/2014/main" val="10004"/>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Pain</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NRS</a:t>
                      </a:r>
                    </a:p>
                  </a:txBody>
                  <a:tcPr marL="68580" marR="68580" marT="34292" marB="34292" horzOverflow="overflow"/>
                </a:tc>
                <a:extLst>
                  <a:ext uri="{0D108BD9-81ED-4DB2-BD59-A6C34878D82A}">
                    <a16:rowId xmlns:a16="http://schemas.microsoft.com/office/drawing/2014/main" val="10005"/>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Patient global</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L="68580" marR="68580" marT="34292" marB="34292" horzOverflow="overflow"/>
                </a:tc>
                <a:extLst>
                  <a:ext uri="{0D108BD9-81ED-4DB2-BD59-A6C34878D82A}">
                    <a16:rowId xmlns:a16="http://schemas.microsoft.com/office/drawing/2014/main" val="10006"/>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Physician global</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VAS (joint global, skin + joints global)</a:t>
                      </a:r>
                    </a:p>
                  </a:txBody>
                  <a:tcPr marL="68580" marR="68580" marT="34292" marB="34292" horzOverflow="overflow"/>
                </a:tc>
                <a:extLst>
                  <a:ext uri="{0D108BD9-81ED-4DB2-BD59-A6C34878D82A}">
                    <a16:rowId xmlns:a16="http://schemas.microsoft.com/office/drawing/2014/main" val="10007"/>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Function</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HAQ, HAQ-S, PSAID</a:t>
                      </a:r>
                    </a:p>
                  </a:txBody>
                  <a:tcPr marL="68580" marR="68580" marT="34292" marB="34292" horzOverflow="overflow"/>
                </a:tc>
                <a:extLst>
                  <a:ext uri="{0D108BD9-81ED-4DB2-BD59-A6C34878D82A}">
                    <a16:rowId xmlns:a16="http://schemas.microsoft.com/office/drawing/2014/main" val="10008"/>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HRQoL</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SF-36, </a:t>
                      </a:r>
                      <a:r>
                        <a:rPr kumimoji="0" lang="en-US" sz="1400" b="0" i="0" u="none" strike="noStrike" cap="none" normalizeH="0" baseline="0" dirty="0" err="1">
                          <a:ln>
                            <a:noFill/>
                          </a:ln>
                          <a:solidFill>
                            <a:schemeClr val="accent4">
                              <a:lumMod val="10000"/>
                            </a:schemeClr>
                          </a:solidFill>
                          <a:effectLst/>
                          <a:latin typeface="+mn-lt"/>
                        </a:rPr>
                        <a:t>PsAQoL</a:t>
                      </a:r>
                      <a:r>
                        <a:rPr kumimoji="0" lang="en-US" sz="1400" b="0" i="0" u="none" strike="noStrike" cap="none" normalizeH="0" baseline="0" dirty="0">
                          <a:ln>
                            <a:noFill/>
                          </a:ln>
                          <a:solidFill>
                            <a:schemeClr val="accent4">
                              <a:lumMod val="10000"/>
                            </a:schemeClr>
                          </a:solidFill>
                          <a:effectLst/>
                          <a:latin typeface="+mn-lt"/>
                        </a:rPr>
                        <a:t>, DLQI, PSAID</a:t>
                      </a:r>
                    </a:p>
                  </a:txBody>
                  <a:tcPr marL="68580" marR="68580" marT="34292" marB="34292" horzOverflow="overflow"/>
                </a:tc>
                <a:extLst>
                  <a:ext uri="{0D108BD9-81ED-4DB2-BD59-A6C34878D82A}">
                    <a16:rowId xmlns:a16="http://schemas.microsoft.com/office/drawing/2014/main" val="10009"/>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Fatigue</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FACIT, Krupp, MFI, VAS</a:t>
                      </a:r>
                    </a:p>
                  </a:txBody>
                  <a:tcPr marL="68580" marR="68580" marT="34292" marB="34292" horzOverflow="overflow"/>
                </a:tc>
                <a:extLst>
                  <a:ext uri="{0D108BD9-81ED-4DB2-BD59-A6C34878D82A}">
                    <a16:rowId xmlns:a16="http://schemas.microsoft.com/office/drawing/2014/main" val="10010"/>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Enthesitis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SPARCC, MASES, 4-point</a:t>
                      </a:r>
                    </a:p>
                  </a:txBody>
                  <a:tcPr marL="68580" marR="68580" marT="34292" marB="34292" horzOverflow="overflow"/>
                </a:tc>
                <a:extLst>
                  <a:ext uri="{0D108BD9-81ED-4DB2-BD59-A6C34878D82A}">
                    <a16:rowId xmlns:a16="http://schemas.microsoft.com/office/drawing/2014/main" val="10011"/>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Dactylitis assessment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Leeds, present/absent, acute/chronic</a:t>
                      </a:r>
                    </a:p>
                  </a:txBody>
                  <a:tcPr marL="68580" marR="68580" marT="34292" marB="34292" horzOverflow="overflow"/>
                </a:tc>
                <a:extLst>
                  <a:ext uri="{0D108BD9-81ED-4DB2-BD59-A6C34878D82A}">
                    <a16:rowId xmlns:a16="http://schemas.microsoft.com/office/drawing/2014/main" val="10012"/>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Acute phase reactant</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ESR, CRP</a:t>
                      </a:r>
                    </a:p>
                  </a:txBody>
                  <a:tcPr marL="68580" marR="68580" marT="34292" marB="34292" horzOverflow="overflow"/>
                </a:tc>
                <a:extLst>
                  <a:ext uri="{0D108BD9-81ED-4DB2-BD59-A6C34878D82A}">
                    <a16:rowId xmlns:a16="http://schemas.microsoft.com/office/drawing/2014/main" val="10013"/>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Imaging</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X-ray (modified Sharp or van der </a:t>
                      </a:r>
                      <a:r>
                        <a:rPr kumimoji="0" lang="en-US" sz="1400" b="0" i="0" u="none" strike="noStrike" cap="none" normalizeH="0" baseline="0" dirty="0" err="1">
                          <a:ln>
                            <a:noFill/>
                          </a:ln>
                          <a:solidFill>
                            <a:schemeClr val="accent4">
                              <a:lumMod val="10000"/>
                            </a:schemeClr>
                          </a:solidFill>
                          <a:effectLst/>
                          <a:latin typeface="+mn-lt"/>
                        </a:rPr>
                        <a:t>Heijde</a:t>
                      </a:r>
                      <a:r>
                        <a:rPr kumimoji="0" lang="en-US" sz="1400" b="0" i="0" u="none" strike="noStrike" cap="none" normalizeH="0" baseline="0" dirty="0">
                          <a:ln>
                            <a:noFill/>
                          </a:ln>
                          <a:solidFill>
                            <a:schemeClr val="accent4">
                              <a:lumMod val="10000"/>
                            </a:schemeClr>
                          </a:solidFill>
                          <a:effectLst/>
                          <a:latin typeface="+mn-lt"/>
                        </a:rPr>
                        <a:t>–Sharp), MRI, US</a:t>
                      </a:r>
                    </a:p>
                  </a:txBody>
                  <a:tcPr marL="68580" marR="68580" marT="34292" marB="34292" horzOverflow="overflow"/>
                </a:tc>
                <a:extLst>
                  <a:ext uri="{0D108BD9-81ED-4DB2-BD59-A6C34878D82A}">
                    <a16:rowId xmlns:a16="http://schemas.microsoft.com/office/drawing/2014/main" val="10014"/>
                  </a:ext>
                </a:extLst>
              </a:tr>
              <a:tr h="265948">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Work/home productivity</a:t>
                      </a:r>
                    </a:p>
                  </a:txBody>
                  <a:tcPr marL="68580" marR="68580" marT="34292" marB="34292" horzOverflow="overflow"/>
                </a:tc>
                <a:tc>
                  <a:txBody>
                    <a:bodyPr/>
                    <a:lstStyle/>
                    <a:p>
                      <a:pPr marL="0" marR="0" lvl="0" indent="0" algn="l" defTabSz="914400" rtl="0" eaLnBrk="0" fontAlgn="base" latinLnBrk="0" hangingPunct="0">
                        <a:lnSpc>
                          <a:spcPct val="100000"/>
                        </a:lnSpc>
                        <a:spcBef>
                          <a:spcPct val="0"/>
                        </a:spcBef>
                        <a:spcAft>
                          <a:spcPct val="50000"/>
                        </a:spcAft>
                        <a:buClr>
                          <a:schemeClr val="tx2"/>
                        </a:buClr>
                        <a:buSzPct val="120000"/>
                        <a:buFontTx/>
                        <a:buNone/>
                        <a:tabLst/>
                      </a:pPr>
                      <a:r>
                        <a:rPr kumimoji="0" lang="en-US" sz="1400" b="0" i="0" u="none" strike="noStrike" cap="none" normalizeH="0" baseline="0" dirty="0">
                          <a:ln>
                            <a:noFill/>
                          </a:ln>
                          <a:solidFill>
                            <a:schemeClr val="accent4">
                              <a:lumMod val="10000"/>
                            </a:schemeClr>
                          </a:solidFill>
                          <a:effectLst/>
                          <a:latin typeface="+mn-lt"/>
                        </a:rPr>
                        <a:t>WPAI, WPS</a:t>
                      </a:r>
                    </a:p>
                  </a:txBody>
                  <a:tcPr marL="68580" marR="68580" marT="34292" marB="34292" horzOverflow="overflow"/>
                </a:tc>
                <a:extLst>
                  <a:ext uri="{0D108BD9-81ED-4DB2-BD59-A6C34878D82A}">
                    <a16:rowId xmlns:a16="http://schemas.microsoft.com/office/drawing/2014/main" val="10015"/>
                  </a:ext>
                </a:extLst>
              </a:tr>
            </a:tbl>
          </a:graphicData>
        </a:graphic>
      </p:graphicFrame>
      <p:sp>
        <p:nvSpPr>
          <p:cNvPr id="6" name="TextBox 5">
            <a:extLst>
              <a:ext uri="{FF2B5EF4-FFF2-40B4-BE49-F238E27FC236}">
                <a16:creationId xmlns:a16="http://schemas.microsoft.com/office/drawing/2014/main" id="{A28A73B0-6A9D-BA49-99AD-6FEAD3DAFF70}"/>
              </a:ext>
            </a:extLst>
          </p:cNvPr>
          <p:cNvSpPr txBox="1"/>
          <p:nvPr/>
        </p:nvSpPr>
        <p:spPr>
          <a:xfrm>
            <a:off x="52165" y="6193658"/>
            <a:ext cx="3703858" cy="608523"/>
          </a:xfrm>
          <a:prstGeom prst="rect">
            <a:avLst/>
          </a:prstGeom>
          <a:noFill/>
        </p:spPr>
        <p:txBody>
          <a:bodyPr wrap="none" lIns="26999" tIns="26999" rIns="26999" bIns="26999" rtlCol="0" anchor="b" anchorCtr="0">
            <a:spAutoFit/>
          </a:bodyPr>
          <a:lstStyle/>
          <a:p>
            <a:pPr marL="0"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a:ea typeface="+mn-ea"/>
                <a:cs typeface="+mn-cs"/>
              </a:rPr>
              <a:t>Mease P. </a:t>
            </a:r>
            <a:r>
              <a:rPr kumimoji="0" lang="da-DK" sz="1200" b="0" i="1" u="none" strike="noStrike" kern="1200" cap="none" spc="0" normalizeH="0" baseline="0" noProof="0" dirty="0">
                <a:ln>
                  <a:noFill/>
                </a:ln>
                <a:solidFill>
                  <a:prstClr val="black"/>
                </a:solidFill>
                <a:effectLst/>
                <a:uLnTx/>
                <a:uFillTx/>
                <a:latin typeface="Calibri"/>
                <a:ea typeface="+mn-ea"/>
                <a:cs typeface="+mn-cs"/>
              </a:rPr>
              <a:t>Arthritis Care Res</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2011;63 Suppl 11:S64-85;</a:t>
            </a:r>
          </a:p>
          <a:p>
            <a:pPr marL="0"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Mease P, et al. </a:t>
            </a:r>
            <a:r>
              <a:rPr kumimoji="0" lang="da-DK" sz="1200" b="0" i="1" u="none" strike="noStrike" kern="1200" cap="none" spc="0" normalizeH="0" baseline="0" noProof="0" dirty="0">
                <a:ln>
                  <a:noFill/>
                </a:ln>
                <a:solidFill>
                  <a:prstClr val="black"/>
                </a:solidFill>
                <a:effectLst/>
                <a:uLnTx/>
                <a:uFillTx/>
                <a:latin typeface="Calibri"/>
                <a:ea typeface="+mn-ea"/>
                <a:cs typeface="+mn-cs"/>
              </a:rPr>
              <a:t>Ann Rheum Dis</a:t>
            </a:r>
            <a:r>
              <a:rPr kumimoji="0" lang="da-DK" sz="1200" b="0" i="0" u="none" strike="noStrike" kern="1200" cap="none" spc="0" normalizeH="0" baseline="0" noProof="0" dirty="0">
                <a:ln>
                  <a:noFill/>
                </a:ln>
                <a:solidFill>
                  <a:prstClr val="black"/>
                </a:solidFill>
                <a:effectLst/>
                <a:uLnTx/>
                <a:uFillTx/>
                <a:latin typeface="Calibri"/>
                <a:ea typeface="+mn-ea"/>
                <a:cs typeface="+mn-cs"/>
              </a:rPr>
              <a:t>. 2005;64:ii49-ii54;</a:t>
            </a:r>
          </a:p>
          <a:p>
            <a:pPr marL="0" marR="0" lvl="0" indent="0" algn="l" defTabSz="68576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a:ea typeface="+mn-ea"/>
                <a:cs typeface="+mn-cs"/>
              </a:rPr>
              <a:t>Mease P, van der Heijde D. </a:t>
            </a:r>
            <a:r>
              <a:rPr kumimoji="0" lang="da-DK" sz="1200" b="0" i="1" u="none" strike="noStrike" kern="1200" cap="none" spc="0" normalizeH="0" baseline="0" noProof="0" dirty="0">
                <a:ln>
                  <a:noFill/>
                </a:ln>
                <a:solidFill>
                  <a:prstClr val="black"/>
                </a:solidFill>
                <a:effectLst/>
                <a:uLnTx/>
                <a:uFillTx/>
                <a:latin typeface="Calibri"/>
                <a:ea typeface="+mn-ea"/>
                <a:cs typeface="+mn-cs"/>
              </a:rPr>
              <a:t>Int J Adv Rheum</a:t>
            </a:r>
            <a:r>
              <a:rPr kumimoji="0" lang="da-DK" sz="1200" b="0" i="0" u="none" strike="noStrike" kern="1200" cap="none" spc="0" normalizeH="0" baseline="0" noProof="0" dirty="0">
                <a:ln>
                  <a:noFill/>
                </a:ln>
                <a:solidFill>
                  <a:prstClr val="black"/>
                </a:solidFill>
                <a:effectLst/>
                <a:uLnTx/>
                <a:uFillTx/>
                <a:latin typeface="Calibri"/>
                <a:ea typeface="+mn-ea"/>
                <a:cs typeface="+mn-cs"/>
              </a:rPr>
              <a:t>. 2006;4:38-48.</a:t>
            </a:r>
          </a:p>
        </p:txBody>
      </p:sp>
    </p:spTree>
    <p:extLst>
      <p:ext uri="{BB962C8B-B14F-4D97-AF65-F5344CB8AC3E}">
        <p14:creationId xmlns:p14="http://schemas.microsoft.com/office/powerpoint/2010/main" val="2788655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Case: 45-Year-Old Female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Initially treated with MTX to 20 mg/wk</a:t>
            </a:r>
          </a:p>
        </p:txBody>
      </p:sp>
      <p:sp>
        <p:nvSpPr>
          <p:cNvPr id="5" name="Content Placeholder 2">
            <a:extLst>
              <a:ext uri="{FF2B5EF4-FFF2-40B4-BE49-F238E27FC236}">
                <a16:creationId xmlns:a16="http://schemas.microsoft.com/office/drawing/2014/main" id="{AF9B1432-0038-BD4F-9602-FACB882A8AAE}"/>
              </a:ext>
            </a:extLst>
          </p:cNvPr>
          <p:cNvSpPr txBox="1">
            <a:spLocks/>
          </p:cNvSpPr>
          <p:nvPr/>
        </p:nvSpPr>
        <p:spPr>
          <a:xfrm>
            <a:off x="457200" y="1354451"/>
            <a:ext cx="8229600" cy="315468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Symptoms lessened in most domains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Oligoarticular arthritis: now 2 swollen and tender joints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Enthesitis: 2 sites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 persistent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Complains of low back pain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 2% BSA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Pain 30/100, Pt Global 25/100, HAQ 0.8</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209217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Case: 45-Year-Old Female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What Further Workup Would You Do Now?</a:t>
            </a:r>
          </a:p>
        </p:txBody>
      </p:sp>
      <p:sp>
        <p:nvSpPr>
          <p:cNvPr id="5" name="Content Placeholder 2">
            <a:extLst>
              <a:ext uri="{FF2B5EF4-FFF2-40B4-BE49-F238E27FC236}">
                <a16:creationId xmlns:a16="http://schemas.microsoft.com/office/drawing/2014/main" id="{AF9B1432-0038-BD4F-9602-FACB882A8AAE}"/>
              </a:ext>
            </a:extLst>
          </p:cNvPr>
          <p:cNvSpPr txBox="1">
            <a:spLocks/>
          </p:cNvSpPr>
          <p:nvPr/>
        </p:nvSpPr>
        <p:spPr>
          <a:xfrm>
            <a:off x="457199" y="1354451"/>
            <a:ext cx="9771321" cy="315468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Has she achieved a state of MDA?</a:t>
            </a:r>
          </a:p>
          <a:p>
            <a:pPr marL="342900" marR="0" lvl="0" indent="-342900" algn="l"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CRP: 2.1 mg/dl</a:t>
            </a:r>
          </a:p>
          <a:p>
            <a:pPr marL="342900" marR="0" lvl="0" indent="-342900" algn="l"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Ultrasound to rule out “smoldering” synovitis or enthesitis</a:t>
            </a:r>
          </a:p>
          <a:p>
            <a:pPr marL="342900" marR="0" lvl="0" indent="-342900" algn="l"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Further workup of spine – how to approach?</a:t>
            </a:r>
          </a:p>
        </p:txBody>
      </p:sp>
    </p:spTree>
    <p:extLst>
      <p:ext uri="{BB962C8B-B14F-4D97-AF65-F5344CB8AC3E}">
        <p14:creationId xmlns:p14="http://schemas.microsoft.com/office/powerpoint/2010/main" val="25735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0"/>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PsA</a:t>
            </a:r>
            <a:endParaRPr kumimoji="0" lang="en-US" sz="32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GRAPPA Treatment Recommendations 2015</a:t>
            </a:r>
          </a:p>
        </p:txBody>
      </p:sp>
      <p:sp>
        <p:nvSpPr>
          <p:cNvPr id="7" name="TextBox 6">
            <a:extLst>
              <a:ext uri="{FF2B5EF4-FFF2-40B4-BE49-F238E27FC236}">
                <a16:creationId xmlns:a16="http://schemas.microsoft.com/office/drawing/2014/main" id="{52EE563E-339A-D84A-9C50-D2BDD188BE1A}"/>
              </a:ext>
            </a:extLst>
          </p:cNvPr>
          <p:cNvSpPr txBox="1"/>
          <p:nvPr/>
        </p:nvSpPr>
        <p:spPr>
          <a:xfrm>
            <a:off x="62798" y="6552357"/>
            <a:ext cx="3645701" cy="239191"/>
          </a:xfrm>
          <a:prstGeom prst="rect">
            <a:avLst/>
          </a:prstGeom>
          <a:noFill/>
        </p:spPr>
        <p:txBody>
          <a:bodyPr wrap="none" lIns="26999" tIns="26999" rIns="26999" bIns="26999" rtlCol="0" anchor="b" anchorCtr="0">
            <a:spAutoFit/>
          </a:bodyPr>
          <a:lstStyle/>
          <a:p>
            <a:pPr defTabSz="685765"/>
            <a:r>
              <a:rPr lang="en-US" sz="1200" dirty="0"/>
              <a:t>Coates LC, et al. </a:t>
            </a:r>
            <a:r>
              <a:rPr lang="en-US" sz="1200" i="1" dirty="0"/>
              <a:t>Arthritis Rheumatol</a:t>
            </a:r>
            <a:r>
              <a:rPr lang="en-US" sz="1200" dirty="0"/>
              <a:t>. 2016;68:1060-1071</a:t>
            </a:r>
            <a:r>
              <a:rPr lang="da-DK" sz="1200" dirty="0">
                <a:solidFill>
                  <a:prstClr val="black"/>
                </a:solidFill>
                <a:latin typeface="Calibri"/>
              </a:rPr>
              <a:t>.</a:t>
            </a:r>
          </a:p>
        </p:txBody>
      </p:sp>
      <p:grpSp>
        <p:nvGrpSpPr>
          <p:cNvPr id="13" name="Group 12">
            <a:extLst>
              <a:ext uri="{FF2B5EF4-FFF2-40B4-BE49-F238E27FC236}">
                <a16:creationId xmlns:a16="http://schemas.microsoft.com/office/drawing/2014/main" id="{A3FBBAC3-112F-2646-8FF5-DB5D02CD2200}"/>
              </a:ext>
            </a:extLst>
          </p:cNvPr>
          <p:cNvGrpSpPr/>
          <p:nvPr/>
        </p:nvGrpSpPr>
        <p:grpSpPr>
          <a:xfrm>
            <a:off x="1557853" y="1241099"/>
            <a:ext cx="9085995" cy="5069985"/>
            <a:chOff x="210414" y="1323826"/>
            <a:chExt cx="8801201" cy="5007575"/>
          </a:xfrm>
        </p:grpSpPr>
        <p:grpSp>
          <p:nvGrpSpPr>
            <p:cNvPr id="16" name="Group 15">
              <a:extLst>
                <a:ext uri="{FF2B5EF4-FFF2-40B4-BE49-F238E27FC236}">
                  <a16:creationId xmlns:a16="http://schemas.microsoft.com/office/drawing/2014/main" id="{835DE55E-570D-CA4F-9DD8-BAF9BA52C4AD}"/>
                </a:ext>
              </a:extLst>
            </p:cNvPr>
            <p:cNvGrpSpPr/>
            <p:nvPr/>
          </p:nvGrpSpPr>
          <p:grpSpPr>
            <a:xfrm>
              <a:off x="754356" y="6060457"/>
              <a:ext cx="5573653" cy="270944"/>
              <a:chOff x="754356" y="6060457"/>
              <a:chExt cx="5573653" cy="270944"/>
            </a:xfrm>
          </p:grpSpPr>
          <p:cxnSp>
            <p:nvCxnSpPr>
              <p:cNvPr id="94" name="Straight Arrow Connector 93">
                <a:extLst>
                  <a:ext uri="{FF2B5EF4-FFF2-40B4-BE49-F238E27FC236}">
                    <a16:creationId xmlns:a16="http://schemas.microsoft.com/office/drawing/2014/main" id="{D1DCCE3B-C42A-6843-899C-CA63EC68CCAB}"/>
                  </a:ext>
                </a:extLst>
              </p:cNvPr>
              <p:cNvCxnSpPr/>
              <p:nvPr/>
            </p:nvCxnSpPr>
            <p:spPr>
              <a:xfrm>
                <a:off x="754356" y="6195929"/>
                <a:ext cx="3204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1098FC0-9795-8146-A0EC-3156431CD05D}"/>
                  </a:ext>
                </a:extLst>
              </p:cNvPr>
              <p:cNvSpPr txBox="1"/>
              <p:nvPr/>
            </p:nvSpPr>
            <p:spPr>
              <a:xfrm>
                <a:off x="1066409" y="6060457"/>
                <a:ext cx="2559169" cy="270944"/>
              </a:xfrm>
              <a:prstGeom prst="rect">
                <a:avLst/>
              </a:prstGeom>
              <a:noFill/>
            </p:spPr>
            <p:txBody>
              <a:bodyPr wrap="square" rtlCol="0">
                <a:spAutoFit/>
              </a:bodyPr>
              <a:lstStyle/>
              <a:p>
                <a:pPr defTabSz="685800"/>
                <a:r>
                  <a:rPr lang="en-GB" sz="1050" dirty="0">
                    <a:solidFill>
                      <a:prstClr val="black"/>
                    </a:solidFill>
                    <a:latin typeface="Calibri"/>
                  </a:rPr>
                  <a:t>Standard therapeutic route</a:t>
                </a:r>
              </a:p>
            </p:txBody>
          </p:sp>
          <p:cxnSp>
            <p:nvCxnSpPr>
              <p:cNvPr id="96" name="Straight Arrow Connector 95">
                <a:extLst>
                  <a:ext uri="{FF2B5EF4-FFF2-40B4-BE49-F238E27FC236}">
                    <a16:creationId xmlns:a16="http://schemas.microsoft.com/office/drawing/2014/main" id="{69B604DE-72EF-CA44-903C-4AAAEDC39B88}"/>
                  </a:ext>
                </a:extLst>
              </p:cNvPr>
              <p:cNvCxnSpPr/>
              <p:nvPr/>
            </p:nvCxnSpPr>
            <p:spPr>
              <a:xfrm>
                <a:off x="3456787" y="6195929"/>
                <a:ext cx="32047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39F055D-417F-BB4A-933E-D72DD990EE04}"/>
                  </a:ext>
                </a:extLst>
              </p:cNvPr>
              <p:cNvSpPr txBox="1"/>
              <p:nvPr/>
            </p:nvSpPr>
            <p:spPr>
              <a:xfrm>
                <a:off x="3768840" y="6060457"/>
                <a:ext cx="2559169" cy="270944"/>
              </a:xfrm>
              <a:prstGeom prst="rect">
                <a:avLst/>
              </a:prstGeom>
              <a:noFill/>
            </p:spPr>
            <p:txBody>
              <a:bodyPr wrap="square" rtlCol="0">
                <a:spAutoFit/>
              </a:bodyPr>
              <a:lstStyle/>
              <a:p>
                <a:pPr defTabSz="685800"/>
                <a:r>
                  <a:rPr lang="en-GB" sz="1050" dirty="0">
                    <a:solidFill>
                      <a:prstClr val="black"/>
                    </a:solidFill>
                    <a:latin typeface="Calibri"/>
                  </a:rPr>
                  <a:t>Expedited therapeutic route</a:t>
                </a:r>
              </a:p>
            </p:txBody>
          </p:sp>
        </p:grpSp>
        <p:sp>
          <p:nvSpPr>
            <p:cNvPr id="17" name="TextBox 16">
              <a:extLst>
                <a:ext uri="{FF2B5EF4-FFF2-40B4-BE49-F238E27FC236}">
                  <a16:creationId xmlns:a16="http://schemas.microsoft.com/office/drawing/2014/main" id="{DFEDF2BA-C30C-1E4C-A49F-513ECEBEEDAA}"/>
                </a:ext>
              </a:extLst>
            </p:cNvPr>
            <p:cNvSpPr txBox="1"/>
            <p:nvPr/>
          </p:nvSpPr>
          <p:spPr>
            <a:xfrm>
              <a:off x="576597"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18" name="TextBox 17">
              <a:extLst>
                <a:ext uri="{FF2B5EF4-FFF2-40B4-BE49-F238E27FC236}">
                  <a16:creationId xmlns:a16="http://schemas.microsoft.com/office/drawing/2014/main" id="{23432255-1832-4D4D-85B9-6F2917643E44}"/>
                </a:ext>
              </a:extLst>
            </p:cNvPr>
            <p:cNvSpPr txBox="1"/>
            <p:nvPr/>
          </p:nvSpPr>
          <p:spPr>
            <a:xfrm rot="16200000">
              <a:off x="-1630630" y="3774620"/>
              <a:ext cx="4010029" cy="327942"/>
            </a:xfrm>
            <a:prstGeom prst="rect">
              <a:avLst/>
            </a:prstGeom>
            <a:noFill/>
          </p:spPr>
          <p:txBody>
            <a:bodyPr wrap="square" rtlCol="0">
              <a:spAutoFit/>
            </a:bodyPr>
            <a:lstStyle/>
            <a:p>
              <a:pPr algn="ctr" defTabSz="685800"/>
              <a:r>
                <a:rPr lang="en-GB" sz="1600" dirty="0">
                  <a:solidFill>
                    <a:prstClr val="black"/>
                  </a:solidFill>
                  <a:latin typeface="Calibri"/>
                </a:rPr>
                <a:t>Assess activity, impact and prognostic factors</a:t>
              </a:r>
            </a:p>
          </p:txBody>
        </p:sp>
        <p:sp>
          <p:nvSpPr>
            <p:cNvPr id="19" name="TextBox 18">
              <a:extLst>
                <a:ext uri="{FF2B5EF4-FFF2-40B4-BE49-F238E27FC236}">
                  <a16:creationId xmlns:a16="http://schemas.microsoft.com/office/drawing/2014/main" id="{4C666388-C304-AA48-B13A-8DBD09D76C07}"/>
                </a:ext>
              </a:extLst>
            </p:cNvPr>
            <p:cNvSpPr txBox="1"/>
            <p:nvPr/>
          </p:nvSpPr>
          <p:spPr>
            <a:xfrm>
              <a:off x="937698" y="2426774"/>
              <a:ext cx="864000" cy="75035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DMARDs (MTX, SSZ, LFN), TNFi or </a:t>
              </a:r>
              <a:r>
                <a:rPr lang="en-GB" sz="1000" dirty="0">
                  <a:solidFill>
                    <a:srgbClr val="79FFB6"/>
                  </a:solidFill>
                  <a:latin typeface="Calibri"/>
                </a:rPr>
                <a:t>PDE4i</a:t>
              </a:r>
            </a:p>
          </p:txBody>
        </p:sp>
        <p:sp>
          <p:nvSpPr>
            <p:cNvPr id="21" name="TextBox 20">
              <a:extLst>
                <a:ext uri="{FF2B5EF4-FFF2-40B4-BE49-F238E27FC236}">
                  <a16:creationId xmlns:a16="http://schemas.microsoft.com/office/drawing/2014/main" id="{1061854D-E401-A148-996F-7E35924335E2}"/>
                </a:ext>
              </a:extLst>
            </p:cNvPr>
            <p:cNvSpPr txBox="1"/>
            <p:nvPr/>
          </p:nvSpPr>
          <p:spPr>
            <a:xfrm>
              <a:off x="937698" y="3332436"/>
              <a:ext cx="864000" cy="85172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a:t>
              </a:r>
              <a:r>
                <a:rPr lang="en-GB" sz="1000" dirty="0">
                  <a:solidFill>
                    <a:srgbClr val="79FFB6"/>
                  </a:solidFill>
                  <a:latin typeface="Calibri"/>
                </a:rPr>
                <a:t>IL17i</a:t>
              </a:r>
              <a:r>
                <a:rPr lang="en-GB" sz="1000" dirty="0">
                  <a:solidFill>
                    <a:prstClr val="white"/>
                  </a:solidFill>
                  <a:latin typeface="Calibri"/>
                </a:rPr>
                <a:t>) or PDE4i</a:t>
              </a:r>
            </a:p>
          </p:txBody>
        </p:sp>
        <p:sp>
          <p:nvSpPr>
            <p:cNvPr id="22" name="Rectangle 21">
              <a:extLst>
                <a:ext uri="{FF2B5EF4-FFF2-40B4-BE49-F238E27FC236}">
                  <a16:creationId xmlns:a16="http://schemas.microsoft.com/office/drawing/2014/main" id="{92ABE02F-F788-3C47-9819-F38B2869E762}"/>
                </a:ext>
              </a:extLst>
            </p:cNvPr>
            <p:cNvSpPr/>
            <p:nvPr/>
          </p:nvSpPr>
          <p:spPr>
            <a:xfrm>
              <a:off x="607419" y="1928125"/>
              <a:ext cx="1314567" cy="44815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t">
              <a:noAutofit/>
            </a:bodyPr>
            <a:lstStyle/>
            <a:p>
              <a:pPr algn="ctr" defTabSz="685800"/>
              <a:r>
                <a:rPr lang="en-GB" sz="1200" b="1" dirty="0">
                  <a:solidFill>
                    <a:prstClr val="black"/>
                  </a:solidFill>
                  <a:latin typeface="Calibri"/>
                </a:rPr>
                <a:t>Peripheral arthritis</a:t>
              </a:r>
            </a:p>
          </p:txBody>
        </p:sp>
        <p:sp>
          <p:nvSpPr>
            <p:cNvPr id="23" name="TextBox 22">
              <a:extLst>
                <a:ext uri="{FF2B5EF4-FFF2-40B4-BE49-F238E27FC236}">
                  <a16:creationId xmlns:a16="http://schemas.microsoft.com/office/drawing/2014/main" id="{0E3EFD4A-831F-2C44-A6C3-CFADF51F2C6D}"/>
                </a:ext>
              </a:extLst>
            </p:cNvPr>
            <p:cNvSpPr txBox="1"/>
            <p:nvPr/>
          </p:nvSpPr>
          <p:spPr>
            <a:xfrm>
              <a:off x="937698" y="4360408"/>
              <a:ext cx="864000" cy="860461"/>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or </a:t>
              </a:r>
              <a:r>
                <a:rPr lang="en-GB" sz="1000" dirty="0">
                  <a:solidFill>
                    <a:srgbClr val="00B050">
                      <a:lumMod val="40000"/>
                      <a:lumOff val="60000"/>
                    </a:srgbClr>
                  </a:solidFill>
                  <a:latin typeface="Calibri"/>
                </a:rPr>
                <a:t>IL17i</a:t>
              </a:r>
              <a:r>
                <a:rPr lang="en-GB" sz="1000" dirty="0">
                  <a:solidFill>
                    <a:prstClr val="white"/>
                  </a:solidFill>
                  <a:latin typeface="Calibri"/>
                </a:rPr>
                <a:t>)</a:t>
              </a:r>
            </a:p>
          </p:txBody>
        </p:sp>
        <p:sp>
          <p:nvSpPr>
            <p:cNvPr id="24" name="Rectangle 23">
              <a:extLst>
                <a:ext uri="{FF2B5EF4-FFF2-40B4-BE49-F238E27FC236}">
                  <a16:creationId xmlns:a16="http://schemas.microsoft.com/office/drawing/2014/main" id="{74F6AA7A-5223-2C43-9ED1-CD2583DEAE10}"/>
                </a:ext>
              </a:extLst>
            </p:cNvPr>
            <p:cNvSpPr/>
            <p:nvPr/>
          </p:nvSpPr>
          <p:spPr>
            <a:xfrm rot="16200000">
              <a:off x="-657249" y="3705752"/>
              <a:ext cx="2795556"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NSAIDs and </a:t>
              </a:r>
              <a:r>
                <a:rPr lang="en-GB" sz="1000" dirty="0">
                  <a:solidFill>
                    <a:srgbClr val="00B050">
                      <a:lumMod val="40000"/>
                      <a:lumOff val="60000"/>
                    </a:srgbClr>
                  </a:solidFill>
                  <a:latin typeface="Calibri"/>
                </a:rPr>
                <a:t>IAI corticosteroids </a:t>
              </a:r>
              <a:r>
                <a:rPr lang="en-GB" sz="1000" dirty="0">
                  <a:solidFill>
                    <a:prstClr val="white"/>
                  </a:solidFill>
                  <a:latin typeface="Calibri"/>
                </a:rPr>
                <a:t>as indicated</a:t>
              </a:r>
            </a:p>
          </p:txBody>
        </p:sp>
        <p:cxnSp>
          <p:nvCxnSpPr>
            <p:cNvPr id="28" name="Straight Arrow Connector 27">
              <a:extLst>
                <a:ext uri="{FF2B5EF4-FFF2-40B4-BE49-F238E27FC236}">
                  <a16:creationId xmlns:a16="http://schemas.microsoft.com/office/drawing/2014/main" id="{9A0C5AAC-0DA7-FD47-9E57-5BC7CBCD96F8}"/>
                </a:ext>
              </a:extLst>
            </p:cNvPr>
            <p:cNvCxnSpPr>
              <a:stCxn id="19" idx="2"/>
              <a:endCxn id="21" idx="0"/>
            </p:cNvCxnSpPr>
            <p:nvPr/>
          </p:nvCxnSpPr>
          <p:spPr>
            <a:xfrm>
              <a:off x="1369698" y="3177134"/>
              <a:ext cx="0" cy="155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217396-A535-1747-91FB-9925997DC362}"/>
                </a:ext>
              </a:extLst>
            </p:cNvPr>
            <p:cNvCxnSpPr>
              <a:stCxn id="21" idx="2"/>
              <a:endCxn id="23" idx="0"/>
            </p:cNvCxnSpPr>
            <p:nvPr/>
          </p:nvCxnSpPr>
          <p:spPr>
            <a:xfrm>
              <a:off x="1369698" y="4184162"/>
              <a:ext cx="0" cy="176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05562B-2C06-9F4A-895C-E2401509B6E0}"/>
                </a:ext>
              </a:extLst>
            </p:cNvPr>
            <p:cNvSpPr txBox="1"/>
            <p:nvPr/>
          </p:nvSpPr>
          <p:spPr>
            <a:xfrm>
              <a:off x="1991878"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31" name="TextBox 30">
              <a:extLst>
                <a:ext uri="{FF2B5EF4-FFF2-40B4-BE49-F238E27FC236}">
                  <a16:creationId xmlns:a16="http://schemas.microsoft.com/office/drawing/2014/main" id="{3FBE4FA5-CE50-A945-B79C-C022B9E4E7C5}"/>
                </a:ext>
              </a:extLst>
            </p:cNvPr>
            <p:cNvSpPr txBox="1"/>
            <p:nvPr/>
          </p:nvSpPr>
          <p:spPr>
            <a:xfrm>
              <a:off x="2358803" y="2412741"/>
              <a:ext cx="864000" cy="4680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NSAIDs only</a:t>
              </a:r>
            </a:p>
          </p:txBody>
        </p:sp>
        <p:sp>
          <p:nvSpPr>
            <p:cNvPr id="32" name="TextBox 31">
              <a:extLst>
                <a:ext uri="{FF2B5EF4-FFF2-40B4-BE49-F238E27FC236}">
                  <a16:creationId xmlns:a16="http://schemas.microsoft.com/office/drawing/2014/main" id="{BC97827F-C9F1-314E-BAEC-41CAB8064EA2}"/>
                </a:ext>
              </a:extLst>
            </p:cNvPr>
            <p:cNvSpPr txBox="1"/>
            <p:nvPr/>
          </p:nvSpPr>
          <p:spPr>
            <a:xfrm>
              <a:off x="2358803" y="3038843"/>
              <a:ext cx="864000" cy="4680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TNFi,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*IL12/23i</a:t>
              </a:r>
            </a:p>
          </p:txBody>
        </p:sp>
        <p:sp>
          <p:nvSpPr>
            <p:cNvPr id="33" name="Rectangle 32">
              <a:extLst>
                <a:ext uri="{FF2B5EF4-FFF2-40B4-BE49-F238E27FC236}">
                  <a16:creationId xmlns:a16="http://schemas.microsoft.com/office/drawing/2014/main" id="{28FE4903-4BCD-094E-98D7-FE93C263378B}"/>
                </a:ext>
              </a:extLst>
            </p:cNvPr>
            <p:cNvSpPr/>
            <p:nvPr/>
          </p:nvSpPr>
          <p:spPr>
            <a:xfrm>
              <a:off x="2022700"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200" b="1" dirty="0">
                  <a:solidFill>
                    <a:prstClr val="black"/>
                  </a:solidFill>
                  <a:latin typeface="Calibri"/>
                </a:rPr>
                <a:t>Axial disease</a:t>
              </a:r>
            </a:p>
          </p:txBody>
        </p:sp>
        <p:sp>
          <p:nvSpPr>
            <p:cNvPr id="34" name="TextBox 33">
              <a:extLst>
                <a:ext uri="{FF2B5EF4-FFF2-40B4-BE49-F238E27FC236}">
                  <a16:creationId xmlns:a16="http://schemas.microsoft.com/office/drawing/2014/main" id="{57C68225-FC69-C545-8D22-842E3E70B224}"/>
                </a:ext>
              </a:extLst>
            </p:cNvPr>
            <p:cNvSpPr txBox="1"/>
            <p:nvPr/>
          </p:nvSpPr>
          <p:spPr>
            <a:xfrm>
              <a:off x="2358803" y="3670769"/>
              <a:ext cx="864000" cy="75035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*IL12/23i</a:t>
              </a:r>
              <a:r>
                <a:rPr lang="en-GB" sz="1000" dirty="0">
                  <a:solidFill>
                    <a:prstClr val="white"/>
                  </a:solidFill>
                  <a:latin typeface="Calibri"/>
                </a:rPr>
                <a:t>)</a:t>
              </a:r>
            </a:p>
          </p:txBody>
        </p:sp>
        <p:sp>
          <p:nvSpPr>
            <p:cNvPr id="35" name="Rectangle 34">
              <a:extLst>
                <a:ext uri="{FF2B5EF4-FFF2-40B4-BE49-F238E27FC236}">
                  <a16:creationId xmlns:a16="http://schemas.microsoft.com/office/drawing/2014/main" id="{3BFECC90-3D2A-8143-BA89-068EF00FE17B}"/>
                </a:ext>
              </a:extLst>
            </p:cNvPr>
            <p:cNvSpPr/>
            <p:nvPr/>
          </p:nvSpPr>
          <p:spPr>
            <a:xfrm rot="16200000">
              <a:off x="1150885" y="3298865"/>
              <a:ext cx="2009847"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Physiotherapy and NSAIDs</a:t>
              </a:r>
            </a:p>
          </p:txBody>
        </p:sp>
        <p:cxnSp>
          <p:nvCxnSpPr>
            <p:cNvPr id="36" name="Elbow Connector 35">
              <a:extLst>
                <a:ext uri="{FF2B5EF4-FFF2-40B4-BE49-F238E27FC236}">
                  <a16:creationId xmlns:a16="http://schemas.microsoft.com/office/drawing/2014/main" id="{6B2E6F0F-63F0-834F-9C4E-2436E8FFA2B6}"/>
                </a:ext>
              </a:extLst>
            </p:cNvPr>
            <p:cNvCxnSpPr>
              <a:cxnSpLocks/>
              <a:stCxn id="33" idx="2"/>
              <a:endCxn id="35" idx="3"/>
            </p:cNvCxnSpPr>
            <p:nvPr/>
          </p:nvCxnSpPr>
          <p:spPr>
            <a:xfrm rot="5400000">
              <a:off x="2292677" y="2023972"/>
              <a:ext cx="250440" cy="5241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772ADF54-9621-7A43-B230-3EC58771E5AE}"/>
                </a:ext>
              </a:extLst>
            </p:cNvPr>
            <p:cNvCxnSpPr>
              <a:stCxn id="33" idx="2"/>
              <a:endCxn id="31" idx="0"/>
            </p:cNvCxnSpPr>
            <p:nvPr/>
          </p:nvCxnSpPr>
          <p:spPr>
            <a:xfrm rot="16200000" flipH="1">
              <a:off x="2609443" y="2231381"/>
              <a:ext cx="251900" cy="11081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7D037ABE-4A49-E846-9099-CDA74F3799F6}"/>
                </a:ext>
              </a:extLst>
            </p:cNvPr>
            <p:cNvCxnSpPr>
              <a:stCxn id="33" idx="2"/>
              <a:endCxn id="32" idx="3"/>
            </p:cNvCxnSpPr>
            <p:nvPr/>
          </p:nvCxnSpPr>
          <p:spPr>
            <a:xfrm rot="16200000" flipH="1">
              <a:off x="2395392" y="2445432"/>
              <a:ext cx="1112002" cy="542819"/>
            </a:xfrm>
            <a:prstGeom prst="bentConnector4">
              <a:avLst>
                <a:gd name="adj1" fmla="val 11300"/>
                <a:gd name="adj2" fmla="val 117544"/>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AC59ACB-4102-FE4C-A183-8C9663E59DDA}"/>
                </a:ext>
              </a:extLst>
            </p:cNvPr>
            <p:cNvCxnSpPr>
              <a:stCxn id="31" idx="2"/>
              <a:endCxn id="32" idx="0"/>
            </p:cNvCxnSpPr>
            <p:nvPr/>
          </p:nvCxnSpPr>
          <p:spPr>
            <a:xfrm>
              <a:off x="2790803" y="2880741"/>
              <a:ext cx="0" cy="158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5BBBC04-DDEC-CE40-BF07-730059773EB9}"/>
                </a:ext>
              </a:extLst>
            </p:cNvPr>
            <p:cNvCxnSpPr>
              <a:stCxn id="32" idx="2"/>
              <a:endCxn id="34" idx="0"/>
            </p:cNvCxnSpPr>
            <p:nvPr/>
          </p:nvCxnSpPr>
          <p:spPr>
            <a:xfrm>
              <a:off x="2790803" y="3506843"/>
              <a:ext cx="0" cy="163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70270C9-86EB-E642-A6A7-B2B9732A8616}"/>
                </a:ext>
              </a:extLst>
            </p:cNvPr>
            <p:cNvSpPr/>
            <p:nvPr/>
          </p:nvSpPr>
          <p:spPr>
            <a:xfrm>
              <a:off x="2061843" y="5047225"/>
              <a:ext cx="1228753" cy="945945"/>
            </a:xfrm>
            <a:prstGeom prst="rect">
              <a:avLst/>
            </a:prstGeom>
            <a:no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lIns="91440" tIns="27000" rIns="27000" bIns="27000" rtlCol="0" anchor="ctr">
              <a:noAutofit/>
            </a:bodyPr>
            <a:lstStyle/>
            <a:p>
              <a:pPr defTabSz="685800"/>
              <a:r>
                <a:rPr lang="en-GB" sz="1000" dirty="0">
                  <a:solidFill>
                    <a:prstClr val="black"/>
                  </a:solidFill>
                  <a:latin typeface="Calibri"/>
                </a:rPr>
                <a:t>No direct evidence for therapies in axial PsA recommendations based on axial SpA literature</a:t>
              </a:r>
            </a:p>
          </p:txBody>
        </p:sp>
        <p:sp>
          <p:nvSpPr>
            <p:cNvPr id="42" name="TextBox 41">
              <a:extLst>
                <a:ext uri="{FF2B5EF4-FFF2-40B4-BE49-F238E27FC236}">
                  <a16:creationId xmlns:a16="http://schemas.microsoft.com/office/drawing/2014/main" id="{4341E98F-74F3-1548-A520-37FF0C107E25}"/>
                </a:ext>
              </a:extLst>
            </p:cNvPr>
            <p:cNvSpPr txBox="1"/>
            <p:nvPr/>
          </p:nvSpPr>
          <p:spPr>
            <a:xfrm>
              <a:off x="3412983"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43" name="TextBox 42">
              <a:extLst>
                <a:ext uri="{FF2B5EF4-FFF2-40B4-BE49-F238E27FC236}">
                  <a16:creationId xmlns:a16="http://schemas.microsoft.com/office/drawing/2014/main" id="{A24DEDEC-310B-CA44-9A43-29BB504EA15E}"/>
                </a:ext>
              </a:extLst>
            </p:cNvPr>
            <p:cNvSpPr txBox="1"/>
            <p:nvPr/>
          </p:nvSpPr>
          <p:spPr>
            <a:xfrm>
              <a:off x="3779438" y="2412741"/>
              <a:ext cx="864000" cy="260629"/>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NSAIDs</a:t>
              </a:r>
            </a:p>
          </p:txBody>
        </p:sp>
        <p:sp>
          <p:nvSpPr>
            <p:cNvPr id="44" name="TextBox 43">
              <a:extLst>
                <a:ext uri="{FF2B5EF4-FFF2-40B4-BE49-F238E27FC236}">
                  <a16:creationId xmlns:a16="http://schemas.microsoft.com/office/drawing/2014/main" id="{623A5EA4-985D-6A4E-B726-29BC704E7519}"/>
                </a:ext>
              </a:extLst>
            </p:cNvPr>
            <p:cNvSpPr txBox="1"/>
            <p:nvPr/>
          </p:nvSpPr>
          <p:spPr>
            <a:xfrm>
              <a:off x="3779438" y="2832810"/>
              <a:ext cx="864000" cy="81678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PDE4i</a:t>
              </a:r>
            </a:p>
          </p:txBody>
        </p:sp>
        <p:sp>
          <p:nvSpPr>
            <p:cNvPr id="45" name="Rectangle 44">
              <a:extLst>
                <a:ext uri="{FF2B5EF4-FFF2-40B4-BE49-F238E27FC236}">
                  <a16:creationId xmlns:a16="http://schemas.microsoft.com/office/drawing/2014/main" id="{3AC0581B-22F5-4D40-891B-2FDFE86E0CF0}"/>
                </a:ext>
              </a:extLst>
            </p:cNvPr>
            <p:cNvSpPr/>
            <p:nvPr/>
          </p:nvSpPr>
          <p:spPr>
            <a:xfrm>
              <a:off x="3443805"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200" b="1" dirty="0">
                  <a:solidFill>
                    <a:prstClr val="black"/>
                  </a:solidFill>
                  <a:latin typeface="Calibri"/>
                </a:rPr>
                <a:t>Enthesitis</a:t>
              </a:r>
            </a:p>
          </p:txBody>
        </p:sp>
        <p:sp>
          <p:nvSpPr>
            <p:cNvPr id="46" name="TextBox 45">
              <a:extLst>
                <a:ext uri="{FF2B5EF4-FFF2-40B4-BE49-F238E27FC236}">
                  <a16:creationId xmlns:a16="http://schemas.microsoft.com/office/drawing/2014/main" id="{CC4E562E-9334-9B46-8509-1FDFB93922DD}"/>
                </a:ext>
              </a:extLst>
            </p:cNvPr>
            <p:cNvSpPr txBox="1"/>
            <p:nvPr/>
          </p:nvSpPr>
          <p:spPr>
            <a:xfrm>
              <a:off x="3779438" y="3809029"/>
              <a:ext cx="864000" cy="96105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PDE4i</a:t>
              </a:r>
            </a:p>
          </p:txBody>
        </p:sp>
        <p:sp>
          <p:nvSpPr>
            <p:cNvPr id="47" name="Rectangle 46">
              <a:extLst>
                <a:ext uri="{FF2B5EF4-FFF2-40B4-BE49-F238E27FC236}">
                  <a16:creationId xmlns:a16="http://schemas.microsoft.com/office/drawing/2014/main" id="{9BFE05B6-A4CD-2743-8CF3-54633DC0850A}"/>
                </a:ext>
              </a:extLst>
            </p:cNvPr>
            <p:cNvSpPr/>
            <p:nvPr/>
          </p:nvSpPr>
          <p:spPr>
            <a:xfrm rot="16200000">
              <a:off x="2397512" y="3473344"/>
              <a:ext cx="2358805"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srgbClr val="00B050">
                      <a:lumMod val="40000"/>
                      <a:lumOff val="60000"/>
                    </a:srgbClr>
                  </a:solidFill>
                  <a:latin typeface="Calibri"/>
                </a:rPr>
                <a:t>Physiotherapy</a:t>
              </a:r>
            </a:p>
          </p:txBody>
        </p:sp>
        <p:cxnSp>
          <p:nvCxnSpPr>
            <p:cNvPr id="48" name="Elbow Connector 47">
              <a:extLst>
                <a:ext uri="{FF2B5EF4-FFF2-40B4-BE49-F238E27FC236}">
                  <a16:creationId xmlns:a16="http://schemas.microsoft.com/office/drawing/2014/main" id="{C288FD6D-63B6-5449-9408-C03000C031FC}"/>
                </a:ext>
              </a:extLst>
            </p:cNvPr>
            <p:cNvCxnSpPr>
              <a:cxnSpLocks/>
              <a:stCxn id="45" idx="2"/>
              <a:endCxn id="47" idx="3"/>
            </p:cNvCxnSpPr>
            <p:nvPr/>
          </p:nvCxnSpPr>
          <p:spPr>
            <a:xfrm rot="5400000">
              <a:off x="3713783" y="2023973"/>
              <a:ext cx="250440" cy="52417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3A08F977-7032-6B47-BF01-A5D7AECCEF74}"/>
                </a:ext>
              </a:extLst>
            </p:cNvPr>
            <p:cNvCxnSpPr>
              <a:stCxn id="45" idx="2"/>
              <a:endCxn id="43" idx="0"/>
            </p:cNvCxnSpPr>
            <p:nvPr/>
          </p:nvCxnSpPr>
          <p:spPr>
            <a:xfrm rot="16200000" flipH="1">
              <a:off x="4030313" y="2231616"/>
              <a:ext cx="251900" cy="11034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7E2AFC-8238-DA47-96B6-D68F87356795}"/>
                </a:ext>
              </a:extLst>
            </p:cNvPr>
            <p:cNvCxnSpPr>
              <a:stCxn id="43" idx="2"/>
              <a:endCxn id="44" idx="0"/>
            </p:cNvCxnSpPr>
            <p:nvPr/>
          </p:nvCxnSpPr>
          <p:spPr>
            <a:xfrm>
              <a:off x="4211438" y="2673370"/>
              <a:ext cx="0" cy="159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A4842D7-6BED-CC4B-A109-8588789E41D1}"/>
                </a:ext>
              </a:extLst>
            </p:cNvPr>
            <p:cNvCxnSpPr>
              <a:stCxn id="44" idx="2"/>
              <a:endCxn id="46" idx="0"/>
            </p:cNvCxnSpPr>
            <p:nvPr/>
          </p:nvCxnSpPr>
          <p:spPr>
            <a:xfrm>
              <a:off x="4211438" y="3649590"/>
              <a:ext cx="0" cy="159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960F840-0942-8544-8D2E-F1A305D6B588}"/>
                </a:ext>
              </a:extLst>
            </p:cNvPr>
            <p:cNvSpPr/>
            <p:nvPr/>
          </p:nvSpPr>
          <p:spPr>
            <a:xfrm>
              <a:off x="3482948" y="5048553"/>
              <a:ext cx="1228753" cy="944614"/>
            </a:xfrm>
            <a:prstGeom prst="rect">
              <a:avLst/>
            </a:prstGeom>
            <a:no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lIns="91440" tIns="27000" rIns="27000" bIns="27000" rtlCol="0" anchor="ctr">
              <a:noAutofit/>
            </a:bodyPr>
            <a:lstStyle/>
            <a:p>
              <a:pPr defTabSz="685800"/>
              <a:r>
                <a:rPr lang="en-GB" sz="1000" dirty="0">
                  <a:solidFill>
                    <a:prstClr val="black"/>
                  </a:solidFill>
                  <a:latin typeface="Calibri"/>
                </a:rPr>
                <a:t>CS injections: consider on an individual basis due to potential for serious side effects; no clear evidence for efficacy</a:t>
              </a:r>
            </a:p>
          </p:txBody>
        </p:sp>
        <p:sp>
          <p:nvSpPr>
            <p:cNvPr id="53" name="TextBox 52">
              <a:extLst>
                <a:ext uri="{FF2B5EF4-FFF2-40B4-BE49-F238E27FC236}">
                  <a16:creationId xmlns:a16="http://schemas.microsoft.com/office/drawing/2014/main" id="{9B0FE1F6-CC15-9048-A7C5-EC76422056F5}"/>
                </a:ext>
              </a:extLst>
            </p:cNvPr>
            <p:cNvSpPr txBox="1"/>
            <p:nvPr/>
          </p:nvSpPr>
          <p:spPr>
            <a:xfrm>
              <a:off x="4822441"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54" name="TextBox 53">
              <a:extLst>
                <a:ext uri="{FF2B5EF4-FFF2-40B4-BE49-F238E27FC236}">
                  <a16:creationId xmlns:a16="http://schemas.microsoft.com/office/drawing/2014/main" id="{C1EC9AA2-E86A-6A47-A9C5-0613E79E0331}"/>
                </a:ext>
              </a:extLst>
            </p:cNvPr>
            <p:cNvSpPr txBox="1"/>
            <p:nvPr/>
          </p:nvSpPr>
          <p:spPr>
            <a:xfrm>
              <a:off x="5189366" y="2412741"/>
              <a:ext cx="864000" cy="260629"/>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NSAIDs</a:t>
              </a:r>
            </a:p>
          </p:txBody>
        </p:sp>
        <p:sp>
          <p:nvSpPr>
            <p:cNvPr id="55" name="TextBox 54">
              <a:extLst>
                <a:ext uri="{FF2B5EF4-FFF2-40B4-BE49-F238E27FC236}">
                  <a16:creationId xmlns:a16="http://schemas.microsoft.com/office/drawing/2014/main" id="{E0615F09-14E4-FE42-AA55-82716735CCC3}"/>
                </a:ext>
              </a:extLst>
            </p:cNvPr>
            <p:cNvSpPr txBox="1"/>
            <p:nvPr/>
          </p:nvSpPr>
          <p:spPr>
            <a:xfrm>
              <a:off x="5189366" y="2835801"/>
              <a:ext cx="864000" cy="70531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DMARDs (MTX, LEF, SSZ) </a:t>
              </a:r>
              <a:r>
                <a:rPr lang="en-GB" sz="1000" dirty="0">
                  <a:solidFill>
                    <a:prstClr val="white"/>
                  </a:solidFill>
                  <a:latin typeface="Calibri"/>
                </a:rPr>
                <a:t>or </a:t>
              </a:r>
              <a:r>
                <a:rPr lang="en-GB" sz="1000" dirty="0">
                  <a:solidFill>
                    <a:srgbClr val="00B050">
                      <a:lumMod val="40000"/>
                      <a:lumOff val="60000"/>
                    </a:srgbClr>
                  </a:solidFill>
                  <a:latin typeface="Calibri"/>
                </a:rPr>
                <a:t>PDE4i</a:t>
              </a:r>
            </a:p>
          </p:txBody>
        </p:sp>
        <p:sp>
          <p:nvSpPr>
            <p:cNvPr id="56" name="Rectangle 55">
              <a:extLst>
                <a:ext uri="{FF2B5EF4-FFF2-40B4-BE49-F238E27FC236}">
                  <a16:creationId xmlns:a16="http://schemas.microsoft.com/office/drawing/2014/main" id="{8E4F0073-D0FE-7143-8C28-619F43D6F4C8}"/>
                </a:ext>
              </a:extLst>
            </p:cNvPr>
            <p:cNvSpPr/>
            <p:nvPr/>
          </p:nvSpPr>
          <p:spPr>
            <a:xfrm>
              <a:off x="4853263"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200" b="1" dirty="0">
                  <a:solidFill>
                    <a:prstClr val="black"/>
                  </a:solidFill>
                  <a:latin typeface="Calibri"/>
                </a:rPr>
                <a:t>Dactylitis</a:t>
              </a:r>
            </a:p>
          </p:txBody>
        </p:sp>
        <p:sp>
          <p:nvSpPr>
            <p:cNvPr id="57" name="TextBox 56">
              <a:extLst>
                <a:ext uri="{FF2B5EF4-FFF2-40B4-BE49-F238E27FC236}">
                  <a16:creationId xmlns:a16="http://schemas.microsoft.com/office/drawing/2014/main" id="{6776B5AA-F1D5-5A45-8719-F7804FCEFE7E}"/>
                </a:ext>
              </a:extLst>
            </p:cNvPr>
            <p:cNvSpPr txBox="1"/>
            <p:nvPr/>
          </p:nvSpPr>
          <p:spPr>
            <a:xfrm>
              <a:off x="5189366" y="3716338"/>
              <a:ext cx="864000" cy="549672"/>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a:t>
              </a:r>
            </a:p>
          </p:txBody>
        </p:sp>
        <p:sp>
          <p:nvSpPr>
            <p:cNvPr id="58" name="Rectangle 57">
              <a:extLst>
                <a:ext uri="{FF2B5EF4-FFF2-40B4-BE49-F238E27FC236}">
                  <a16:creationId xmlns:a16="http://schemas.microsoft.com/office/drawing/2014/main" id="{BC178728-7993-9E44-835B-859CFD1CF0E4}"/>
                </a:ext>
              </a:extLst>
            </p:cNvPr>
            <p:cNvSpPr/>
            <p:nvPr/>
          </p:nvSpPr>
          <p:spPr>
            <a:xfrm rot="16200000">
              <a:off x="3488235" y="3792078"/>
              <a:ext cx="2996275"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Corticosteroid injections as indicated</a:t>
              </a:r>
            </a:p>
          </p:txBody>
        </p:sp>
        <p:cxnSp>
          <p:nvCxnSpPr>
            <p:cNvPr id="59" name="Elbow Connector 58">
              <a:extLst>
                <a:ext uri="{FF2B5EF4-FFF2-40B4-BE49-F238E27FC236}">
                  <a16:creationId xmlns:a16="http://schemas.microsoft.com/office/drawing/2014/main" id="{12DB0123-8A17-1341-96C4-3B75AAEADDA7}"/>
                </a:ext>
              </a:extLst>
            </p:cNvPr>
            <p:cNvCxnSpPr>
              <a:cxnSpLocks/>
              <a:stCxn id="56" idx="2"/>
              <a:endCxn id="58" idx="3"/>
            </p:cNvCxnSpPr>
            <p:nvPr/>
          </p:nvCxnSpPr>
          <p:spPr>
            <a:xfrm rot="5400000">
              <a:off x="5123240" y="2023972"/>
              <a:ext cx="250439" cy="52417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5A20C99B-351A-9A41-98B3-79764175CAB0}"/>
                </a:ext>
              </a:extLst>
            </p:cNvPr>
            <p:cNvCxnSpPr>
              <a:stCxn id="56" idx="2"/>
              <a:endCxn id="54" idx="0"/>
            </p:cNvCxnSpPr>
            <p:nvPr/>
          </p:nvCxnSpPr>
          <p:spPr>
            <a:xfrm rot="16200000" flipH="1">
              <a:off x="5440006" y="2231381"/>
              <a:ext cx="251900" cy="11081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5925490-419F-5645-B342-CF0433AD328E}"/>
                </a:ext>
              </a:extLst>
            </p:cNvPr>
            <p:cNvCxnSpPr>
              <a:stCxn id="54" idx="2"/>
              <a:endCxn id="55" idx="0"/>
            </p:cNvCxnSpPr>
            <p:nvPr/>
          </p:nvCxnSpPr>
          <p:spPr>
            <a:xfrm>
              <a:off x="5621366" y="2673370"/>
              <a:ext cx="0" cy="162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BE3C80D-AC93-404A-B558-D0A56B59F87C}"/>
                </a:ext>
              </a:extLst>
            </p:cNvPr>
            <p:cNvCxnSpPr>
              <a:stCxn id="55" idx="2"/>
              <a:endCxn id="57" idx="0"/>
            </p:cNvCxnSpPr>
            <p:nvPr/>
          </p:nvCxnSpPr>
          <p:spPr>
            <a:xfrm>
              <a:off x="5621366" y="3541116"/>
              <a:ext cx="0" cy="175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FD1A0AA-5F29-B945-AC24-E42022098CC7}"/>
                </a:ext>
              </a:extLst>
            </p:cNvPr>
            <p:cNvSpPr txBox="1"/>
            <p:nvPr/>
          </p:nvSpPr>
          <p:spPr>
            <a:xfrm>
              <a:off x="5189366" y="4424784"/>
              <a:ext cx="864000" cy="98277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a:t>
              </a:r>
              <a:r>
                <a:rPr lang="en-GB" sz="1000" dirty="0">
                  <a:solidFill>
                    <a:srgbClr val="00B050">
                      <a:lumMod val="40000"/>
                      <a:lumOff val="60000"/>
                    </a:srgbClr>
                  </a:solidFill>
                  <a:latin typeface="Calibri"/>
                </a:rPr>
                <a:t>IL17i</a:t>
              </a:r>
              <a:r>
                <a:rPr lang="en-GB" sz="1000" dirty="0">
                  <a:solidFill>
                    <a:prstClr val="white"/>
                  </a:solidFill>
                  <a:latin typeface="Calibri"/>
                </a:rPr>
                <a:t>) or </a:t>
              </a:r>
              <a:r>
                <a:rPr lang="en-GB" sz="1000" dirty="0">
                  <a:solidFill>
                    <a:srgbClr val="00B050">
                      <a:lumMod val="40000"/>
                      <a:lumOff val="60000"/>
                    </a:srgbClr>
                  </a:solidFill>
                  <a:latin typeface="Calibri"/>
                </a:rPr>
                <a:t>PDE4i</a:t>
              </a:r>
            </a:p>
          </p:txBody>
        </p:sp>
        <p:cxnSp>
          <p:nvCxnSpPr>
            <p:cNvPr id="64" name="Straight Arrow Connector 63">
              <a:extLst>
                <a:ext uri="{FF2B5EF4-FFF2-40B4-BE49-F238E27FC236}">
                  <a16:creationId xmlns:a16="http://schemas.microsoft.com/office/drawing/2014/main" id="{B13EA104-FD1F-0749-B294-09CA3720B002}"/>
                </a:ext>
              </a:extLst>
            </p:cNvPr>
            <p:cNvCxnSpPr>
              <a:stCxn id="57" idx="2"/>
              <a:endCxn id="63" idx="0"/>
            </p:cNvCxnSpPr>
            <p:nvPr/>
          </p:nvCxnSpPr>
          <p:spPr>
            <a:xfrm>
              <a:off x="5621366" y="4266010"/>
              <a:ext cx="0" cy="158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E2230E5-0604-E048-9743-14F98D2D840B}"/>
                </a:ext>
              </a:extLst>
            </p:cNvPr>
            <p:cNvSpPr txBox="1"/>
            <p:nvPr/>
          </p:nvSpPr>
          <p:spPr>
            <a:xfrm>
              <a:off x="6229775"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66" name="TextBox 65">
              <a:extLst>
                <a:ext uri="{FF2B5EF4-FFF2-40B4-BE49-F238E27FC236}">
                  <a16:creationId xmlns:a16="http://schemas.microsoft.com/office/drawing/2014/main" id="{53035A57-EA80-FE46-88D2-E54671EE89D0}"/>
                </a:ext>
              </a:extLst>
            </p:cNvPr>
            <p:cNvSpPr txBox="1"/>
            <p:nvPr/>
          </p:nvSpPr>
          <p:spPr>
            <a:xfrm>
              <a:off x="6625139" y="2412740"/>
              <a:ext cx="864000" cy="1071039"/>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13500" tIns="27000" rIns="13500" bIns="27000" rtlCol="0" anchor="ctr">
              <a:noAutofit/>
            </a:bodyPr>
            <a:lstStyle/>
            <a:p>
              <a:pPr algn="ctr" defTabSz="685800">
                <a:lnSpc>
                  <a:spcPct val="90000"/>
                </a:lnSpc>
              </a:pPr>
              <a:r>
                <a:rPr lang="en-GB" sz="1000" dirty="0">
                  <a:solidFill>
                    <a:prstClr val="white"/>
                  </a:solidFill>
                  <a:latin typeface="Calibri"/>
                </a:rPr>
                <a:t>Topicals (keratolytics, steroids, vit. D analogues, emollients, calcineurin </a:t>
              </a:r>
              <a:r>
                <a:rPr lang="en-GB" sz="1000" dirty="0" err="1">
                  <a:solidFill>
                    <a:prstClr val="white"/>
                  </a:solidFill>
                  <a:latin typeface="Calibri"/>
                </a:rPr>
                <a:t>i</a:t>
              </a:r>
              <a:r>
                <a:rPr lang="en-GB" sz="1000" dirty="0">
                  <a:solidFill>
                    <a:prstClr val="white"/>
                  </a:solidFill>
                  <a:latin typeface="Calibri"/>
                </a:rPr>
                <a:t>)</a:t>
              </a:r>
            </a:p>
          </p:txBody>
        </p:sp>
        <p:sp>
          <p:nvSpPr>
            <p:cNvPr id="67" name="TextBox 66">
              <a:extLst>
                <a:ext uri="{FF2B5EF4-FFF2-40B4-BE49-F238E27FC236}">
                  <a16:creationId xmlns:a16="http://schemas.microsoft.com/office/drawing/2014/main" id="{89A17A98-D84B-E546-8E37-E16B5C1977EC}"/>
                </a:ext>
              </a:extLst>
            </p:cNvPr>
            <p:cNvSpPr txBox="1"/>
            <p:nvPr/>
          </p:nvSpPr>
          <p:spPr>
            <a:xfrm>
              <a:off x="6625139" y="3649590"/>
              <a:ext cx="864000" cy="10725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rPr>
                <a:t>Phototherapy </a:t>
              </a:r>
              <a:r>
                <a:rPr lang="en-GB" sz="1000" dirty="0">
                  <a:solidFill>
                    <a:prstClr val="white"/>
                  </a:solidFill>
                  <a:latin typeface="Calibri"/>
                </a:rPr>
                <a:t>or DMARDs (MTX, CSA, acitretin, fumaric acid esters) or PDE4i</a:t>
              </a:r>
            </a:p>
          </p:txBody>
        </p:sp>
        <p:sp>
          <p:nvSpPr>
            <p:cNvPr id="68" name="Rectangle 67">
              <a:extLst>
                <a:ext uri="{FF2B5EF4-FFF2-40B4-BE49-F238E27FC236}">
                  <a16:creationId xmlns:a16="http://schemas.microsoft.com/office/drawing/2014/main" id="{9487F437-40BF-4A4F-B837-F0C2251B409E}"/>
                </a:ext>
              </a:extLst>
            </p:cNvPr>
            <p:cNvSpPr/>
            <p:nvPr/>
          </p:nvSpPr>
          <p:spPr>
            <a:xfrm>
              <a:off x="6260597"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200" b="1" dirty="0">
                  <a:solidFill>
                    <a:prstClr val="black"/>
                  </a:solidFill>
                  <a:latin typeface="Calibri"/>
                </a:rPr>
                <a:t>Skin</a:t>
              </a:r>
            </a:p>
          </p:txBody>
        </p:sp>
        <p:sp>
          <p:nvSpPr>
            <p:cNvPr id="69" name="TextBox 68">
              <a:extLst>
                <a:ext uri="{FF2B5EF4-FFF2-40B4-BE49-F238E27FC236}">
                  <a16:creationId xmlns:a16="http://schemas.microsoft.com/office/drawing/2014/main" id="{ABFEF8B0-DFE4-F344-9A7E-3C792C512EA4}"/>
                </a:ext>
              </a:extLst>
            </p:cNvPr>
            <p:cNvSpPr txBox="1"/>
            <p:nvPr/>
          </p:nvSpPr>
          <p:spPr>
            <a:xfrm>
              <a:off x="6569983" y="4843809"/>
              <a:ext cx="974313" cy="51849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IL17i) or PDE4i</a:t>
              </a:r>
            </a:p>
          </p:txBody>
        </p:sp>
        <p:sp>
          <p:nvSpPr>
            <p:cNvPr id="70" name="Rectangle 69">
              <a:extLst>
                <a:ext uri="{FF2B5EF4-FFF2-40B4-BE49-F238E27FC236}">
                  <a16:creationId xmlns:a16="http://schemas.microsoft.com/office/drawing/2014/main" id="{A7342645-054B-9C45-8A9E-424089160822}"/>
                </a:ext>
              </a:extLst>
            </p:cNvPr>
            <p:cNvSpPr/>
            <p:nvPr/>
          </p:nvSpPr>
          <p:spPr>
            <a:xfrm rot="16200000">
              <a:off x="4600487" y="4087159"/>
              <a:ext cx="3586437" cy="234676"/>
            </a:xfrm>
            <a:prstGeom prst="rect">
              <a:avLst/>
            </a:prstGeom>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tIns="27000" rIns="27000" bIns="27000" rtlCol="0" anchor="ctr">
              <a:noAutofit/>
            </a:bodyPr>
            <a:lstStyle/>
            <a:p>
              <a:pPr algn="ctr" defTabSz="685800"/>
              <a:r>
                <a:rPr lang="en-GB" sz="1000" dirty="0">
                  <a:solidFill>
                    <a:prstClr val="white"/>
                  </a:solidFill>
                  <a:latin typeface="Calibri"/>
                </a:rPr>
                <a:t>Topicals as indicated</a:t>
              </a:r>
            </a:p>
          </p:txBody>
        </p:sp>
        <p:cxnSp>
          <p:nvCxnSpPr>
            <p:cNvPr id="71" name="Elbow Connector 70">
              <a:extLst>
                <a:ext uri="{FF2B5EF4-FFF2-40B4-BE49-F238E27FC236}">
                  <a16:creationId xmlns:a16="http://schemas.microsoft.com/office/drawing/2014/main" id="{556CAF1F-6985-954B-A0BA-6239CC2A1DA3}"/>
                </a:ext>
              </a:extLst>
            </p:cNvPr>
            <p:cNvCxnSpPr>
              <a:cxnSpLocks/>
              <a:stCxn id="68" idx="2"/>
              <a:endCxn id="70" idx="3"/>
            </p:cNvCxnSpPr>
            <p:nvPr/>
          </p:nvCxnSpPr>
          <p:spPr>
            <a:xfrm rot="5400000">
              <a:off x="6530574" y="2023971"/>
              <a:ext cx="250439" cy="52417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A8BF61A5-36EC-C742-98FC-D9588039DC9B}"/>
                </a:ext>
              </a:extLst>
            </p:cNvPr>
            <p:cNvCxnSpPr>
              <a:stCxn id="68" idx="2"/>
              <a:endCxn id="66" idx="0"/>
            </p:cNvCxnSpPr>
            <p:nvPr/>
          </p:nvCxnSpPr>
          <p:spPr>
            <a:xfrm rot="16200000" flipH="1">
              <a:off x="6861561" y="2217161"/>
              <a:ext cx="251900" cy="13925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02E2626-83E8-C647-816B-35EA32E934FD}"/>
                </a:ext>
              </a:extLst>
            </p:cNvPr>
            <p:cNvCxnSpPr>
              <a:stCxn id="66" idx="2"/>
              <a:endCxn id="67" idx="0"/>
            </p:cNvCxnSpPr>
            <p:nvPr/>
          </p:nvCxnSpPr>
          <p:spPr>
            <a:xfrm>
              <a:off x="7057139" y="3483779"/>
              <a:ext cx="0" cy="165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0120529-C7B9-1E41-9117-FAE698F87E5F}"/>
                </a:ext>
              </a:extLst>
            </p:cNvPr>
            <p:cNvCxnSpPr>
              <a:stCxn id="67" idx="2"/>
              <a:endCxn id="69" idx="0"/>
            </p:cNvCxnSpPr>
            <p:nvPr/>
          </p:nvCxnSpPr>
          <p:spPr>
            <a:xfrm>
              <a:off x="7057139" y="4722090"/>
              <a:ext cx="0" cy="121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7C9D043-B087-C543-91B9-3B9E247E18C5}"/>
                </a:ext>
              </a:extLst>
            </p:cNvPr>
            <p:cNvSpPr txBox="1"/>
            <p:nvPr/>
          </p:nvSpPr>
          <p:spPr>
            <a:xfrm>
              <a:off x="6569983" y="5479315"/>
              <a:ext cx="974313" cy="5184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biologics (TNFi, IL12/23i, IL17i) or PDE4i</a:t>
              </a:r>
            </a:p>
          </p:txBody>
        </p:sp>
        <p:cxnSp>
          <p:nvCxnSpPr>
            <p:cNvPr id="76" name="Straight Arrow Connector 75">
              <a:extLst>
                <a:ext uri="{FF2B5EF4-FFF2-40B4-BE49-F238E27FC236}">
                  <a16:creationId xmlns:a16="http://schemas.microsoft.com/office/drawing/2014/main" id="{73C8D5EB-5967-E44D-A00A-D770E962ABF7}"/>
                </a:ext>
              </a:extLst>
            </p:cNvPr>
            <p:cNvCxnSpPr>
              <a:stCxn id="69" idx="2"/>
              <a:endCxn id="75" idx="0"/>
            </p:cNvCxnSpPr>
            <p:nvPr/>
          </p:nvCxnSpPr>
          <p:spPr>
            <a:xfrm>
              <a:off x="7057139" y="5362299"/>
              <a:ext cx="0" cy="117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53BEC36-6A03-CB46-84C0-EA4415B44DC1}"/>
                </a:ext>
              </a:extLst>
            </p:cNvPr>
            <p:cNvSpPr txBox="1"/>
            <p:nvPr/>
          </p:nvSpPr>
          <p:spPr>
            <a:xfrm>
              <a:off x="7642933" y="1923010"/>
              <a:ext cx="1368682" cy="4134889"/>
            </a:xfrm>
            <a:prstGeom prst="rect">
              <a:avLst/>
            </a:prstGeom>
          </p:spPr>
          <p:style>
            <a:lnRef idx="2">
              <a:schemeClr val="accent3"/>
            </a:lnRef>
            <a:fillRef idx="1">
              <a:schemeClr val="lt1"/>
            </a:fillRef>
            <a:effectRef idx="0">
              <a:schemeClr val="accent3"/>
            </a:effectRef>
            <a:fontRef idx="minor">
              <a:schemeClr val="dk1"/>
            </a:fontRef>
          </p:style>
          <p:txBody>
            <a:bodyPr wrap="square" lIns="27000" tIns="27000" rIns="27000" bIns="27000" rtlCol="0" anchor="t">
              <a:noAutofit/>
            </a:bodyPr>
            <a:lstStyle/>
            <a:p>
              <a:pPr algn="ctr" defTabSz="685800"/>
              <a:endParaRPr lang="en-GB" sz="900" dirty="0">
                <a:solidFill>
                  <a:prstClr val="black"/>
                </a:solidFill>
                <a:latin typeface="Calibri"/>
              </a:endParaRPr>
            </a:p>
          </p:txBody>
        </p:sp>
        <p:sp>
          <p:nvSpPr>
            <p:cNvPr id="78" name="TextBox 77">
              <a:extLst>
                <a:ext uri="{FF2B5EF4-FFF2-40B4-BE49-F238E27FC236}">
                  <a16:creationId xmlns:a16="http://schemas.microsoft.com/office/drawing/2014/main" id="{FB25FD56-B13D-9C42-8CCF-EE9A7F1CD1A8}"/>
                </a:ext>
              </a:extLst>
            </p:cNvPr>
            <p:cNvSpPr txBox="1"/>
            <p:nvPr/>
          </p:nvSpPr>
          <p:spPr>
            <a:xfrm>
              <a:off x="8050628" y="2412740"/>
              <a:ext cx="864000" cy="837166"/>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Biologics (TNFi, IL12/23i, IL17i) or </a:t>
              </a:r>
              <a:r>
                <a:rPr lang="en-GB" sz="1000" dirty="0">
                  <a:solidFill>
                    <a:srgbClr val="00B050">
                      <a:lumMod val="40000"/>
                      <a:lumOff val="60000"/>
                    </a:srgbClr>
                  </a:solidFill>
                  <a:latin typeface="Calibri"/>
                </a:rPr>
                <a:t>PDE4i</a:t>
              </a:r>
            </a:p>
          </p:txBody>
        </p:sp>
        <p:sp>
          <p:nvSpPr>
            <p:cNvPr id="79" name="TextBox 78">
              <a:extLst>
                <a:ext uri="{FF2B5EF4-FFF2-40B4-BE49-F238E27FC236}">
                  <a16:creationId xmlns:a16="http://schemas.microsoft.com/office/drawing/2014/main" id="{CC8362D5-7790-7A4F-B03A-57782C1F23BA}"/>
                </a:ext>
              </a:extLst>
            </p:cNvPr>
            <p:cNvSpPr txBox="1"/>
            <p:nvPr/>
          </p:nvSpPr>
          <p:spPr>
            <a:xfrm>
              <a:off x="7706999" y="3424045"/>
              <a:ext cx="864000" cy="103729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srgbClr val="00B050">
                      <a:lumMod val="40000"/>
                      <a:lumOff val="60000"/>
                    </a:srgbClr>
                  </a:solidFill>
                  <a:latin typeface="Calibri"/>
                </a:rPr>
                <a:t>Topical or procedural or DMARDs (CSA, LEF, MTX, acitretin)</a:t>
              </a:r>
            </a:p>
          </p:txBody>
        </p:sp>
        <p:sp>
          <p:nvSpPr>
            <p:cNvPr id="80" name="Rectangle 79">
              <a:extLst>
                <a:ext uri="{FF2B5EF4-FFF2-40B4-BE49-F238E27FC236}">
                  <a16:creationId xmlns:a16="http://schemas.microsoft.com/office/drawing/2014/main" id="{EFEF41B2-1DA9-7D47-B830-DFCF9304B435}"/>
                </a:ext>
              </a:extLst>
            </p:cNvPr>
            <p:cNvSpPr/>
            <p:nvPr/>
          </p:nvSpPr>
          <p:spPr>
            <a:xfrm>
              <a:off x="7673755" y="1928125"/>
              <a:ext cx="1314567" cy="2327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r>
                <a:rPr lang="en-GB" sz="1200" b="1" dirty="0">
                  <a:solidFill>
                    <a:prstClr val="black"/>
                  </a:solidFill>
                  <a:latin typeface="Calibri"/>
                </a:rPr>
                <a:t>Nails</a:t>
              </a:r>
            </a:p>
          </p:txBody>
        </p:sp>
        <p:cxnSp>
          <p:nvCxnSpPr>
            <p:cNvPr id="81" name="Elbow Connector 80">
              <a:extLst>
                <a:ext uri="{FF2B5EF4-FFF2-40B4-BE49-F238E27FC236}">
                  <a16:creationId xmlns:a16="http://schemas.microsoft.com/office/drawing/2014/main" id="{4AFCB410-BA28-CA46-8FA4-8B2C408ABF0D}"/>
                </a:ext>
              </a:extLst>
            </p:cNvPr>
            <p:cNvCxnSpPr>
              <a:stCxn id="80" idx="2"/>
              <a:endCxn id="78" idx="0"/>
            </p:cNvCxnSpPr>
            <p:nvPr/>
          </p:nvCxnSpPr>
          <p:spPr>
            <a:xfrm rot="16200000" flipH="1">
              <a:off x="8280884" y="2210995"/>
              <a:ext cx="251899" cy="15158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38DDAEB-9190-CB40-84FE-FAEB2CBACD4E}"/>
                </a:ext>
              </a:extLst>
            </p:cNvPr>
            <p:cNvSpPr txBox="1"/>
            <p:nvPr/>
          </p:nvSpPr>
          <p:spPr>
            <a:xfrm>
              <a:off x="8050628" y="4724949"/>
              <a:ext cx="864000" cy="1006067"/>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lIns="27000" tIns="27000" rIns="27000" bIns="27000" rtlCol="0" anchor="ctr">
              <a:noAutofit/>
            </a:bodyPr>
            <a:lstStyle/>
            <a:p>
              <a:pPr algn="ctr" defTabSz="685800">
                <a:lnSpc>
                  <a:spcPct val="90000"/>
                </a:lnSpc>
              </a:pPr>
              <a:r>
                <a:rPr lang="en-GB" sz="1000" dirty="0">
                  <a:solidFill>
                    <a:prstClr val="white"/>
                  </a:solidFill>
                  <a:latin typeface="Calibri"/>
                </a:rPr>
                <a:t>Switch biologic (TNFi, IL12/23i, IL17i) or </a:t>
              </a:r>
              <a:r>
                <a:rPr lang="en-GB" sz="1000" dirty="0">
                  <a:solidFill>
                    <a:srgbClr val="00B050">
                      <a:lumMod val="40000"/>
                      <a:lumOff val="60000"/>
                    </a:srgbClr>
                  </a:solidFill>
                  <a:latin typeface="Calibri"/>
                </a:rPr>
                <a:t>PDE4i</a:t>
              </a:r>
            </a:p>
          </p:txBody>
        </p:sp>
        <p:cxnSp>
          <p:nvCxnSpPr>
            <p:cNvPr id="83" name="Straight Arrow Connector 82">
              <a:extLst>
                <a:ext uri="{FF2B5EF4-FFF2-40B4-BE49-F238E27FC236}">
                  <a16:creationId xmlns:a16="http://schemas.microsoft.com/office/drawing/2014/main" id="{FBA03525-CF5E-974F-B6BE-0DC64C458653}"/>
                </a:ext>
              </a:extLst>
            </p:cNvPr>
            <p:cNvCxnSpPr>
              <a:cxnSpLocks/>
              <a:stCxn id="93" idx="2"/>
              <a:endCxn id="17" idx="0"/>
            </p:cNvCxnSpPr>
            <p:nvPr/>
          </p:nvCxnSpPr>
          <p:spPr>
            <a:xfrm flipH="1">
              <a:off x="1260939" y="1662381"/>
              <a:ext cx="3603903"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1E55220-74B1-F74A-A564-020A4022C5FA}"/>
                </a:ext>
              </a:extLst>
            </p:cNvPr>
            <p:cNvCxnSpPr>
              <a:cxnSpLocks/>
              <a:stCxn id="93" idx="2"/>
              <a:endCxn id="30" idx="0"/>
            </p:cNvCxnSpPr>
            <p:nvPr/>
          </p:nvCxnSpPr>
          <p:spPr>
            <a:xfrm flipH="1">
              <a:off x="2676219" y="1662381"/>
              <a:ext cx="2188623"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A85802C-9290-F140-B609-4C06FC30E669}"/>
                </a:ext>
              </a:extLst>
            </p:cNvPr>
            <p:cNvCxnSpPr>
              <a:cxnSpLocks/>
              <a:stCxn id="93" idx="2"/>
              <a:endCxn id="42" idx="0"/>
            </p:cNvCxnSpPr>
            <p:nvPr/>
          </p:nvCxnSpPr>
          <p:spPr>
            <a:xfrm flipH="1">
              <a:off x="4097324" y="1662381"/>
              <a:ext cx="767517"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992714-D3F5-0F48-90A8-DB044CB65E17}"/>
                </a:ext>
              </a:extLst>
            </p:cNvPr>
            <p:cNvCxnSpPr>
              <a:cxnSpLocks/>
              <a:stCxn id="93" idx="2"/>
              <a:endCxn id="53" idx="0"/>
            </p:cNvCxnSpPr>
            <p:nvPr/>
          </p:nvCxnSpPr>
          <p:spPr>
            <a:xfrm>
              <a:off x="4864842" y="1662381"/>
              <a:ext cx="641941"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CBC29CD-3EC8-5141-BBC4-5F439D142637}"/>
                </a:ext>
              </a:extLst>
            </p:cNvPr>
            <p:cNvCxnSpPr>
              <a:cxnSpLocks/>
              <a:stCxn id="93" idx="2"/>
              <a:endCxn id="65" idx="0"/>
            </p:cNvCxnSpPr>
            <p:nvPr/>
          </p:nvCxnSpPr>
          <p:spPr>
            <a:xfrm>
              <a:off x="4864842" y="1662381"/>
              <a:ext cx="2049275"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62732E4-EB72-5F42-8796-20E81A7139A1}"/>
                </a:ext>
              </a:extLst>
            </p:cNvPr>
            <p:cNvCxnSpPr>
              <a:cxnSpLocks/>
              <a:stCxn id="93" idx="2"/>
              <a:endCxn id="77" idx="0"/>
            </p:cNvCxnSpPr>
            <p:nvPr/>
          </p:nvCxnSpPr>
          <p:spPr>
            <a:xfrm>
              <a:off x="4864842" y="1662381"/>
              <a:ext cx="3462433" cy="26062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64AE49CF-01D1-A540-B52F-8372AA81E0F4}"/>
                </a:ext>
              </a:extLst>
            </p:cNvPr>
            <p:cNvCxnSpPr>
              <a:stCxn id="56" idx="2"/>
              <a:endCxn id="55" idx="3"/>
            </p:cNvCxnSpPr>
            <p:nvPr/>
          </p:nvCxnSpPr>
          <p:spPr>
            <a:xfrm rot="16200000" flipH="1">
              <a:off x="5268147" y="2403240"/>
              <a:ext cx="1027618" cy="542819"/>
            </a:xfrm>
            <a:prstGeom prst="bentConnector4">
              <a:avLst>
                <a:gd name="adj1" fmla="val 12437"/>
                <a:gd name="adj2" fmla="val 119209"/>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546C5D32-87C3-A74E-90F6-54102B96AA74}"/>
                </a:ext>
              </a:extLst>
            </p:cNvPr>
            <p:cNvCxnSpPr>
              <a:stCxn id="56" idx="2"/>
              <a:endCxn id="57" idx="3"/>
            </p:cNvCxnSpPr>
            <p:nvPr/>
          </p:nvCxnSpPr>
          <p:spPr>
            <a:xfrm rot="16200000" flipH="1">
              <a:off x="4866790" y="2804597"/>
              <a:ext cx="1830333" cy="542819"/>
            </a:xfrm>
            <a:prstGeom prst="bentConnector4">
              <a:avLst>
                <a:gd name="adj1" fmla="val 6853"/>
                <a:gd name="adj2" fmla="val 119209"/>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0E4EB13-3EBB-B148-94D4-06D387059B69}"/>
                </a:ext>
              </a:extLst>
            </p:cNvPr>
            <p:cNvCxnSpPr>
              <a:stCxn id="80" idx="2"/>
            </p:cNvCxnSpPr>
            <p:nvPr/>
          </p:nvCxnSpPr>
          <p:spPr>
            <a:xfrm rot="5400000">
              <a:off x="7476333" y="2541361"/>
              <a:ext cx="1235226" cy="474186"/>
            </a:xfrm>
            <a:prstGeom prst="bentConnector3">
              <a:avLst>
                <a:gd name="adj1" fmla="val 103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78E1EAA-2268-904B-91F4-99984566F65F}"/>
                </a:ext>
              </a:extLst>
            </p:cNvPr>
            <p:cNvCxnSpPr/>
            <p:nvPr/>
          </p:nvCxnSpPr>
          <p:spPr>
            <a:xfrm>
              <a:off x="8796867" y="3249906"/>
              <a:ext cx="0" cy="1472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6946987-FA7B-FA48-8A91-F24B84B181CB}"/>
                </a:ext>
              </a:extLst>
            </p:cNvPr>
            <p:cNvSpPr txBox="1"/>
            <p:nvPr/>
          </p:nvSpPr>
          <p:spPr>
            <a:xfrm>
              <a:off x="2754850" y="1323826"/>
              <a:ext cx="4219984" cy="338555"/>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defTabSz="685800"/>
              <a:r>
                <a:rPr lang="en-GB" dirty="0">
                  <a:solidFill>
                    <a:prstClr val="white"/>
                  </a:solidFill>
                  <a:latin typeface="Calibri"/>
                </a:rPr>
                <a:t>Which domains are involved?</a:t>
              </a:r>
            </a:p>
          </p:txBody>
        </p:sp>
      </p:grpSp>
      <p:cxnSp>
        <p:nvCxnSpPr>
          <p:cNvPr id="98" name="Elbow Connector 35">
            <a:extLst>
              <a:ext uri="{FF2B5EF4-FFF2-40B4-BE49-F238E27FC236}">
                <a16:creationId xmlns:a16="http://schemas.microsoft.com/office/drawing/2014/main" id="{CEB6EB9D-3069-434D-89B6-53529FBBE06B}"/>
              </a:ext>
            </a:extLst>
          </p:cNvPr>
          <p:cNvCxnSpPr>
            <a:cxnSpLocks/>
          </p:cNvCxnSpPr>
          <p:nvPr/>
        </p:nvCxnSpPr>
        <p:spPr>
          <a:xfrm rot="5400000">
            <a:off x="2246302" y="1941210"/>
            <a:ext cx="253561" cy="54113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37">
            <a:extLst>
              <a:ext uri="{FF2B5EF4-FFF2-40B4-BE49-F238E27FC236}">
                <a16:creationId xmlns:a16="http://schemas.microsoft.com/office/drawing/2014/main" id="{CCCC3C67-8876-4E9F-8100-3EF980A62E2C}"/>
              </a:ext>
            </a:extLst>
          </p:cNvPr>
          <p:cNvCxnSpPr>
            <a:cxnSpLocks/>
            <a:endCxn id="21" idx="3"/>
          </p:cNvCxnSpPr>
          <p:nvPr/>
        </p:nvCxnSpPr>
        <p:spPr>
          <a:xfrm rot="16200000" flipH="1">
            <a:off x="2111682" y="2616966"/>
            <a:ext cx="1620916" cy="556977"/>
          </a:xfrm>
          <a:prstGeom prst="bentConnector4">
            <a:avLst>
              <a:gd name="adj1" fmla="val 8209"/>
              <a:gd name="adj2" fmla="val 119485"/>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48">
            <a:extLst>
              <a:ext uri="{FF2B5EF4-FFF2-40B4-BE49-F238E27FC236}">
                <a16:creationId xmlns:a16="http://schemas.microsoft.com/office/drawing/2014/main" id="{9B3B8BF1-A276-429E-96AA-13306695B2D9}"/>
              </a:ext>
            </a:extLst>
          </p:cNvPr>
          <p:cNvCxnSpPr/>
          <p:nvPr/>
        </p:nvCxnSpPr>
        <p:spPr>
          <a:xfrm rot="16200000" flipH="1">
            <a:off x="2579905" y="2160138"/>
            <a:ext cx="255039" cy="1139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7402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MDA Criteria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GRAPPA</a:t>
            </a:r>
          </a:p>
        </p:txBody>
      </p:sp>
      <p:sp>
        <p:nvSpPr>
          <p:cNvPr id="6" name="Rectangle 3">
            <a:extLst>
              <a:ext uri="{FF2B5EF4-FFF2-40B4-BE49-F238E27FC236}">
                <a16:creationId xmlns:a16="http://schemas.microsoft.com/office/drawing/2014/main" id="{FBADC77D-B14C-A241-9A43-6780AA5A2EB3}"/>
              </a:ext>
            </a:extLst>
          </p:cNvPr>
          <p:cNvSpPr txBox="1">
            <a:spLocks noChangeArrowheads="1"/>
          </p:cNvSpPr>
          <p:nvPr/>
        </p:nvSpPr>
        <p:spPr>
          <a:xfrm>
            <a:off x="457200" y="1375908"/>
            <a:ext cx="9771321" cy="4844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262626"/>
                </a:solidFill>
                <a:effectLst/>
                <a:uLnTx/>
                <a:uFillTx/>
                <a:latin typeface="Calibri"/>
                <a:ea typeface="+mn-ea"/>
                <a:cs typeface="Arial" pitchFamily="34" charset="0"/>
              </a:rPr>
              <a:t>A patient is classified as in MDA when they meet 5 of 7 of the following criteria: </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Tender joint count ≤1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Swollen joint count ≤1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PASI ≤1 or BSA ≤3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Patient pain VAS ≤15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Patient global activity VAS ≤20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HAQ ≤0.5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Tender entheseal points ≤1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p:txBody>
      </p:sp>
      <p:sp>
        <p:nvSpPr>
          <p:cNvPr id="9" name="Text Box 4">
            <a:extLst>
              <a:ext uri="{FF2B5EF4-FFF2-40B4-BE49-F238E27FC236}">
                <a16:creationId xmlns:a16="http://schemas.microsoft.com/office/drawing/2014/main" id="{2CF17061-356B-2747-926F-242D0B8F9269}"/>
              </a:ext>
            </a:extLst>
          </p:cNvPr>
          <p:cNvSpPr txBox="1">
            <a:spLocks noChangeArrowheads="1"/>
          </p:cNvSpPr>
          <p:nvPr/>
        </p:nvSpPr>
        <p:spPr bwMode="auto">
          <a:xfrm>
            <a:off x="53612" y="6529546"/>
            <a:ext cx="31331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rgbClr val="262626"/>
                </a:solidFill>
                <a:latin typeface="Calibri" pitchFamily="34" charset="0"/>
              </a:defRPr>
            </a:lvl1pPr>
            <a:lvl2pPr marL="742950" indent="-285750" eaLnBrk="0" hangingPunct="0">
              <a:spcBef>
                <a:spcPct val="20000"/>
              </a:spcBef>
              <a:buFont typeface="Arial" charset="0"/>
              <a:buChar char="–"/>
              <a:defRPr sz="2800">
                <a:solidFill>
                  <a:srgbClr val="262626"/>
                </a:solidFill>
                <a:latin typeface="Calibri" pitchFamily="34" charset="0"/>
              </a:defRPr>
            </a:lvl2pPr>
            <a:lvl3pPr marL="1143000" indent="-228600" eaLnBrk="0" hangingPunct="0">
              <a:spcBef>
                <a:spcPct val="20000"/>
              </a:spcBef>
              <a:buFont typeface="Arial" charset="0"/>
              <a:buChar char="•"/>
              <a:defRPr sz="2400">
                <a:solidFill>
                  <a:srgbClr val="262626"/>
                </a:solidFill>
                <a:latin typeface="Calibri" pitchFamily="34" charset="0"/>
              </a:defRPr>
            </a:lvl3pPr>
            <a:lvl4pPr marL="1600200" indent="-228600" eaLnBrk="0" hangingPunct="0">
              <a:spcBef>
                <a:spcPct val="20000"/>
              </a:spcBef>
              <a:buFont typeface="Arial" charset="0"/>
              <a:buChar char="–"/>
              <a:defRPr sz="2000">
                <a:solidFill>
                  <a:srgbClr val="262626"/>
                </a:solidFill>
                <a:latin typeface="Calibri" pitchFamily="34" charset="0"/>
              </a:defRPr>
            </a:lvl4pPr>
            <a:lvl5pPr marL="2057400" indent="-228600" eaLnBrk="0" hangingPunct="0">
              <a:spcBef>
                <a:spcPct val="20000"/>
              </a:spcBef>
              <a:buFont typeface="Arial" charset="0"/>
              <a:buChar char="»"/>
              <a:defRPr sz="20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Coates L, et al. </a:t>
            </a:r>
            <a:r>
              <a:rPr kumimoji="0" lang="en-US" altLang="en-US" sz="1200" b="0" i="1" u="none" strike="noStrike" kern="1200" cap="none" spc="0" normalizeH="0" baseline="0" noProof="0" dirty="0">
                <a:ln>
                  <a:noFill/>
                </a:ln>
                <a:solidFill>
                  <a:prstClr val="black"/>
                </a:solidFill>
                <a:effectLst/>
                <a:uLnTx/>
                <a:uFillTx/>
                <a:latin typeface="Calibri" panose="020F0502020204030204"/>
                <a:ea typeface="+mn-ea"/>
                <a:cs typeface="+mn-cs"/>
              </a:rPr>
              <a:t>Ann Rheum Dis</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2010;69:48-53. </a:t>
            </a:r>
          </a:p>
        </p:txBody>
      </p:sp>
    </p:spTree>
    <p:extLst>
      <p:ext uri="{BB962C8B-B14F-4D97-AF65-F5344CB8AC3E}">
        <p14:creationId xmlns:p14="http://schemas.microsoft.com/office/powerpoint/2010/main" val="1926278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PsA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Treatment Strategies</a:t>
            </a:r>
          </a:p>
        </p:txBody>
      </p:sp>
      <p:sp>
        <p:nvSpPr>
          <p:cNvPr id="7" name="Content Placeholder 2">
            <a:extLst>
              <a:ext uri="{FF2B5EF4-FFF2-40B4-BE49-F238E27FC236}">
                <a16:creationId xmlns:a16="http://schemas.microsoft.com/office/drawing/2014/main" id="{E6E9DDF2-55C4-B548-BAF0-DBE5BD6D7A73}"/>
              </a:ext>
            </a:extLst>
          </p:cNvPr>
          <p:cNvSpPr txBox="1">
            <a:spLocks/>
          </p:cNvSpPr>
          <p:nvPr/>
        </p:nvSpPr>
        <p:spPr>
          <a:xfrm>
            <a:off x="457200" y="1366286"/>
            <a:ext cx="8229600" cy="5310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Treat-to-target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What target?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MDA/VLDA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DAPSA remission/LDA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PASDAS remission/LDA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CPDAI remission/LDA</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a:ln>
                  <a:noFill/>
                </a:ln>
                <a:solidFill>
                  <a:sysClr val="windowText" lastClr="000000">
                    <a:lumMod val="85000"/>
                    <a:lumOff val="15000"/>
                  </a:sysClr>
                </a:solidFill>
                <a:effectLst/>
                <a:uLnTx/>
                <a:uFillTx/>
                <a:latin typeface="Calibri"/>
                <a:ea typeface="+mn-ea"/>
                <a:cs typeface="+mn-cs"/>
              </a:rPr>
              <a:t>Etc</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TICOPA</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taper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Controlled withdrawal</a:t>
            </a:r>
          </a:p>
        </p:txBody>
      </p:sp>
    </p:spTree>
    <p:extLst>
      <p:ext uri="{BB962C8B-B14F-4D97-AF65-F5344CB8AC3E}">
        <p14:creationId xmlns:p14="http://schemas.microsoft.com/office/powerpoint/2010/main" val="1390595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Case: 45-Year-Old Female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Encouraged to Strive for a Target of MDA</a:t>
            </a:r>
          </a:p>
        </p:txBody>
      </p:sp>
      <p:sp>
        <p:nvSpPr>
          <p:cNvPr id="6" name="Content Placeholder 2">
            <a:extLst>
              <a:ext uri="{FF2B5EF4-FFF2-40B4-BE49-F238E27FC236}">
                <a16:creationId xmlns:a16="http://schemas.microsoft.com/office/drawing/2014/main" id="{F34D7651-06CF-4C41-8DBF-2E3699543E10}"/>
              </a:ext>
            </a:extLst>
          </p:cNvPr>
          <p:cNvSpPr txBox="1">
            <a:spLocks/>
          </p:cNvSpPr>
          <p:nvPr/>
        </p:nvSpPr>
        <p:spPr>
          <a:xfrm>
            <a:off x="457200" y="1376001"/>
            <a:ext cx="9771321" cy="50035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Biologic or tsDMARD are possible options (a TNFi or IL-17i could be chosen 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Six-month evaluation demonstrated improvements in clinical domains</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Left knee tender at joint line (1 T, 0 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Left distal patella tender (1/6 Leeds enthesitis index)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Psoriasis BSA 1% - elbow, knees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HAQ 0.6</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Patient global – 10, patient pain – 10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rPr>
              <a:t>Back pain considered to be due to degenerative spine disease and not PsA spondylitis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spTree>
    <p:extLst>
      <p:ext uri="{BB962C8B-B14F-4D97-AF65-F5344CB8AC3E}">
        <p14:creationId xmlns:p14="http://schemas.microsoft.com/office/powerpoint/2010/main" val="2110562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Calibri" panose="020F0502020204030204"/>
                <a:ea typeface="+mj-ea"/>
                <a:cs typeface="+mj-cs"/>
              </a:rPr>
              <a:t>MDA Criteria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j-ea"/>
                <a:cs typeface="+mj-cs"/>
              </a:rPr>
              <a:t>GRAPPA</a:t>
            </a:r>
          </a:p>
        </p:txBody>
      </p:sp>
      <p:sp>
        <p:nvSpPr>
          <p:cNvPr id="6" name="Rectangle 3">
            <a:extLst>
              <a:ext uri="{FF2B5EF4-FFF2-40B4-BE49-F238E27FC236}">
                <a16:creationId xmlns:a16="http://schemas.microsoft.com/office/drawing/2014/main" id="{FBADC77D-B14C-A241-9A43-6780AA5A2EB3}"/>
              </a:ext>
            </a:extLst>
          </p:cNvPr>
          <p:cNvSpPr txBox="1">
            <a:spLocks noChangeArrowheads="1"/>
          </p:cNvSpPr>
          <p:nvPr/>
        </p:nvSpPr>
        <p:spPr>
          <a:xfrm>
            <a:off x="457200" y="1375908"/>
            <a:ext cx="9771321" cy="4844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altLang="en-US" sz="2800" b="0" i="0" u="none" strike="noStrike" kern="1200" cap="none" spc="0" normalizeH="0" baseline="0" noProof="0" dirty="0">
                <a:ln>
                  <a:noFill/>
                </a:ln>
                <a:solidFill>
                  <a:srgbClr val="262626"/>
                </a:solidFill>
                <a:effectLst/>
                <a:uLnTx/>
                <a:uFillTx/>
                <a:latin typeface="Calibri"/>
                <a:ea typeface="+mn-ea"/>
                <a:cs typeface="Arial" pitchFamily="34" charset="0"/>
              </a:rPr>
              <a:t>A patient is classified as in MDA when they meet 5 of 7 of the following criteria: </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Tender joint count ≤1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Swollen joint count ≤1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PASI ≤1 or BSA ≤3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Patient pain VAS ≤15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Patient global activity VAS ≤20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HAQ ≤0.5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No</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rPr>
              <a:t>Tender entheseal points ≤1  </a:t>
            </a:r>
            <a:r>
              <a:rPr kumimoji="0" lang="en-GB" altLang="en-US" sz="2600" b="0" i="0" u="none" strike="noStrike" kern="1200" cap="none" spc="0" normalizeH="0" baseline="0" noProof="0" dirty="0">
                <a:ln>
                  <a:noFill/>
                </a:ln>
                <a:solidFill>
                  <a:srgbClr val="FF0000"/>
                </a:solidFill>
                <a:effectLst/>
                <a:uLnTx/>
                <a:uFillTx/>
                <a:latin typeface="Calibri"/>
                <a:ea typeface="+mn-ea"/>
                <a:cs typeface="Arial" pitchFamily="34" charset="0"/>
              </a:rPr>
              <a:t>Yes</a:t>
            </a:r>
            <a:endParaRPr kumimoji="0" lang="en-GB" altLang="en-US" sz="2600" b="0" i="0" u="none" strike="noStrike" kern="1200" cap="none" spc="0" normalizeH="0" baseline="0" noProof="0" dirty="0">
              <a:ln>
                <a:noFill/>
              </a:ln>
              <a:solidFill>
                <a:srgbClr val="262626"/>
              </a:solidFill>
              <a:effectLst/>
              <a:uLnTx/>
              <a:uFillTx/>
              <a:latin typeface="Calibri"/>
              <a:ea typeface="+mn-ea"/>
              <a:cs typeface="Arial" pitchFamily="34" charset="0"/>
            </a:endParaRPr>
          </a:p>
        </p:txBody>
      </p:sp>
      <p:sp>
        <p:nvSpPr>
          <p:cNvPr id="9" name="Text Box 4">
            <a:extLst>
              <a:ext uri="{FF2B5EF4-FFF2-40B4-BE49-F238E27FC236}">
                <a16:creationId xmlns:a16="http://schemas.microsoft.com/office/drawing/2014/main" id="{2CF17061-356B-2747-926F-242D0B8F9269}"/>
              </a:ext>
            </a:extLst>
          </p:cNvPr>
          <p:cNvSpPr txBox="1">
            <a:spLocks noChangeArrowheads="1"/>
          </p:cNvSpPr>
          <p:nvPr/>
        </p:nvSpPr>
        <p:spPr bwMode="auto">
          <a:xfrm>
            <a:off x="53612" y="6529546"/>
            <a:ext cx="31007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rgbClr val="262626"/>
                </a:solidFill>
                <a:latin typeface="Calibri" pitchFamily="34" charset="0"/>
              </a:defRPr>
            </a:lvl1pPr>
            <a:lvl2pPr marL="742950" indent="-285750" eaLnBrk="0" hangingPunct="0">
              <a:spcBef>
                <a:spcPct val="20000"/>
              </a:spcBef>
              <a:buFont typeface="Arial" charset="0"/>
              <a:buChar char="–"/>
              <a:defRPr sz="2800">
                <a:solidFill>
                  <a:srgbClr val="262626"/>
                </a:solidFill>
                <a:latin typeface="Calibri" pitchFamily="34" charset="0"/>
              </a:defRPr>
            </a:lvl2pPr>
            <a:lvl3pPr marL="1143000" indent="-228600" eaLnBrk="0" hangingPunct="0">
              <a:spcBef>
                <a:spcPct val="20000"/>
              </a:spcBef>
              <a:buFont typeface="Arial" charset="0"/>
              <a:buChar char="•"/>
              <a:defRPr sz="2400">
                <a:solidFill>
                  <a:srgbClr val="262626"/>
                </a:solidFill>
                <a:latin typeface="Calibri" pitchFamily="34" charset="0"/>
              </a:defRPr>
            </a:lvl3pPr>
            <a:lvl4pPr marL="1600200" indent="-228600" eaLnBrk="0" hangingPunct="0">
              <a:spcBef>
                <a:spcPct val="20000"/>
              </a:spcBef>
              <a:buFont typeface="Arial" charset="0"/>
              <a:buChar char="–"/>
              <a:defRPr sz="2000">
                <a:solidFill>
                  <a:srgbClr val="262626"/>
                </a:solidFill>
                <a:latin typeface="Calibri" pitchFamily="34" charset="0"/>
              </a:defRPr>
            </a:lvl4pPr>
            <a:lvl5pPr marL="2057400" indent="-228600" eaLnBrk="0" hangingPunct="0">
              <a:spcBef>
                <a:spcPct val="20000"/>
              </a:spcBef>
              <a:buFont typeface="Arial" charset="0"/>
              <a:buChar char="»"/>
              <a:defRPr sz="2000">
                <a:solidFill>
                  <a:srgbClr val="262626"/>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Coates L, et al. </a:t>
            </a:r>
            <a:r>
              <a:rPr kumimoji="0" lang="en-US" altLang="en-US" sz="1200" b="0" i="1" u="none" strike="noStrike" kern="1200" cap="none" spc="0" normalizeH="0" baseline="0" noProof="0" dirty="0">
                <a:ln>
                  <a:noFill/>
                </a:ln>
                <a:solidFill>
                  <a:prstClr val="black"/>
                </a:solidFill>
                <a:effectLst/>
                <a:uLnTx/>
                <a:uFillTx/>
                <a:latin typeface="Calibri Light" panose="020F0302020204030204"/>
                <a:ea typeface="+mn-ea"/>
                <a:cs typeface="+mn-cs"/>
              </a:rPr>
              <a:t>Ann Rheum Dis</a:t>
            </a:r>
            <a:r>
              <a:rPr kumimoji="0" lang="en-US" alt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 2010;69:48-53. </a:t>
            </a:r>
          </a:p>
        </p:txBody>
      </p:sp>
    </p:spTree>
    <p:extLst>
      <p:ext uri="{BB962C8B-B14F-4D97-AF65-F5344CB8AC3E}">
        <p14:creationId xmlns:p14="http://schemas.microsoft.com/office/powerpoint/2010/main" val="15317719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42-Year-Old White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1 yr hx PsA + 10 yr hx PsO</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4" name="Content Placeholder 2">
            <a:extLst>
              <a:ext uri="{FF2B5EF4-FFF2-40B4-BE49-F238E27FC236}">
                <a16:creationId xmlns:a16="http://schemas.microsoft.com/office/drawing/2014/main" id="{D18B1222-3957-E746-A112-D2B025CA0F91}"/>
              </a:ext>
            </a:extLst>
          </p:cNvPr>
          <p:cNvSpPr txBox="1">
            <a:spLocks/>
          </p:cNvSpPr>
          <p:nvPr/>
        </p:nvSpPr>
        <p:spPr>
          <a:xfrm>
            <a:off x="457198" y="1365083"/>
            <a:ext cx="10685721" cy="516796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Initial presentation of PsA: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Joint count: 28 T/3S (out of 68/66)</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Enthesial assessment: 5/6 (Leeds index)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 2 toes swollen and tender mid-shaft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Lumbar and cervical pain present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 4% BSA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Nails: Nail pitting present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Pain 60/100, Pt Global 60/100, fatigue 50/100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Initial treatment: MTX  titrated to 20 mg/wk</a:t>
            </a:r>
          </a:p>
        </p:txBody>
      </p:sp>
    </p:spTree>
    <p:extLst>
      <p:ext uri="{BB962C8B-B14F-4D97-AF65-F5344CB8AC3E}">
        <p14:creationId xmlns:p14="http://schemas.microsoft.com/office/powerpoint/2010/main" val="3762757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42-Year-Old White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After 6 mos of Adalimumab + MTX Therapy</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 name="Content Placeholder 2">
            <a:extLst>
              <a:ext uri="{FF2B5EF4-FFF2-40B4-BE49-F238E27FC236}">
                <a16:creationId xmlns:a16="http://schemas.microsoft.com/office/drawing/2014/main" id="{82CFFBEC-611B-614A-A90B-2BA0A6C8EDAB}"/>
              </a:ext>
            </a:extLst>
          </p:cNvPr>
          <p:cNvSpPr txBox="1">
            <a:spLocks/>
          </p:cNvSpPr>
          <p:nvPr/>
        </p:nvSpPr>
        <p:spPr>
          <a:xfrm>
            <a:off x="457200" y="1366148"/>
            <a:ext cx="10685720" cy="380127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9438" lvl="1"/>
            <a:r>
              <a:rPr lang="en-US" sz="2400" dirty="0">
                <a:solidFill>
                  <a:sysClr val="windowText" lastClr="000000"/>
                </a:solidFill>
              </a:rPr>
              <a:t>Joint count: 16 T/0 S (out of 68/66)</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lang="en-US" sz="2400" dirty="0">
                <a:solidFill>
                  <a:sysClr val="windowText" lastClr="000000"/>
                </a:solidFill>
              </a:rPr>
              <a:t>Enthesial assessment: 4/6 (Leeds index)</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a:t>
            </a:r>
            <a:r>
              <a:rPr lang="en-US" sz="2400" dirty="0">
                <a:solidFill>
                  <a:sysClr val="windowText" lastClr="000000"/>
                </a:solidFill>
              </a:rPr>
              <a:t>: resolved</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marR="0" lvl="1" algn="l" defTabSz="914400" rtl="0" eaLnBrk="1" fontAlgn="auto" latinLnBrk="0" hangingPunct="1">
              <a:lnSpc>
                <a:spcPct val="100000"/>
              </a:lnSpc>
              <a:spcBef>
                <a:spcPct val="20000"/>
              </a:spcBef>
              <a:spcAft>
                <a:spcPts val="0"/>
              </a:spcAft>
              <a:buClrTx/>
              <a:buSzTx/>
              <a:buFont typeface="Arial" pitchFamily="34" charset="0"/>
              <a:buChar char="–"/>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Lumbar and cervical pain present</a:t>
            </a: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a:t>
            </a:r>
            <a:r>
              <a:rPr lang="en-US" sz="2400" dirty="0">
                <a:solidFill>
                  <a:sysClr val="windowText" lastClr="000000"/>
                </a:solidFill>
              </a:rPr>
              <a:t>: 1% BSA</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Nails</a:t>
            </a:r>
            <a:r>
              <a:rPr lang="en-US" sz="2400" dirty="0">
                <a:solidFill>
                  <a:sysClr val="windowText" lastClr="000000"/>
                </a:solidFill>
              </a:rPr>
              <a:t>: Nail pitting resolved</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a:t>
            </a:r>
            <a:r>
              <a:rPr lang="en-US" sz="2400" dirty="0">
                <a:solidFill>
                  <a:sysClr val="windowText" lastClr="000000"/>
                </a:solidFill>
              </a:rPr>
              <a:t>Pain 30/100, Pt Global 30/100, fatigue 20/100</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40EB6511-761F-154A-81C0-846917741760}"/>
              </a:ext>
            </a:extLst>
          </p:cNvPr>
          <p:cNvSpPr txBox="1">
            <a:spLocks/>
          </p:cNvSpPr>
          <p:nvPr/>
        </p:nvSpPr>
        <p:spPr>
          <a:xfrm>
            <a:off x="458526" y="4582633"/>
            <a:ext cx="10684394" cy="1456663"/>
          </a:xfrm>
          <a:prstGeom prst="roundRect">
            <a:avLst>
              <a:gd name="adj" fmla="val 3615"/>
            </a:avLst>
          </a:prstGeom>
          <a:solidFill>
            <a:schemeClr val="tx2"/>
          </a:solidFill>
        </p:spPr>
        <p:txBody>
          <a:bodyPr vert="horz" lIns="91440" tIns="45720" rIns="91440" bIns="45720" rtlCol="0" anchor="ctr">
            <a:normAutofit/>
          </a:bodyPr>
          <a:lstStyle>
            <a:defPPr>
              <a:defRPr lang="en-US"/>
            </a:defPPr>
            <a:lvl1pPr marL="365760" marR="0" lvl="0" indent="-228600" fontAlgn="auto">
              <a:lnSpc>
                <a:spcPct val="90000"/>
              </a:lnSpc>
              <a:spcBef>
                <a:spcPts val="1200"/>
              </a:spcBef>
              <a:spcAft>
                <a:spcPts val="0"/>
              </a:spcAft>
              <a:buClrTx/>
              <a:buSzTx/>
              <a:buFont typeface="Arial" pitchFamily="34" charset="0"/>
              <a:buChar char="•"/>
              <a:tabLst/>
              <a:defRPr kumimoji="0" sz="2600" b="0" i="0" u="none" strike="noStrike" cap="none" spc="0" normalizeH="0" baseline="0">
                <a:ln>
                  <a:noFill/>
                </a:ln>
                <a:solidFill>
                  <a:schemeClr val="bg1"/>
                </a:solidFill>
                <a:effectLst/>
                <a:uLnTx/>
                <a:uFillTx/>
                <a:latin typeface="Calibri"/>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Patient states she is better but does not feel that she has had an adequate response, and you note that she has not achieved target of MDA.</a:t>
            </a:r>
          </a:p>
          <a:p>
            <a:r>
              <a:rPr lang="en-US" dirty="0"/>
              <a:t>Switch from adalimumab to secukinumab and continue MTX.</a:t>
            </a:r>
          </a:p>
        </p:txBody>
      </p:sp>
    </p:spTree>
    <p:extLst>
      <p:ext uri="{BB962C8B-B14F-4D97-AF65-F5344CB8AC3E}">
        <p14:creationId xmlns:p14="http://schemas.microsoft.com/office/powerpoint/2010/main" val="21525090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42-Year-Old White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After 6 mos of Secukinumab + MTX Therapy</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5" name="Content Placeholder 2">
            <a:extLst>
              <a:ext uri="{FF2B5EF4-FFF2-40B4-BE49-F238E27FC236}">
                <a16:creationId xmlns:a16="http://schemas.microsoft.com/office/drawing/2014/main" id="{81A8E3D3-2640-6C44-B96F-62EF9C56213E}"/>
              </a:ext>
            </a:extLst>
          </p:cNvPr>
          <p:cNvSpPr txBox="1">
            <a:spLocks/>
          </p:cNvSpPr>
          <p:nvPr/>
        </p:nvSpPr>
        <p:spPr>
          <a:xfrm>
            <a:off x="457200" y="1366147"/>
            <a:ext cx="10685720" cy="343977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9438" lvl="1"/>
            <a:r>
              <a:rPr lang="en-US" sz="2400" dirty="0">
                <a:solidFill>
                  <a:sysClr val="windowText" lastClr="000000"/>
                </a:solidFill>
              </a:rPr>
              <a:t>Joint count: 16 T/0 S (out of 68/66)</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lang="en-US" sz="2400" dirty="0">
                <a:solidFill>
                  <a:sysClr val="windowText" lastClr="000000"/>
                </a:solidFill>
              </a:rPr>
              <a:t>Enthesial assessment: 3/6 (Leeds index)</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Dactylitis</a:t>
            </a:r>
            <a:r>
              <a:rPr lang="en-US" sz="2400" dirty="0">
                <a:solidFill>
                  <a:sysClr val="windowText" lastClr="000000"/>
                </a:solidFill>
              </a:rPr>
              <a:t>: resolved</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marR="0" lvl="1" algn="l" defTabSz="914400" rtl="0" eaLnBrk="1" fontAlgn="auto" latinLnBrk="0" hangingPunct="1">
              <a:lnSpc>
                <a:spcPct val="100000"/>
              </a:lnSpc>
              <a:spcBef>
                <a:spcPct val="20000"/>
              </a:spcBef>
              <a:spcAft>
                <a:spcPts val="0"/>
              </a:spcAft>
              <a:buClrTx/>
              <a:buSzTx/>
              <a:buFont typeface="Arial" pitchFamily="34" charset="0"/>
              <a:buChar char="–"/>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Lumbar and cervical pain present</a:t>
            </a: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Skin</a:t>
            </a:r>
            <a:r>
              <a:rPr lang="en-US" sz="2400" dirty="0">
                <a:solidFill>
                  <a:sysClr val="windowText" lastClr="000000"/>
                </a:solidFill>
              </a:rPr>
              <a:t>: 1% BSA</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Nails</a:t>
            </a:r>
            <a:r>
              <a:rPr lang="en-US" sz="2400" dirty="0">
                <a:solidFill>
                  <a:sysClr val="windowText" lastClr="000000"/>
                </a:solidFill>
              </a:rPr>
              <a:t>: Nail pitting resolved</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579438" lvl="1"/>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PROs: </a:t>
            </a:r>
            <a:r>
              <a:rPr lang="en-US" sz="2400" dirty="0">
                <a:solidFill>
                  <a:sysClr val="windowText" lastClr="000000"/>
                </a:solidFill>
              </a:rPr>
              <a:t>Pain 25/100, Pt Global 25/100, fatigue 20/100</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0177F9DE-1F05-4341-BF54-49D9EC3A938F}"/>
              </a:ext>
            </a:extLst>
          </p:cNvPr>
          <p:cNvSpPr txBox="1">
            <a:spLocks/>
          </p:cNvSpPr>
          <p:nvPr/>
        </p:nvSpPr>
        <p:spPr>
          <a:xfrm>
            <a:off x="458526" y="4626274"/>
            <a:ext cx="10684394" cy="1402386"/>
          </a:xfrm>
          <a:prstGeom prst="roundRect">
            <a:avLst>
              <a:gd name="adj" fmla="val 4401"/>
            </a:avLst>
          </a:prstGeom>
          <a:solidFill>
            <a:schemeClr val="tx2"/>
          </a:solidFill>
        </p:spPr>
        <p:txBody>
          <a:bodyPr vert="horz" lIns="91440" tIns="45720" rIns="91440" bIns="45720" rtlCol="0" anchor="ctr">
            <a:normAutofit/>
          </a:bodyPr>
          <a:lstStyle>
            <a:defPPr>
              <a:defRPr lang="en-US"/>
            </a:defPPr>
            <a:lvl1pPr marL="365760" marR="0" lvl="0" indent="-228600" fontAlgn="auto">
              <a:lnSpc>
                <a:spcPct val="90000"/>
              </a:lnSpc>
              <a:spcBef>
                <a:spcPts val="1200"/>
              </a:spcBef>
              <a:spcAft>
                <a:spcPts val="0"/>
              </a:spcAft>
              <a:buClrTx/>
              <a:buSzTx/>
              <a:buFont typeface="Arial" pitchFamily="34" charset="0"/>
              <a:buChar char="•"/>
              <a:tabLst/>
              <a:defRPr kumimoji="0" sz="2600" b="0" i="0" u="none" strike="noStrike" cap="none" spc="0" normalizeH="0" baseline="0">
                <a:ln>
                  <a:noFill/>
                </a:ln>
                <a:solidFill>
                  <a:schemeClr val="bg1"/>
                </a:solidFill>
                <a:effectLst/>
                <a:uLnTx/>
                <a:uFillTx/>
                <a:latin typeface="Calibri"/>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Patient feels she is somewhat better, however, you note that she has not achieved target of MDA.</a:t>
            </a:r>
          </a:p>
          <a:p>
            <a:r>
              <a:rPr lang="en-US" dirty="0"/>
              <a:t>What next?</a:t>
            </a:r>
          </a:p>
        </p:txBody>
      </p:sp>
    </p:spTree>
    <p:extLst>
      <p:ext uri="{BB962C8B-B14F-4D97-AF65-F5344CB8AC3E}">
        <p14:creationId xmlns:p14="http://schemas.microsoft.com/office/powerpoint/2010/main" val="19612213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Case: 42-Year-Old White Female</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Next Treatment Options?</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 name="Content Placeholder 2">
            <a:extLst>
              <a:ext uri="{FF2B5EF4-FFF2-40B4-BE49-F238E27FC236}">
                <a16:creationId xmlns:a16="http://schemas.microsoft.com/office/drawing/2014/main" id="{60780B43-FC56-C845-955D-42E1C0D70936}"/>
              </a:ext>
            </a:extLst>
          </p:cNvPr>
          <p:cNvSpPr txBox="1">
            <a:spLocks/>
          </p:cNvSpPr>
          <p:nvPr/>
        </p:nvSpPr>
        <p:spPr>
          <a:xfrm>
            <a:off x="457200" y="1356851"/>
            <a:ext cx="10685720" cy="470897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Switch to a JAK inhibitor</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Switch to ustekinumab</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Do tender point assessment for fibromyalgia</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Apply Widespread Pain Index and Symptom Severity Scale to assess for central sensitization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Suggest treatment with duloxetine</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Suggest treatment with pregabalin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Suggest multidisciplinary treatment for central sensitization</a:t>
            </a:r>
          </a:p>
        </p:txBody>
      </p:sp>
    </p:spTree>
    <p:extLst>
      <p:ext uri="{BB962C8B-B14F-4D97-AF65-F5344CB8AC3E}">
        <p14:creationId xmlns:p14="http://schemas.microsoft.com/office/powerpoint/2010/main" val="27177396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US" sz="3900" dirty="0">
                <a:solidFill>
                  <a:prstClr val="black"/>
                </a:solidFill>
                <a:latin typeface="+mn-lt"/>
              </a:rPr>
              <a:t>Rheumatic Diseases</a:t>
            </a:r>
            <a:endParaRPr kumimoji="0" lang="en-US" sz="3900" i="0" u="none" strike="noStrike" kern="1200" cap="none" spc="0" normalizeH="0" baseline="0" noProof="0" dirty="0">
              <a:ln>
                <a:noFill/>
              </a:ln>
              <a:solidFill>
                <a:prstClr val="black"/>
              </a:solidFill>
              <a:effectLst/>
              <a:uLnTx/>
              <a:uFillTx/>
              <a:latin typeface="+mn-lt"/>
              <a:ea typeface="+mj-ea"/>
              <a:cs typeface="+mj-cs"/>
            </a:endParaRPr>
          </a:p>
          <a:p>
            <a:pPr lvl="0" algn="l">
              <a:defRPr/>
            </a:pPr>
            <a:r>
              <a:rPr lang="en-US" sz="3500" i="1" dirty="0">
                <a:solidFill>
                  <a:prstClr val="black"/>
                </a:solidFill>
                <a:latin typeface="+mn-lt"/>
              </a:rPr>
              <a:t>Comorbid</a:t>
            </a:r>
            <a:r>
              <a:rPr lang="en-US" sz="3500" i="1" dirty="0">
                <a:solidFill>
                  <a:prstClr val="black"/>
                </a:solidFill>
              </a:rPr>
              <a:t> </a:t>
            </a:r>
            <a:r>
              <a:rPr lang="en-US" sz="3500" i="1" dirty="0">
                <a:solidFill>
                  <a:prstClr val="black"/>
                </a:solidFill>
                <a:latin typeface="+mn-lt"/>
              </a:rPr>
              <a:t>“Central Sensitization”</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graphicFrame>
        <p:nvGraphicFramePr>
          <p:cNvPr id="208" name="Table 207">
            <a:extLst>
              <a:ext uri="{FF2B5EF4-FFF2-40B4-BE49-F238E27FC236}">
                <a16:creationId xmlns:a16="http://schemas.microsoft.com/office/drawing/2014/main" id="{7A6881B9-D933-0245-8FAD-6BF5B4EFB685}"/>
              </a:ext>
            </a:extLst>
          </p:cNvPr>
          <p:cNvGraphicFramePr>
            <a:graphicFrameLocks noGrp="1"/>
          </p:cNvGraphicFramePr>
          <p:nvPr/>
        </p:nvGraphicFramePr>
        <p:xfrm>
          <a:off x="3501390" y="1482118"/>
          <a:ext cx="5189220" cy="4210756"/>
        </p:xfrm>
        <a:graphic>
          <a:graphicData uri="http://schemas.openxmlformats.org/drawingml/2006/table">
            <a:tbl>
              <a:tblPr firstRow="1" bandRow="1"/>
              <a:tblGrid>
                <a:gridCol w="14859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US" sz="1600" dirty="0">
                          <a:solidFill>
                            <a:schemeClr val="bg1"/>
                          </a:solidFill>
                          <a:latin typeface="+mn-lt"/>
                          <a:cs typeface="Arial"/>
                        </a:rPr>
                        <a:t>Comorbid Condition</a:t>
                      </a:r>
                    </a:p>
                  </a:txBody>
                  <a:tcPr marL="68580" marR="68580" marT="34286" marB="3428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US" sz="1600" dirty="0">
                          <a:solidFill>
                            <a:schemeClr val="bg1"/>
                          </a:solidFill>
                          <a:latin typeface="+mn-lt"/>
                          <a:cs typeface="Arial"/>
                        </a:rPr>
                        <a:t>Author</a:t>
                      </a:r>
                    </a:p>
                  </a:txBody>
                  <a:tcPr marL="68580" marR="68580" marT="34286" marB="3428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US" sz="1600" dirty="0">
                          <a:solidFill>
                            <a:schemeClr val="bg1"/>
                          </a:solidFill>
                          <a:latin typeface="+mn-lt"/>
                          <a:cs typeface="Arial"/>
                        </a:rPr>
                        <a:t>Prevalence of FM (%)</a:t>
                      </a:r>
                    </a:p>
                  </a:txBody>
                  <a:tcPr marL="68580" marR="68580" marT="34286" marB="3428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US" sz="1600" dirty="0">
                          <a:latin typeface="+mn-lt"/>
                          <a:cs typeface="Arial" panose="020B0604020202020204" pitchFamily="34" charset="0"/>
                        </a:rPr>
                        <a:t>SLE</a:t>
                      </a:r>
                    </a:p>
                  </a:txBody>
                  <a:tcPr marL="68580" marR="68580" marT="34286" marB="342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baseline="0" dirty="0">
                          <a:latin typeface="+mn-lt"/>
                          <a:cs typeface="Arial" panose="020B0604020202020204" pitchFamily="34" charset="0"/>
                        </a:rPr>
                        <a:t>Valencia-Flores</a:t>
                      </a:r>
                      <a:endParaRPr lang="en-US" sz="1600" baseline="30000" dirty="0">
                        <a:latin typeface="+mn-lt"/>
                        <a:cs typeface="Arial" panose="020B0604020202020204" pitchFamily="34" charset="0"/>
                      </a:endParaRPr>
                    </a:p>
                    <a:p>
                      <a:pPr algn="ctr">
                        <a:lnSpc>
                          <a:spcPct val="90000"/>
                        </a:lnSpc>
                      </a:pPr>
                      <a:r>
                        <a:rPr lang="en-US" sz="1600" baseline="0" dirty="0" err="1">
                          <a:latin typeface="+mn-lt"/>
                          <a:cs typeface="Arial" panose="020B0604020202020204" pitchFamily="34" charset="0"/>
                        </a:rPr>
                        <a:t>Grafe</a:t>
                      </a:r>
                      <a:endParaRPr lang="en-US" sz="1600" baseline="30000" dirty="0">
                        <a:latin typeface="+mn-lt"/>
                        <a:cs typeface="Arial" panose="020B0604020202020204" pitchFamily="34" charset="0"/>
                      </a:endParaRPr>
                    </a:p>
                    <a:p>
                      <a:pPr algn="ctr">
                        <a:lnSpc>
                          <a:spcPct val="90000"/>
                        </a:lnSpc>
                      </a:pPr>
                      <a:r>
                        <a:rPr lang="en-US" sz="1600" baseline="0" dirty="0">
                          <a:latin typeface="+mn-lt"/>
                          <a:cs typeface="Arial" panose="020B0604020202020204" pitchFamily="34" charset="0"/>
                        </a:rPr>
                        <a:t>Neumann, </a:t>
                      </a:r>
                      <a:r>
                        <a:rPr lang="en-US" sz="1600" baseline="0" dirty="0" err="1">
                          <a:latin typeface="+mn-lt"/>
                          <a:cs typeface="Arial" panose="020B0604020202020204" pitchFamily="34" charset="0"/>
                        </a:rPr>
                        <a:t>Buskila</a:t>
                      </a:r>
                      <a:endParaRPr lang="en-US" sz="1600" baseline="30000" dirty="0">
                        <a:latin typeface="+mn-lt"/>
                        <a:cs typeface="Arial" panose="020B0604020202020204" pitchFamily="34" charset="0"/>
                      </a:endParaRPr>
                    </a:p>
                  </a:txBody>
                  <a:tcPr marL="68580" marR="68580" marT="34286" marB="342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10</a:t>
                      </a:r>
                    </a:p>
                    <a:p>
                      <a:pPr algn="ctr">
                        <a:lnSpc>
                          <a:spcPct val="90000"/>
                        </a:lnSpc>
                      </a:pPr>
                      <a:r>
                        <a:rPr lang="en-US" sz="1600" dirty="0">
                          <a:latin typeface="+mn-lt"/>
                          <a:cs typeface="Arial" panose="020B0604020202020204" pitchFamily="34" charset="0"/>
                        </a:rPr>
                        <a:t>30</a:t>
                      </a:r>
                    </a:p>
                    <a:p>
                      <a:pPr algn="ctr">
                        <a:lnSpc>
                          <a:spcPct val="90000"/>
                        </a:lnSpc>
                      </a:pPr>
                      <a:r>
                        <a:rPr lang="en-US" sz="1600" dirty="0">
                          <a:latin typeface="+mn-lt"/>
                          <a:cs typeface="Arial" panose="020B0604020202020204" pitchFamily="34" charset="0"/>
                        </a:rPr>
                        <a:t>65</a:t>
                      </a:r>
                    </a:p>
                  </a:txBody>
                  <a:tcPr marL="68580" marR="68580" marT="34286" marB="342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2742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US" sz="1600" dirty="0">
                          <a:latin typeface="+mn-lt"/>
                          <a:cs typeface="Arial" panose="020B0604020202020204" pitchFamily="34" charset="0"/>
                        </a:rPr>
                        <a:t>RA</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Wolfe, Michaud</a:t>
                      </a:r>
                      <a:endParaRPr lang="en-US" sz="1600" baseline="30000" dirty="0">
                        <a:latin typeface="+mn-lt"/>
                        <a:cs typeface="Arial" panose="020B0604020202020204" pitchFamily="34" charset="0"/>
                      </a:endParaRP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17</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2"/>
                  </a:ext>
                </a:extLst>
              </a:tr>
              <a:tr h="2742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US" sz="1600" dirty="0" err="1">
                          <a:latin typeface="+mn-lt"/>
                          <a:cs typeface="Arial" panose="020B0604020202020204" pitchFamily="34" charset="0"/>
                        </a:rPr>
                        <a:t>Sjogren’s</a:t>
                      </a:r>
                      <a:endParaRPr lang="en-US" sz="1600" dirty="0">
                        <a:latin typeface="+mn-lt"/>
                        <a:cs typeface="Arial" panose="020B0604020202020204" pitchFamily="34" charset="0"/>
                      </a:endParaRP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kern="1200" baseline="0" dirty="0">
                          <a:solidFill>
                            <a:schemeClr val="dk1"/>
                          </a:solidFill>
                          <a:latin typeface="+mn-lt"/>
                          <a:ea typeface="+mn-ea"/>
                          <a:cs typeface="Arial" panose="020B0604020202020204" pitchFamily="34" charset="0"/>
                        </a:rPr>
                        <a:t>Bonafede</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50</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3"/>
                  </a:ext>
                </a:extLst>
              </a:tr>
              <a:tr h="2742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US" sz="1600" dirty="0">
                          <a:latin typeface="+mn-lt"/>
                          <a:cs typeface="Arial" panose="020B0604020202020204" pitchFamily="34" charset="0"/>
                        </a:rPr>
                        <a:t>OA</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kern="1200" dirty="0">
                          <a:solidFill>
                            <a:schemeClr val="dk1"/>
                          </a:solidFill>
                          <a:latin typeface="+mn-lt"/>
                          <a:ea typeface="+mn-ea"/>
                          <a:cs typeface="Arial" panose="020B0604020202020204" pitchFamily="34" charset="0"/>
                        </a:rPr>
                        <a:t>Wolfe, </a:t>
                      </a:r>
                      <a:r>
                        <a:rPr lang="en-US" sz="1600" kern="1200" dirty="0" err="1">
                          <a:solidFill>
                            <a:schemeClr val="dk1"/>
                          </a:solidFill>
                          <a:latin typeface="+mn-lt"/>
                          <a:ea typeface="+mn-ea"/>
                          <a:cs typeface="Arial" panose="020B0604020202020204" pitchFamily="34" charset="0"/>
                        </a:rPr>
                        <a:t>Cathey</a:t>
                      </a:r>
                      <a:endParaRPr lang="en-US" sz="1600" kern="1200" dirty="0">
                        <a:solidFill>
                          <a:schemeClr val="dk1"/>
                        </a:solidFill>
                        <a:latin typeface="+mn-lt"/>
                        <a:ea typeface="+mn-ea"/>
                        <a:cs typeface="Arial" panose="020B0604020202020204" pitchFamily="34" charset="0"/>
                      </a:endParaRP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kern="1200" dirty="0">
                          <a:solidFill>
                            <a:schemeClr val="dk1"/>
                          </a:solidFill>
                          <a:latin typeface="+mn-lt"/>
                          <a:ea typeface="+mn-ea"/>
                          <a:cs typeface="Arial" panose="020B0604020202020204" pitchFamily="34" charset="0"/>
                        </a:rPr>
                        <a:t>6.7</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4"/>
                  </a:ext>
                </a:extLst>
              </a:tr>
              <a:tr h="708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US" sz="1600" dirty="0">
                          <a:latin typeface="+mn-lt"/>
                          <a:cs typeface="Arial" panose="020B0604020202020204" pitchFamily="34" charset="0"/>
                        </a:rPr>
                        <a:t>SpA</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Wallis D</a:t>
                      </a:r>
                    </a:p>
                    <a:p>
                      <a:pPr algn="ctr">
                        <a:lnSpc>
                          <a:spcPct val="90000"/>
                        </a:lnSpc>
                      </a:pPr>
                      <a:endParaRPr lang="en-US" sz="1600" dirty="0">
                        <a:latin typeface="+mn-lt"/>
                        <a:cs typeface="Arial" panose="020B0604020202020204" pitchFamily="34" charset="0"/>
                      </a:endParaRPr>
                    </a:p>
                    <a:p>
                      <a:pPr algn="ctr">
                        <a:lnSpc>
                          <a:spcPct val="90000"/>
                        </a:lnSpc>
                      </a:pPr>
                      <a:r>
                        <a:rPr lang="en-US" sz="1600" dirty="0" err="1">
                          <a:latin typeface="+mn-lt"/>
                          <a:cs typeface="Arial" panose="020B0604020202020204" pitchFamily="34" charset="0"/>
                        </a:rPr>
                        <a:t>Aloush</a:t>
                      </a:r>
                      <a:r>
                        <a:rPr lang="en-US" sz="1600" dirty="0">
                          <a:latin typeface="+mn-lt"/>
                          <a:cs typeface="Arial" panose="020B0604020202020204" pitchFamily="34" charset="0"/>
                        </a:rPr>
                        <a:t> V</a:t>
                      </a:r>
                    </a:p>
                    <a:p>
                      <a:pPr algn="ctr">
                        <a:lnSpc>
                          <a:spcPct val="90000"/>
                        </a:lnSpc>
                      </a:pPr>
                      <a:r>
                        <a:rPr lang="en-US" sz="1600" dirty="0">
                          <a:latin typeface="+mn-lt"/>
                          <a:cs typeface="Arial" panose="020B0604020202020204" pitchFamily="34" charset="0"/>
                        </a:rPr>
                        <a:t>Azevedo V</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baseline="0" dirty="0">
                          <a:latin typeface="+mn-lt"/>
                          <a:cs typeface="Arial" panose="020B0604020202020204" pitchFamily="34" charset="0"/>
                        </a:rPr>
                        <a:t>6 (AS)</a:t>
                      </a:r>
                    </a:p>
                    <a:p>
                      <a:pPr algn="ctr">
                        <a:lnSpc>
                          <a:spcPct val="90000"/>
                        </a:lnSpc>
                      </a:pPr>
                      <a:r>
                        <a:rPr lang="en-US" sz="1600" baseline="0" dirty="0">
                          <a:latin typeface="+mn-lt"/>
                          <a:cs typeface="Arial" panose="020B0604020202020204" pitchFamily="34" charset="0"/>
                        </a:rPr>
                        <a:t>14 (nr-axSpA)</a:t>
                      </a:r>
                    </a:p>
                    <a:p>
                      <a:pPr algn="ctr">
                        <a:lnSpc>
                          <a:spcPct val="90000"/>
                        </a:lnSpc>
                      </a:pPr>
                      <a:r>
                        <a:rPr lang="en-US" sz="1600" baseline="0" dirty="0">
                          <a:latin typeface="+mn-lt"/>
                          <a:cs typeface="Arial" panose="020B0604020202020204" pitchFamily="34" charset="0"/>
                        </a:rPr>
                        <a:t>50 (Fem AS)</a:t>
                      </a:r>
                    </a:p>
                    <a:p>
                      <a:pPr algn="ctr">
                        <a:lnSpc>
                          <a:spcPct val="90000"/>
                        </a:lnSpc>
                      </a:pPr>
                      <a:r>
                        <a:rPr lang="en-US" sz="1600" baseline="0" dirty="0">
                          <a:latin typeface="+mn-lt"/>
                          <a:cs typeface="Arial" panose="020B0604020202020204" pitchFamily="34" charset="0"/>
                        </a:rPr>
                        <a:t>15 (AS)</a:t>
                      </a:r>
                      <a:endParaRPr lang="en-US" sz="1600" dirty="0">
                        <a:latin typeface="+mn-lt"/>
                        <a:cs typeface="Arial" panose="020B0604020202020204" pitchFamily="34" charset="0"/>
                      </a:endParaRP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5"/>
                  </a:ext>
                </a:extLst>
              </a:tr>
              <a:tr h="708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US" sz="1600" dirty="0">
                          <a:latin typeface="+mn-lt"/>
                          <a:cs typeface="Arial" panose="020B0604020202020204" pitchFamily="34" charset="0"/>
                        </a:rPr>
                        <a:t>PsA</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Husted, Gladman</a:t>
                      </a:r>
                    </a:p>
                    <a:p>
                      <a:pPr algn="ctr">
                        <a:lnSpc>
                          <a:spcPct val="90000"/>
                        </a:lnSpc>
                      </a:pPr>
                      <a:r>
                        <a:rPr lang="en-US" sz="1600" dirty="0">
                          <a:latin typeface="+mn-lt"/>
                          <a:cs typeface="Arial" panose="020B0604020202020204" pitchFamily="34" charset="0"/>
                        </a:rPr>
                        <a:t>Brikman</a:t>
                      </a:r>
                    </a:p>
                    <a:p>
                      <a:pPr algn="ctr">
                        <a:lnSpc>
                          <a:spcPct val="90000"/>
                        </a:lnSpc>
                      </a:pPr>
                      <a:r>
                        <a:rPr lang="en-US" sz="1600" dirty="0" err="1">
                          <a:latin typeface="+mn-lt"/>
                          <a:cs typeface="Arial" panose="020B0604020202020204" pitchFamily="34" charset="0"/>
                        </a:rPr>
                        <a:t>Salaffi</a:t>
                      </a:r>
                      <a:endParaRPr lang="en-US" sz="1600" dirty="0">
                        <a:latin typeface="+mn-lt"/>
                        <a:cs typeface="Arial" panose="020B0604020202020204" pitchFamily="34" charset="0"/>
                      </a:endParaRPr>
                    </a:p>
                    <a:p>
                      <a:pPr algn="ctr">
                        <a:lnSpc>
                          <a:spcPct val="90000"/>
                        </a:lnSpc>
                      </a:pPr>
                      <a:r>
                        <a:rPr lang="en-US" sz="1600" dirty="0" err="1">
                          <a:latin typeface="+mn-lt"/>
                          <a:cs typeface="Arial" panose="020B0604020202020204" pitchFamily="34" charset="0"/>
                        </a:rPr>
                        <a:t>Graceffa</a:t>
                      </a:r>
                      <a:endParaRPr lang="en-US" sz="1600" dirty="0">
                        <a:latin typeface="+mn-lt"/>
                        <a:cs typeface="Arial" panose="020B0604020202020204" pitchFamily="34" charset="0"/>
                      </a:endParaRP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US" sz="1600" dirty="0">
                          <a:latin typeface="+mn-lt"/>
                          <a:cs typeface="Arial" panose="020B0604020202020204" pitchFamily="34" charset="0"/>
                        </a:rPr>
                        <a:t>22</a:t>
                      </a:r>
                    </a:p>
                    <a:p>
                      <a:pPr algn="ctr">
                        <a:lnSpc>
                          <a:spcPct val="90000"/>
                        </a:lnSpc>
                      </a:pPr>
                      <a:r>
                        <a:rPr lang="en-US" sz="1600" dirty="0">
                          <a:latin typeface="+mn-lt"/>
                          <a:cs typeface="Arial" panose="020B0604020202020204" pitchFamily="34" charset="0"/>
                        </a:rPr>
                        <a:t>17.8</a:t>
                      </a:r>
                    </a:p>
                    <a:p>
                      <a:pPr algn="ctr">
                        <a:lnSpc>
                          <a:spcPct val="90000"/>
                        </a:lnSpc>
                      </a:pPr>
                      <a:r>
                        <a:rPr lang="en-US" sz="1600" dirty="0">
                          <a:latin typeface="+mn-lt"/>
                          <a:cs typeface="Arial" panose="020B0604020202020204" pitchFamily="34" charset="0"/>
                        </a:rPr>
                        <a:t>17.2 (</a:t>
                      </a:r>
                      <a:r>
                        <a:rPr lang="en-US" sz="1600" dirty="0" err="1">
                          <a:latin typeface="+mn-lt"/>
                          <a:cs typeface="Arial" panose="020B0604020202020204" pitchFamily="34" charset="0"/>
                        </a:rPr>
                        <a:t>axPsA</a:t>
                      </a:r>
                      <a:r>
                        <a:rPr lang="en-US" sz="1600" dirty="0">
                          <a:latin typeface="+mn-lt"/>
                          <a:cs typeface="Arial" panose="020B0604020202020204" pitchFamily="34" charset="0"/>
                        </a:rPr>
                        <a:t>)</a:t>
                      </a:r>
                    </a:p>
                    <a:p>
                      <a:pPr algn="ctr">
                        <a:lnSpc>
                          <a:spcPct val="90000"/>
                        </a:lnSpc>
                      </a:pPr>
                      <a:r>
                        <a:rPr lang="en-US" sz="1600" dirty="0">
                          <a:latin typeface="+mn-lt"/>
                          <a:cs typeface="Arial" panose="020B0604020202020204" pitchFamily="34" charset="0"/>
                        </a:rPr>
                        <a:t>16</a:t>
                      </a:r>
                    </a:p>
                  </a:txBody>
                  <a:tcPr marL="68580" marR="68580" marT="34286" marB="342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6"/>
                  </a:ext>
                </a:extLst>
              </a:tr>
            </a:tbl>
          </a:graphicData>
        </a:graphic>
      </p:graphicFrame>
      <p:sp>
        <p:nvSpPr>
          <p:cNvPr id="209" name="TextBox 9">
            <a:extLst>
              <a:ext uri="{FF2B5EF4-FFF2-40B4-BE49-F238E27FC236}">
                <a16:creationId xmlns:a16="http://schemas.microsoft.com/office/drawing/2014/main" id="{7A168DC8-1B53-F443-8055-479817B5E0D1}"/>
              </a:ext>
            </a:extLst>
          </p:cNvPr>
          <p:cNvSpPr txBox="1">
            <a:spLocks noChangeArrowheads="1"/>
          </p:cNvSpPr>
          <p:nvPr/>
        </p:nvSpPr>
        <p:spPr bwMode="auto">
          <a:xfrm>
            <a:off x="63793" y="5777573"/>
            <a:ext cx="40549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85800"/>
            <a:r>
              <a:rPr lang="en-US" altLang="en-US" sz="1200" dirty="0">
                <a:solidFill>
                  <a:prstClr val="black"/>
                </a:solidFill>
                <a:latin typeface="Calibri"/>
              </a:rPr>
              <a:t>Weir PT, et al. </a:t>
            </a:r>
            <a:r>
              <a:rPr lang="en-US" altLang="en-US" sz="1200" i="1" dirty="0">
                <a:solidFill>
                  <a:prstClr val="black"/>
                </a:solidFill>
                <a:latin typeface="Calibri"/>
              </a:rPr>
              <a:t>J Clin Rheumatol</a:t>
            </a:r>
            <a:r>
              <a:rPr lang="en-US" altLang="en-US" sz="1200" dirty="0">
                <a:solidFill>
                  <a:prstClr val="black"/>
                </a:solidFill>
                <a:latin typeface="Calibri"/>
              </a:rPr>
              <a:t>. 2006;12:124-128.</a:t>
            </a:r>
          </a:p>
          <a:p>
            <a:pPr defTabSz="685800"/>
            <a:r>
              <a:rPr lang="en-US" altLang="en-US" sz="1200" dirty="0">
                <a:solidFill>
                  <a:prstClr val="black"/>
                </a:solidFill>
                <a:latin typeface="Calibri"/>
              </a:rPr>
              <a:t>Wallis D, et al. </a:t>
            </a:r>
            <a:r>
              <a:rPr lang="en-US" altLang="en-US" sz="1200" i="1" dirty="0">
                <a:solidFill>
                  <a:prstClr val="black"/>
                </a:solidFill>
                <a:latin typeface="Calibri"/>
              </a:rPr>
              <a:t>J Rheum</a:t>
            </a:r>
            <a:r>
              <a:rPr lang="en-US" altLang="en-US" sz="1200" dirty="0">
                <a:solidFill>
                  <a:prstClr val="black"/>
                </a:solidFill>
                <a:latin typeface="Calibri"/>
              </a:rPr>
              <a:t>. 2013. 40:2038-2041.</a:t>
            </a:r>
          </a:p>
          <a:p>
            <a:pPr defTabSz="685800"/>
            <a:r>
              <a:rPr lang="en-US" altLang="en-US" sz="1200" dirty="0" err="1">
                <a:solidFill>
                  <a:prstClr val="black"/>
                </a:solidFill>
                <a:latin typeface="Calibri"/>
              </a:rPr>
              <a:t>Aloush</a:t>
            </a:r>
            <a:r>
              <a:rPr lang="en-US" altLang="en-US" sz="1200" dirty="0">
                <a:solidFill>
                  <a:prstClr val="black"/>
                </a:solidFill>
                <a:latin typeface="Calibri"/>
              </a:rPr>
              <a:t> V, et al. </a:t>
            </a:r>
            <a:r>
              <a:rPr lang="en-US" altLang="en-US" sz="1200" i="1" dirty="0">
                <a:solidFill>
                  <a:prstClr val="black"/>
                </a:solidFill>
                <a:latin typeface="Calibri"/>
              </a:rPr>
              <a:t>Rheumatol Int </a:t>
            </a:r>
            <a:r>
              <a:rPr lang="en-US" altLang="en-US" sz="1200" dirty="0">
                <a:solidFill>
                  <a:prstClr val="black"/>
                </a:solidFill>
                <a:latin typeface="Calibri"/>
              </a:rPr>
              <a:t>. 2007; 27:865-8.</a:t>
            </a:r>
          </a:p>
          <a:p>
            <a:pPr defTabSz="685800"/>
            <a:r>
              <a:rPr lang="en-US" altLang="en-US" sz="1200" dirty="0">
                <a:solidFill>
                  <a:prstClr val="black"/>
                </a:solidFill>
                <a:latin typeface="Calibri"/>
              </a:rPr>
              <a:t>Azevedo V, et al. </a:t>
            </a:r>
            <a:r>
              <a:rPr lang="fi-FI" sz="1200" i="1" dirty="0">
                <a:solidFill>
                  <a:prstClr val="black"/>
                </a:solidFill>
                <a:latin typeface="Calibri"/>
              </a:rPr>
              <a:t>Bras J Rheumatol </a:t>
            </a:r>
            <a:r>
              <a:rPr lang="fi-FI" sz="1200" dirty="0">
                <a:solidFill>
                  <a:prstClr val="black"/>
                </a:solidFill>
                <a:latin typeface="Calibri"/>
              </a:rPr>
              <a:t>. 2010;50(6):646-54.</a:t>
            </a:r>
          </a:p>
          <a:p>
            <a:pPr defTabSz="685800"/>
            <a:r>
              <a:rPr lang="en-US" altLang="en-US" sz="1200" dirty="0">
                <a:solidFill>
                  <a:prstClr val="black"/>
                </a:solidFill>
                <a:latin typeface="Calibri"/>
              </a:rPr>
              <a:t>Mease PJ. </a:t>
            </a:r>
            <a:r>
              <a:rPr lang="en-US" altLang="en-US" sz="1200" i="1" dirty="0">
                <a:solidFill>
                  <a:prstClr val="black"/>
                </a:solidFill>
                <a:latin typeface="Calibri"/>
              </a:rPr>
              <a:t>Curr Opin Rheumatol</a:t>
            </a:r>
            <a:r>
              <a:rPr lang="en-US" altLang="en-US" sz="1200" dirty="0">
                <a:solidFill>
                  <a:prstClr val="black"/>
                </a:solidFill>
                <a:latin typeface="Calibri"/>
              </a:rPr>
              <a:t>. 2017;29:304-310.</a:t>
            </a:r>
          </a:p>
        </p:txBody>
      </p:sp>
      <p:sp>
        <p:nvSpPr>
          <p:cNvPr id="210" name="TextBox 9">
            <a:extLst>
              <a:ext uri="{FF2B5EF4-FFF2-40B4-BE49-F238E27FC236}">
                <a16:creationId xmlns:a16="http://schemas.microsoft.com/office/drawing/2014/main" id="{CC47A855-1D13-2444-83E8-45B118BA4972}"/>
              </a:ext>
            </a:extLst>
          </p:cNvPr>
          <p:cNvSpPr txBox="1">
            <a:spLocks noChangeArrowheads="1"/>
          </p:cNvSpPr>
          <p:nvPr/>
        </p:nvSpPr>
        <p:spPr bwMode="auto">
          <a:xfrm>
            <a:off x="4707832" y="5962239"/>
            <a:ext cx="4386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85800"/>
            <a:r>
              <a:rPr lang="en-US" altLang="en-US" sz="1200" dirty="0">
                <a:solidFill>
                  <a:prstClr val="black"/>
                </a:solidFill>
                <a:latin typeface="Calibri"/>
              </a:rPr>
              <a:t>Brikman S, et al. </a:t>
            </a:r>
            <a:r>
              <a:rPr lang="en-US" altLang="en-US" sz="1200" i="1" dirty="0">
                <a:solidFill>
                  <a:prstClr val="black"/>
                </a:solidFill>
                <a:latin typeface="Calibri"/>
              </a:rPr>
              <a:t>J Rheum</a:t>
            </a:r>
            <a:r>
              <a:rPr lang="en-US" altLang="en-US" sz="1200" dirty="0">
                <a:solidFill>
                  <a:prstClr val="black"/>
                </a:solidFill>
                <a:latin typeface="Calibri"/>
              </a:rPr>
              <a:t>. 2016; doi:10.3899/jrheum.151491.</a:t>
            </a:r>
          </a:p>
          <a:p>
            <a:pPr defTabSz="685800"/>
            <a:r>
              <a:rPr lang="en-US" altLang="en-US" sz="1200" dirty="0" err="1">
                <a:solidFill>
                  <a:prstClr val="black"/>
                </a:solidFill>
                <a:latin typeface="Calibri"/>
              </a:rPr>
              <a:t>Salaffi</a:t>
            </a:r>
            <a:r>
              <a:rPr lang="en-US" altLang="en-US" sz="1200" dirty="0">
                <a:solidFill>
                  <a:prstClr val="black"/>
                </a:solidFill>
                <a:latin typeface="Calibri"/>
              </a:rPr>
              <a:t> F, et al. </a:t>
            </a:r>
            <a:r>
              <a:rPr lang="en-US" altLang="en-US" sz="1200" i="1" dirty="0">
                <a:solidFill>
                  <a:prstClr val="black"/>
                </a:solidFill>
                <a:latin typeface="Calibri"/>
              </a:rPr>
              <a:t>Rheumatol Int</a:t>
            </a:r>
            <a:r>
              <a:rPr lang="en-US" altLang="en-US" sz="1200" dirty="0">
                <a:solidFill>
                  <a:prstClr val="black"/>
                </a:solidFill>
                <a:latin typeface="Calibri"/>
              </a:rPr>
              <a:t>. 2014;34:1103-10.</a:t>
            </a:r>
          </a:p>
          <a:p>
            <a:pPr defTabSz="685800"/>
            <a:r>
              <a:rPr lang="en-US" altLang="en-US" sz="1200" dirty="0" err="1">
                <a:solidFill>
                  <a:prstClr val="black"/>
                </a:solidFill>
                <a:latin typeface="Calibri"/>
              </a:rPr>
              <a:t>Graceffa</a:t>
            </a:r>
            <a:r>
              <a:rPr lang="en-US" altLang="en-US" sz="1200" dirty="0">
                <a:solidFill>
                  <a:prstClr val="black"/>
                </a:solidFill>
                <a:latin typeface="Calibri"/>
              </a:rPr>
              <a:t> D, et al. </a:t>
            </a:r>
            <a:r>
              <a:rPr lang="en-US" altLang="en-US" sz="1200" i="1" dirty="0">
                <a:solidFill>
                  <a:prstClr val="black"/>
                </a:solidFill>
                <a:latin typeface="Calibri"/>
              </a:rPr>
              <a:t>Clin Exp Dermatol</a:t>
            </a:r>
            <a:r>
              <a:rPr lang="en-US" altLang="en-US" sz="1200" dirty="0">
                <a:solidFill>
                  <a:prstClr val="black"/>
                </a:solidFill>
                <a:latin typeface="Calibri"/>
              </a:rPr>
              <a:t>. 2015;40:136-41.</a:t>
            </a:r>
          </a:p>
          <a:p>
            <a:pPr defTabSz="685800"/>
            <a:r>
              <a:rPr lang="fi-FI" altLang="en-US" sz="1200" dirty="0">
                <a:solidFill>
                  <a:prstClr val="black"/>
                </a:solidFill>
                <a:latin typeface="Calibri"/>
              </a:rPr>
              <a:t>Husted JA, et al. </a:t>
            </a:r>
            <a:r>
              <a:rPr lang="fi-FI" altLang="en-US" sz="1200" i="1" dirty="0">
                <a:solidFill>
                  <a:prstClr val="black"/>
                </a:solidFill>
                <a:latin typeface="Calibri"/>
              </a:rPr>
              <a:t>J Rheumatol </a:t>
            </a:r>
            <a:r>
              <a:rPr lang="fi-FI" altLang="en-US" sz="1200" dirty="0">
                <a:solidFill>
                  <a:prstClr val="black"/>
                </a:solidFill>
                <a:latin typeface="Calibri"/>
              </a:rPr>
              <a:t>2013; 40;1349-1356</a:t>
            </a:r>
            <a:r>
              <a:rPr lang="en-US" altLang="en-US" sz="1200" dirty="0">
                <a:solidFill>
                  <a:prstClr val="black"/>
                </a:solidFill>
                <a:latin typeface="Calibri"/>
              </a:rPr>
              <a:t>.</a:t>
            </a:r>
            <a:endParaRPr lang="fi-FI" altLang="en-US" sz="1200" dirty="0">
              <a:solidFill>
                <a:prstClr val="black"/>
              </a:solidFill>
              <a:latin typeface="Calibri"/>
            </a:endParaRPr>
          </a:p>
        </p:txBody>
      </p:sp>
    </p:spTree>
    <p:extLst>
      <p:ext uri="{BB962C8B-B14F-4D97-AF65-F5344CB8AC3E}">
        <p14:creationId xmlns:p14="http://schemas.microsoft.com/office/powerpoint/2010/main" val="9827772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CB3925-9570-0740-904B-FBAD218CF555}"/>
              </a:ext>
            </a:extLst>
          </p:cNvPr>
          <p:cNvSpPr txBox="1">
            <a:spLocks/>
          </p:cNvSpPr>
          <p:nvPr/>
        </p:nvSpPr>
        <p:spPr>
          <a:xfrm>
            <a:off x="457199" y="181412"/>
            <a:ext cx="10685721" cy="98525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kumimoji="0" lang="en-US" sz="3900" i="0" u="none" strike="noStrike" kern="1200" cap="none" spc="0" normalizeH="0" baseline="0" noProof="0" dirty="0">
                <a:ln>
                  <a:noFill/>
                </a:ln>
                <a:solidFill>
                  <a:prstClr val="black"/>
                </a:solidFill>
                <a:effectLst/>
                <a:uLnTx/>
                <a:uFillTx/>
                <a:latin typeface="+mn-lt"/>
                <a:ea typeface="+mj-ea"/>
                <a:cs typeface="+mj-cs"/>
              </a:rPr>
              <a:t>CSS</a:t>
            </a:r>
          </a:p>
          <a:p>
            <a:pPr lvl="0" algn="l">
              <a:defRPr/>
            </a:pPr>
            <a:r>
              <a:rPr lang="en-US" sz="3500" i="1" dirty="0">
                <a:solidFill>
                  <a:prstClr val="black"/>
                </a:solidFill>
                <a:latin typeface="+mn-lt"/>
              </a:rPr>
              <a:t>Assessment</a:t>
            </a:r>
            <a:endParaRPr kumimoji="0" lang="en-US" sz="3500" i="1" u="none" strike="noStrike" kern="1200" cap="none" spc="0" normalizeH="0" baseline="0" noProof="0" dirty="0">
              <a:ln>
                <a:noFill/>
              </a:ln>
              <a:solidFill>
                <a:prstClr val="black"/>
              </a:solidFill>
              <a:effectLst/>
              <a:uLnTx/>
              <a:uFillTx/>
              <a:latin typeface="+mn-lt"/>
              <a:ea typeface="+mj-ea"/>
              <a:cs typeface="+mj-cs"/>
            </a:endParaRPr>
          </a:p>
        </p:txBody>
      </p:sp>
      <p:sp>
        <p:nvSpPr>
          <p:cNvPr id="6" name="TextBox 5">
            <a:extLst>
              <a:ext uri="{FF2B5EF4-FFF2-40B4-BE49-F238E27FC236}">
                <a16:creationId xmlns:a16="http://schemas.microsoft.com/office/drawing/2014/main" id="{D500A8E4-A08A-0344-8C4F-BCD724FFD82F}"/>
              </a:ext>
            </a:extLst>
          </p:cNvPr>
          <p:cNvSpPr txBox="1"/>
          <p:nvPr/>
        </p:nvSpPr>
        <p:spPr>
          <a:xfrm>
            <a:off x="66205" y="6521704"/>
            <a:ext cx="11087347" cy="276999"/>
          </a:xfrm>
          <a:prstGeom prst="rect">
            <a:avLst/>
          </a:prstGeom>
          <a:noFill/>
        </p:spPr>
        <p:txBody>
          <a:bodyPr wrap="square" rtlCol="0" anchor="b">
            <a:spAutoFit/>
          </a:bodyPr>
          <a:lstStyle/>
          <a:p>
            <a:r>
              <a:rPr lang="en-US" sz="1200" dirty="0"/>
              <a:t>Mease PJ. </a:t>
            </a:r>
            <a:r>
              <a:rPr lang="en-US" sz="1200" i="1" dirty="0"/>
              <a:t>Curr Opin Rheumatol</a:t>
            </a:r>
            <a:r>
              <a:rPr lang="en-US" sz="1200" dirty="0"/>
              <a:t>. 2017;29:304-310; Mease P. Neurobiology of Pain. Oxford Textbook of Osteoarthritis. 2018</a:t>
            </a:r>
          </a:p>
        </p:txBody>
      </p:sp>
      <p:sp>
        <p:nvSpPr>
          <p:cNvPr id="7" name="Content Placeholder 4">
            <a:extLst>
              <a:ext uri="{FF2B5EF4-FFF2-40B4-BE49-F238E27FC236}">
                <a16:creationId xmlns:a16="http://schemas.microsoft.com/office/drawing/2014/main" id="{9344F489-AC7D-E946-B717-51CBDC5E3FEB}"/>
              </a:ext>
            </a:extLst>
          </p:cNvPr>
          <p:cNvSpPr txBox="1">
            <a:spLocks/>
          </p:cNvSpPr>
          <p:nvPr/>
        </p:nvSpPr>
        <p:spPr>
          <a:xfrm>
            <a:off x="457200" y="1371471"/>
            <a:ext cx="10685720" cy="47422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Chronic Widespread Pain Index (CWI) + Symptom Severity Scale (SSS)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19 body areas assessed for pain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Also assesses fatigue, sleep quality, dyscognition, other sxs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painDETECT</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Questionnaire (PDQ)</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Graded 12 item questionnaire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Fibromyalgia Rapid Screening Tool (FIRST) questionnaire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6 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Tender point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Quantitative sensory testing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Neuroimaging,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eg</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fMRI</a:t>
            </a:r>
          </a:p>
        </p:txBody>
      </p:sp>
    </p:spTree>
    <p:extLst>
      <p:ext uri="{BB962C8B-B14F-4D97-AF65-F5344CB8AC3E}">
        <p14:creationId xmlns:p14="http://schemas.microsoft.com/office/powerpoint/2010/main" val="9909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49OdgNuMB06lFVZGFWyOT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9OdgNuMB06lFVZGFWyO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9WPCyVf60ykoFylpX9G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9OdgNuMB06lFVZGFWyO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9WPCyVf60ykoFylpX9G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9WPCyVf60ykoFylpX9G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9OdgNuMB06lFVZGFWyO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N5qU3hDK0eAi2TO0Zgn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9OdgNuMB06lFVZGFWyO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9OdgNuMB06lFVZGFWyO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9WPCyVf60ykoFylpX9Gd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7">
    <a:dk1>
      <a:srgbClr val="231F20"/>
    </a:dk1>
    <a:lt1>
      <a:sysClr val="window" lastClr="FFFFFF"/>
    </a:lt1>
    <a:dk2>
      <a:srgbClr val="808080"/>
    </a:dk2>
    <a:lt2>
      <a:srgbClr val="E5E5E5"/>
    </a:lt2>
    <a:accent1>
      <a:srgbClr val="105359"/>
    </a:accent1>
    <a:accent2>
      <a:srgbClr val="E34A6C"/>
    </a:accent2>
    <a:accent3>
      <a:srgbClr val="76C8AC"/>
    </a:accent3>
    <a:accent4>
      <a:srgbClr val="808080"/>
    </a:accent4>
    <a:accent5>
      <a:srgbClr val="EC828D"/>
    </a:accent5>
    <a:accent6>
      <a:srgbClr val="0033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lobal Ad Board">
    <a:dk1>
      <a:srgbClr val="000000"/>
    </a:dk1>
    <a:lt1>
      <a:sysClr val="window" lastClr="FFFFFF"/>
    </a:lt1>
    <a:dk2>
      <a:srgbClr val="A59D95"/>
    </a:dk2>
    <a:lt2>
      <a:srgbClr val="D3BF96"/>
    </a:lt2>
    <a:accent1>
      <a:srgbClr val="FF6D22"/>
    </a:accent1>
    <a:accent2>
      <a:srgbClr val="263F6A"/>
    </a:accent2>
    <a:accent3>
      <a:srgbClr val="00A1DE"/>
    </a:accent3>
    <a:accent4>
      <a:srgbClr val="B1059D"/>
    </a:accent4>
    <a:accent5>
      <a:srgbClr val="FED100"/>
    </a:accent5>
    <a:accent6>
      <a:srgbClr val="D52B17"/>
    </a:accent6>
    <a:hlink>
      <a:srgbClr val="82785C"/>
    </a:hlink>
    <a:folHlink>
      <a:srgbClr val="00AF3F"/>
    </a:folHlink>
  </a:clrScheme>
  <a:fontScheme name="Lill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lobal Ad Board">
    <a:dk1>
      <a:srgbClr val="000000"/>
    </a:dk1>
    <a:lt1>
      <a:sysClr val="window" lastClr="FFFFFF"/>
    </a:lt1>
    <a:dk2>
      <a:srgbClr val="A59D95"/>
    </a:dk2>
    <a:lt2>
      <a:srgbClr val="D3BF96"/>
    </a:lt2>
    <a:accent1>
      <a:srgbClr val="FF6D22"/>
    </a:accent1>
    <a:accent2>
      <a:srgbClr val="263F6A"/>
    </a:accent2>
    <a:accent3>
      <a:srgbClr val="00A1DE"/>
    </a:accent3>
    <a:accent4>
      <a:srgbClr val="B1059D"/>
    </a:accent4>
    <a:accent5>
      <a:srgbClr val="FED100"/>
    </a:accent5>
    <a:accent6>
      <a:srgbClr val="D52B17"/>
    </a:accent6>
    <a:hlink>
      <a:srgbClr val="82785C"/>
    </a:hlink>
    <a:folHlink>
      <a:srgbClr val="00AF3F"/>
    </a:folHlink>
  </a:clrScheme>
  <a:fontScheme name="Lill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lobal Ad Board">
    <a:dk1>
      <a:srgbClr val="000000"/>
    </a:dk1>
    <a:lt1>
      <a:sysClr val="window" lastClr="FFFFFF"/>
    </a:lt1>
    <a:dk2>
      <a:srgbClr val="A59D95"/>
    </a:dk2>
    <a:lt2>
      <a:srgbClr val="D3BF96"/>
    </a:lt2>
    <a:accent1>
      <a:srgbClr val="FF6D22"/>
    </a:accent1>
    <a:accent2>
      <a:srgbClr val="263F6A"/>
    </a:accent2>
    <a:accent3>
      <a:srgbClr val="00A1DE"/>
    </a:accent3>
    <a:accent4>
      <a:srgbClr val="B1059D"/>
    </a:accent4>
    <a:accent5>
      <a:srgbClr val="FED100"/>
    </a:accent5>
    <a:accent6>
      <a:srgbClr val="D52B17"/>
    </a:accent6>
    <a:hlink>
      <a:srgbClr val="82785C"/>
    </a:hlink>
    <a:folHlink>
      <a:srgbClr val="00AF3F"/>
    </a:folHlink>
  </a:clrScheme>
  <a:fontScheme name="Lill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lobal Ad Board">
    <a:dk1>
      <a:srgbClr val="000000"/>
    </a:dk1>
    <a:lt1>
      <a:sysClr val="window" lastClr="FFFFFF"/>
    </a:lt1>
    <a:dk2>
      <a:srgbClr val="A59D95"/>
    </a:dk2>
    <a:lt2>
      <a:srgbClr val="D3BF96"/>
    </a:lt2>
    <a:accent1>
      <a:srgbClr val="FF6D22"/>
    </a:accent1>
    <a:accent2>
      <a:srgbClr val="263F6A"/>
    </a:accent2>
    <a:accent3>
      <a:srgbClr val="00A1DE"/>
    </a:accent3>
    <a:accent4>
      <a:srgbClr val="B1059D"/>
    </a:accent4>
    <a:accent5>
      <a:srgbClr val="FED100"/>
    </a:accent5>
    <a:accent6>
      <a:srgbClr val="D52B17"/>
    </a:accent6>
    <a:hlink>
      <a:srgbClr val="82785C"/>
    </a:hlink>
    <a:folHlink>
      <a:srgbClr val="00AF3F"/>
    </a:folHlink>
  </a:clrScheme>
  <a:fontScheme name="Lill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3">
    <a:dk1>
      <a:sysClr val="windowText" lastClr="000000"/>
    </a:dk1>
    <a:lt1>
      <a:sysClr val="window" lastClr="FFFFFF"/>
    </a:lt1>
    <a:dk2>
      <a:srgbClr val="003858"/>
    </a:dk2>
    <a:lt2>
      <a:srgbClr val="F2F2F2"/>
    </a:lt2>
    <a:accent1>
      <a:srgbClr val="F09C08"/>
    </a:accent1>
    <a:accent2>
      <a:srgbClr val="6783A1"/>
    </a:accent2>
    <a:accent3>
      <a:srgbClr val="7A7B6F"/>
    </a:accent3>
    <a:accent4>
      <a:srgbClr val="FCD89A"/>
    </a:accent4>
    <a:accent5>
      <a:srgbClr val="C55A11"/>
    </a:accent5>
    <a:accent6>
      <a:srgbClr val="0A6676"/>
    </a:accent6>
    <a:hlink>
      <a:srgbClr val="2BD0ED"/>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7F7F7F"/>
    </a:dk2>
    <a:lt2>
      <a:srgbClr val="C00000"/>
    </a:lt2>
    <a:accent1>
      <a:srgbClr val="E36C09"/>
    </a:accent1>
    <a:accent2>
      <a:srgbClr val="00B050"/>
    </a:accent2>
    <a:accent3>
      <a:srgbClr val="0070C0"/>
    </a:accent3>
    <a:accent4>
      <a:srgbClr val="FE19FF"/>
    </a:accent4>
    <a:accent5>
      <a:srgbClr val="FFC000"/>
    </a:accent5>
    <a:accent6>
      <a:srgbClr val="C00000"/>
    </a:accent6>
    <a:hlink>
      <a:srgbClr val="0000FF"/>
    </a:hlink>
    <a:folHlink>
      <a:srgbClr val="800080"/>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7">
    <a:dk1>
      <a:srgbClr val="231F20"/>
    </a:dk1>
    <a:lt1>
      <a:sysClr val="window" lastClr="FFFFFF"/>
    </a:lt1>
    <a:dk2>
      <a:srgbClr val="808080"/>
    </a:dk2>
    <a:lt2>
      <a:srgbClr val="E5E5E5"/>
    </a:lt2>
    <a:accent1>
      <a:srgbClr val="105359"/>
    </a:accent1>
    <a:accent2>
      <a:srgbClr val="E34A6C"/>
    </a:accent2>
    <a:accent3>
      <a:srgbClr val="76C8AC"/>
    </a:accent3>
    <a:accent4>
      <a:srgbClr val="808080"/>
    </a:accent4>
    <a:accent5>
      <a:srgbClr val="EC828D"/>
    </a:accent5>
    <a:accent6>
      <a:srgbClr val="0033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7">
    <a:dk1>
      <a:srgbClr val="231F20"/>
    </a:dk1>
    <a:lt1>
      <a:sysClr val="window" lastClr="FFFFFF"/>
    </a:lt1>
    <a:dk2>
      <a:srgbClr val="808080"/>
    </a:dk2>
    <a:lt2>
      <a:srgbClr val="E5E5E5"/>
    </a:lt2>
    <a:accent1>
      <a:srgbClr val="105359"/>
    </a:accent1>
    <a:accent2>
      <a:srgbClr val="E34A6C"/>
    </a:accent2>
    <a:accent3>
      <a:srgbClr val="76C8AC"/>
    </a:accent3>
    <a:accent4>
      <a:srgbClr val="808080"/>
    </a:accent4>
    <a:accent5>
      <a:srgbClr val="EC828D"/>
    </a:accent5>
    <a:accent6>
      <a:srgbClr val="0033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7">
    <a:dk1>
      <a:srgbClr val="231F20"/>
    </a:dk1>
    <a:lt1>
      <a:sysClr val="window" lastClr="FFFFFF"/>
    </a:lt1>
    <a:dk2>
      <a:srgbClr val="808080"/>
    </a:dk2>
    <a:lt2>
      <a:srgbClr val="E5E5E5"/>
    </a:lt2>
    <a:accent1>
      <a:srgbClr val="105359"/>
    </a:accent1>
    <a:accent2>
      <a:srgbClr val="E34A6C"/>
    </a:accent2>
    <a:accent3>
      <a:srgbClr val="76C8AC"/>
    </a:accent3>
    <a:accent4>
      <a:srgbClr val="808080"/>
    </a:accent4>
    <a:accent5>
      <a:srgbClr val="EC828D"/>
    </a:accent5>
    <a:accent6>
      <a:srgbClr val="0033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7">
    <a:dk1>
      <a:srgbClr val="231F20"/>
    </a:dk1>
    <a:lt1>
      <a:sysClr val="window" lastClr="FFFFFF"/>
    </a:lt1>
    <a:dk2>
      <a:srgbClr val="808080"/>
    </a:dk2>
    <a:lt2>
      <a:srgbClr val="E5E5E5"/>
    </a:lt2>
    <a:accent1>
      <a:srgbClr val="105359"/>
    </a:accent1>
    <a:accent2>
      <a:srgbClr val="E34A6C"/>
    </a:accent2>
    <a:accent3>
      <a:srgbClr val="76C8AC"/>
    </a:accent3>
    <a:accent4>
      <a:srgbClr val="808080"/>
    </a:accent4>
    <a:accent5>
      <a:srgbClr val="EC828D"/>
    </a:accent5>
    <a:accent6>
      <a:srgbClr val="0033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7">
    <a:dk1>
      <a:srgbClr val="231F20"/>
    </a:dk1>
    <a:lt1>
      <a:sysClr val="window" lastClr="FFFFFF"/>
    </a:lt1>
    <a:dk2>
      <a:srgbClr val="808080"/>
    </a:dk2>
    <a:lt2>
      <a:srgbClr val="E5E5E5"/>
    </a:lt2>
    <a:accent1>
      <a:srgbClr val="105359"/>
    </a:accent1>
    <a:accent2>
      <a:srgbClr val="E34A6C"/>
    </a:accent2>
    <a:accent3>
      <a:srgbClr val="76C8AC"/>
    </a:accent3>
    <a:accent4>
      <a:srgbClr val="808080"/>
    </a:accent4>
    <a:accent5>
      <a:srgbClr val="EC828D"/>
    </a:accent5>
    <a:accent6>
      <a:srgbClr val="0033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3360</TotalTime>
  <Words>17472</Words>
  <Application>Microsoft Office PowerPoint</Application>
  <PresentationFormat>Widescreen</PresentationFormat>
  <Paragraphs>3168</Paragraphs>
  <Slides>150</Slides>
  <Notes>57</Notes>
  <HiddenSlides>2</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150</vt:i4>
      </vt:variant>
    </vt:vector>
  </HeadingPairs>
  <TitlesOfParts>
    <vt:vector size="164" baseType="lpstr">
      <vt:lpstr>Arial</vt:lpstr>
      <vt:lpstr>Arial Narrow</vt:lpstr>
      <vt:lpstr>Calibri</vt:lpstr>
      <vt:lpstr>Calibri Light</vt:lpstr>
      <vt:lpstr>Courier New</vt:lpstr>
      <vt:lpstr>Georgia</vt:lpstr>
      <vt:lpstr>Times New Roman</vt:lpstr>
      <vt:lpstr>Wingdings</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Frédéric Pothier</dc:creator>
  <cp:lastModifiedBy>Sarah Steepleton</cp:lastModifiedBy>
  <cp:revision>369</cp:revision>
  <dcterms:created xsi:type="dcterms:W3CDTF">2019-11-06T00:52:31Z</dcterms:created>
  <dcterms:modified xsi:type="dcterms:W3CDTF">2020-02-11T21:19:52Z</dcterms:modified>
</cp:coreProperties>
</file>