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88" r:id="rId2"/>
    <p:sldMasterId id="2147483676" r:id="rId3"/>
  </p:sldMasterIdLst>
  <p:notesMasterIdLst>
    <p:notesMasterId r:id="rId6"/>
  </p:notesMasterIdLst>
  <p:sldIdLst>
    <p:sldId id="433" r:id="rId4"/>
    <p:sldId id="44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uno Medeiros" initials="BCM" lastIdx="5" clrIdx="0">
    <p:extLst/>
  </p:cmAuthor>
  <p:cmAuthor id="2" name="jjoukovsky@gmail.com" initials="j" lastIdx="3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FE7E"/>
    <a:srgbClr val="797A00"/>
    <a:srgbClr val="2BD9D8"/>
    <a:srgbClr val="ADADFF"/>
    <a:srgbClr val="FF9796"/>
    <a:srgbClr val="BF0ABD"/>
    <a:srgbClr val="808080"/>
    <a:srgbClr val="A9FFA9"/>
    <a:srgbClr val="C2C27C"/>
    <a:srgbClr val="FEB8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47" autoAdjust="0"/>
    <p:restoredTop sz="95262" autoAdjust="0"/>
  </p:normalViewPr>
  <p:slideViewPr>
    <p:cSldViewPr snapToGrid="0" snapToObjects="1">
      <p:cViewPr varScale="1">
        <p:scale>
          <a:sx n="110" d="100"/>
          <a:sy n="110" d="100"/>
        </p:scale>
        <p:origin x="666" y="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365C1-8BBF-40E9-ACB0-992E54D9EAFF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4FB887-8BE2-48EE-94BE-F7111FC7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771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20712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4229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71" y="365593"/>
            <a:ext cx="10514060" cy="132509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15562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AA0A0-48D5-483D-8DE3-CE039BF5D4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C58F2E-8714-4AE9-A81E-D23F0F8DDE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364F2-C211-4370-87CB-FBB1D0B2F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7E58-789B-4605-966D-477B6EB6D3C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087EE-1841-4311-9807-FCC5B5BC9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1C63F-7F5D-48C8-B9CF-CD84922D4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13F0-06F2-49CF-B6AE-4CDBF6F52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02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6C960-8B68-43EF-AC2D-7B68EAE7C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BCE8D-0D78-4FC8-8532-1636F1F54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3AD8B-2EAA-483C-9891-CB28CB4C8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7E58-789B-4605-966D-477B6EB6D3C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E8CB4-A2F7-470F-B5D0-A7011FE1F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5F4A3-20F5-40E0-879E-BDFD1424F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13F0-06F2-49CF-B6AE-4CDBF6F52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34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1EC5C-59C7-447F-A2BA-6E67BAADE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8505B6-5A49-4389-831E-D3BFDF047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92E38-B606-47E0-92B9-FCF986D52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7E58-789B-4605-966D-477B6EB6D3C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BE167-F379-4FCD-977D-0A0B641DD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B07BB-91BE-487C-B796-32CAA824E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13F0-06F2-49CF-B6AE-4CDBF6F52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1599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DE52-B4CD-487C-87CF-9B4DDA582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4047F-9C8E-4746-839C-5B9BE18014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E9A451-84E5-4CB7-BAA7-65F2B4E421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9FBB0B-5CC3-4F23-8E52-D1F9CD5BD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7E58-789B-4605-966D-477B6EB6D3C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622BC8-393B-4369-8B90-8CCCF648C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4E7639-A126-4ECE-97F5-F96EACD8B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13F0-06F2-49CF-B6AE-4CDBF6F52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82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0E77A-142D-4EF0-BA9B-48320D577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54C78B-C49C-4FC6-891C-309A20A8E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F6300E-8A21-44FC-9546-2E1016915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8D08B5-53DF-457C-9538-460F30869C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4ECF5E-53DA-4781-9357-0D9341ACE0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2B3A17-9664-416D-A08E-5E160C422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7E58-789B-4605-966D-477B6EB6D3C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FE790B-BD3A-4544-B71C-AAFC51777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C1B4C4-2D8B-4479-A1E1-6E010C6DC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13F0-06F2-49CF-B6AE-4CDBF6F52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94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1E55C-407E-4A9D-BA5B-CF3AA3154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C0D155-4D47-45C1-B2CB-90740E107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7E58-789B-4605-966D-477B6EB6D3C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46EF61-34FE-4B1F-A268-B1E77420A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086D38-6C50-4754-893F-6AF7216DB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13F0-06F2-49CF-B6AE-4CDBF6F52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7333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C86FD5-BFDC-4709-B0F1-45C6D8E3E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7E58-789B-4605-966D-477B6EB6D3C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2ADFD9-79B3-42E9-8181-D3893116A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B4D440-B0F4-41D3-A90B-DF2BD7C24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13F0-06F2-49CF-B6AE-4CDBF6F52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815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D71EF-2066-407E-B74D-52D006911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18B77-0B13-4500-BB52-008F59BDF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8195F2-9E84-4067-A345-C2ACA1CC1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F973B5-4122-49DE-B0B1-A30467AC0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7E58-789B-4605-966D-477B6EB6D3C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F7F9A-05C7-4BB9-A780-7C05CBC41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C112FE-4638-4997-9811-56F0B6A28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13F0-06F2-49CF-B6AE-4CDBF6F52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761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970" y="174882"/>
            <a:ext cx="11682153" cy="1143000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970" y="1342498"/>
            <a:ext cx="11682153" cy="4310158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/>
            </a:lvl1pPr>
            <a:lvl2pPr>
              <a:lnSpc>
                <a:spcPct val="90000"/>
              </a:lnSpc>
              <a:spcBef>
                <a:spcPts val="0"/>
              </a:spcBef>
              <a:defRPr/>
            </a:lvl2pPr>
            <a:lvl3pPr>
              <a:lnSpc>
                <a:spcPct val="90000"/>
              </a:lnSpc>
              <a:spcBef>
                <a:spcPts val="0"/>
              </a:spcBef>
              <a:defRPr/>
            </a:lvl3pPr>
            <a:lvl4pPr>
              <a:lnSpc>
                <a:spcPct val="90000"/>
              </a:lnSpc>
              <a:spcBef>
                <a:spcPts val="0"/>
              </a:spcBef>
              <a:defRPr/>
            </a:lvl4pPr>
            <a:lvl5pPr>
              <a:lnSpc>
                <a:spcPct val="9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149306" y="6159259"/>
            <a:ext cx="7798778" cy="582853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1100" dirty="0"/>
              <a:t>Click to add reference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6007" y="5653088"/>
            <a:ext cx="11682077" cy="2714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 dirty="0"/>
              <a:t>Click to add footnote</a:t>
            </a:r>
          </a:p>
        </p:txBody>
      </p:sp>
    </p:spTree>
    <p:extLst>
      <p:ext uri="{BB962C8B-B14F-4D97-AF65-F5344CB8AC3E}">
        <p14:creationId xmlns:p14="http://schemas.microsoft.com/office/powerpoint/2010/main" val="14175435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72532-0FD4-4B86-AC9E-2E8EFB787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3BD70A-0BEA-4937-8220-5C082D79C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6E33B9-3EB3-46FF-A26D-895B94B6F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9D5041-3AF0-4F24-94FF-31526A10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7E58-789B-4605-966D-477B6EB6D3C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E2E253-275B-4A5F-9CDF-BBCBE519A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52F71-2D62-4E77-AB31-4114460E0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13F0-06F2-49CF-B6AE-4CDBF6F52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5172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E2AF3-5800-49D2-8C9F-CD632EE17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A80487-45B0-4E21-B2B7-6294CF27B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364F3-758D-4924-9D19-EE736424C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7E58-789B-4605-966D-477B6EB6D3C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5178D-411F-4FF9-8731-0793C615C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9302BB-9DDC-4D77-8A70-BAEB1754F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13F0-06F2-49CF-B6AE-4CDBF6F52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9604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904999-513F-4E2D-BBC3-07E602DD62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6A982-29BF-4F96-A30A-39118BCEF4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6DE91-90E7-4C86-88C0-145909A4B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7E58-789B-4605-966D-477B6EB6D3C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A489B-62C5-4AA7-B103-1FB15A80D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7AE1B-47A2-487B-97D9-5A8CBE60B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813F0-06F2-49CF-B6AE-4CDBF6F52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9657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1F3C4-60AA-4550-BDD7-7D3F4A747B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4AA321-1470-44CC-AEF0-EB0B56CB5D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398AC-9088-4439-AE00-7DAEC0A80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2905-0B29-430E-A5FC-789D2BE217BF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D27CD-4716-4763-AB5C-ABC5814E7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13D21-8B7E-4F7F-9B52-BBC680116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E50B-5008-4AD8-BB99-A807CA0AA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4616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3CA32-CBB1-469B-96DC-30E869E5B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4D533-9B4B-475C-AB40-5DA88909D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99027-ED2F-477E-8070-8E29C8AF2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2905-0B29-430E-A5FC-789D2BE217BF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1A525-EE38-4859-8CE1-1BBB2028F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14B39-E031-44E3-AEE6-04EC39431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E50B-5008-4AD8-BB99-A807CA0AA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4736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4E744-7B69-46F3-87C3-7A71C8C70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E4A59-2B23-4650-94B0-30BED50C9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A53FA-6F8D-402C-B98F-E9531AA75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2905-0B29-430E-A5FC-789D2BE217BF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80CEB-E787-43C4-823A-09254A83F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1EC85-D5DC-490B-87E9-861406ACA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E50B-5008-4AD8-BB99-A807CA0AA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5536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F3E6F-7CCD-48C8-87E3-61C17288E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9835D-CA1F-492D-893C-D7320D191F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7FD513-6156-4B8E-A8B4-CD6380FADA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EB5566-38AB-408C-8186-F4598479A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2905-0B29-430E-A5FC-789D2BE217BF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1B48FA-C7F8-42F4-85A7-82AB924E6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0BE761-D317-47FA-AF1B-A0573A32F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E50B-5008-4AD8-BB99-A807CA0AA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2746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3376C-6461-4B5B-B9F5-966C9BF85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069F8-3E82-4E8F-93EE-E9410682E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0E4F39-93FB-4303-B74F-C500E4D9C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E97A7C-9FEE-448B-90A1-240C544899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1FE103-1873-4DB0-826C-CDD12A70AE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373C79-25C3-4365-8161-529C9DCF7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2905-0B29-430E-A5FC-789D2BE217BF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1C2667-F22D-4611-85DC-80F520B1F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2542EB-82A1-4A4A-90F4-2B2A33C5F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E50B-5008-4AD8-BB99-A807CA0AA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0809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080E4-1A97-4F1C-B0D9-0975ED61C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8D1B10-716F-40B1-919C-9E9FD769E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2905-0B29-430E-A5FC-789D2BE217BF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10DA4D-F06D-4758-B10A-C6B7CB0F4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54BFA9-1C87-4E04-B1E3-17900AB7D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E50B-5008-4AD8-BB99-A807CA0AA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608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2E52F4-EF37-4A69-8805-2A4E9FD6F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2905-0B29-430E-A5FC-789D2BE217BF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B36087-EDC0-4D9E-BD47-BD6F6CFC3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BE4534-B103-4CB6-90FB-5DC4E1274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E50B-5008-4AD8-BB99-A807CA0AA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438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066317"/>
            <a:ext cx="10363200" cy="1362075"/>
          </a:xfrm>
        </p:spPr>
        <p:txBody>
          <a:bodyPr anchor="ctr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438729"/>
            <a:ext cx="10363200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59065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919BB-FB58-4C29-AD3E-487939EF4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DE4B4-DABF-449F-AE5F-E611A000F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5B800B-6689-4A7D-AD32-67378623A6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0FAA45-5A84-4482-8725-E95159CB4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2905-0B29-430E-A5FC-789D2BE217BF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1E0BA4-3644-4627-B654-57DAAA2E9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74AE60-D921-4A6C-8AE0-68B00658F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E50B-5008-4AD8-BB99-A807CA0AA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0181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B90EC-45B2-4044-8FBB-405877537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EC35CC-8480-47E9-B70C-9AB8F2CF97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CC5CEF-4567-41FE-A4CC-50BD9D70CD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99212-F4C3-4BFE-9EF3-00853A25F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2905-0B29-430E-A5FC-789D2BE217BF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EA7AA2-837A-4893-9C2C-943A1D0ED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BAE2BB-E49E-4285-BB89-D732F5B53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E50B-5008-4AD8-BB99-A807CA0AA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7690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48641-AC3F-4C72-A6C7-F279D088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9D6292-E263-46F5-9DEF-7C49827CE2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AFF16-C114-419E-A0F2-11C808C89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2905-0B29-430E-A5FC-789D2BE217BF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934DA-8C6B-4DAA-867C-0EDDC882B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6B8D58-CAD5-4967-B2EA-3BD02230E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E50B-5008-4AD8-BB99-A807CA0AA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065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1266AF-834E-4F5D-B83E-D33216A905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F557F6-9832-406B-99F9-C21E82B4E9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0FA7C-80E5-4E84-BFE3-C7601D25D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2905-0B29-430E-A5FC-789D2BE217BF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1EC04-C7BD-4488-ACA6-EE51C41D3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0F79D-02C0-40B7-A1B0-68EA2C1E6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E50B-5008-4AD8-BB99-A807CA0AA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555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4925" y="1334194"/>
            <a:ext cx="5739476" cy="431889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2400"/>
            </a:lvl1pPr>
            <a:lvl2pPr>
              <a:lnSpc>
                <a:spcPct val="90000"/>
              </a:lnSpc>
              <a:spcBef>
                <a:spcPts val="0"/>
              </a:spcBef>
              <a:defRPr sz="2000"/>
            </a:lvl2pPr>
            <a:lvl3pPr>
              <a:lnSpc>
                <a:spcPct val="90000"/>
              </a:lnSpc>
              <a:spcBef>
                <a:spcPts val="0"/>
              </a:spcBef>
              <a:defRPr sz="1800"/>
            </a:lvl3pPr>
            <a:lvl4pPr>
              <a:lnSpc>
                <a:spcPct val="90000"/>
              </a:lnSpc>
              <a:spcBef>
                <a:spcPts val="0"/>
              </a:spcBef>
              <a:defRPr sz="1600"/>
            </a:lvl4pPr>
            <a:lvl5pPr>
              <a:lnSpc>
                <a:spcPct val="90000"/>
              </a:lnSpc>
              <a:spcBef>
                <a:spcPts val="0"/>
              </a:spcBef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34194"/>
            <a:ext cx="5742432" cy="431889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2400"/>
            </a:lvl1pPr>
            <a:lvl2pPr>
              <a:lnSpc>
                <a:spcPct val="90000"/>
              </a:lnSpc>
              <a:spcBef>
                <a:spcPts val="0"/>
              </a:spcBef>
              <a:defRPr sz="2000"/>
            </a:lvl2pPr>
            <a:lvl3pPr>
              <a:lnSpc>
                <a:spcPct val="90000"/>
              </a:lnSpc>
              <a:spcBef>
                <a:spcPts val="0"/>
              </a:spcBef>
              <a:defRPr sz="1800"/>
            </a:lvl3pPr>
            <a:lvl4pPr>
              <a:lnSpc>
                <a:spcPct val="90000"/>
              </a:lnSpc>
              <a:spcBef>
                <a:spcPts val="0"/>
              </a:spcBef>
              <a:defRPr sz="1600"/>
            </a:lvl4pPr>
            <a:lvl5pPr>
              <a:lnSpc>
                <a:spcPct val="90000"/>
              </a:lnSpc>
              <a:spcBef>
                <a:spcPts val="0"/>
              </a:spcBef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6007" y="5653088"/>
            <a:ext cx="11682077" cy="2714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 dirty="0"/>
              <a:t>Click to add footnote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2880784" y="6010275"/>
            <a:ext cx="9067300" cy="73183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sz="1100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68648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25" y="174882"/>
            <a:ext cx="1168215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4924" y="1335601"/>
            <a:ext cx="57424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924" y="1975364"/>
            <a:ext cx="5742432" cy="3677725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400"/>
            </a:lvl1pPr>
            <a:lvl2pPr>
              <a:lnSpc>
                <a:spcPct val="90000"/>
              </a:lnSpc>
              <a:spcBef>
                <a:spcPts val="0"/>
              </a:spcBef>
              <a:defRPr sz="2000"/>
            </a:lvl2pPr>
            <a:lvl3pPr>
              <a:lnSpc>
                <a:spcPct val="90000"/>
              </a:lnSpc>
              <a:spcBef>
                <a:spcPts val="0"/>
              </a:spcBef>
              <a:defRPr sz="1800"/>
            </a:lvl3pPr>
            <a:lvl4pPr>
              <a:lnSpc>
                <a:spcPct val="90000"/>
              </a:lnSpc>
              <a:spcBef>
                <a:spcPts val="0"/>
              </a:spcBef>
              <a:defRPr sz="1600"/>
            </a:lvl4pPr>
            <a:lvl5pPr>
              <a:lnSpc>
                <a:spcPct val="90000"/>
              </a:lnSpc>
              <a:spcBef>
                <a:spcPts val="0"/>
              </a:spcBef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5" y="1335601"/>
            <a:ext cx="57424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5" y="1975364"/>
            <a:ext cx="5742432" cy="3677725"/>
          </a:xfrm>
        </p:spPr>
        <p:txBody>
          <a:bodyPr/>
          <a:lstStyle>
            <a:lvl1pPr>
              <a:lnSpc>
                <a:spcPct val="90000"/>
              </a:lnSpc>
              <a:spcBef>
                <a:spcPts val="0"/>
              </a:spcBef>
              <a:defRPr sz="2400"/>
            </a:lvl1pPr>
            <a:lvl2pPr>
              <a:lnSpc>
                <a:spcPct val="90000"/>
              </a:lnSpc>
              <a:spcBef>
                <a:spcPts val="0"/>
              </a:spcBef>
              <a:defRPr sz="2000"/>
            </a:lvl2pPr>
            <a:lvl3pPr>
              <a:lnSpc>
                <a:spcPct val="90000"/>
              </a:lnSpc>
              <a:spcBef>
                <a:spcPts val="0"/>
              </a:spcBef>
              <a:defRPr sz="1800"/>
            </a:lvl3pPr>
            <a:lvl4pPr>
              <a:lnSpc>
                <a:spcPct val="90000"/>
              </a:lnSpc>
              <a:spcBef>
                <a:spcPts val="0"/>
              </a:spcBef>
              <a:defRPr sz="1600"/>
            </a:lvl4pPr>
            <a:lvl5pPr>
              <a:lnSpc>
                <a:spcPct val="90000"/>
              </a:lnSpc>
              <a:spcBef>
                <a:spcPts val="0"/>
              </a:spcBef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6007" y="5653088"/>
            <a:ext cx="11682077" cy="2714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 dirty="0"/>
              <a:t>Click to add footnote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2880784" y="6010275"/>
            <a:ext cx="9067300" cy="73183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sz="1100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39674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2880784" y="6010275"/>
            <a:ext cx="9067300" cy="731838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sz="1100" dirty="0"/>
              <a:t>Click to edit reference</a:t>
            </a:r>
          </a:p>
        </p:txBody>
      </p:sp>
    </p:spTree>
    <p:extLst>
      <p:ext uri="{BB962C8B-B14F-4D97-AF65-F5344CB8AC3E}">
        <p14:creationId xmlns:p14="http://schemas.microsoft.com/office/powerpoint/2010/main" val="233903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2880784" y="6010275"/>
            <a:ext cx="9071730" cy="73183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sz="1100" dirty="0"/>
              <a:t>Click to edit reference</a:t>
            </a:r>
          </a:p>
        </p:txBody>
      </p:sp>
    </p:spTree>
    <p:extLst>
      <p:ext uri="{BB962C8B-B14F-4D97-AF65-F5344CB8AC3E}">
        <p14:creationId xmlns:p14="http://schemas.microsoft.com/office/powerpoint/2010/main" val="828888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587" y="273050"/>
            <a:ext cx="435009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7195112" cy="5587423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2800"/>
            </a:lvl1pPr>
            <a:lvl2pPr>
              <a:lnSpc>
                <a:spcPct val="90000"/>
              </a:lnSpc>
              <a:spcBef>
                <a:spcPts val="0"/>
              </a:spcBef>
              <a:defRPr sz="2400"/>
            </a:lvl2pPr>
            <a:lvl3pPr>
              <a:lnSpc>
                <a:spcPct val="90000"/>
              </a:lnSpc>
              <a:spcBef>
                <a:spcPts val="0"/>
              </a:spcBef>
              <a:defRPr sz="2000"/>
            </a:lvl3pPr>
            <a:lvl4pPr>
              <a:lnSpc>
                <a:spcPct val="90000"/>
              </a:lnSpc>
              <a:spcBef>
                <a:spcPts val="0"/>
              </a:spcBef>
              <a:defRPr sz="1800"/>
            </a:lvl4pPr>
            <a:lvl5pPr>
              <a:lnSpc>
                <a:spcPct val="90000"/>
              </a:lnSpc>
              <a:spcBef>
                <a:spcPts val="0"/>
              </a:spcBef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0587" y="1435101"/>
            <a:ext cx="4350097" cy="442537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2880783" y="6010275"/>
            <a:ext cx="9081062" cy="73183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sz="1100" dirty="0"/>
              <a:t>Click to edit reference</a:t>
            </a:r>
          </a:p>
        </p:txBody>
      </p:sp>
    </p:spTree>
    <p:extLst>
      <p:ext uri="{BB962C8B-B14F-4D97-AF65-F5344CB8AC3E}">
        <p14:creationId xmlns:p14="http://schemas.microsoft.com/office/powerpoint/2010/main" val="152623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418214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230389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4984952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2880783" y="6010275"/>
            <a:ext cx="9109053" cy="73183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sz="1100" dirty="0"/>
              <a:t>Click to edit reference</a:t>
            </a:r>
          </a:p>
        </p:txBody>
      </p:sp>
    </p:spTree>
    <p:extLst>
      <p:ext uri="{BB962C8B-B14F-4D97-AF65-F5344CB8AC3E}">
        <p14:creationId xmlns:p14="http://schemas.microsoft.com/office/powerpoint/2010/main" val="2926525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4925" y="174882"/>
            <a:ext cx="1168215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4925" y="1342498"/>
            <a:ext cx="11682153" cy="43101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5593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2" r:id="rId10"/>
    <p:sldLayoutId id="2147483663" r:id="rId11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4000" b="1" kern="1200" baseline="0">
          <a:solidFill>
            <a:srgbClr val="33333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90000"/>
        </a:lnSpc>
        <a:spcBef>
          <a:spcPts val="0"/>
        </a:spcBef>
        <a:buClr>
          <a:schemeClr val="tx1">
            <a:lumMod val="65000"/>
            <a:lumOff val="35000"/>
          </a:schemeClr>
        </a:buClr>
        <a:buFont typeface="Arial"/>
        <a:buChar char="•"/>
        <a:defRPr sz="3000" kern="1200" baseline="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90000"/>
        </a:lnSpc>
        <a:spcBef>
          <a:spcPts val="0"/>
        </a:spcBef>
        <a:buClr>
          <a:schemeClr val="tx1">
            <a:lumMod val="65000"/>
            <a:lumOff val="35000"/>
          </a:schemeClr>
        </a:buClr>
        <a:buFont typeface="Arial"/>
        <a:buChar char="–"/>
        <a:defRPr sz="2500" kern="1200" baseline="0">
          <a:solidFill>
            <a:srgbClr val="333333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90000"/>
        </a:lnSpc>
        <a:spcBef>
          <a:spcPts val="0"/>
        </a:spcBef>
        <a:buClr>
          <a:schemeClr val="tx1">
            <a:lumMod val="65000"/>
            <a:lumOff val="35000"/>
          </a:schemeClr>
        </a:buClr>
        <a:buFont typeface="Arial"/>
        <a:buChar char="•"/>
        <a:defRPr sz="2000" kern="1200" baseline="0">
          <a:solidFill>
            <a:srgbClr val="333333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90000"/>
        </a:lnSpc>
        <a:spcBef>
          <a:spcPts val="0"/>
        </a:spcBef>
        <a:buClr>
          <a:schemeClr val="tx1">
            <a:lumMod val="65000"/>
            <a:lumOff val="35000"/>
          </a:schemeClr>
        </a:buClr>
        <a:buFont typeface="Arial"/>
        <a:buChar char="–"/>
        <a:defRPr sz="1800" kern="1200" baseline="0">
          <a:solidFill>
            <a:srgbClr val="333333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90000"/>
        </a:lnSpc>
        <a:spcBef>
          <a:spcPts val="0"/>
        </a:spcBef>
        <a:buClr>
          <a:schemeClr val="tx1">
            <a:lumMod val="65000"/>
            <a:lumOff val="35000"/>
          </a:schemeClr>
        </a:buClr>
        <a:buFont typeface="Arial"/>
        <a:buChar char="»"/>
        <a:defRPr sz="1800" kern="1200" baseline="0">
          <a:solidFill>
            <a:srgbClr val="333333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6BA82F-1B67-4E40-B4DD-A8637E69A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832FB-0FEF-43E9-88F2-CC5500FD8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18404-C1F7-4E35-BBD5-6AE52C7A9B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E7E58-789B-4605-966D-477B6EB6D3C7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C66E0-3B71-4C86-81CF-4EEA007ABE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24910-0964-46DE-A156-1C7561CC97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813F0-06F2-49CF-B6AE-4CDBF6F52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110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E851CE-EB30-4F04-A099-10040D432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C21D9-0CBC-4B57-9012-9B966616E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C6832-790D-452E-81D2-B1805BF458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62905-0B29-430E-A5FC-789D2BE217BF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31848-0241-4C0F-9AAF-7887316379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B239A-D8E0-4080-BA8C-9E7D9D3570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1E50B-5008-4AD8-BB99-A807CA0AA2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862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2017 ELN Risk Stratification by Genetics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F948096-A152-46EC-A5E2-95C5C7B685DA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266700" y="1343025"/>
          <a:ext cx="11680826" cy="4630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9170">
                  <a:extLst>
                    <a:ext uri="{9D8B030D-6E8A-4147-A177-3AD203B41FA5}">
                      <a16:colId xmlns:a16="http://schemas.microsoft.com/office/drawing/2014/main" val="3826085376"/>
                    </a:ext>
                  </a:extLst>
                </a:gridCol>
                <a:gridCol w="4831263">
                  <a:extLst>
                    <a:ext uri="{9D8B030D-6E8A-4147-A177-3AD203B41FA5}">
                      <a16:colId xmlns:a16="http://schemas.microsoft.com/office/drawing/2014/main" val="460450401"/>
                    </a:ext>
                  </a:extLst>
                </a:gridCol>
                <a:gridCol w="5250393">
                  <a:extLst>
                    <a:ext uri="{9D8B030D-6E8A-4147-A177-3AD203B41FA5}">
                      <a16:colId xmlns:a16="http://schemas.microsoft.com/office/drawing/2014/main" val="16305933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Risk Category*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dirty="0"/>
                        <a:t>Genetic Abnormality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764888"/>
                  </a:ext>
                </a:extLst>
              </a:tr>
              <a:tr h="470535">
                <a:tc>
                  <a:txBody>
                    <a:bodyPr/>
                    <a:lstStyle/>
                    <a:p>
                      <a:r>
                        <a:rPr lang="en-US" sz="1400" dirty="0"/>
                        <a:t>Favorable</a:t>
                      </a:r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Chromosomal rearrangements</a:t>
                      </a:r>
                    </a:p>
                    <a:p>
                      <a:r>
                        <a:rPr lang="en-US" sz="1400" dirty="0"/>
                        <a:t>t(8;21)(q22;q22.1), </a:t>
                      </a:r>
                      <a:r>
                        <a:rPr lang="en-US" sz="1400" i="1" dirty="0"/>
                        <a:t>RUNX1-RUNX1T1</a:t>
                      </a:r>
                      <a:r>
                        <a:rPr lang="en-US" sz="1400" dirty="0"/>
                        <a:t> </a:t>
                      </a:r>
                    </a:p>
                    <a:p>
                      <a:r>
                        <a:rPr lang="en-US" sz="1400" dirty="0"/>
                        <a:t>inv(16)(p13.1 q22) or t(16;16)(p13.1;q22), </a:t>
                      </a:r>
                      <a:r>
                        <a:rPr lang="en-US" sz="1400" i="1" dirty="0"/>
                        <a:t>CBFB-MYH11</a:t>
                      </a:r>
                      <a:r>
                        <a:rPr lang="en-US" sz="1400" dirty="0"/>
                        <a:t> </a:t>
                      </a:r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Mutations</a:t>
                      </a:r>
                    </a:p>
                    <a:p>
                      <a:r>
                        <a:rPr lang="en-US" sz="1400" dirty="0"/>
                        <a:t>Mutated </a:t>
                      </a:r>
                      <a:r>
                        <a:rPr lang="en-US" sz="1400" i="1" dirty="0"/>
                        <a:t>NPM1 </a:t>
                      </a:r>
                      <a:r>
                        <a:rPr lang="en-US" sz="1400" i="0" dirty="0"/>
                        <a:t>without </a:t>
                      </a:r>
                      <a:r>
                        <a:rPr lang="en-US" sz="1400" i="1" dirty="0"/>
                        <a:t>FLT3-ITD </a:t>
                      </a:r>
                      <a:r>
                        <a:rPr lang="en-US" sz="1400" i="0" dirty="0"/>
                        <a:t>or with FLT3-</a:t>
                      </a:r>
                      <a:r>
                        <a:rPr lang="en-US" sz="1400" i="1" dirty="0"/>
                        <a:t>ITD</a:t>
                      </a:r>
                      <a:r>
                        <a:rPr lang="en-US" sz="1400" i="1" baseline="30000" dirty="0"/>
                        <a:t>low</a:t>
                      </a:r>
                      <a:r>
                        <a:rPr lang="en-US" sz="1400" i="0" baseline="30000" dirty="0"/>
                        <a:t>†</a:t>
                      </a:r>
                      <a:endParaRPr lang="en-US" sz="1400" i="0" baseline="0" dirty="0"/>
                    </a:p>
                    <a:p>
                      <a:r>
                        <a:rPr lang="en-US" sz="1400" i="0" baseline="0" dirty="0"/>
                        <a:t>Biallelic mutated </a:t>
                      </a:r>
                      <a:r>
                        <a:rPr lang="en-US" sz="1400" i="1" baseline="0" dirty="0"/>
                        <a:t>CEBPA</a:t>
                      </a:r>
                      <a:endParaRPr lang="en-US" sz="1400" dirty="0"/>
                    </a:p>
                  </a:txBody>
                  <a:tcP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485427"/>
                  </a:ext>
                </a:extLst>
              </a:tr>
              <a:tr h="375268">
                <a:tc>
                  <a:txBody>
                    <a:bodyPr/>
                    <a:lstStyle/>
                    <a:p>
                      <a:r>
                        <a:rPr lang="en-US" sz="1400" dirty="0"/>
                        <a:t>Intermediate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Chromosomal rearrangements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t(9;11)(p21.3;q23.3), </a:t>
                      </a:r>
                      <a:r>
                        <a:rPr lang="en-US" sz="1400" i="1" baseline="0" dirty="0"/>
                        <a:t>MLLT3-KMT2A</a:t>
                      </a:r>
                      <a:r>
                        <a:rPr lang="en-US" sz="1400" i="0" baseline="30000" dirty="0"/>
                        <a:t>‡</a:t>
                      </a:r>
                    </a:p>
                    <a:p>
                      <a:pPr marL="228600" marR="0" lvl="0" indent="-2286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baseline="0" dirty="0"/>
                        <a:t>Cytogenetic abnormalities not classified as favorable or adverse</a:t>
                      </a:r>
                      <a:endParaRPr lang="en-US" sz="1400" i="0" dirty="0"/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Mutations</a:t>
                      </a:r>
                      <a:endParaRPr lang="en-US" sz="1400" dirty="0"/>
                    </a:p>
                    <a:p>
                      <a:r>
                        <a:rPr lang="en-US" sz="1400" dirty="0"/>
                        <a:t>Mutated </a:t>
                      </a:r>
                      <a:r>
                        <a:rPr lang="en-US" sz="1400" i="1" dirty="0"/>
                        <a:t>NPM1 </a:t>
                      </a:r>
                      <a:r>
                        <a:rPr lang="en-US" sz="1400" i="0" dirty="0"/>
                        <a:t>and </a:t>
                      </a:r>
                      <a:r>
                        <a:rPr lang="en-US" sz="1400" i="1" dirty="0"/>
                        <a:t>FLT3</a:t>
                      </a:r>
                      <a:r>
                        <a:rPr lang="en-US" sz="1400" i="0" dirty="0"/>
                        <a:t>-ITD</a:t>
                      </a:r>
                      <a:r>
                        <a:rPr lang="en-US" sz="1400" i="0" baseline="30000" dirty="0"/>
                        <a:t>high†</a:t>
                      </a:r>
                      <a:endParaRPr lang="en-US" sz="1400" i="0" baseline="0" dirty="0"/>
                    </a:p>
                    <a:p>
                      <a:pPr marL="228600" marR="0" lvl="0" indent="-2286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Wild-type </a:t>
                      </a:r>
                      <a:r>
                        <a:rPr lang="en-US" sz="14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NPM1</a:t>
                      </a:r>
                      <a:r>
                        <a:rPr lang="en-US" sz="1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without </a:t>
                      </a:r>
                      <a:r>
                        <a:rPr lang="en-US" sz="14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FLT3</a:t>
                      </a:r>
                      <a:r>
                        <a:rPr lang="en-US" sz="1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-ITD or with </a:t>
                      </a:r>
                      <a:r>
                        <a:rPr lang="en-US" sz="14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FLT3</a:t>
                      </a:r>
                      <a:r>
                        <a:rPr lang="en-US" sz="1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-ITD</a:t>
                      </a:r>
                      <a:r>
                        <a:rPr lang="en-US" sz="1400" i="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low†</a:t>
                      </a:r>
                      <a:r>
                        <a:rPr lang="en-US" sz="1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(without adverse-risk genetic lesions)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104942"/>
                  </a:ext>
                </a:extLst>
              </a:tr>
              <a:tr h="851535">
                <a:tc>
                  <a:txBody>
                    <a:bodyPr/>
                    <a:lstStyle/>
                    <a:p>
                      <a:r>
                        <a:rPr lang="en-US" sz="1400" dirty="0"/>
                        <a:t>Adverse</a:t>
                      </a:r>
                    </a:p>
                  </a:txBody>
                  <a:tcP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Chromosomal rearrangements</a:t>
                      </a:r>
                    </a:p>
                    <a:p>
                      <a:pPr marL="228600" marR="0" lvl="0" indent="-2286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t(6;9)(p23;q34.1), </a:t>
                      </a:r>
                      <a:r>
                        <a:rPr lang="fr-FR" sz="14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DEK-NUP214</a:t>
                      </a:r>
                      <a:r>
                        <a:rPr lang="en-US" sz="14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lang="en-US" sz="1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(v;11q23.3), </a:t>
                      </a:r>
                      <a:r>
                        <a:rPr lang="en-US" sz="14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KMT2A</a:t>
                      </a:r>
                      <a:r>
                        <a:rPr lang="en-US" sz="1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rearranged</a:t>
                      </a: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t(9;22)(q34.1;q11.2); </a:t>
                      </a:r>
                      <a:r>
                        <a:rPr lang="en-US" sz="14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BCR-ABL1</a:t>
                      </a:r>
                    </a:p>
                    <a:p>
                      <a:pPr marL="228600" marR="0" lvl="0" indent="-2286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inv(3)(q21.3q26.2) or t(3;3)(q21.3;q26.2), </a:t>
                      </a:r>
                      <a:r>
                        <a:rPr lang="en-US" sz="14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GATA2,MECOM(EVI1)</a:t>
                      </a:r>
                    </a:p>
                    <a:p>
                      <a:r>
                        <a:rPr lang="es-E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-5 </a:t>
                      </a:r>
                      <a:r>
                        <a:rPr lang="es-ES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es-E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del(5q), -7, -17/</a:t>
                      </a:r>
                      <a:r>
                        <a:rPr lang="es-ES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abn</a:t>
                      </a:r>
                      <a:r>
                        <a:rPr lang="es-E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(17p)</a:t>
                      </a: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Complex karyotype,</a:t>
                      </a:r>
                      <a:r>
                        <a:rPr lang="en-US" sz="1400" b="0" i="0" u="none" strike="noStrike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§</a:t>
                      </a: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monosomal</a:t>
                      </a: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karyotype</a:t>
                      </a:r>
                      <a:r>
                        <a:rPr lang="en-US" sz="1400" b="0" i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‖</a:t>
                      </a:r>
                      <a:endParaRPr lang="en-US" sz="1400" baseline="30000" dirty="0"/>
                    </a:p>
                  </a:txBody>
                  <a:tcP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Mutations</a:t>
                      </a: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Wild-type </a:t>
                      </a:r>
                      <a:r>
                        <a:rPr lang="en-US" sz="14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NPM1</a:t>
                      </a: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4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FLT3</a:t>
                      </a: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-ITD</a:t>
                      </a:r>
                      <a:r>
                        <a:rPr lang="en-US" sz="1400" b="0" i="0" u="none" strike="noStrike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high†</a:t>
                      </a: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Mutated </a:t>
                      </a:r>
                      <a:r>
                        <a:rPr lang="en-US" sz="14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RUNX1</a:t>
                      </a:r>
                      <a:r>
                        <a:rPr lang="fr-FR" sz="1400" b="0" i="0" u="none" strike="noStrike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¶</a:t>
                      </a:r>
                      <a:endParaRPr lang="en-US" sz="1400" b="0" i="0" u="none" strike="noStrike" kern="1200" baseline="300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Mutated </a:t>
                      </a:r>
                      <a:r>
                        <a:rPr lang="en-US" sz="14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ASXL1</a:t>
                      </a:r>
                      <a:r>
                        <a:rPr lang="fr-FR" sz="1400" b="0" i="0" u="none" strike="noStrike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¶</a:t>
                      </a:r>
                      <a:endParaRPr lang="en-US" sz="1400" b="0" i="1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Mutated </a:t>
                      </a:r>
                      <a:r>
                        <a:rPr lang="en-US" sz="14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TP53</a:t>
                      </a:r>
                      <a:r>
                        <a:rPr lang="en-US" sz="1400" b="0" i="1" u="none" strike="noStrike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endParaRPr lang="en-US" sz="1400" i="1" dirty="0"/>
                    </a:p>
                    <a:p>
                      <a:endParaRPr lang="en-US" sz="1400" baseline="30000" dirty="0"/>
                    </a:p>
                  </a:txBody>
                  <a:tcPr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019851"/>
                  </a:ext>
                </a:extLst>
              </a:tr>
              <a:tr h="851535">
                <a:tc gridSpan="3">
                  <a:txBody>
                    <a:bodyPr/>
                    <a:lstStyle/>
                    <a:p>
                      <a:r>
                        <a:rPr lang="en-US" sz="10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*Prognostic impact of a marker is treatment-dependent and may change with new therapies. †Low, low allelic ratio (,0.5); high, high allelic ratio (&lt;0.5); semiquantitative assessment of </a:t>
                      </a:r>
                      <a:r>
                        <a:rPr lang="en-US" sz="105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FLT3</a:t>
                      </a:r>
                      <a:r>
                        <a:rPr lang="en-US" sz="10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-ITD allelic ratio (using DNA fragment analysis) is determined as ratio of the area under the curve “</a:t>
                      </a:r>
                      <a:r>
                        <a:rPr lang="en-US" sz="105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FLT3</a:t>
                      </a:r>
                      <a:r>
                        <a:rPr lang="en-US" sz="10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-ITD” divided by area under the curve “</a:t>
                      </a:r>
                      <a:r>
                        <a:rPr lang="en-US" sz="105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FLT3</a:t>
                      </a:r>
                      <a:r>
                        <a:rPr lang="en-US" sz="10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-wild type”; recent studies indicate that AML with </a:t>
                      </a:r>
                      <a:r>
                        <a:rPr lang="en-US" sz="105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NPM1</a:t>
                      </a:r>
                      <a:r>
                        <a:rPr lang="en-US" sz="10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mutation and </a:t>
                      </a:r>
                      <a:r>
                        <a:rPr lang="en-US" sz="105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FLT3</a:t>
                      </a:r>
                      <a:r>
                        <a:rPr lang="en-US" sz="10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-ITD low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allelic ratio may also have a more favorable prognosis and patients should not routinely be assigned to allogeneic HCT. ‡The presence of t(9;11)(p21.3;q23.3) takes precedence over rare, concurrent adverse-risk gene mutations. §Three or more unrelated chromosome abnormalities in the absence of 1 of the WHO-designated recurring translocations or inversions, that is, t(8;21), inv(16) or t(16;16), t(9;11), t(v;11)(v;q23.3), t(6;9), inv(3) or t(3;3); AML with BCR-ABL1. </a:t>
                      </a:r>
                      <a:r>
                        <a:rPr lang="en-US" sz="1050" b="0" i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‖</a:t>
                      </a:r>
                      <a:r>
                        <a:rPr lang="en-US" sz="10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Defined by the presence of 1 single monosomy (excluding loss of X or Y) in association with at least 1 additional monosomy or structural chromosome abnormality (excluding core-binding factor AML). </a:t>
                      </a:r>
                      <a:r>
                        <a:rPr lang="fr-FR" sz="1050" b="0" i="0" u="none" strike="noStrike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¶</a:t>
                      </a:r>
                      <a:r>
                        <a:rPr lang="en-US" sz="10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These markers should not be used as an adverse prognostic marker if they cooccur with favorable-risk AML subtypes. </a:t>
                      </a:r>
                      <a:r>
                        <a:rPr lang="en-US" sz="1050" b="0" i="0" u="none" strike="noStrike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r>
                        <a:rPr lang="en-US" sz="10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TP53 mutations are significantly associated with AML with complex and </a:t>
                      </a:r>
                      <a:r>
                        <a:rPr lang="en-US" sz="105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monosomal</a:t>
                      </a:r>
                      <a:r>
                        <a:rPr lang="en-US" sz="10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karyotype.</a:t>
                      </a:r>
                      <a:endParaRPr 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aseline="30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5528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5327306-7B24-4392-8F77-DAE17C62E2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anchor="b"/>
          <a:lstStyle/>
          <a:p>
            <a:r>
              <a:rPr lang="en-US" dirty="0" err="1"/>
              <a:t>Dohner</a:t>
            </a:r>
            <a:r>
              <a:rPr lang="en-US" dirty="0"/>
              <a:t> H, et al. </a:t>
            </a:r>
            <a:r>
              <a:rPr lang="en-US" i="1" dirty="0"/>
              <a:t>Blood. </a:t>
            </a:r>
            <a:r>
              <a:rPr lang="en-US" dirty="0"/>
              <a:t>2017;129:424-447.</a:t>
            </a:r>
          </a:p>
        </p:txBody>
      </p:sp>
    </p:spTree>
    <p:extLst>
      <p:ext uri="{BB962C8B-B14F-4D97-AF65-F5344CB8AC3E}">
        <p14:creationId xmlns:p14="http://schemas.microsoft.com/office/powerpoint/2010/main" val="2613979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970" y="174882"/>
            <a:ext cx="11682153" cy="1143000"/>
          </a:xfrm>
        </p:spPr>
        <p:txBody>
          <a:bodyPr/>
          <a:lstStyle/>
          <a:p>
            <a:r>
              <a:rPr lang="en-US" dirty="0"/>
              <a:t>FLT3 Tyrosine Kinase Inhibition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F948096-A152-46EC-A5E2-95C5C7B685DA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266700" y="1951050"/>
          <a:ext cx="5697220" cy="334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0132">
                  <a:extLst>
                    <a:ext uri="{9D8B030D-6E8A-4147-A177-3AD203B41FA5}">
                      <a16:colId xmlns:a16="http://schemas.microsoft.com/office/drawing/2014/main" val="3826085376"/>
                    </a:ext>
                  </a:extLst>
                </a:gridCol>
                <a:gridCol w="4367088">
                  <a:extLst>
                    <a:ext uri="{9D8B030D-6E8A-4147-A177-3AD203B41FA5}">
                      <a16:colId xmlns:a16="http://schemas.microsoft.com/office/drawing/2014/main" val="16305933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Risk 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Mutation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764888"/>
                  </a:ext>
                </a:extLst>
              </a:tr>
              <a:tr h="470535">
                <a:tc>
                  <a:txBody>
                    <a:bodyPr/>
                    <a:lstStyle/>
                    <a:p>
                      <a:r>
                        <a:rPr lang="en-US" sz="1400" dirty="0"/>
                        <a:t>Favorable</a:t>
                      </a:r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Mutations</a:t>
                      </a:r>
                    </a:p>
                    <a:p>
                      <a:r>
                        <a:rPr lang="en-US" sz="1400" dirty="0"/>
                        <a:t>Mutated </a:t>
                      </a:r>
                      <a:r>
                        <a:rPr lang="en-US" sz="1400" i="1" dirty="0"/>
                        <a:t>NPM1 </a:t>
                      </a:r>
                      <a:r>
                        <a:rPr lang="en-US" sz="1400" i="0" dirty="0"/>
                        <a:t>without </a:t>
                      </a:r>
                      <a:r>
                        <a:rPr lang="en-US" sz="1400" i="1" dirty="0"/>
                        <a:t>FLT3</a:t>
                      </a:r>
                      <a:r>
                        <a:rPr lang="en-US" sz="1400" i="0" dirty="0"/>
                        <a:t>-ITD</a:t>
                      </a:r>
                      <a:r>
                        <a:rPr lang="en-US" sz="1400" i="1" dirty="0"/>
                        <a:t> or with </a:t>
                      </a:r>
                      <a:r>
                        <a:rPr lang="en-US" sz="1400" i="0" dirty="0"/>
                        <a:t>FLT3-ITD</a:t>
                      </a:r>
                      <a:r>
                        <a:rPr lang="en-US" sz="1400" i="0" baseline="30000" dirty="0"/>
                        <a:t>low†</a:t>
                      </a:r>
                      <a:endParaRPr lang="en-US" sz="1400" i="0" baseline="0" dirty="0"/>
                    </a:p>
                    <a:p>
                      <a:r>
                        <a:rPr lang="en-US" sz="1400" i="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Biallelic mutated </a:t>
                      </a:r>
                      <a:r>
                        <a:rPr lang="en-US" sz="1400" i="1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CEBPA</a:t>
                      </a:r>
                      <a:endParaRPr lang="en-US" sz="14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485427"/>
                  </a:ext>
                </a:extLst>
              </a:tr>
              <a:tr h="375268">
                <a:tc>
                  <a:txBody>
                    <a:bodyPr/>
                    <a:lstStyle/>
                    <a:p>
                      <a:r>
                        <a:rPr lang="en-US" sz="1400" dirty="0"/>
                        <a:t>Intermediate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Mutations</a:t>
                      </a:r>
                      <a:endParaRPr lang="en-US" sz="1400" dirty="0"/>
                    </a:p>
                    <a:p>
                      <a:r>
                        <a:rPr lang="en-US" sz="1400" dirty="0"/>
                        <a:t>Mutated </a:t>
                      </a:r>
                      <a:r>
                        <a:rPr lang="en-US" sz="1400" i="1" dirty="0"/>
                        <a:t>NPM1 </a:t>
                      </a:r>
                      <a:r>
                        <a:rPr lang="en-US" sz="1400" i="0" dirty="0"/>
                        <a:t>and </a:t>
                      </a:r>
                      <a:r>
                        <a:rPr lang="en-US" sz="1400" i="1" dirty="0"/>
                        <a:t>FLT3</a:t>
                      </a:r>
                      <a:r>
                        <a:rPr lang="en-US" sz="1400" i="0" dirty="0"/>
                        <a:t>-ITD</a:t>
                      </a:r>
                      <a:r>
                        <a:rPr lang="en-US" sz="1400" i="0" baseline="30000" dirty="0"/>
                        <a:t>high†</a:t>
                      </a:r>
                      <a:endParaRPr lang="en-US" sz="1400" i="0" baseline="0" dirty="0"/>
                    </a:p>
                    <a:p>
                      <a:pPr marL="228600" marR="0" lvl="0" indent="-2286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Wild-type </a:t>
                      </a:r>
                      <a:r>
                        <a:rPr lang="en-US" sz="14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NPM1</a:t>
                      </a:r>
                      <a:r>
                        <a:rPr lang="en-US" sz="1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without </a:t>
                      </a:r>
                      <a:r>
                        <a:rPr lang="en-US" sz="14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FLT3</a:t>
                      </a:r>
                      <a:r>
                        <a:rPr lang="en-US" sz="1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-ITD or with </a:t>
                      </a:r>
                      <a:r>
                        <a:rPr lang="en-US" sz="14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FLT3</a:t>
                      </a:r>
                      <a:r>
                        <a:rPr lang="en-US" sz="1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-ITD</a:t>
                      </a:r>
                      <a:r>
                        <a:rPr lang="en-US" sz="1400" i="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low†</a:t>
                      </a:r>
                      <a:r>
                        <a:rPr lang="en-US" sz="14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(without adverse-risk genetic lesions)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104942"/>
                  </a:ext>
                </a:extLst>
              </a:tr>
              <a:tr h="851535">
                <a:tc>
                  <a:txBody>
                    <a:bodyPr/>
                    <a:lstStyle/>
                    <a:p>
                      <a:r>
                        <a:rPr lang="en-US" sz="1400" dirty="0"/>
                        <a:t>Adverse</a:t>
                      </a:r>
                    </a:p>
                  </a:txBody>
                  <a:tcP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Mutations</a:t>
                      </a: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Wild-type </a:t>
                      </a:r>
                      <a:r>
                        <a:rPr lang="en-US" sz="14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NPM1</a:t>
                      </a: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4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FLT3</a:t>
                      </a: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-ITD</a:t>
                      </a:r>
                      <a:r>
                        <a:rPr lang="en-US" sz="1400" b="0" i="0" u="none" strike="noStrike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high†</a:t>
                      </a: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Mutated </a:t>
                      </a:r>
                      <a:r>
                        <a:rPr lang="en-US" sz="1400" b="0" i="1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RUNX1</a:t>
                      </a:r>
                      <a:r>
                        <a:rPr lang="fr-FR" sz="1400" b="0" i="0" u="none" strike="noStrike" kern="1200" baseline="30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¶</a:t>
                      </a:r>
                      <a:endParaRPr lang="en-US" sz="1400" b="0" i="0" u="none" strike="noStrike" kern="1200" baseline="30000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Mutated </a:t>
                      </a:r>
                      <a:r>
                        <a:rPr lang="en-US" sz="1400" b="0" i="1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ASXL1</a:t>
                      </a:r>
                      <a:r>
                        <a:rPr lang="fr-FR" sz="1400" b="0" i="0" u="none" strike="noStrike" kern="1200" baseline="30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¶</a:t>
                      </a:r>
                      <a:endParaRPr lang="en-US" sz="1400" b="0" i="1" u="none" strike="noStrike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Mutated </a:t>
                      </a:r>
                      <a:r>
                        <a:rPr lang="en-US" sz="1400" b="0" i="1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TP53</a:t>
                      </a:r>
                      <a:r>
                        <a:rPr lang="en-US" sz="1400" b="0" i="1" u="none" strike="noStrike" kern="1200" baseline="30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endParaRPr lang="en-US" sz="1400" i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endParaRPr lang="en-US" sz="1400" baseline="30000" dirty="0"/>
                    </a:p>
                  </a:txBody>
                  <a:tcPr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019851"/>
                  </a:ext>
                </a:extLst>
              </a:tr>
            </a:tbl>
          </a:graphicData>
        </a:graphic>
      </p:graphicFrame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C9F38A6B-ADBC-4618-8781-1E6B3643C5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anchor="b"/>
          <a:lstStyle/>
          <a:p>
            <a:r>
              <a:rPr lang="en-US" dirty="0" err="1"/>
              <a:t>Dohner</a:t>
            </a:r>
            <a:r>
              <a:rPr lang="en-US" dirty="0"/>
              <a:t> H, et al. </a:t>
            </a:r>
            <a:r>
              <a:rPr lang="en-US" i="1" dirty="0"/>
              <a:t>Blood. </a:t>
            </a:r>
            <a:r>
              <a:rPr lang="en-US" dirty="0"/>
              <a:t>2017;129:424-447. </a:t>
            </a:r>
            <a:r>
              <a:rPr lang="en-US" dirty="0" err="1"/>
              <a:t>Mrozek</a:t>
            </a:r>
            <a:r>
              <a:rPr lang="en-US" dirty="0"/>
              <a:t> K, et al. </a:t>
            </a:r>
            <a:r>
              <a:rPr lang="en-US" i="1" dirty="0"/>
              <a:t>J </a:t>
            </a:r>
            <a:r>
              <a:rPr lang="en-US" i="1" dirty="0" err="1"/>
              <a:t>Clin</a:t>
            </a:r>
            <a:r>
              <a:rPr lang="en-US" i="1" dirty="0"/>
              <a:t> Oncol.</a:t>
            </a:r>
            <a:r>
              <a:rPr lang="en-US" dirty="0"/>
              <a:t> 2012;30:4515-4523.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C99DD9-4E54-443F-B637-005C800462DC}"/>
              </a:ext>
            </a:extLst>
          </p:cNvPr>
          <p:cNvSpPr txBox="1"/>
          <p:nvPr/>
        </p:nvSpPr>
        <p:spPr>
          <a:xfrm>
            <a:off x="1485902" y="1466468"/>
            <a:ext cx="325881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/>
              <a:t>2017 ELN Classification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4199DD8-5B8C-46A4-8B43-86C83E7CE4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l="51624" t="4700" r="1889" b="54063"/>
          <a:stretch/>
        </p:blipFill>
        <p:spPr bwMode="auto">
          <a:xfrm>
            <a:off x="6383338" y="2016064"/>
            <a:ext cx="4775238" cy="334771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D7410691-F1C1-4FDB-A019-55FD4C283713}"/>
              </a:ext>
            </a:extLst>
          </p:cNvPr>
          <p:cNvSpPr txBox="1"/>
          <p:nvPr/>
        </p:nvSpPr>
        <p:spPr>
          <a:xfrm>
            <a:off x="7447282" y="1466468"/>
            <a:ext cx="325881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/>
              <a:t>2010 ELN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884111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26654</TotalTime>
  <Words>532</Words>
  <Application>Microsoft Office PowerPoint</Application>
  <PresentationFormat>Widescreen</PresentationFormat>
  <Paragraphs>52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1_Custom Design</vt:lpstr>
      <vt:lpstr>Custom Design</vt:lpstr>
      <vt:lpstr>2017 ELN Risk Stratification by Genetics</vt:lpstr>
      <vt:lpstr>FLT3 Tyrosine Kinase Inhibition</vt:lpstr>
    </vt:vector>
  </TitlesOfParts>
  <Company>Annenberg Center for Health Sciences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 Plante</dc:creator>
  <cp:lastModifiedBy>Brett Mutschler</cp:lastModifiedBy>
  <cp:revision>137</cp:revision>
  <cp:lastPrinted>2016-11-04T21:05:25Z</cp:lastPrinted>
  <dcterms:created xsi:type="dcterms:W3CDTF">2016-04-20T21:57:17Z</dcterms:created>
  <dcterms:modified xsi:type="dcterms:W3CDTF">2019-04-11T20:44:07Z</dcterms:modified>
</cp:coreProperties>
</file>